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AC_6C64D1EB.xml" ContentType="application/vnd.ms-powerpoint.comments+xml"/>
  <Override PartName="/ppt/comments/modernComment_1A9_99A19C9.xml" ContentType="application/vnd.ms-powerpoint.comments+xml"/>
  <Override PartName="/ppt/comments/modernComment_1AE_4C786F96.xml" ContentType="application/vnd.ms-powerpoint.comment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9"/>
  </p:notesMasterIdLst>
  <p:sldIdLst>
    <p:sldId id="362" r:id="rId2"/>
    <p:sldId id="601" r:id="rId3"/>
    <p:sldId id="372" r:id="rId4"/>
    <p:sldId id="379" r:id="rId5"/>
    <p:sldId id="300" r:id="rId6"/>
    <p:sldId id="546" r:id="rId7"/>
    <p:sldId id="385" r:id="rId8"/>
    <p:sldId id="439" r:id="rId9"/>
    <p:sldId id="386" r:id="rId10"/>
    <p:sldId id="402" r:id="rId11"/>
    <p:sldId id="409" r:id="rId12"/>
    <p:sldId id="450" r:id="rId13"/>
    <p:sldId id="403" r:id="rId14"/>
    <p:sldId id="404" r:id="rId15"/>
    <p:sldId id="436" r:id="rId16"/>
    <p:sldId id="438" r:id="rId17"/>
    <p:sldId id="435" r:id="rId18"/>
    <p:sldId id="387" r:id="rId19"/>
    <p:sldId id="413" r:id="rId20"/>
    <p:sldId id="476" r:id="rId21"/>
    <p:sldId id="464" r:id="rId22"/>
    <p:sldId id="405" r:id="rId23"/>
    <p:sldId id="547" r:id="rId24"/>
    <p:sldId id="576" r:id="rId25"/>
    <p:sldId id="381" r:id="rId26"/>
    <p:sldId id="390" r:id="rId27"/>
    <p:sldId id="398" r:id="rId28"/>
    <p:sldId id="400" r:id="rId29"/>
    <p:sldId id="399" r:id="rId30"/>
    <p:sldId id="416" r:id="rId31"/>
    <p:sldId id="417" r:id="rId32"/>
    <p:sldId id="466" r:id="rId33"/>
    <p:sldId id="418" r:id="rId34"/>
    <p:sldId id="467" r:id="rId35"/>
    <p:sldId id="468" r:id="rId36"/>
    <p:sldId id="469" r:id="rId37"/>
    <p:sldId id="470" r:id="rId38"/>
    <p:sldId id="471" r:id="rId39"/>
    <p:sldId id="425" r:id="rId40"/>
    <p:sldId id="427" r:id="rId41"/>
    <p:sldId id="472" r:id="rId42"/>
    <p:sldId id="473" r:id="rId43"/>
    <p:sldId id="474" r:id="rId44"/>
    <p:sldId id="475" r:id="rId45"/>
    <p:sldId id="429" r:id="rId46"/>
    <p:sldId id="430" r:id="rId47"/>
    <p:sldId id="414" r:id="rId48"/>
    <p:sldId id="518" r:id="rId49"/>
    <p:sldId id="519" r:id="rId50"/>
    <p:sldId id="520" r:id="rId51"/>
    <p:sldId id="521" r:id="rId52"/>
    <p:sldId id="522" r:id="rId53"/>
    <p:sldId id="523" r:id="rId54"/>
    <p:sldId id="524" r:id="rId55"/>
    <p:sldId id="525" r:id="rId56"/>
    <p:sldId id="526" r:id="rId57"/>
    <p:sldId id="527" r:id="rId58"/>
    <p:sldId id="528" r:id="rId59"/>
    <p:sldId id="453" r:id="rId60"/>
    <p:sldId id="454" r:id="rId61"/>
    <p:sldId id="455" r:id="rId62"/>
    <p:sldId id="456" r:id="rId63"/>
    <p:sldId id="457" r:id="rId64"/>
    <p:sldId id="458" r:id="rId65"/>
    <p:sldId id="459" r:id="rId66"/>
    <p:sldId id="463" r:id="rId67"/>
    <p:sldId id="461" r:id="rId68"/>
    <p:sldId id="462" r:id="rId69"/>
    <p:sldId id="477" r:id="rId70"/>
    <p:sldId id="478" r:id="rId71"/>
    <p:sldId id="479" r:id="rId72"/>
    <p:sldId id="480" r:id="rId73"/>
    <p:sldId id="481" r:id="rId74"/>
    <p:sldId id="482" r:id="rId75"/>
    <p:sldId id="483" r:id="rId76"/>
    <p:sldId id="484" r:id="rId77"/>
    <p:sldId id="485" r:id="rId78"/>
    <p:sldId id="504" r:id="rId79"/>
    <p:sldId id="505" r:id="rId80"/>
    <p:sldId id="506" r:id="rId81"/>
    <p:sldId id="507" r:id="rId82"/>
    <p:sldId id="508" r:id="rId83"/>
    <p:sldId id="509" r:id="rId84"/>
    <p:sldId id="510" r:id="rId85"/>
    <p:sldId id="511" r:id="rId86"/>
    <p:sldId id="512" r:id="rId87"/>
    <p:sldId id="513" r:id="rId88"/>
    <p:sldId id="514" r:id="rId89"/>
    <p:sldId id="515" r:id="rId90"/>
    <p:sldId id="516" r:id="rId91"/>
    <p:sldId id="517" r:id="rId92"/>
    <p:sldId id="532" r:id="rId93"/>
    <p:sldId id="567" r:id="rId94"/>
    <p:sldId id="568" r:id="rId95"/>
    <p:sldId id="569" r:id="rId96"/>
    <p:sldId id="570" r:id="rId97"/>
    <p:sldId id="571" r:id="rId98"/>
    <p:sldId id="572" r:id="rId99"/>
    <p:sldId id="573" r:id="rId100"/>
    <p:sldId id="443" r:id="rId101"/>
    <p:sldId id="444" r:id="rId102"/>
    <p:sldId id="445" r:id="rId103"/>
    <p:sldId id="446" r:id="rId104"/>
    <p:sldId id="447" r:id="rId105"/>
    <p:sldId id="448" r:id="rId106"/>
    <p:sldId id="449" r:id="rId107"/>
    <p:sldId id="600" r:id="rId108"/>
    <p:sldId id="539" r:id="rId109"/>
    <p:sldId id="541" r:id="rId110"/>
    <p:sldId id="542" r:id="rId111"/>
    <p:sldId id="543" r:id="rId112"/>
    <p:sldId id="544" r:id="rId113"/>
    <p:sldId id="545" r:id="rId114"/>
    <p:sldId id="550" r:id="rId115"/>
    <p:sldId id="551" r:id="rId116"/>
    <p:sldId id="552" r:id="rId117"/>
    <p:sldId id="549" r:id="rId118"/>
    <p:sldId id="554" r:id="rId119"/>
    <p:sldId id="561" r:id="rId120"/>
    <p:sldId id="562" r:id="rId121"/>
    <p:sldId id="563" r:id="rId122"/>
    <p:sldId id="564" r:id="rId123"/>
    <p:sldId id="565" r:id="rId124"/>
    <p:sldId id="566" r:id="rId125"/>
    <p:sldId id="577" r:id="rId126"/>
    <p:sldId id="578" r:id="rId127"/>
    <p:sldId id="579" r:id="rId128"/>
    <p:sldId id="593" r:id="rId129"/>
    <p:sldId id="581" r:id="rId130"/>
    <p:sldId id="594" r:id="rId131"/>
    <p:sldId id="583" r:id="rId132"/>
    <p:sldId id="595" r:id="rId133"/>
    <p:sldId id="585" r:id="rId134"/>
    <p:sldId id="586" r:id="rId135"/>
    <p:sldId id="596" r:id="rId136"/>
    <p:sldId id="588" r:id="rId137"/>
    <p:sldId id="597" r:id="rId138"/>
    <p:sldId id="590" r:id="rId139"/>
    <p:sldId id="591" r:id="rId140"/>
    <p:sldId id="592" r:id="rId141"/>
    <p:sldId id="452" r:id="rId142"/>
    <p:sldId id="486" r:id="rId143"/>
    <p:sldId id="487" r:id="rId144"/>
    <p:sldId id="488" r:id="rId145"/>
    <p:sldId id="489" r:id="rId146"/>
    <p:sldId id="490" r:id="rId147"/>
    <p:sldId id="491" r:id="rId148"/>
    <p:sldId id="492" r:id="rId149"/>
    <p:sldId id="493" r:id="rId150"/>
    <p:sldId id="495" r:id="rId151"/>
    <p:sldId id="496" r:id="rId152"/>
    <p:sldId id="494" r:id="rId153"/>
    <p:sldId id="497" r:id="rId154"/>
    <p:sldId id="498" r:id="rId155"/>
    <p:sldId id="499" r:id="rId156"/>
    <p:sldId id="500" r:id="rId157"/>
    <p:sldId id="502" r:id="rId158"/>
    <p:sldId id="501" r:id="rId159"/>
    <p:sldId id="503" r:id="rId160"/>
    <p:sldId id="383" r:id="rId161"/>
    <p:sldId id="598" r:id="rId162"/>
    <p:sldId id="599" r:id="rId163"/>
    <p:sldId id="406" r:id="rId164"/>
    <p:sldId id="391" r:id="rId165"/>
    <p:sldId id="395" r:id="rId166"/>
    <p:sldId id="442" r:id="rId167"/>
    <p:sldId id="396" r:id="rId168"/>
    <p:sldId id="397" r:id="rId169"/>
    <p:sldId id="437" r:id="rId170"/>
    <p:sldId id="441" r:id="rId171"/>
    <p:sldId id="531" r:id="rId172"/>
    <p:sldId id="410" r:id="rId173"/>
    <p:sldId id="415" r:id="rId174"/>
    <p:sldId id="465" r:id="rId175"/>
    <p:sldId id="574" r:id="rId176"/>
    <p:sldId id="575" r:id="rId177"/>
    <p:sldId id="297" r:id="rId178"/>
  </p:sldIdLst>
  <p:sldSz cx="12192000" cy="6858000"/>
  <p:notesSz cx="6858000" cy="9144000"/>
  <p:custDataLst>
    <p:tags r:id="rId1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4">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bro, Marco" initials="FM" lastIdx="3" clrIdx="0">
    <p:extLst>
      <p:ext uri="{19B8F6BF-5375-455C-9EA6-DF929625EA0E}">
        <p15:presenceInfo xmlns:p15="http://schemas.microsoft.com/office/powerpoint/2012/main" userId="S::Marco.Fabbro@snam.it::9ffec7e2-db3f-41d6-b284-18a330f42b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FFFFFF"/>
    <a:srgbClr val="445469"/>
    <a:srgbClr val="4088C3"/>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60960-8DD2-40A4-95AC-FB1BA50ED522}" v="17" dt="2022-09-08T14:22:02.98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660"/>
  </p:normalViewPr>
  <p:slideViewPr>
    <p:cSldViewPr snapToGrid="0">
      <p:cViewPr>
        <p:scale>
          <a:sx n="66" d="100"/>
          <a:sy n="66" d="100"/>
        </p:scale>
        <p:origin x="292" y="-28"/>
      </p:cViewPr>
      <p:guideLst>
        <p:guide orient="horz" pos="2044"/>
        <p:guide pos="3841"/>
      </p:guideLst>
    </p:cSldViewPr>
  </p:slideViewPr>
  <p:notesTextViewPr>
    <p:cViewPr>
      <p:scale>
        <a:sx n="3" d="2"/>
        <a:sy n="3" d="2"/>
      </p:scale>
      <p:origin x="0" y="0"/>
    </p:cViewPr>
  </p:notesTextViewPr>
  <p:sorterViewPr>
    <p:cViewPr>
      <p:scale>
        <a:sx n="100" d="100"/>
        <a:sy n="100" d="100"/>
      </p:scale>
      <p:origin x="0" y="-4122"/>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gs" Target="tags/tag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microsoft.com/office/2015/10/relationships/revisionInfo" Target="revisionInfo.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I04170\Desktop\2.%20Consulenza%20per%20Snam%20dal%2001%2008%202020\2.%20IGU\IGU%202022%202025\TRACOM\2022%2010%2017%20TRACOM%20Composi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irf\My%20Drive\&#1508;&#1512;&#1493;&#1497;&#1511;&#1496;\&#1488;&#1490;&#1493;&#1491;\IGU\Strategy%20-%202022-2025\Committee%20members'%20nomination%20list-Strategy%20(5)%20-%20Ami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B668-4A6F-81D6-47A9825B254B}"/>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B668-4A6F-81D6-47A9825B254B}"/>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B668-4A6F-81D6-47A9825B254B}"/>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B668-4A6F-81D6-47A9825B254B}"/>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B668-4A6F-81D6-47A9825B254B}"/>
              </c:ext>
            </c:extLst>
          </c:dPt>
          <c:dPt>
            <c:idx val="5"/>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B668-4A6F-81D6-47A9825B254B}"/>
              </c:ext>
            </c:extLst>
          </c:dPt>
          <c:dPt>
            <c:idx val="6"/>
            <c:bubble3D val="0"/>
            <c:spPr>
              <a:solidFill>
                <a:schemeClr val="accent1">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D-B668-4A6F-81D6-47A9825B254B}"/>
              </c:ext>
            </c:extLst>
          </c:dPt>
          <c:dLbls>
            <c:dLbl>
              <c:idx val="0"/>
              <c:layout>
                <c:manualLayout>
                  <c:x val="1.5429945578425123E-2"/>
                  <c:y val="-6.86318624532621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668-4A6F-81D6-47A9825B254B}"/>
                </c:ext>
                <c:ext xmlns:c15="http://schemas.microsoft.com/office/drawing/2012/chart" uri="{CE6537A1-D6FC-4f65-9D91-7224C49458BB}">
                  <c15:layout/>
                </c:ext>
              </c:extLst>
            </c:dLbl>
            <c:dLbl>
              <c:idx val="1"/>
              <c:layout>
                <c:manualLayout>
                  <c:x val="-3.815069709834705E-2"/>
                  <c:y val="-7.812480911896235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668-4A6F-81D6-47A9825B254B}"/>
                </c:ext>
                <c:ext xmlns:c15="http://schemas.microsoft.com/office/drawing/2012/chart" uri="{CE6537A1-D6FC-4f65-9D91-7224C49458BB}">
                  <c15:layout/>
                </c:ext>
              </c:extLst>
            </c:dLbl>
            <c:dLbl>
              <c:idx val="2"/>
              <c:layout>
                <c:manualLayout>
                  <c:x val="0.11613239748763227"/>
                  <c:y val="0.225503091152974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668-4A6F-81D6-47A9825B254B}"/>
                </c:ext>
                <c:ext xmlns:c15="http://schemas.microsoft.com/office/drawing/2012/chart" uri="{CE6537A1-D6FC-4f65-9D91-7224C49458BB}">
                  <c15:layout/>
                </c:ext>
              </c:extLst>
            </c:dLbl>
            <c:dLbl>
              <c:idx val="3"/>
              <c:layout>
                <c:manualLayout>
                  <c:x val="-1.8885163531846237E-2"/>
                  <c:y val="-3.37758651441248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668-4A6F-81D6-47A9825B254B}"/>
                </c:ext>
                <c:ext xmlns:c15="http://schemas.microsoft.com/office/drawing/2012/chart" uri="{CE6537A1-D6FC-4f65-9D91-7224C49458BB}">
                  <c15:layout/>
                </c:ext>
              </c:extLst>
            </c:dLbl>
            <c:dLbl>
              <c:idx val="5"/>
              <c:layout>
                <c:manualLayout>
                  <c:x val="2.0644103646744145E-2"/>
                  <c:y val="-2.35621516802825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B668-4A6F-81D6-47A9825B254B}"/>
                </c:ext>
                <c:ext xmlns:c15="http://schemas.microsoft.com/office/drawing/2012/chart" uri="{CE6537A1-D6FC-4f65-9D91-7224C49458BB}">
                  <c15:layout/>
                </c:ext>
              </c:extLst>
            </c:dLbl>
            <c:dLbl>
              <c:idx val="6"/>
              <c:layout>
                <c:manualLayout>
                  <c:x val="1.5257986045567384E-2"/>
                  <c:y val="-6.694986965115701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B668-4A6F-81D6-47A9825B254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Foglio1!$B$4:$B$10</c:f>
              <c:strCache>
                <c:ptCount val="7"/>
                <c:pt idx="0">
                  <c:v>Europe</c:v>
                </c:pt>
                <c:pt idx="1">
                  <c:v>Latin America &amp; the Carribbean</c:v>
                </c:pt>
                <c:pt idx="2">
                  <c:v>North America</c:v>
                </c:pt>
                <c:pt idx="3">
                  <c:v>NorthEast Asia &amp; Australasia</c:v>
                </c:pt>
                <c:pt idx="4">
                  <c:v>South&amp; South East Asia</c:v>
                </c:pt>
                <c:pt idx="5">
                  <c:v>The Middle East</c:v>
                </c:pt>
                <c:pt idx="6">
                  <c:v>Africa</c:v>
                </c:pt>
              </c:strCache>
            </c:strRef>
          </c:cat>
          <c:val>
            <c:numRef>
              <c:f>Foglio1!$C$4:$C$10</c:f>
              <c:numCache>
                <c:formatCode>0.0</c:formatCode>
                <c:ptCount val="7"/>
                <c:pt idx="0">
                  <c:v>60</c:v>
                </c:pt>
                <c:pt idx="1">
                  <c:v>10</c:v>
                </c:pt>
                <c:pt idx="2">
                  <c:v>0</c:v>
                </c:pt>
                <c:pt idx="3">
                  <c:v>13.333333333333334</c:v>
                </c:pt>
                <c:pt idx="4">
                  <c:v>3.3333333333333335</c:v>
                </c:pt>
                <c:pt idx="5">
                  <c:v>10</c:v>
                </c:pt>
                <c:pt idx="6">
                  <c:v>3.3333333333333335</c:v>
                </c:pt>
              </c:numCache>
            </c:numRef>
          </c:val>
          <c:extLst xmlns:c16r2="http://schemas.microsoft.com/office/drawing/2015/06/chart">
            <c:ext xmlns:c16="http://schemas.microsoft.com/office/drawing/2014/chart" uri="{C3380CC4-5D6E-409C-BE32-E72D297353CC}">
              <c16:uniqueId val="{0000000E-B668-4A6F-81D6-47A9825B254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2242833127352893E-2"/>
          <c:y val="0.8474350475095267"/>
          <c:w val="0.92823600015671137"/>
          <c:h val="0.13705014175080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1-126E-4433-9EB8-E896C443BF41}"/>
              </c:ext>
            </c:extLst>
          </c:dPt>
          <c:dPt>
            <c:idx val="1"/>
            <c:bubble3D val="0"/>
            <c:spPr>
              <a:solidFill>
                <a:srgbClr val="0066B3"/>
              </a:solidFill>
              <a:ln w="19050">
                <a:solidFill>
                  <a:schemeClr val="lt1"/>
                </a:solidFill>
              </a:ln>
              <a:effectLst/>
            </c:spPr>
            <c:extLst xmlns:c16r2="http://schemas.microsoft.com/office/drawing/2015/06/chart">
              <c:ext xmlns:c16="http://schemas.microsoft.com/office/drawing/2014/chart" uri="{C3380CC4-5D6E-409C-BE32-E72D297353CC}">
                <c16:uniqueId val="{00000003-126E-4433-9EB8-E896C443BF41}"/>
              </c:ext>
            </c:extLst>
          </c:dPt>
          <c:dPt>
            <c:idx val="2"/>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5-126E-4433-9EB8-E896C443BF41}"/>
              </c:ext>
            </c:extLst>
          </c:dPt>
          <c:dPt>
            <c:idx val="3"/>
            <c:bubble3D val="0"/>
            <c:spPr>
              <a:solidFill>
                <a:srgbClr val="0066B3"/>
              </a:solidFill>
              <a:ln w="19050">
                <a:solidFill>
                  <a:schemeClr val="lt1"/>
                </a:solidFill>
              </a:ln>
              <a:effectLst/>
            </c:spPr>
            <c:extLst xmlns:c16r2="http://schemas.microsoft.com/office/drawing/2015/06/chart">
              <c:ext xmlns:c16="http://schemas.microsoft.com/office/drawing/2014/chart" uri="{C3380CC4-5D6E-409C-BE32-E72D297353CC}">
                <c16:uniqueId val="{00000007-126E-4433-9EB8-E896C443BF41}"/>
              </c:ext>
            </c:extLst>
          </c:dPt>
          <c:dPt>
            <c:idx val="4"/>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9-126E-4433-9EB8-E896C443BF41}"/>
              </c:ext>
            </c:extLst>
          </c:dPt>
          <c:dPt>
            <c:idx val="5"/>
            <c:bubble3D val="0"/>
            <c:spPr>
              <a:solidFill>
                <a:srgbClr val="0066B3"/>
              </a:solidFill>
              <a:ln w="19050">
                <a:solidFill>
                  <a:schemeClr val="lt1"/>
                </a:solidFill>
              </a:ln>
              <a:effectLst/>
            </c:spPr>
            <c:extLst xmlns:c16r2="http://schemas.microsoft.com/office/drawing/2015/06/chart">
              <c:ext xmlns:c16="http://schemas.microsoft.com/office/drawing/2014/chart" uri="{C3380CC4-5D6E-409C-BE32-E72D297353CC}">
                <c16:uniqueId val="{0000000B-126E-4433-9EB8-E896C443BF41}"/>
              </c:ext>
            </c:extLst>
          </c:dPt>
          <c:dLbls>
            <c:dLbl>
              <c:idx val="0"/>
              <c:layout>
                <c:manualLayout>
                  <c:x val="0.11729388737734417"/>
                  <c:y val="1.0474537800709959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26E-4433-9EB8-E896C443BF41}"/>
                </c:ext>
                <c:ext xmlns:c15="http://schemas.microsoft.com/office/drawing/2012/chart" uri="{CE6537A1-D6FC-4f65-9D91-7224C49458BB}">
                  <c15:layout/>
                </c:ext>
              </c:extLst>
            </c:dLbl>
            <c:dLbl>
              <c:idx val="1"/>
              <c:layout>
                <c:manualLayout>
                  <c:x val="5.2130616612153E-2"/>
                  <c:y val="1.1774656257685107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26E-4433-9EB8-E896C443BF41}"/>
                </c:ext>
                <c:ext xmlns:c15="http://schemas.microsoft.com/office/drawing/2012/chart" uri="{CE6537A1-D6FC-4f65-9D91-7224C49458BB}">
                  <c15:layout/>
                </c:ext>
              </c:extLst>
            </c:dLbl>
            <c:dLbl>
              <c:idx val="2"/>
              <c:layout>
                <c:manualLayout>
                  <c:x val="-3.0409526357089291E-2"/>
                  <c:y val="9.6015487327405028E-1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26E-4433-9EB8-E896C443BF41}"/>
                </c:ext>
                <c:ext xmlns:c15="http://schemas.microsoft.com/office/drawing/2012/chart" uri="{CE6537A1-D6FC-4f65-9D91-7224C49458BB}">
                  <c15:layout/>
                </c:ext>
              </c:extLst>
            </c:dLbl>
            <c:dLbl>
              <c:idx val="3"/>
              <c:layout>
                <c:manualLayout>
                  <c:x val="-0.11186361481357832"/>
                  <c:y val="-7.5940399055147295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26E-4433-9EB8-E896C443BF41}"/>
                </c:ext>
                <c:ext xmlns:c15="http://schemas.microsoft.com/office/drawing/2012/chart" uri="{CE6537A1-D6FC-4f65-9D91-7224C49458BB}">
                  <c15:layout/>
                </c:ext>
              </c:extLst>
            </c:dLbl>
            <c:dLbl>
              <c:idx val="4"/>
              <c:layout>
                <c:manualLayout>
                  <c:x val="-7.4711638924954471E-2"/>
                  <c:y val="-4.2063114934393034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126E-4433-9EB8-E896C443BF41}"/>
                </c:ext>
                <c:ext xmlns:c15="http://schemas.microsoft.com/office/drawing/2012/chart" uri="{CE6537A1-D6FC-4f65-9D91-7224C49458BB}">
                  <c15:layout/>
                </c:ext>
              </c:extLst>
            </c:dLbl>
            <c:dLbl>
              <c:idx val="5"/>
              <c:layout>
                <c:manualLayout>
                  <c:x val="-6.8421434303450851E-2"/>
                  <c:y val="0"/>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126E-4433-9EB8-E896C443BF4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icrosoft YaHei" panose="020B0503020204020204" pitchFamily="34" charset="-122"/>
                    <a:ea typeface="Microsoft YaHei" panose="020B0503020204020204" pitchFamily="34" charset="-122"/>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Nomination!$O$53:$O$58</c:f>
              <c:strCache>
                <c:ptCount val="6"/>
                <c:pt idx="0">
                  <c:v>Africa</c:v>
                </c:pt>
                <c:pt idx="1">
                  <c:v>Europe</c:v>
                </c:pt>
                <c:pt idx="2">
                  <c:v>Latin America &amp; the Carribbean</c:v>
                </c:pt>
                <c:pt idx="3">
                  <c:v>North America</c:v>
                </c:pt>
                <c:pt idx="4">
                  <c:v>NorthEast Asia &amp; Australasia</c:v>
                </c:pt>
                <c:pt idx="5">
                  <c:v>The Middle East</c:v>
                </c:pt>
              </c:strCache>
            </c:strRef>
          </c:cat>
          <c:val>
            <c:numRef>
              <c:f>Nomination!$P$53:$P$58</c:f>
              <c:numCache>
                <c:formatCode>General</c:formatCode>
                <c:ptCount val="6"/>
                <c:pt idx="0">
                  <c:v>1</c:v>
                </c:pt>
                <c:pt idx="1">
                  <c:v>20</c:v>
                </c:pt>
                <c:pt idx="2">
                  <c:v>6</c:v>
                </c:pt>
                <c:pt idx="3">
                  <c:v>1</c:v>
                </c:pt>
                <c:pt idx="4">
                  <c:v>11</c:v>
                </c:pt>
                <c:pt idx="5">
                  <c:v>3</c:v>
                </c:pt>
              </c:numCache>
            </c:numRef>
          </c:val>
          <c:extLst xmlns:c16r2="http://schemas.microsoft.com/office/drawing/2015/06/chart">
            <c:ext xmlns:c16="http://schemas.microsoft.com/office/drawing/2014/chart" uri="{C3380CC4-5D6E-409C-BE32-E72D297353CC}">
              <c16:uniqueId val="{0000000C-126E-4433-9EB8-E896C443BF41}"/>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Segoe UI" panose="020B0502040204020203" pitchFamily="34" charset="0"/>
                <a:ea typeface="+mn-ea"/>
                <a:cs typeface="Segoe UI" panose="020B0502040204020203" pitchFamily="34" charset="0"/>
              </a:defRPr>
            </a:pPr>
            <a:r>
              <a:rPr lang="en-US" sz="2000" b="1" dirty="0">
                <a:solidFill>
                  <a:schemeClr val="tx1"/>
                </a:solidFill>
              </a:rPr>
              <a:t>Gender</a:t>
            </a:r>
          </a:p>
        </c:rich>
      </c:tx>
      <c:layout>
        <c:manualLayout>
          <c:xMode val="edge"/>
          <c:yMode val="edge"/>
          <c:x val="0.38361225915150476"/>
          <c:y val="0.4947127436786554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title>
    <c:autoTitleDeleted val="0"/>
    <c:plotArea>
      <c:layout/>
      <c:doughnut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3F8-46CD-95A5-F9D0AB0E735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3F8-46CD-95A5-F9D0AB0E7354}"/>
              </c:ext>
            </c:extLst>
          </c:dPt>
          <c:dLbls>
            <c:spPr>
              <a:noFill/>
              <a:ln>
                <a:noFill/>
              </a:ln>
              <a:effectLst/>
            </c:spPr>
            <c:txPr>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Sheet1!$A$2:$A$3</c:f>
              <c:strCache>
                <c:ptCount val="2"/>
                <c:pt idx="0">
                  <c:v>Male</c:v>
                </c:pt>
                <c:pt idx="1">
                  <c:v>Female</c:v>
                </c:pt>
              </c:strCache>
            </c:strRef>
          </c:cat>
          <c:val>
            <c:numRef>
              <c:f>Sheet1!$B$2:$B$3</c:f>
              <c:numCache>
                <c:formatCode>0%</c:formatCode>
                <c:ptCount val="2"/>
                <c:pt idx="0">
                  <c:v>0.76744186046511631</c:v>
                </c:pt>
                <c:pt idx="1">
                  <c:v>0.23255813953488372</c:v>
                </c:pt>
              </c:numCache>
            </c:numRef>
          </c:val>
          <c:extLst xmlns:c16r2="http://schemas.microsoft.com/office/drawing/2015/06/chart">
            <c:ext xmlns:c16="http://schemas.microsoft.com/office/drawing/2014/chart" uri="{C3380CC4-5D6E-409C-BE32-E72D297353CC}">
              <c16:uniqueId val="{00000004-53F8-46CD-95A5-F9D0AB0E7354}"/>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Segoe UI" panose="020B0502040204020203" pitchFamily="34" charset="0"/>
                <a:ea typeface="+mn-ea"/>
                <a:cs typeface="Segoe UI" panose="020B0502040204020203" pitchFamily="34" charset="0"/>
              </a:defRPr>
            </a:pPr>
            <a:r>
              <a:rPr lang="en-US" sz="2000" b="1" dirty="0">
                <a:solidFill>
                  <a:schemeClr val="tx1"/>
                </a:solidFill>
              </a:rPr>
              <a:t>Study </a:t>
            </a:r>
          </a:p>
          <a:p>
            <a:pPr>
              <a:defRPr sz="2000" b="1">
                <a:solidFill>
                  <a:schemeClr val="tx1"/>
                </a:solidFill>
              </a:defRPr>
            </a:pPr>
            <a:r>
              <a:rPr lang="en-US" sz="2000" b="1" dirty="0">
                <a:solidFill>
                  <a:schemeClr val="tx1"/>
                </a:solidFill>
              </a:rPr>
              <a:t>Groups</a:t>
            </a:r>
          </a:p>
        </c:rich>
      </c:tx>
      <c:layout>
        <c:manualLayout>
          <c:xMode val="edge"/>
          <c:yMode val="edge"/>
          <c:x val="0.37746535590811781"/>
          <c:y val="0.45820705655251531"/>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3061995149270528"/>
          <c:y val="0.22601491718830197"/>
          <c:w val="0.51724617766680014"/>
          <c:h val="0.68263558924426837"/>
        </c:manualLayout>
      </c:layout>
      <c:doughnut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6D4-4012-BAA2-597C0EF1F788}"/>
              </c:ext>
            </c:extLst>
          </c:dPt>
          <c:dPt>
            <c:idx val="1"/>
            <c:bubble3D val="0"/>
            <c:spPr>
              <a:solidFill>
                <a:srgbClr val="F18870"/>
              </a:solidFill>
              <a:ln w="19050">
                <a:solidFill>
                  <a:schemeClr val="lt1"/>
                </a:solidFill>
              </a:ln>
              <a:effectLst/>
            </c:spPr>
            <c:extLst xmlns:c16r2="http://schemas.microsoft.com/office/drawing/2015/06/chart">
              <c:ext xmlns:c16="http://schemas.microsoft.com/office/drawing/2014/chart" uri="{C3380CC4-5D6E-409C-BE32-E72D297353CC}">
                <c16:uniqueId val="{00000003-C6D4-4012-BAA2-597C0EF1F78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8A6-4AF2-9A4D-E2F1F820B304}"/>
              </c:ext>
            </c:extLst>
          </c:dPt>
          <c:dLbls>
            <c:spPr>
              <a:noFill/>
              <a:ln>
                <a:noFill/>
              </a:ln>
              <a:effectLst/>
            </c:spPr>
            <c:txPr>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SG1</c:v>
                </c:pt>
                <c:pt idx="1">
                  <c:v>SG2</c:v>
                </c:pt>
                <c:pt idx="2">
                  <c:v>SG3</c:v>
                </c:pt>
              </c:strCache>
            </c:strRef>
          </c:cat>
          <c:val>
            <c:numRef>
              <c:f>Sheet1!$B$2:$B$4</c:f>
              <c:numCache>
                <c:formatCode>0%</c:formatCode>
                <c:ptCount val="3"/>
                <c:pt idx="0">
                  <c:v>0.375</c:v>
                </c:pt>
                <c:pt idx="1">
                  <c:v>0.3</c:v>
                </c:pt>
                <c:pt idx="2">
                  <c:v>0.32500000000000001</c:v>
                </c:pt>
              </c:numCache>
            </c:numRef>
          </c:val>
          <c:extLst xmlns:c16r2="http://schemas.microsoft.com/office/drawing/2015/06/chart">
            <c:ext xmlns:c16="http://schemas.microsoft.com/office/drawing/2014/chart" uri="{C3380CC4-5D6E-409C-BE32-E72D297353CC}">
              <c16:uniqueId val="{00000004-C6D4-4012-BAA2-597C0EF1F788}"/>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A9_99A19C9.xml><?xml version="1.0" encoding="utf-8"?>
<p188:cmLst xmlns:a="http://schemas.openxmlformats.org/drawingml/2006/main" xmlns:r="http://schemas.openxmlformats.org/officeDocument/2006/relationships" xmlns:p188="http://schemas.microsoft.com/office/powerpoint/2018/8/main">
  <p188:cm id="{21728032-EC93-46B8-93E9-C1AF182AFCDE}" authorId="{F8D1A83E-070F-E70A-17C7-FB7565987DB1}" created="2022-09-05T07:51:45.425">
    <pc:sldMkLst xmlns:pc="http://schemas.microsoft.com/office/powerpoint/2013/main/command">
      <pc:docMk/>
      <pc:sldMk cId="1828009603" sldId="401"/>
    </pc:sldMkLst>
    <p188:pos x="4394200" y="1460500"/>
    <p188:txBody>
      <a:bodyPr/>
      <a:lstStyle/>
      <a:p>
        <a:r>
          <a:rPr lang="it-IT"/>
          <a:t>non ho capito se è una speaking notes o va riportato in slide</a:t>
        </a:r>
      </a:p>
    </p188:txBody>
  </p188:cm>
</p188:cmLst>
</file>

<file path=ppt/comments/modernComment_1AC_6C64D1EB.xml><?xml version="1.0" encoding="utf-8"?>
<p188:cmLst xmlns:a="http://schemas.openxmlformats.org/drawingml/2006/main" xmlns:r="http://schemas.openxmlformats.org/officeDocument/2006/relationships" xmlns:p188="http://schemas.microsoft.com/office/powerpoint/2018/8/main">
  <p188:cm id="{3B6EC6A4-7364-4B20-B513-F44CAC08B8AE}" authorId="{F8D1A83E-070F-E70A-17C7-FB7565987DB1}" created="2022-09-05T07:48:52.203">
    <pc:sldMkLst xmlns:pc="http://schemas.microsoft.com/office/powerpoint/2013/main/command">
      <pc:docMk/>
      <pc:sldMk cId="711200299" sldId="442"/>
    </pc:sldMkLst>
    <p188:pos x="11299825" y="4552950"/>
    <p188:txBody>
      <a:bodyPr/>
      <a:lstStyle/>
      <a:p>
        <a:r>
          <a:rPr lang="it-IT"/>
          <a:t>non mi era chiaro il significato di questa frase in rosso. ho provato a scriverla più correttamente per come l'ho capita</a:t>
        </a:r>
      </a:p>
    </p188:txBody>
  </p188:cm>
</p188:cmLst>
</file>

<file path=ppt/comments/modernComment_1AE_4C786F96.xml><?xml version="1.0" encoding="utf-8"?>
<p188:cmLst xmlns:a="http://schemas.openxmlformats.org/drawingml/2006/main" xmlns:r="http://schemas.openxmlformats.org/officeDocument/2006/relationships" xmlns:p188="http://schemas.microsoft.com/office/powerpoint/2018/8/main">
  <p188:cm id="{104E6C2C-5B4B-40A6-BF66-C2A4C735AE9A}" authorId="{F8D1A83E-070F-E70A-17C7-FB7565987DB1}" created="2022-09-05T07:48:52.203">
    <pc:sldMkLst xmlns:pc="http://schemas.microsoft.com/office/powerpoint/2013/main/command">
      <pc:docMk/>
      <pc:sldMk cId="711200299" sldId="442"/>
    </pc:sldMkLst>
    <p188:pos x="11299825" y="4552950"/>
    <p188:txBody>
      <a:bodyPr/>
      <a:lstStyle/>
      <a:p>
        <a:r>
          <a:rPr lang="it-IT"/>
          <a:t>non mi era chiaro il significato di questa frase in rosso. ho provato a scriverla più correttamente per come l'ho capita</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C028C-732A-450E-B9C1-9CE6BA985BE7}" type="doc">
      <dgm:prSet loTypeId="urn:diagrams.loki3.com/BracketList" loCatId="list" qsTypeId="urn:microsoft.com/office/officeart/2005/8/quickstyle/simple1" qsCatId="simple" csTypeId="urn:microsoft.com/office/officeart/2005/8/colors/accent1_2" csCatId="accent1" phldr="1"/>
      <dgm:spPr/>
      <dgm:t>
        <a:bodyPr/>
        <a:lstStyle/>
        <a:p>
          <a:endParaRPr lang="aa-ET"/>
        </a:p>
      </dgm:t>
    </dgm:pt>
    <dgm:pt modelId="{C02309D1-7C32-48F0-8445-CE1FBE980F7F}">
      <dgm:prSet phldrT="[Text]" custT="1"/>
      <dgm:spPr/>
      <dgm:t>
        <a:bodyPr/>
        <a:lstStyle/>
        <a:p>
          <a:r>
            <a:rPr lang="en-US" sz="1800" dirty="0">
              <a:solidFill>
                <a:srgbClr val="0066B3"/>
              </a:solidFill>
              <a:latin typeface="Microsoft YaHei" panose="020B0503020204020204" pitchFamily="34" charset="-122"/>
              <a:ea typeface="Microsoft YaHei" panose="020B0503020204020204" pitchFamily="34" charset="-122"/>
            </a:rPr>
            <a:t>SG1</a:t>
          </a:r>
          <a:endParaRPr lang="aa-ET" sz="1800" dirty="0">
            <a:solidFill>
              <a:srgbClr val="0066B3"/>
            </a:solidFill>
            <a:latin typeface="Microsoft YaHei" panose="020B0503020204020204" pitchFamily="34" charset="-122"/>
            <a:ea typeface="Microsoft YaHei" panose="020B0503020204020204" pitchFamily="34" charset="-122"/>
          </a:endParaRPr>
        </a:p>
      </dgm:t>
    </dgm:pt>
    <dgm:pt modelId="{D550FB8F-62FA-4F1B-808F-BF5A3F9F246D}" type="parTrans" cxnId="{B2255779-9140-4A30-8E89-679529CEEFD7}">
      <dgm:prSet/>
      <dgm:spPr/>
      <dgm:t>
        <a:bodyPr/>
        <a:lstStyle/>
        <a:p>
          <a:endParaRPr lang="aa-ET"/>
        </a:p>
      </dgm:t>
    </dgm:pt>
    <dgm:pt modelId="{138EEE40-C8BD-433D-9454-884D8C72EC8C}" type="sibTrans" cxnId="{B2255779-9140-4A30-8E89-679529CEEFD7}">
      <dgm:prSet/>
      <dgm:spPr/>
      <dgm:t>
        <a:bodyPr/>
        <a:lstStyle/>
        <a:p>
          <a:endParaRPr lang="aa-ET"/>
        </a:p>
      </dgm:t>
    </dgm:pt>
    <dgm:pt modelId="{886A0FD2-1A97-4A16-9BAE-61A2C74C9055}">
      <dgm:prSet phldrT="[Text]" custT="1"/>
      <dgm:spPr>
        <a:solidFill>
          <a:srgbClr val="0066B3"/>
        </a:solidFill>
      </dgm:spPr>
      <dgm:t>
        <a:bodyPr/>
        <a:lstStyle/>
        <a:p>
          <a:r>
            <a:rPr lang="en-US" sz="1800" dirty="0">
              <a:latin typeface="Microsoft YaHei" panose="020B0503020204020204" pitchFamily="34" charset="-122"/>
              <a:ea typeface="Microsoft YaHei" panose="020B0503020204020204" pitchFamily="34" charset="-122"/>
            </a:rPr>
            <a:t>Strategic Planning and Management in the Natural Gas Industry</a:t>
          </a:r>
          <a:endParaRPr lang="aa-ET" sz="1800" dirty="0">
            <a:latin typeface="Microsoft YaHei" panose="020B0503020204020204" pitchFamily="34" charset="-122"/>
            <a:ea typeface="Microsoft YaHei" panose="020B0503020204020204" pitchFamily="34" charset="-122"/>
          </a:endParaRPr>
        </a:p>
      </dgm:t>
    </dgm:pt>
    <dgm:pt modelId="{A8BD3B29-D5D9-4C5C-B3F5-A144DE307795}" type="parTrans" cxnId="{D3E7625A-5811-454A-AABC-3080841F5836}">
      <dgm:prSet/>
      <dgm:spPr/>
      <dgm:t>
        <a:bodyPr/>
        <a:lstStyle/>
        <a:p>
          <a:endParaRPr lang="aa-ET"/>
        </a:p>
      </dgm:t>
    </dgm:pt>
    <dgm:pt modelId="{24C8C266-AC95-494C-8911-69EA625CD446}" type="sibTrans" cxnId="{D3E7625A-5811-454A-AABC-3080841F5836}">
      <dgm:prSet/>
      <dgm:spPr/>
      <dgm:t>
        <a:bodyPr/>
        <a:lstStyle/>
        <a:p>
          <a:endParaRPr lang="aa-ET"/>
        </a:p>
      </dgm:t>
    </dgm:pt>
    <dgm:pt modelId="{2AA041B8-FF55-47A2-8FF5-B633AE291820}">
      <dgm:prSet phldrT="[Text]" custT="1"/>
      <dgm:spPr/>
      <dgm:t>
        <a:bodyPr/>
        <a:lstStyle/>
        <a:p>
          <a:r>
            <a:rPr lang="en-US" sz="1800" dirty="0">
              <a:solidFill>
                <a:srgbClr val="0066B3"/>
              </a:solidFill>
              <a:latin typeface="Microsoft YaHei" panose="020B0503020204020204" pitchFamily="34" charset="-122"/>
              <a:ea typeface="Microsoft YaHei" panose="020B0503020204020204" pitchFamily="34" charset="-122"/>
            </a:rPr>
            <a:t>SG2</a:t>
          </a:r>
          <a:endParaRPr lang="aa-ET" sz="1800" dirty="0">
            <a:solidFill>
              <a:srgbClr val="0066B3"/>
            </a:solidFill>
            <a:latin typeface="Microsoft YaHei" panose="020B0503020204020204" pitchFamily="34" charset="-122"/>
            <a:ea typeface="Microsoft YaHei" panose="020B0503020204020204" pitchFamily="34" charset="-122"/>
          </a:endParaRPr>
        </a:p>
      </dgm:t>
    </dgm:pt>
    <dgm:pt modelId="{2D32DD8B-9052-4ED3-834A-B171E4A1BC10}" type="parTrans" cxnId="{15AD3721-706B-4E31-B67A-A361028887D7}">
      <dgm:prSet/>
      <dgm:spPr/>
      <dgm:t>
        <a:bodyPr/>
        <a:lstStyle/>
        <a:p>
          <a:endParaRPr lang="aa-ET"/>
        </a:p>
      </dgm:t>
    </dgm:pt>
    <dgm:pt modelId="{C3DE8CD8-00B6-4556-A901-D93708D04E7D}" type="sibTrans" cxnId="{15AD3721-706B-4E31-B67A-A361028887D7}">
      <dgm:prSet/>
      <dgm:spPr/>
      <dgm:t>
        <a:bodyPr/>
        <a:lstStyle/>
        <a:p>
          <a:endParaRPr lang="aa-ET"/>
        </a:p>
      </dgm:t>
    </dgm:pt>
    <dgm:pt modelId="{7B106099-C5B6-480F-AC91-9CE228F6A21C}">
      <dgm:prSet phldrT="[Text]" custT="1"/>
      <dgm:spPr>
        <a:solidFill>
          <a:srgbClr val="0066B3"/>
        </a:solidFill>
      </dgm:spPr>
      <dgm:t>
        <a:bodyPr/>
        <a:lstStyle/>
        <a:p>
          <a:r>
            <a:rPr lang="en-US" sz="1800" dirty="0">
              <a:latin typeface="Microsoft YaHei" panose="020B0503020204020204" pitchFamily="34" charset="-122"/>
              <a:ea typeface="Microsoft YaHei" panose="020B0503020204020204" pitchFamily="34" charset="-122"/>
            </a:rPr>
            <a:t>Pricing for Natural Gas</a:t>
          </a:r>
          <a:endParaRPr lang="aa-ET" sz="1800" dirty="0">
            <a:latin typeface="Microsoft YaHei" panose="020B0503020204020204" pitchFamily="34" charset="-122"/>
            <a:ea typeface="Microsoft YaHei" panose="020B0503020204020204" pitchFamily="34" charset="-122"/>
          </a:endParaRPr>
        </a:p>
      </dgm:t>
    </dgm:pt>
    <dgm:pt modelId="{558482DC-7EB0-433C-A8A8-35EB14C9FECF}" type="parTrans" cxnId="{52107580-2F8B-44EC-8BA8-BF1176BD1E66}">
      <dgm:prSet/>
      <dgm:spPr/>
      <dgm:t>
        <a:bodyPr/>
        <a:lstStyle/>
        <a:p>
          <a:endParaRPr lang="aa-ET"/>
        </a:p>
      </dgm:t>
    </dgm:pt>
    <dgm:pt modelId="{0BC5B0EE-E376-43DC-A507-C4A43D652CEF}" type="sibTrans" cxnId="{52107580-2F8B-44EC-8BA8-BF1176BD1E66}">
      <dgm:prSet/>
      <dgm:spPr/>
      <dgm:t>
        <a:bodyPr/>
        <a:lstStyle/>
        <a:p>
          <a:endParaRPr lang="aa-ET"/>
        </a:p>
      </dgm:t>
    </dgm:pt>
    <dgm:pt modelId="{AF06AE7C-0AF8-42A4-B5EF-5B8D49E93EA3}">
      <dgm:prSet custT="1"/>
      <dgm:spPr/>
      <dgm:t>
        <a:bodyPr/>
        <a:lstStyle/>
        <a:p>
          <a:r>
            <a:rPr lang="en-US" sz="1800" dirty="0">
              <a:solidFill>
                <a:srgbClr val="0066B3"/>
              </a:solidFill>
              <a:latin typeface="Microsoft YaHei" panose="020B0503020204020204" pitchFamily="34" charset="-122"/>
              <a:ea typeface="Microsoft YaHei" panose="020B0503020204020204" pitchFamily="34" charset="-122"/>
            </a:rPr>
            <a:t>SG3</a:t>
          </a:r>
          <a:endParaRPr lang="aa-ET" sz="1800" dirty="0">
            <a:solidFill>
              <a:srgbClr val="0066B3"/>
            </a:solidFill>
            <a:latin typeface="Microsoft YaHei" panose="020B0503020204020204" pitchFamily="34" charset="-122"/>
            <a:ea typeface="Microsoft YaHei" panose="020B0503020204020204" pitchFamily="34" charset="-122"/>
          </a:endParaRPr>
        </a:p>
      </dgm:t>
    </dgm:pt>
    <dgm:pt modelId="{F84EE9E8-D8C2-4DDD-A8ED-96E20C917936}" type="parTrans" cxnId="{A9763016-76F9-4350-A68D-B3A9320C6FC6}">
      <dgm:prSet/>
      <dgm:spPr/>
      <dgm:t>
        <a:bodyPr/>
        <a:lstStyle/>
        <a:p>
          <a:endParaRPr lang="aa-ET"/>
        </a:p>
      </dgm:t>
    </dgm:pt>
    <dgm:pt modelId="{B1D81122-8FDA-4854-81B2-4752CD9BA17B}" type="sibTrans" cxnId="{A9763016-76F9-4350-A68D-B3A9320C6FC6}">
      <dgm:prSet/>
      <dgm:spPr/>
      <dgm:t>
        <a:bodyPr/>
        <a:lstStyle/>
        <a:p>
          <a:endParaRPr lang="aa-ET"/>
        </a:p>
      </dgm:t>
    </dgm:pt>
    <dgm:pt modelId="{B135CC22-B8CE-472A-B6A5-673209DCEBE9}">
      <dgm:prSet custT="1"/>
      <dgm:spPr>
        <a:solidFill>
          <a:srgbClr val="0066B3"/>
        </a:solidFill>
      </dgm:spPr>
      <dgm:t>
        <a:bodyPr/>
        <a:lstStyle/>
        <a:p>
          <a:r>
            <a:rPr lang="en-US" sz="1800" dirty="0">
              <a:latin typeface="Microsoft YaHei" panose="020B0503020204020204" pitchFamily="34" charset="-122"/>
              <a:ea typeface="Microsoft YaHei" panose="020B0503020204020204" pitchFamily="34" charset="-122"/>
            </a:rPr>
            <a:t>Efficiency and Regulation of Regional Gas Markets</a:t>
          </a:r>
          <a:endParaRPr lang="aa-ET" sz="1800" dirty="0">
            <a:latin typeface="Microsoft YaHei" panose="020B0503020204020204" pitchFamily="34" charset="-122"/>
            <a:ea typeface="Microsoft YaHei" panose="020B0503020204020204" pitchFamily="34" charset="-122"/>
          </a:endParaRPr>
        </a:p>
      </dgm:t>
    </dgm:pt>
    <dgm:pt modelId="{212D41C5-507A-4FF8-BBB3-D1BF14C956E7}" type="parTrans" cxnId="{1F0B7152-7ADB-4DBF-97E1-5557BD186009}">
      <dgm:prSet/>
      <dgm:spPr/>
      <dgm:t>
        <a:bodyPr/>
        <a:lstStyle/>
        <a:p>
          <a:endParaRPr lang="aa-ET"/>
        </a:p>
      </dgm:t>
    </dgm:pt>
    <dgm:pt modelId="{AE605D93-DCFC-4DB6-8425-76D599072B8A}" type="sibTrans" cxnId="{1F0B7152-7ADB-4DBF-97E1-5557BD186009}">
      <dgm:prSet/>
      <dgm:spPr/>
      <dgm:t>
        <a:bodyPr/>
        <a:lstStyle/>
        <a:p>
          <a:endParaRPr lang="aa-ET"/>
        </a:p>
      </dgm:t>
    </dgm:pt>
    <dgm:pt modelId="{34E8BD70-0AAB-4861-A618-78CB41DBA15D}" type="pres">
      <dgm:prSet presAssocID="{192C028C-732A-450E-B9C1-9CE6BA985BE7}" presName="Name0" presStyleCnt="0">
        <dgm:presLayoutVars>
          <dgm:dir/>
          <dgm:animLvl val="lvl"/>
          <dgm:resizeHandles val="exact"/>
        </dgm:presLayoutVars>
      </dgm:prSet>
      <dgm:spPr/>
      <dgm:t>
        <a:bodyPr/>
        <a:lstStyle/>
        <a:p>
          <a:endParaRPr lang="en-GB"/>
        </a:p>
      </dgm:t>
    </dgm:pt>
    <dgm:pt modelId="{AF406D39-C2AD-4E7E-B482-1EFBA4B47D6A}" type="pres">
      <dgm:prSet presAssocID="{C02309D1-7C32-48F0-8445-CE1FBE980F7F}" presName="linNode" presStyleCnt="0"/>
      <dgm:spPr/>
    </dgm:pt>
    <dgm:pt modelId="{1E2095F5-E9FB-42B0-A62B-413C957B059E}" type="pres">
      <dgm:prSet presAssocID="{C02309D1-7C32-48F0-8445-CE1FBE980F7F}" presName="parTx" presStyleLbl="revTx" presStyleIdx="0" presStyleCnt="3">
        <dgm:presLayoutVars>
          <dgm:chMax val="1"/>
          <dgm:bulletEnabled val="1"/>
        </dgm:presLayoutVars>
      </dgm:prSet>
      <dgm:spPr/>
      <dgm:t>
        <a:bodyPr/>
        <a:lstStyle/>
        <a:p>
          <a:endParaRPr lang="en-GB"/>
        </a:p>
      </dgm:t>
    </dgm:pt>
    <dgm:pt modelId="{4B8AAF1D-EFF2-4901-99C6-82A6C2D0980F}" type="pres">
      <dgm:prSet presAssocID="{C02309D1-7C32-48F0-8445-CE1FBE980F7F}" presName="bracket" presStyleLbl="parChTrans1D1" presStyleIdx="0" presStyleCnt="3"/>
      <dgm:spPr>
        <a:ln>
          <a:solidFill>
            <a:srgbClr val="92D050"/>
          </a:solidFill>
        </a:ln>
      </dgm:spPr>
    </dgm:pt>
    <dgm:pt modelId="{9F28A087-0B69-41E9-8A6C-531F7A109844}" type="pres">
      <dgm:prSet presAssocID="{C02309D1-7C32-48F0-8445-CE1FBE980F7F}" presName="spH" presStyleCnt="0"/>
      <dgm:spPr/>
    </dgm:pt>
    <dgm:pt modelId="{9D87F5C0-B90C-492D-86A0-9F6D373A4E08}" type="pres">
      <dgm:prSet presAssocID="{C02309D1-7C32-48F0-8445-CE1FBE980F7F}" presName="desTx" presStyleLbl="node1" presStyleIdx="0" presStyleCnt="3">
        <dgm:presLayoutVars>
          <dgm:bulletEnabled val="1"/>
        </dgm:presLayoutVars>
      </dgm:prSet>
      <dgm:spPr/>
      <dgm:t>
        <a:bodyPr/>
        <a:lstStyle/>
        <a:p>
          <a:endParaRPr lang="en-GB"/>
        </a:p>
      </dgm:t>
    </dgm:pt>
    <dgm:pt modelId="{59452732-C202-495F-9427-9BD4BF212DCE}" type="pres">
      <dgm:prSet presAssocID="{138EEE40-C8BD-433D-9454-884D8C72EC8C}" presName="spV" presStyleCnt="0"/>
      <dgm:spPr/>
    </dgm:pt>
    <dgm:pt modelId="{45C940C5-8CF5-42B9-B2AD-2AE1CE1CF67C}" type="pres">
      <dgm:prSet presAssocID="{2AA041B8-FF55-47A2-8FF5-B633AE291820}" presName="linNode" presStyleCnt="0"/>
      <dgm:spPr/>
    </dgm:pt>
    <dgm:pt modelId="{E883E714-6683-4B3D-AB99-1567007AD219}" type="pres">
      <dgm:prSet presAssocID="{2AA041B8-FF55-47A2-8FF5-B633AE291820}" presName="parTx" presStyleLbl="revTx" presStyleIdx="1" presStyleCnt="3">
        <dgm:presLayoutVars>
          <dgm:chMax val="1"/>
          <dgm:bulletEnabled val="1"/>
        </dgm:presLayoutVars>
      </dgm:prSet>
      <dgm:spPr/>
      <dgm:t>
        <a:bodyPr/>
        <a:lstStyle/>
        <a:p>
          <a:endParaRPr lang="en-GB"/>
        </a:p>
      </dgm:t>
    </dgm:pt>
    <dgm:pt modelId="{3C207921-9664-485A-9E4B-2736F309C94C}" type="pres">
      <dgm:prSet presAssocID="{2AA041B8-FF55-47A2-8FF5-B633AE291820}" presName="bracket" presStyleLbl="parChTrans1D1" presStyleIdx="1" presStyleCnt="3"/>
      <dgm:spPr>
        <a:ln>
          <a:solidFill>
            <a:srgbClr val="92D050"/>
          </a:solidFill>
        </a:ln>
      </dgm:spPr>
    </dgm:pt>
    <dgm:pt modelId="{21CA3E96-E325-46EB-B0B5-68A1023CC16A}" type="pres">
      <dgm:prSet presAssocID="{2AA041B8-FF55-47A2-8FF5-B633AE291820}" presName="spH" presStyleCnt="0"/>
      <dgm:spPr/>
    </dgm:pt>
    <dgm:pt modelId="{E82C2FE7-7DE7-46A3-9F38-B901801B1EB7}" type="pres">
      <dgm:prSet presAssocID="{2AA041B8-FF55-47A2-8FF5-B633AE291820}" presName="desTx" presStyleLbl="node1" presStyleIdx="1" presStyleCnt="3">
        <dgm:presLayoutVars>
          <dgm:bulletEnabled val="1"/>
        </dgm:presLayoutVars>
      </dgm:prSet>
      <dgm:spPr/>
      <dgm:t>
        <a:bodyPr/>
        <a:lstStyle/>
        <a:p>
          <a:endParaRPr lang="en-GB"/>
        </a:p>
      </dgm:t>
    </dgm:pt>
    <dgm:pt modelId="{01853D8C-FDF9-461C-8416-9D3DD9A48C11}" type="pres">
      <dgm:prSet presAssocID="{C3DE8CD8-00B6-4556-A901-D93708D04E7D}" presName="spV" presStyleCnt="0"/>
      <dgm:spPr/>
    </dgm:pt>
    <dgm:pt modelId="{B9063B5A-6B13-4106-A35D-4B6A7D28396B}" type="pres">
      <dgm:prSet presAssocID="{AF06AE7C-0AF8-42A4-B5EF-5B8D49E93EA3}" presName="linNode" presStyleCnt="0"/>
      <dgm:spPr/>
    </dgm:pt>
    <dgm:pt modelId="{CD9D438B-8588-4EF8-B9CB-1CF8BCFE3DA2}" type="pres">
      <dgm:prSet presAssocID="{AF06AE7C-0AF8-42A4-B5EF-5B8D49E93EA3}" presName="parTx" presStyleLbl="revTx" presStyleIdx="2" presStyleCnt="3">
        <dgm:presLayoutVars>
          <dgm:chMax val="1"/>
          <dgm:bulletEnabled val="1"/>
        </dgm:presLayoutVars>
      </dgm:prSet>
      <dgm:spPr/>
      <dgm:t>
        <a:bodyPr/>
        <a:lstStyle/>
        <a:p>
          <a:endParaRPr lang="en-GB"/>
        </a:p>
      </dgm:t>
    </dgm:pt>
    <dgm:pt modelId="{36F0ADFC-FA26-424C-917F-5CDC17F34285}" type="pres">
      <dgm:prSet presAssocID="{AF06AE7C-0AF8-42A4-B5EF-5B8D49E93EA3}" presName="bracket" presStyleLbl="parChTrans1D1" presStyleIdx="2" presStyleCnt="3"/>
      <dgm:spPr>
        <a:ln>
          <a:solidFill>
            <a:srgbClr val="92D050"/>
          </a:solidFill>
        </a:ln>
      </dgm:spPr>
    </dgm:pt>
    <dgm:pt modelId="{D8622F44-1E4C-4BAA-A8C4-13AB0D9B60D1}" type="pres">
      <dgm:prSet presAssocID="{AF06AE7C-0AF8-42A4-B5EF-5B8D49E93EA3}" presName="spH" presStyleCnt="0"/>
      <dgm:spPr/>
    </dgm:pt>
    <dgm:pt modelId="{BF071621-A2CB-4308-BA4B-A990B9199704}" type="pres">
      <dgm:prSet presAssocID="{AF06AE7C-0AF8-42A4-B5EF-5B8D49E93EA3}" presName="desTx" presStyleLbl="node1" presStyleIdx="2" presStyleCnt="3">
        <dgm:presLayoutVars>
          <dgm:bulletEnabled val="1"/>
        </dgm:presLayoutVars>
      </dgm:prSet>
      <dgm:spPr/>
      <dgm:t>
        <a:bodyPr/>
        <a:lstStyle/>
        <a:p>
          <a:endParaRPr lang="en-GB"/>
        </a:p>
      </dgm:t>
    </dgm:pt>
  </dgm:ptLst>
  <dgm:cxnLst>
    <dgm:cxn modelId="{B2255779-9140-4A30-8E89-679529CEEFD7}" srcId="{192C028C-732A-450E-B9C1-9CE6BA985BE7}" destId="{C02309D1-7C32-48F0-8445-CE1FBE980F7F}" srcOrd="0" destOrd="0" parTransId="{D550FB8F-62FA-4F1B-808F-BF5A3F9F246D}" sibTransId="{138EEE40-C8BD-433D-9454-884D8C72EC8C}"/>
    <dgm:cxn modelId="{D2C3EB56-21A1-46FE-BAE0-D15489AE8453}" type="presOf" srcId="{B135CC22-B8CE-472A-B6A5-673209DCEBE9}" destId="{BF071621-A2CB-4308-BA4B-A990B9199704}" srcOrd="0" destOrd="0" presId="urn:diagrams.loki3.com/BracketList"/>
    <dgm:cxn modelId="{C6D6A322-61DC-47E2-9F0F-519389F5507A}" type="presOf" srcId="{886A0FD2-1A97-4A16-9BAE-61A2C74C9055}" destId="{9D87F5C0-B90C-492D-86A0-9F6D373A4E08}" srcOrd="0" destOrd="0" presId="urn:diagrams.loki3.com/BracketList"/>
    <dgm:cxn modelId="{15AD3721-706B-4E31-B67A-A361028887D7}" srcId="{192C028C-732A-450E-B9C1-9CE6BA985BE7}" destId="{2AA041B8-FF55-47A2-8FF5-B633AE291820}" srcOrd="1" destOrd="0" parTransId="{2D32DD8B-9052-4ED3-834A-B171E4A1BC10}" sibTransId="{C3DE8CD8-00B6-4556-A901-D93708D04E7D}"/>
    <dgm:cxn modelId="{8F68DB1D-3D8A-4428-943C-6E8174C5C38D}" type="presOf" srcId="{C02309D1-7C32-48F0-8445-CE1FBE980F7F}" destId="{1E2095F5-E9FB-42B0-A62B-413C957B059E}" srcOrd="0" destOrd="0" presId="urn:diagrams.loki3.com/BracketList"/>
    <dgm:cxn modelId="{C3E0BB7A-D580-44DE-B9FB-D96A14ACC3B4}" type="presOf" srcId="{2AA041B8-FF55-47A2-8FF5-B633AE291820}" destId="{E883E714-6683-4B3D-AB99-1567007AD219}" srcOrd="0" destOrd="0" presId="urn:diagrams.loki3.com/BracketList"/>
    <dgm:cxn modelId="{AABDBA3D-C212-4BC5-A443-B167AD223DAB}" type="presOf" srcId="{AF06AE7C-0AF8-42A4-B5EF-5B8D49E93EA3}" destId="{CD9D438B-8588-4EF8-B9CB-1CF8BCFE3DA2}" srcOrd="0" destOrd="0" presId="urn:diagrams.loki3.com/BracketList"/>
    <dgm:cxn modelId="{52107580-2F8B-44EC-8BA8-BF1176BD1E66}" srcId="{2AA041B8-FF55-47A2-8FF5-B633AE291820}" destId="{7B106099-C5B6-480F-AC91-9CE228F6A21C}" srcOrd="0" destOrd="0" parTransId="{558482DC-7EB0-433C-A8A8-35EB14C9FECF}" sibTransId="{0BC5B0EE-E376-43DC-A507-C4A43D652CEF}"/>
    <dgm:cxn modelId="{D3E7625A-5811-454A-AABC-3080841F5836}" srcId="{C02309D1-7C32-48F0-8445-CE1FBE980F7F}" destId="{886A0FD2-1A97-4A16-9BAE-61A2C74C9055}" srcOrd="0" destOrd="0" parTransId="{A8BD3B29-D5D9-4C5C-B3F5-A144DE307795}" sibTransId="{24C8C266-AC95-494C-8911-69EA625CD446}"/>
    <dgm:cxn modelId="{A9763016-76F9-4350-A68D-B3A9320C6FC6}" srcId="{192C028C-732A-450E-B9C1-9CE6BA985BE7}" destId="{AF06AE7C-0AF8-42A4-B5EF-5B8D49E93EA3}" srcOrd="2" destOrd="0" parTransId="{F84EE9E8-D8C2-4DDD-A8ED-96E20C917936}" sibTransId="{B1D81122-8FDA-4854-81B2-4752CD9BA17B}"/>
    <dgm:cxn modelId="{5A3D8A8F-49EB-434F-9A65-307B575D569B}" type="presOf" srcId="{7B106099-C5B6-480F-AC91-9CE228F6A21C}" destId="{E82C2FE7-7DE7-46A3-9F38-B901801B1EB7}" srcOrd="0" destOrd="0" presId="urn:diagrams.loki3.com/BracketList"/>
    <dgm:cxn modelId="{AEA4D048-D847-46DB-B73E-8E8AAE306635}" type="presOf" srcId="{192C028C-732A-450E-B9C1-9CE6BA985BE7}" destId="{34E8BD70-0AAB-4861-A618-78CB41DBA15D}" srcOrd="0" destOrd="0" presId="urn:diagrams.loki3.com/BracketList"/>
    <dgm:cxn modelId="{1F0B7152-7ADB-4DBF-97E1-5557BD186009}" srcId="{AF06AE7C-0AF8-42A4-B5EF-5B8D49E93EA3}" destId="{B135CC22-B8CE-472A-B6A5-673209DCEBE9}" srcOrd="0" destOrd="0" parTransId="{212D41C5-507A-4FF8-BBB3-D1BF14C956E7}" sibTransId="{AE605D93-DCFC-4DB6-8425-76D599072B8A}"/>
    <dgm:cxn modelId="{0963019F-47A7-4FB6-815F-CEE5678A21B5}" type="presParOf" srcId="{34E8BD70-0AAB-4861-A618-78CB41DBA15D}" destId="{AF406D39-C2AD-4E7E-B482-1EFBA4B47D6A}" srcOrd="0" destOrd="0" presId="urn:diagrams.loki3.com/BracketList"/>
    <dgm:cxn modelId="{63021EFC-BD4A-4F19-A9BD-E7C9D39FE124}" type="presParOf" srcId="{AF406D39-C2AD-4E7E-B482-1EFBA4B47D6A}" destId="{1E2095F5-E9FB-42B0-A62B-413C957B059E}" srcOrd="0" destOrd="0" presId="urn:diagrams.loki3.com/BracketList"/>
    <dgm:cxn modelId="{ED29C194-E85D-45A5-9057-30C3388BEBC7}" type="presParOf" srcId="{AF406D39-C2AD-4E7E-B482-1EFBA4B47D6A}" destId="{4B8AAF1D-EFF2-4901-99C6-82A6C2D0980F}" srcOrd="1" destOrd="0" presId="urn:diagrams.loki3.com/BracketList"/>
    <dgm:cxn modelId="{3D01794F-AA9C-4063-B0E4-23D3BE1DE27A}" type="presParOf" srcId="{AF406D39-C2AD-4E7E-B482-1EFBA4B47D6A}" destId="{9F28A087-0B69-41E9-8A6C-531F7A109844}" srcOrd="2" destOrd="0" presId="urn:diagrams.loki3.com/BracketList"/>
    <dgm:cxn modelId="{BD722B2E-7FD2-4EDC-A5AB-90978D89749F}" type="presParOf" srcId="{AF406D39-C2AD-4E7E-B482-1EFBA4B47D6A}" destId="{9D87F5C0-B90C-492D-86A0-9F6D373A4E08}" srcOrd="3" destOrd="0" presId="urn:diagrams.loki3.com/BracketList"/>
    <dgm:cxn modelId="{EA0B6AA4-70E8-49E2-87D6-EE0E70DED5CF}" type="presParOf" srcId="{34E8BD70-0AAB-4861-A618-78CB41DBA15D}" destId="{59452732-C202-495F-9427-9BD4BF212DCE}" srcOrd="1" destOrd="0" presId="urn:diagrams.loki3.com/BracketList"/>
    <dgm:cxn modelId="{A4F77120-F1BF-46AA-AF89-3D83AD2B4283}" type="presParOf" srcId="{34E8BD70-0AAB-4861-A618-78CB41DBA15D}" destId="{45C940C5-8CF5-42B9-B2AD-2AE1CE1CF67C}" srcOrd="2" destOrd="0" presId="urn:diagrams.loki3.com/BracketList"/>
    <dgm:cxn modelId="{230EE6D6-EB2A-412E-9576-10E8060D62F5}" type="presParOf" srcId="{45C940C5-8CF5-42B9-B2AD-2AE1CE1CF67C}" destId="{E883E714-6683-4B3D-AB99-1567007AD219}" srcOrd="0" destOrd="0" presId="urn:diagrams.loki3.com/BracketList"/>
    <dgm:cxn modelId="{B0B548FB-033A-4167-A0FD-0D433A99C306}" type="presParOf" srcId="{45C940C5-8CF5-42B9-B2AD-2AE1CE1CF67C}" destId="{3C207921-9664-485A-9E4B-2736F309C94C}" srcOrd="1" destOrd="0" presId="urn:diagrams.loki3.com/BracketList"/>
    <dgm:cxn modelId="{9295FB50-41C5-4C58-A2DE-57687CE9C772}" type="presParOf" srcId="{45C940C5-8CF5-42B9-B2AD-2AE1CE1CF67C}" destId="{21CA3E96-E325-46EB-B0B5-68A1023CC16A}" srcOrd="2" destOrd="0" presId="urn:diagrams.loki3.com/BracketList"/>
    <dgm:cxn modelId="{3E17879C-DE6B-417B-BED3-15253414FDA6}" type="presParOf" srcId="{45C940C5-8CF5-42B9-B2AD-2AE1CE1CF67C}" destId="{E82C2FE7-7DE7-46A3-9F38-B901801B1EB7}" srcOrd="3" destOrd="0" presId="urn:diagrams.loki3.com/BracketList"/>
    <dgm:cxn modelId="{10C388CD-58A8-4629-BE61-489BB6B70283}" type="presParOf" srcId="{34E8BD70-0AAB-4861-A618-78CB41DBA15D}" destId="{01853D8C-FDF9-461C-8416-9D3DD9A48C11}" srcOrd="3" destOrd="0" presId="urn:diagrams.loki3.com/BracketList"/>
    <dgm:cxn modelId="{910298AB-0A24-49F4-AF07-C3E4C1BC1EDD}" type="presParOf" srcId="{34E8BD70-0AAB-4861-A618-78CB41DBA15D}" destId="{B9063B5A-6B13-4106-A35D-4B6A7D28396B}" srcOrd="4" destOrd="0" presId="urn:diagrams.loki3.com/BracketList"/>
    <dgm:cxn modelId="{8E7A2A44-C7FD-4F61-ADC4-EDC4233080A7}" type="presParOf" srcId="{B9063B5A-6B13-4106-A35D-4B6A7D28396B}" destId="{CD9D438B-8588-4EF8-B9CB-1CF8BCFE3DA2}" srcOrd="0" destOrd="0" presId="urn:diagrams.loki3.com/BracketList"/>
    <dgm:cxn modelId="{E9F6E8B9-99F1-469A-AB2F-193ABA760A35}" type="presParOf" srcId="{B9063B5A-6B13-4106-A35D-4B6A7D28396B}" destId="{36F0ADFC-FA26-424C-917F-5CDC17F34285}" srcOrd="1" destOrd="0" presId="urn:diagrams.loki3.com/BracketList"/>
    <dgm:cxn modelId="{E3DA8E13-0A92-4FDA-898A-4AB70EA320C0}" type="presParOf" srcId="{B9063B5A-6B13-4106-A35D-4B6A7D28396B}" destId="{D8622F44-1E4C-4BAA-A8C4-13AB0D9B60D1}" srcOrd="2" destOrd="0" presId="urn:diagrams.loki3.com/BracketList"/>
    <dgm:cxn modelId="{A153925E-1879-48EA-A060-3E01606EF00C}" type="presParOf" srcId="{B9063B5A-6B13-4106-A35D-4B6A7D28396B}" destId="{BF071621-A2CB-4308-BA4B-A990B919970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2C028C-732A-450E-B9C1-9CE6BA985BE7}" type="doc">
      <dgm:prSet loTypeId="urn:diagrams.loki3.com/BracketList" loCatId="list" qsTypeId="urn:microsoft.com/office/officeart/2005/8/quickstyle/simple1" qsCatId="simple" csTypeId="urn:microsoft.com/office/officeart/2005/8/colors/accent1_2" csCatId="accent1" phldr="1"/>
      <dgm:spPr/>
      <dgm:t>
        <a:bodyPr/>
        <a:lstStyle/>
        <a:p>
          <a:endParaRPr lang="aa-ET"/>
        </a:p>
      </dgm:t>
    </dgm:pt>
    <dgm:pt modelId="{C02309D1-7C32-48F0-8445-CE1FBE980F7F}">
      <dgm:prSet phldrT="[Text]" custT="1"/>
      <dgm:spPr/>
      <dgm:t>
        <a:bodyPr/>
        <a:lstStyle/>
        <a:p>
          <a:r>
            <a:rPr lang="en-US" sz="1800" dirty="0">
              <a:solidFill>
                <a:srgbClr val="0066B3"/>
              </a:solidFill>
              <a:latin typeface="Microsoft YaHei" panose="020B0503020204020204" pitchFamily="34" charset="-122"/>
              <a:ea typeface="Microsoft YaHei" panose="020B0503020204020204" pitchFamily="34" charset="-122"/>
            </a:rPr>
            <a:t>SG1</a:t>
          </a:r>
          <a:endParaRPr lang="aa-ET" sz="1800" dirty="0">
            <a:solidFill>
              <a:srgbClr val="0066B3"/>
            </a:solidFill>
            <a:latin typeface="Microsoft YaHei" panose="020B0503020204020204" pitchFamily="34" charset="-122"/>
            <a:ea typeface="Microsoft YaHei" panose="020B0503020204020204" pitchFamily="34" charset="-122"/>
          </a:endParaRPr>
        </a:p>
      </dgm:t>
    </dgm:pt>
    <dgm:pt modelId="{D550FB8F-62FA-4F1B-808F-BF5A3F9F246D}" type="parTrans" cxnId="{B2255779-9140-4A30-8E89-679529CEEFD7}">
      <dgm:prSet/>
      <dgm:spPr/>
      <dgm:t>
        <a:bodyPr/>
        <a:lstStyle/>
        <a:p>
          <a:endParaRPr lang="aa-ET"/>
        </a:p>
      </dgm:t>
    </dgm:pt>
    <dgm:pt modelId="{138EEE40-C8BD-433D-9454-884D8C72EC8C}" type="sibTrans" cxnId="{B2255779-9140-4A30-8E89-679529CEEFD7}">
      <dgm:prSet/>
      <dgm:spPr/>
      <dgm:t>
        <a:bodyPr/>
        <a:lstStyle/>
        <a:p>
          <a:endParaRPr lang="aa-ET"/>
        </a:p>
      </dgm:t>
    </dgm:pt>
    <dgm:pt modelId="{886A0FD2-1A97-4A16-9BAE-61A2C74C9055}">
      <dgm:prSet phldrT="[Text]" custT="1"/>
      <dgm:spPr>
        <a:solidFill>
          <a:srgbClr val="0066B3"/>
        </a:solidFill>
      </dgm:spPr>
      <dgm:t>
        <a:bodyPr/>
        <a:lstStyle/>
        <a:p>
          <a:r>
            <a:rPr lang="en-US" sz="1800" kern="1200" dirty="0">
              <a:solidFill>
                <a:prstClr val="white"/>
              </a:solidFill>
              <a:latin typeface="Microsoft YaHei" panose="020B0503020204020204" pitchFamily="34" charset="-122"/>
              <a:ea typeface="Microsoft YaHei" panose="020B0503020204020204" pitchFamily="34" charset="-122"/>
              <a:cs typeface="+mn-cs"/>
            </a:rPr>
            <a:t>Strategic challenges: security of supply and environment commitments </a:t>
          </a:r>
          <a:endParaRPr lang="aa-ET" sz="1800" kern="1200" dirty="0">
            <a:solidFill>
              <a:prstClr val="white"/>
            </a:solidFill>
            <a:latin typeface="Microsoft YaHei" panose="020B0503020204020204" pitchFamily="34" charset="-122"/>
            <a:ea typeface="Microsoft YaHei" panose="020B0503020204020204" pitchFamily="34" charset="-122"/>
            <a:cs typeface="+mn-cs"/>
          </a:endParaRPr>
        </a:p>
      </dgm:t>
    </dgm:pt>
    <dgm:pt modelId="{A8BD3B29-D5D9-4C5C-B3F5-A144DE307795}" type="parTrans" cxnId="{D3E7625A-5811-454A-AABC-3080841F5836}">
      <dgm:prSet/>
      <dgm:spPr/>
      <dgm:t>
        <a:bodyPr/>
        <a:lstStyle/>
        <a:p>
          <a:endParaRPr lang="aa-ET"/>
        </a:p>
      </dgm:t>
    </dgm:pt>
    <dgm:pt modelId="{24C8C266-AC95-494C-8911-69EA625CD446}" type="sibTrans" cxnId="{D3E7625A-5811-454A-AABC-3080841F5836}">
      <dgm:prSet/>
      <dgm:spPr/>
      <dgm:t>
        <a:bodyPr/>
        <a:lstStyle/>
        <a:p>
          <a:endParaRPr lang="aa-ET"/>
        </a:p>
      </dgm:t>
    </dgm:pt>
    <dgm:pt modelId="{2AA041B8-FF55-47A2-8FF5-B633AE291820}">
      <dgm:prSet phldrT="[Text]" custT="1"/>
      <dgm:spPr/>
      <dgm:t>
        <a:bodyPr/>
        <a:lstStyle/>
        <a:p>
          <a:r>
            <a:rPr lang="en-US" sz="1800" dirty="0">
              <a:solidFill>
                <a:srgbClr val="0066B3"/>
              </a:solidFill>
              <a:latin typeface="Microsoft YaHei" panose="020B0503020204020204" pitchFamily="34" charset="-122"/>
              <a:ea typeface="Microsoft YaHei" panose="020B0503020204020204" pitchFamily="34" charset="-122"/>
            </a:rPr>
            <a:t>SG2</a:t>
          </a:r>
          <a:endParaRPr lang="aa-ET" sz="1800" dirty="0">
            <a:solidFill>
              <a:srgbClr val="0066B3"/>
            </a:solidFill>
            <a:latin typeface="Microsoft YaHei" panose="020B0503020204020204" pitchFamily="34" charset="-122"/>
            <a:ea typeface="Microsoft YaHei" panose="020B0503020204020204" pitchFamily="34" charset="-122"/>
          </a:endParaRPr>
        </a:p>
      </dgm:t>
    </dgm:pt>
    <dgm:pt modelId="{2D32DD8B-9052-4ED3-834A-B171E4A1BC10}" type="parTrans" cxnId="{15AD3721-706B-4E31-B67A-A361028887D7}">
      <dgm:prSet/>
      <dgm:spPr/>
      <dgm:t>
        <a:bodyPr/>
        <a:lstStyle/>
        <a:p>
          <a:endParaRPr lang="aa-ET"/>
        </a:p>
      </dgm:t>
    </dgm:pt>
    <dgm:pt modelId="{C3DE8CD8-00B6-4556-A901-D93708D04E7D}" type="sibTrans" cxnId="{15AD3721-706B-4E31-B67A-A361028887D7}">
      <dgm:prSet/>
      <dgm:spPr/>
      <dgm:t>
        <a:bodyPr/>
        <a:lstStyle/>
        <a:p>
          <a:endParaRPr lang="aa-ET"/>
        </a:p>
      </dgm:t>
    </dgm:pt>
    <dgm:pt modelId="{7B106099-C5B6-480F-AC91-9CE228F6A21C}">
      <dgm:prSet phldrT="[Text]" custT="1"/>
      <dgm:spPr>
        <a:solidFill>
          <a:srgbClr val="0066B3"/>
        </a:solidFill>
      </dgm:spPr>
      <dgm:t>
        <a:bodyPr/>
        <a:lstStyle/>
        <a:p>
          <a:r>
            <a:rPr lang="en-US" sz="1800" dirty="0">
              <a:latin typeface="Microsoft YaHei" panose="020B0503020204020204" pitchFamily="34" charset="-122"/>
              <a:ea typeface="Microsoft YaHei" panose="020B0503020204020204" pitchFamily="34" charset="-122"/>
            </a:rPr>
            <a:t>Pricing for Natural Gas</a:t>
          </a:r>
          <a:endParaRPr lang="aa-ET" sz="1800" dirty="0">
            <a:latin typeface="Microsoft YaHei" panose="020B0503020204020204" pitchFamily="34" charset="-122"/>
            <a:ea typeface="Microsoft YaHei" panose="020B0503020204020204" pitchFamily="34" charset="-122"/>
          </a:endParaRPr>
        </a:p>
      </dgm:t>
    </dgm:pt>
    <dgm:pt modelId="{558482DC-7EB0-433C-A8A8-35EB14C9FECF}" type="parTrans" cxnId="{52107580-2F8B-44EC-8BA8-BF1176BD1E66}">
      <dgm:prSet/>
      <dgm:spPr/>
      <dgm:t>
        <a:bodyPr/>
        <a:lstStyle/>
        <a:p>
          <a:endParaRPr lang="aa-ET"/>
        </a:p>
      </dgm:t>
    </dgm:pt>
    <dgm:pt modelId="{0BC5B0EE-E376-43DC-A507-C4A43D652CEF}" type="sibTrans" cxnId="{52107580-2F8B-44EC-8BA8-BF1176BD1E66}">
      <dgm:prSet/>
      <dgm:spPr/>
      <dgm:t>
        <a:bodyPr/>
        <a:lstStyle/>
        <a:p>
          <a:endParaRPr lang="aa-ET"/>
        </a:p>
      </dgm:t>
    </dgm:pt>
    <dgm:pt modelId="{34E8BD70-0AAB-4861-A618-78CB41DBA15D}" type="pres">
      <dgm:prSet presAssocID="{192C028C-732A-450E-B9C1-9CE6BA985BE7}" presName="Name0" presStyleCnt="0">
        <dgm:presLayoutVars>
          <dgm:dir/>
          <dgm:animLvl val="lvl"/>
          <dgm:resizeHandles val="exact"/>
        </dgm:presLayoutVars>
      </dgm:prSet>
      <dgm:spPr/>
      <dgm:t>
        <a:bodyPr/>
        <a:lstStyle/>
        <a:p>
          <a:endParaRPr lang="en-GB"/>
        </a:p>
      </dgm:t>
    </dgm:pt>
    <dgm:pt modelId="{AF406D39-C2AD-4E7E-B482-1EFBA4B47D6A}" type="pres">
      <dgm:prSet presAssocID="{C02309D1-7C32-48F0-8445-CE1FBE980F7F}" presName="linNode" presStyleCnt="0"/>
      <dgm:spPr/>
    </dgm:pt>
    <dgm:pt modelId="{1E2095F5-E9FB-42B0-A62B-413C957B059E}" type="pres">
      <dgm:prSet presAssocID="{C02309D1-7C32-48F0-8445-CE1FBE980F7F}" presName="parTx" presStyleLbl="revTx" presStyleIdx="0" presStyleCnt="2">
        <dgm:presLayoutVars>
          <dgm:chMax val="1"/>
          <dgm:bulletEnabled val="1"/>
        </dgm:presLayoutVars>
      </dgm:prSet>
      <dgm:spPr/>
      <dgm:t>
        <a:bodyPr/>
        <a:lstStyle/>
        <a:p>
          <a:endParaRPr lang="en-GB"/>
        </a:p>
      </dgm:t>
    </dgm:pt>
    <dgm:pt modelId="{4B8AAF1D-EFF2-4901-99C6-82A6C2D0980F}" type="pres">
      <dgm:prSet presAssocID="{C02309D1-7C32-48F0-8445-CE1FBE980F7F}" presName="bracket" presStyleLbl="parChTrans1D1" presStyleIdx="0" presStyleCnt="2"/>
      <dgm:spPr>
        <a:ln>
          <a:solidFill>
            <a:srgbClr val="92D050"/>
          </a:solidFill>
        </a:ln>
      </dgm:spPr>
    </dgm:pt>
    <dgm:pt modelId="{9F28A087-0B69-41E9-8A6C-531F7A109844}" type="pres">
      <dgm:prSet presAssocID="{C02309D1-7C32-48F0-8445-CE1FBE980F7F}" presName="spH" presStyleCnt="0"/>
      <dgm:spPr/>
    </dgm:pt>
    <dgm:pt modelId="{9D87F5C0-B90C-492D-86A0-9F6D373A4E08}" type="pres">
      <dgm:prSet presAssocID="{C02309D1-7C32-48F0-8445-CE1FBE980F7F}" presName="desTx" presStyleLbl="node1" presStyleIdx="0" presStyleCnt="2">
        <dgm:presLayoutVars>
          <dgm:bulletEnabled val="1"/>
        </dgm:presLayoutVars>
      </dgm:prSet>
      <dgm:spPr/>
      <dgm:t>
        <a:bodyPr/>
        <a:lstStyle/>
        <a:p>
          <a:endParaRPr lang="en-GB"/>
        </a:p>
      </dgm:t>
    </dgm:pt>
    <dgm:pt modelId="{59452732-C202-495F-9427-9BD4BF212DCE}" type="pres">
      <dgm:prSet presAssocID="{138EEE40-C8BD-433D-9454-884D8C72EC8C}" presName="spV" presStyleCnt="0"/>
      <dgm:spPr/>
    </dgm:pt>
    <dgm:pt modelId="{45C940C5-8CF5-42B9-B2AD-2AE1CE1CF67C}" type="pres">
      <dgm:prSet presAssocID="{2AA041B8-FF55-47A2-8FF5-B633AE291820}" presName="linNode" presStyleCnt="0"/>
      <dgm:spPr/>
    </dgm:pt>
    <dgm:pt modelId="{E883E714-6683-4B3D-AB99-1567007AD219}" type="pres">
      <dgm:prSet presAssocID="{2AA041B8-FF55-47A2-8FF5-B633AE291820}" presName="parTx" presStyleLbl="revTx" presStyleIdx="1" presStyleCnt="2">
        <dgm:presLayoutVars>
          <dgm:chMax val="1"/>
          <dgm:bulletEnabled val="1"/>
        </dgm:presLayoutVars>
      </dgm:prSet>
      <dgm:spPr/>
      <dgm:t>
        <a:bodyPr/>
        <a:lstStyle/>
        <a:p>
          <a:endParaRPr lang="en-GB"/>
        </a:p>
      </dgm:t>
    </dgm:pt>
    <dgm:pt modelId="{3C207921-9664-485A-9E4B-2736F309C94C}" type="pres">
      <dgm:prSet presAssocID="{2AA041B8-FF55-47A2-8FF5-B633AE291820}" presName="bracket" presStyleLbl="parChTrans1D1" presStyleIdx="1" presStyleCnt="2"/>
      <dgm:spPr>
        <a:ln>
          <a:solidFill>
            <a:srgbClr val="92D050"/>
          </a:solidFill>
        </a:ln>
      </dgm:spPr>
    </dgm:pt>
    <dgm:pt modelId="{21CA3E96-E325-46EB-B0B5-68A1023CC16A}" type="pres">
      <dgm:prSet presAssocID="{2AA041B8-FF55-47A2-8FF5-B633AE291820}" presName="spH" presStyleCnt="0"/>
      <dgm:spPr/>
    </dgm:pt>
    <dgm:pt modelId="{E82C2FE7-7DE7-46A3-9F38-B901801B1EB7}" type="pres">
      <dgm:prSet presAssocID="{2AA041B8-FF55-47A2-8FF5-B633AE291820}" presName="desTx" presStyleLbl="node1" presStyleIdx="1" presStyleCnt="2">
        <dgm:presLayoutVars>
          <dgm:bulletEnabled val="1"/>
        </dgm:presLayoutVars>
      </dgm:prSet>
      <dgm:spPr/>
      <dgm:t>
        <a:bodyPr/>
        <a:lstStyle/>
        <a:p>
          <a:endParaRPr lang="en-GB"/>
        </a:p>
      </dgm:t>
    </dgm:pt>
  </dgm:ptLst>
  <dgm:cxnLst>
    <dgm:cxn modelId="{B2255779-9140-4A30-8E89-679529CEEFD7}" srcId="{192C028C-732A-450E-B9C1-9CE6BA985BE7}" destId="{C02309D1-7C32-48F0-8445-CE1FBE980F7F}" srcOrd="0" destOrd="0" parTransId="{D550FB8F-62FA-4F1B-808F-BF5A3F9F246D}" sibTransId="{138EEE40-C8BD-433D-9454-884D8C72EC8C}"/>
    <dgm:cxn modelId="{7B426CAB-B5A9-457B-8A70-11757A6A16A1}" type="presOf" srcId="{192C028C-732A-450E-B9C1-9CE6BA985BE7}" destId="{34E8BD70-0AAB-4861-A618-78CB41DBA15D}" srcOrd="0" destOrd="0" presId="urn:diagrams.loki3.com/BracketList"/>
    <dgm:cxn modelId="{E585B628-FFD6-4834-9FBE-6AAD2DF77878}" type="presOf" srcId="{C02309D1-7C32-48F0-8445-CE1FBE980F7F}" destId="{1E2095F5-E9FB-42B0-A62B-413C957B059E}" srcOrd="0" destOrd="0" presId="urn:diagrams.loki3.com/BracketList"/>
    <dgm:cxn modelId="{182EA8B8-7E8E-45BA-82FF-8AB4CD332AF6}" type="presOf" srcId="{7B106099-C5B6-480F-AC91-9CE228F6A21C}" destId="{E82C2FE7-7DE7-46A3-9F38-B901801B1EB7}" srcOrd="0" destOrd="0" presId="urn:diagrams.loki3.com/BracketList"/>
    <dgm:cxn modelId="{23C5FA86-7E89-43E9-B178-317839750EA8}" type="presOf" srcId="{886A0FD2-1A97-4A16-9BAE-61A2C74C9055}" destId="{9D87F5C0-B90C-492D-86A0-9F6D373A4E08}" srcOrd="0" destOrd="0" presId="urn:diagrams.loki3.com/BracketList"/>
    <dgm:cxn modelId="{6B60D910-FE2A-4DD6-81C7-EB39BC11F760}" type="presOf" srcId="{2AA041B8-FF55-47A2-8FF5-B633AE291820}" destId="{E883E714-6683-4B3D-AB99-1567007AD219}" srcOrd="0" destOrd="0" presId="urn:diagrams.loki3.com/BracketList"/>
    <dgm:cxn modelId="{15AD3721-706B-4E31-B67A-A361028887D7}" srcId="{192C028C-732A-450E-B9C1-9CE6BA985BE7}" destId="{2AA041B8-FF55-47A2-8FF5-B633AE291820}" srcOrd="1" destOrd="0" parTransId="{2D32DD8B-9052-4ED3-834A-B171E4A1BC10}" sibTransId="{C3DE8CD8-00B6-4556-A901-D93708D04E7D}"/>
    <dgm:cxn modelId="{52107580-2F8B-44EC-8BA8-BF1176BD1E66}" srcId="{2AA041B8-FF55-47A2-8FF5-B633AE291820}" destId="{7B106099-C5B6-480F-AC91-9CE228F6A21C}" srcOrd="0" destOrd="0" parTransId="{558482DC-7EB0-433C-A8A8-35EB14C9FECF}" sibTransId="{0BC5B0EE-E376-43DC-A507-C4A43D652CEF}"/>
    <dgm:cxn modelId="{D3E7625A-5811-454A-AABC-3080841F5836}" srcId="{C02309D1-7C32-48F0-8445-CE1FBE980F7F}" destId="{886A0FD2-1A97-4A16-9BAE-61A2C74C9055}" srcOrd="0" destOrd="0" parTransId="{A8BD3B29-D5D9-4C5C-B3F5-A144DE307795}" sibTransId="{24C8C266-AC95-494C-8911-69EA625CD446}"/>
    <dgm:cxn modelId="{761C9DA8-DB83-4498-9AF2-AE606922520F}" type="presParOf" srcId="{34E8BD70-0AAB-4861-A618-78CB41DBA15D}" destId="{AF406D39-C2AD-4E7E-B482-1EFBA4B47D6A}" srcOrd="0" destOrd="0" presId="urn:diagrams.loki3.com/BracketList"/>
    <dgm:cxn modelId="{4172FBC1-319C-4A5C-940C-61ECC86487E1}" type="presParOf" srcId="{AF406D39-C2AD-4E7E-B482-1EFBA4B47D6A}" destId="{1E2095F5-E9FB-42B0-A62B-413C957B059E}" srcOrd="0" destOrd="0" presId="urn:diagrams.loki3.com/BracketList"/>
    <dgm:cxn modelId="{C1837FB1-8853-4E04-8B3D-E0043B5A4767}" type="presParOf" srcId="{AF406D39-C2AD-4E7E-B482-1EFBA4B47D6A}" destId="{4B8AAF1D-EFF2-4901-99C6-82A6C2D0980F}" srcOrd="1" destOrd="0" presId="urn:diagrams.loki3.com/BracketList"/>
    <dgm:cxn modelId="{98297901-B17C-44D3-9BCA-69C0798B568F}" type="presParOf" srcId="{AF406D39-C2AD-4E7E-B482-1EFBA4B47D6A}" destId="{9F28A087-0B69-41E9-8A6C-531F7A109844}" srcOrd="2" destOrd="0" presId="urn:diagrams.loki3.com/BracketList"/>
    <dgm:cxn modelId="{57F69FED-99E4-42ED-9EAF-418D82A75143}" type="presParOf" srcId="{AF406D39-C2AD-4E7E-B482-1EFBA4B47D6A}" destId="{9D87F5C0-B90C-492D-86A0-9F6D373A4E08}" srcOrd="3" destOrd="0" presId="urn:diagrams.loki3.com/BracketList"/>
    <dgm:cxn modelId="{2BC0AA47-E665-49EB-8648-36D766BE09B4}" type="presParOf" srcId="{34E8BD70-0AAB-4861-A618-78CB41DBA15D}" destId="{59452732-C202-495F-9427-9BD4BF212DCE}" srcOrd="1" destOrd="0" presId="urn:diagrams.loki3.com/BracketList"/>
    <dgm:cxn modelId="{C6F99C51-F686-4349-B590-00EEAEFE7D3C}" type="presParOf" srcId="{34E8BD70-0AAB-4861-A618-78CB41DBA15D}" destId="{45C940C5-8CF5-42B9-B2AD-2AE1CE1CF67C}" srcOrd="2" destOrd="0" presId="urn:diagrams.loki3.com/BracketList"/>
    <dgm:cxn modelId="{AAFB785B-36D2-4F67-A35B-F4B9BBDEEE87}" type="presParOf" srcId="{45C940C5-8CF5-42B9-B2AD-2AE1CE1CF67C}" destId="{E883E714-6683-4B3D-AB99-1567007AD219}" srcOrd="0" destOrd="0" presId="urn:diagrams.loki3.com/BracketList"/>
    <dgm:cxn modelId="{C938DB22-98EF-4D87-9742-EF7CFD765F5E}" type="presParOf" srcId="{45C940C5-8CF5-42B9-B2AD-2AE1CE1CF67C}" destId="{3C207921-9664-485A-9E4B-2736F309C94C}" srcOrd="1" destOrd="0" presId="urn:diagrams.loki3.com/BracketList"/>
    <dgm:cxn modelId="{83BDC275-2B5C-4AF8-B5FC-531C584EC4A3}" type="presParOf" srcId="{45C940C5-8CF5-42B9-B2AD-2AE1CE1CF67C}" destId="{21CA3E96-E325-46EB-B0B5-68A1023CC16A}" srcOrd="2" destOrd="0" presId="urn:diagrams.loki3.com/BracketList"/>
    <dgm:cxn modelId="{F9B62099-F555-4B72-8D79-B5EFAAC1DACA}" type="presParOf" srcId="{45C940C5-8CF5-42B9-B2AD-2AE1CE1CF67C}" destId="{E82C2FE7-7DE7-46A3-9F38-B901801B1EB7}"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485FC0-1400-4F2B-B50E-05EAB6F78E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aa-ET"/>
        </a:p>
      </dgm:t>
    </dgm:pt>
    <dgm:pt modelId="{83D5C95F-019B-4900-A85B-6682DECD4DD6}">
      <dgm:prSet phldrT="[Tex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November 2022</a:t>
          </a:r>
          <a:endParaRPr lang="aa-ET" sz="1800" dirty="0">
            <a:latin typeface="Microsoft YaHei" panose="020B0503020204020204" pitchFamily="34" charset="-122"/>
            <a:ea typeface="Microsoft YaHei" panose="020B0503020204020204" pitchFamily="34" charset="-122"/>
          </a:endParaRPr>
        </a:p>
      </dgm:t>
    </dgm:pt>
    <dgm:pt modelId="{2A3024C0-8328-411D-A0DC-05C4255C0C77}" type="parTrans" cxnId="{142F3D34-A636-4318-BAC9-EABDFEE8920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200B30D7-A188-454B-B0DE-20434F277665}" type="sibTrans" cxnId="{142F3D34-A636-4318-BAC9-EABDFEE8920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FFF231C1-AD71-4479-AD67-504F7E0D3785}">
      <dgm:prSet phldrT="[Tex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Warsaw, Poland </a:t>
          </a:r>
          <a:endParaRPr lang="aa-ET" sz="2000" dirty="0">
            <a:latin typeface="Microsoft YaHei" panose="020B0503020204020204" pitchFamily="34" charset="-122"/>
            <a:ea typeface="Microsoft YaHei" panose="020B0503020204020204" pitchFamily="34" charset="-122"/>
          </a:endParaRPr>
        </a:p>
      </dgm:t>
    </dgm:pt>
    <dgm:pt modelId="{6F86754B-50A1-40CD-AAF8-338E3DC12F5B}" type="parTrans" cxnId="{D2AED31A-A2A2-45A1-901F-5C712E108425}">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77A1D083-6236-4A91-9D24-63155981F3AE}" type="sibTrans" cxnId="{D2AED31A-A2A2-45A1-901F-5C712E108425}">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F4331633-578B-4DF9-8592-DF717E21E772}">
      <dgm:prSet phldrT="[Tex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Spring 2023</a:t>
          </a:r>
          <a:endParaRPr lang="aa-ET" sz="1800" dirty="0">
            <a:latin typeface="Microsoft YaHei" panose="020B0503020204020204" pitchFamily="34" charset="-122"/>
            <a:ea typeface="Microsoft YaHei" panose="020B0503020204020204" pitchFamily="34" charset="-122"/>
          </a:endParaRPr>
        </a:p>
      </dgm:t>
    </dgm:pt>
    <dgm:pt modelId="{2DC78856-60E5-46F7-87AA-80FD3CDEBB36}" type="parTrans" cxnId="{D6980585-B247-4FA2-98B1-E1B87111C5B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ABC29EA9-07F2-4C33-952D-9F154AAD0EDD}" type="sibTrans" cxnId="{D6980585-B247-4FA2-98B1-E1B87111C5B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BD50B9F5-6387-4E27-8F80-D9BE3B4AE778}">
      <dgm:prSet phldrT="[Tex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Tel Aviv, Israel</a:t>
          </a:r>
          <a:endParaRPr lang="aa-ET" sz="2000" dirty="0">
            <a:latin typeface="Microsoft YaHei" panose="020B0503020204020204" pitchFamily="34" charset="-122"/>
            <a:ea typeface="Microsoft YaHei" panose="020B0503020204020204" pitchFamily="34" charset="-122"/>
          </a:endParaRPr>
        </a:p>
      </dgm:t>
    </dgm:pt>
    <dgm:pt modelId="{8EE06E64-272E-401E-A434-45F789A01BA5}" type="parTrans" cxnId="{F99EC236-43A5-4327-AF0A-0CD396CC9CEC}">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C6ACED6E-5712-4BE4-995A-602CC389ED2D}" type="sibTrans" cxnId="{F99EC236-43A5-4327-AF0A-0CD396CC9CEC}">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654D6094-F8F9-4EA3-A8DC-52DE442A4D80}">
      <dgm:prSet phldrT="[Tex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Autumn 2023</a:t>
          </a:r>
          <a:endParaRPr lang="aa-ET" sz="1800" dirty="0">
            <a:latin typeface="Microsoft YaHei" panose="020B0503020204020204" pitchFamily="34" charset="-122"/>
            <a:ea typeface="Microsoft YaHei" panose="020B0503020204020204" pitchFamily="34" charset="-122"/>
          </a:endParaRPr>
        </a:p>
      </dgm:t>
    </dgm:pt>
    <dgm:pt modelId="{CB637FB2-60B9-4C60-975F-9BD52FFD214C}" type="parTrans" cxnId="{41373958-F9EB-4C61-94CC-A250D503DDB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24D93AC2-815C-4075-96DE-0DE7C7D906F1}" type="sibTrans" cxnId="{41373958-F9EB-4C61-94CC-A250D503DDB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89888090-A00B-43BD-ADE1-80C5607F9202}">
      <dgm:prSet phldrT="[Tex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Beijing, China</a:t>
          </a:r>
          <a:endParaRPr lang="aa-ET" sz="2000" dirty="0">
            <a:latin typeface="Microsoft YaHei" panose="020B0503020204020204" pitchFamily="34" charset="-122"/>
            <a:ea typeface="Microsoft YaHei" panose="020B0503020204020204" pitchFamily="34" charset="-122"/>
          </a:endParaRPr>
        </a:p>
      </dgm:t>
    </dgm:pt>
    <dgm:pt modelId="{80962A0A-A85F-4A44-9E94-338161A5AE5A}" type="parTrans" cxnId="{D18A7AB4-E78A-4BA8-B434-A1B887717BCA}">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00469599-6DBC-4006-AB4D-99318463F2F7}" type="sibTrans" cxnId="{D18A7AB4-E78A-4BA8-B434-A1B887717BCA}">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3443C2E6-A91D-473B-9B51-D8D1F5294A7F}">
      <dgm:prSet phldrT="[Tex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Spring </a:t>
          </a:r>
          <a:r>
            <a:rPr lang="he-IL" sz="1800" dirty="0">
              <a:latin typeface="Microsoft YaHei" panose="020B0503020204020204" pitchFamily="34" charset="-122"/>
              <a:ea typeface="Microsoft YaHei" panose="020B0503020204020204" pitchFamily="34" charset="-122"/>
            </a:rPr>
            <a:t>2024</a:t>
          </a:r>
        </a:p>
      </dgm:t>
    </dgm:pt>
    <dgm:pt modelId="{A985133D-6B46-410C-8574-2FDEED9671EA}" type="parTrans" cxnId="{302B8550-BF81-4386-AC18-B688B2B572E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C2FC05C6-6D1B-4033-9907-FC415C3BF9BB}" type="sibTrans" cxnId="{302B8550-BF81-4386-AC18-B688B2B572E2}">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4A134C97-F0F1-4C8E-B459-2C494FA92FEB}">
      <dgm:prSe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Autumn 2024</a:t>
          </a:r>
          <a:endParaRPr lang="aa-ET" sz="1800" dirty="0">
            <a:latin typeface="Microsoft YaHei" panose="020B0503020204020204" pitchFamily="34" charset="-122"/>
            <a:ea typeface="Microsoft YaHei" panose="020B0503020204020204" pitchFamily="34" charset="-122"/>
          </a:endParaRPr>
        </a:p>
      </dgm:t>
    </dgm:pt>
    <dgm:pt modelId="{7D48769A-9025-4385-9E40-BEED07AE6613}" type="parTrans" cxnId="{11A71109-3AED-4D3C-99FD-099F4555292A}">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FD8478CA-94BE-45E9-999E-2C8683EED2C5}" type="sibTrans" cxnId="{11A71109-3AED-4D3C-99FD-099F4555292A}">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69D57341-96D4-4D97-A985-C7F7FA1157EF}">
      <dgm:prSet phldrT="[Tex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T.B.D</a:t>
          </a:r>
          <a:endParaRPr lang="aa-ET" sz="2000" dirty="0">
            <a:latin typeface="Microsoft YaHei" panose="020B0503020204020204" pitchFamily="34" charset="-122"/>
            <a:ea typeface="Microsoft YaHei" panose="020B0503020204020204" pitchFamily="34" charset="-122"/>
          </a:endParaRPr>
        </a:p>
      </dgm:t>
    </dgm:pt>
    <dgm:pt modelId="{FB56549A-7E8A-4115-9E43-458C84A00439}" type="parTrans" cxnId="{9FE7DBE5-ED7E-4CCE-8F47-CD587B58749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49CBFDC5-B1AE-4321-BC61-0470A9A3F2F3}" type="sibTrans" cxnId="{9FE7DBE5-ED7E-4CCE-8F47-CD587B58749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EE0DF0DF-5FA7-49E6-AAEB-B588FF88CFAA}">
      <dgm:prSe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T.B.D</a:t>
          </a:r>
          <a:endParaRPr lang="aa-ET" sz="2000" dirty="0">
            <a:latin typeface="Microsoft YaHei" panose="020B0503020204020204" pitchFamily="34" charset="-122"/>
            <a:ea typeface="Microsoft YaHei" panose="020B0503020204020204" pitchFamily="34" charset="-122"/>
          </a:endParaRPr>
        </a:p>
      </dgm:t>
    </dgm:pt>
    <dgm:pt modelId="{DFCDC441-3680-4C03-A75E-113F22BFE026}" type="parTrans" cxnId="{EDAE77C3-4657-48AB-9BA6-12562106E78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37D397E5-E595-45DB-8756-F413A7837054}" type="sibTrans" cxnId="{EDAE77C3-4657-48AB-9BA6-12562106E786}">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58636EC3-97B4-4A39-88DF-E9D0B78E1B41}">
      <dgm:prSet custT="1"/>
      <dgm:spPr>
        <a:solidFill>
          <a:srgbClr val="0066B3"/>
        </a:solidFill>
      </dgm:spPr>
      <dgm:t>
        <a:bodyPr/>
        <a:lstStyle/>
        <a:p>
          <a:pPr algn="l">
            <a:lnSpc>
              <a:spcPct val="100000"/>
            </a:lnSpc>
          </a:pPr>
          <a:r>
            <a:rPr lang="en-US" sz="1800" dirty="0">
              <a:latin typeface="Microsoft YaHei" panose="020B0503020204020204" pitchFamily="34" charset="-122"/>
              <a:ea typeface="Microsoft YaHei" panose="020B0503020204020204" pitchFamily="34" charset="-122"/>
            </a:rPr>
            <a:t>Spring 2025</a:t>
          </a:r>
          <a:endParaRPr lang="aa-ET" sz="1800" dirty="0">
            <a:latin typeface="Microsoft YaHei" panose="020B0503020204020204" pitchFamily="34" charset="-122"/>
            <a:ea typeface="Microsoft YaHei" panose="020B0503020204020204" pitchFamily="34" charset="-122"/>
          </a:endParaRPr>
        </a:p>
      </dgm:t>
    </dgm:pt>
    <dgm:pt modelId="{88000CCA-C0DD-4B91-9BC9-AF842EBB9718}" type="parTrans" cxnId="{9C4A43F9-3E0B-42A2-80B6-D04E109D632D}">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482CA683-582F-440A-8DB0-022D061304D5}" type="sibTrans" cxnId="{9C4A43F9-3E0B-42A2-80B6-D04E109D632D}">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6064C625-A9ED-404D-A3B5-2C15DF75AA25}">
      <dgm:prSet custT="1"/>
      <dgm:spPr/>
      <dgm:t>
        <a:bodyPr/>
        <a:lstStyle/>
        <a:p>
          <a:pPr algn="r">
            <a:lnSpc>
              <a:spcPct val="100000"/>
            </a:lnSpc>
            <a:buNone/>
          </a:pPr>
          <a:r>
            <a:rPr lang="en-US" sz="2000" dirty="0">
              <a:latin typeface="Microsoft YaHei" panose="020B0503020204020204" pitchFamily="34" charset="-122"/>
              <a:ea typeface="Microsoft YaHei" panose="020B0503020204020204" pitchFamily="34" charset="-122"/>
            </a:rPr>
            <a:t>T.B.D</a:t>
          </a:r>
          <a:endParaRPr lang="aa-ET" sz="2000" dirty="0">
            <a:latin typeface="Microsoft YaHei" panose="020B0503020204020204" pitchFamily="34" charset="-122"/>
            <a:ea typeface="Microsoft YaHei" panose="020B0503020204020204" pitchFamily="34" charset="-122"/>
          </a:endParaRPr>
        </a:p>
      </dgm:t>
    </dgm:pt>
    <dgm:pt modelId="{0DCB69ED-9562-4B87-8351-A9717295C1A7}" type="parTrans" cxnId="{EA32788F-E3FB-4B9B-ADDA-0E4360FA2DDE}">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B60885BE-FBBB-4AE1-9EF0-D2ACFC9F5C7A}" type="sibTrans" cxnId="{EA32788F-E3FB-4B9B-ADDA-0E4360FA2DDE}">
      <dgm:prSet/>
      <dgm:spPr/>
      <dgm:t>
        <a:bodyPr/>
        <a:lstStyle/>
        <a:p>
          <a:pPr>
            <a:lnSpc>
              <a:spcPct val="100000"/>
            </a:lnSpc>
          </a:pPr>
          <a:endParaRPr lang="aa-ET">
            <a:latin typeface="Microsoft YaHei" panose="020B0503020204020204" pitchFamily="34" charset="-122"/>
            <a:ea typeface="Microsoft YaHei" panose="020B0503020204020204" pitchFamily="34" charset="-122"/>
          </a:endParaRPr>
        </a:p>
      </dgm:t>
    </dgm:pt>
    <dgm:pt modelId="{8F1CE450-3072-40F7-8F34-24D0CD37B1BA}" type="pres">
      <dgm:prSet presAssocID="{C4485FC0-1400-4F2B-B50E-05EAB6F78E2A}" presName="linear" presStyleCnt="0">
        <dgm:presLayoutVars>
          <dgm:animLvl val="lvl"/>
          <dgm:resizeHandles val="exact"/>
        </dgm:presLayoutVars>
      </dgm:prSet>
      <dgm:spPr/>
      <dgm:t>
        <a:bodyPr/>
        <a:lstStyle/>
        <a:p>
          <a:endParaRPr lang="en-GB"/>
        </a:p>
      </dgm:t>
    </dgm:pt>
    <dgm:pt modelId="{91E036BC-15AF-4B6C-B5B1-6C23230067B6}" type="pres">
      <dgm:prSet presAssocID="{83D5C95F-019B-4900-A85B-6682DECD4DD6}" presName="parentText" presStyleLbl="node1" presStyleIdx="0" presStyleCnt="6">
        <dgm:presLayoutVars>
          <dgm:chMax val="0"/>
          <dgm:bulletEnabled val="1"/>
        </dgm:presLayoutVars>
      </dgm:prSet>
      <dgm:spPr/>
      <dgm:t>
        <a:bodyPr/>
        <a:lstStyle/>
        <a:p>
          <a:endParaRPr lang="en-GB"/>
        </a:p>
      </dgm:t>
    </dgm:pt>
    <dgm:pt modelId="{605AC980-28FE-4F7E-9C2F-7A5F89563367}" type="pres">
      <dgm:prSet presAssocID="{83D5C95F-019B-4900-A85B-6682DECD4DD6}" presName="childText" presStyleLbl="revTx" presStyleIdx="0" presStyleCnt="6">
        <dgm:presLayoutVars>
          <dgm:bulletEnabled val="1"/>
        </dgm:presLayoutVars>
      </dgm:prSet>
      <dgm:spPr/>
      <dgm:t>
        <a:bodyPr/>
        <a:lstStyle/>
        <a:p>
          <a:endParaRPr lang="en-GB"/>
        </a:p>
      </dgm:t>
    </dgm:pt>
    <dgm:pt modelId="{8631D06D-FE52-48A1-865B-60D980F3D2AF}" type="pres">
      <dgm:prSet presAssocID="{F4331633-578B-4DF9-8592-DF717E21E772}" presName="parentText" presStyleLbl="node1" presStyleIdx="1" presStyleCnt="6" custLinFactNeighborX="-608">
        <dgm:presLayoutVars>
          <dgm:chMax val="0"/>
          <dgm:bulletEnabled val="1"/>
        </dgm:presLayoutVars>
      </dgm:prSet>
      <dgm:spPr/>
      <dgm:t>
        <a:bodyPr/>
        <a:lstStyle/>
        <a:p>
          <a:endParaRPr lang="en-GB"/>
        </a:p>
      </dgm:t>
    </dgm:pt>
    <dgm:pt modelId="{EF2E69FC-14F4-4624-B218-C4C998A94027}" type="pres">
      <dgm:prSet presAssocID="{F4331633-578B-4DF9-8592-DF717E21E772}" presName="childText" presStyleLbl="revTx" presStyleIdx="1" presStyleCnt="6">
        <dgm:presLayoutVars>
          <dgm:bulletEnabled val="1"/>
        </dgm:presLayoutVars>
      </dgm:prSet>
      <dgm:spPr/>
      <dgm:t>
        <a:bodyPr/>
        <a:lstStyle/>
        <a:p>
          <a:endParaRPr lang="en-GB"/>
        </a:p>
      </dgm:t>
    </dgm:pt>
    <dgm:pt modelId="{10C9FB46-E5DA-41B0-873C-AB6D6B430C72}" type="pres">
      <dgm:prSet presAssocID="{654D6094-F8F9-4EA3-A8DC-52DE442A4D80}" presName="parentText" presStyleLbl="node1" presStyleIdx="2" presStyleCnt="6">
        <dgm:presLayoutVars>
          <dgm:chMax val="0"/>
          <dgm:bulletEnabled val="1"/>
        </dgm:presLayoutVars>
      </dgm:prSet>
      <dgm:spPr/>
      <dgm:t>
        <a:bodyPr/>
        <a:lstStyle/>
        <a:p>
          <a:endParaRPr lang="en-GB"/>
        </a:p>
      </dgm:t>
    </dgm:pt>
    <dgm:pt modelId="{462ADB3C-B6E5-46AC-9151-76FC3299CA51}" type="pres">
      <dgm:prSet presAssocID="{654D6094-F8F9-4EA3-A8DC-52DE442A4D80}" presName="childText" presStyleLbl="revTx" presStyleIdx="2" presStyleCnt="6">
        <dgm:presLayoutVars>
          <dgm:bulletEnabled val="1"/>
        </dgm:presLayoutVars>
      </dgm:prSet>
      <dgm:spPr/>
      <dgm:t>
        <a:bodyPr/>
        <a:lstStyle/>
        <a:p>
          <a:endParaRPr lang="en-GB"/>
        </a:p>
      </dgm:t>
    </dgm:pt>
    <dgm:pt modelId="{892C32EE-2B2E-4AE2-84B9-651F9265EC59}" type="pres">
      <dgm:prSet presAssocID="{3443C2E6-A91D-473B-9B51-D8D1F5294A7F}" presName="parentText" presStyleLbl="node1" presStyleIdx="3" presStyleCnt="6">
        <dgm:presLayoutVars>
          <dgm:chMax val="0"/>
          <dgm:bulletEnabled val="1"/>
        </dgm:presLayoutVars>
      </dgm:prSet>
      <dgm:spPr/>
      <dgm:t>
        <a:bodyPr/>
        <a:lstStyle/>
        <a:p>
          <a:endParaRPr lang="en-GB"/>
        </a:p>
      </dgm:t>
    </dgm:pt>
    <dgm:pt modelId="{53C6B389-335F-482B-AE15-4B1153379EB0}" type="pres">
      <dgm:prSet presAssocID="{3443C2E6-A91D-473B-9B51-D8D1F5294A7F}" presName="childText" presStyleLbl="revTx" presStyleIdx="3" presStyleCnt="6">
        <dgm:presLayoutVars>
          <dgm:bulletEnabled val="1"/>
        </dgm:presLayoutVars>
      </dgm:prSet>
      <dgm:spPr/>
      <dgm:t>
        <a:bodyPr/>
        <a:lstStyle/>
        <a:p>
          <a:endParaRPr lang="en-GB"/>
        </a:p>
      </dgm:t>
    </dgm:pt>
    <dgm:pt modelId="{5B55139B-074B-4F49-8DDF-2274D7C23287}" type="pres">
      <dgm:prSet presAssocID="{4A134C97-F0F1-4C8E-B459-2C494FA92FEB}" presName="parentText" presStyleLbl="node1" presStyleIdx="4" presStyleCnt="6">
        <dgm:presLayoutVars>
          <dgm:chMax val="0"/>
          <dgm:bulletEnabled val="1"/>
        </dgm:presLayoutVars>
      </dgm:prSet>
      <dgm:spPr/>
      <dgm:t>
        <a:bodyPr/>
        <a:lstStyle/>
        <a:p>
          <a:endParaRPr lang="en-GB"/>
        </a:p>
      </dgm:t>
    </dgm:pt>
    <dgm:pt modelId="{6A74E4C6-8898-4078-BD74-5F9F0BDF8F88}" type="pres">
      <dgm:prSet presAssocID="{4A134C97-F0F1-4C8E-B459-2C494FA92FEB}" presName="childText" presStyleLbl="revTx" presStyleIdx="4" presStyleCnt="6">
        <dgm:presLayoutVars>
          <dgm:bulletEnabled val="1"/>
        </dgm:presLayoutVars>
      </dgm:prSet>
      <dgm:spPr/>
      <dgm:t>
        <a:bodyPr/>
        <a:lstStyle/>
        <a:p>
          <a:endParaRPr lang="en-GB"/>
        </a:p>
      </dgm:t>
    </dgm:pt>
    <dgm:pt modelId="{7900BCB6-75A2-44C1-82D3-7B593720267C}" type="pres">
      <dgm:prSet presAssocID="{58636EC3-97B4-4A39-88DF-E9D0B78E1B41}" presName="parentText" presStyleLbl="node1" presStyleIdx="5" presStyleCnt="6">
        <dgm:presLayoutVars>
          <dgm:chMax val="0"/>
          <dgm:bulletEnabled val="1"/>
        </dgm:presLayoutVars>
      </dgm:prSet>
      <dgm:spPr/>
      <dgm:t>
        <a:bodyPr/>
        <a:lstStyle/>
        <a:p>
          <a:endParaRPr lang="en-GB"/>
        </a:p>
      </dgm:t>
    </dgm:pt>
    <dgm:pt modelId="{E8DD846B-1759-4C36-AD63-D6C0C19BA226}" type="pres">
      <dgm:prSet presAssocID="{58636EC3-97B4-4A39-88DF-E9D0B78E1B41}" presName="childText" presStyleLbl="revTx" presStyleIdx="5" presStyleCnt="6">
        <dgm:presLayoutVars>
          <dgm:bulletEnabled val="1"/>
        </dgm:presLayoutVars>
      </dgm:prSet>
      <dgm:spPr/>
      <dgm:t>
        <a:bodyPr/>
        <a:lstStyle/>
        <a:p>
          <a:endParaRPr lang="en-GB"/>
        </a:p>
      </dgm:t>
    </dgm:pt>
  </dgm:ptLst>
  <dgm:cxnLst>
    <dgm:cxn modelId="{142F3D34-A636-4318-BAC9-EABDFEE89202}" srcId="{C4485FC0-1400-4F2B-B50E-05EAB6F78E2A}" destId="{83D5C95F-019B-4900-A85B-6682DECD4DD6}" srcOrd="0" destOrd="0" parTransId="{2A3024C0-8328-411D-A0DC-05C4255C0C77}" sibTransId="{200B30D7-A188-454B-B0DE-20434F277665}"/>
    <dgm:cxn modelId="{9FE7DBE5-ED7E-4CCE-8F47-CD587B587496}" srcId="{3443C2E6-A91D-473B-9B51-D8D1F5294A7F}" destId="{69D57341-96D4-4D97-A985-C7F7FA1157EF}" srcOrd="0" destOrd="0" parTransId="{FB56549A-7E8A-4115-9E43-458C84A00439}" sibTransId="{49CBFDC5-B1AE-4321-BC61-0470A9A3F2F3}"/>
    <dgm:cxn modelId="{EDAE77C3-4657-48AB-9BA6-12562106E786}" srcId="{4A134C97-F0F1-4C8E-B459-2C494FA92FEB}" destId="{EE0DF0DF-5FA7-49E6-AAEB-B588FF88CFAA}" srcOrd="0" destOrd="0" parTransId="{DFCDC441-3680-4C03-A75E-113F22BFE026}" sibTransId="{37D397E5-E595-45DB-8756-F413A7837054}"/>
    <dgm:cxn modelId="{A6A9899C-DC92-4A63-81D0-D8500019EB31}" type="presOf" srcId="{BD50B9F5-6387-4E27-8F80-D9BE3B4AE778}" destId="{EF2E69FC-14F4-4624-B218-C4C998A94027}" srcOrd="0" destOrd="0" presId="urn:microsoft.com/office/officeart/2005/8/layout/vList2"/>
    <dgm:cxn modelId="{D1361A60-6EC6-4BF8-B793-D45F8DEE69D4}" type="presOf" srcId="{6064C625-A9ED-404D-A3B5-2C15DF75AA25}" destId="{E8DD846B-1759-4C36-AD63-D6C0C19BA226}" srcOrd="0" destOrd="0" presId="urn:microsoft.com/office/officeart/2005/8/layout/vList2"/>
    <dgm:cxn modelId="{D6980585-B247-4FA2-98B1-E1B87111C5B2}" srcId="{C4485FC0-1400-4F2B-B50E-05EAB6F78E2A}" destId="{F4331633-578B-4DF9-8592-DF717E21E772}" srcOrd="1" destOrd="0" parTransId="{2DC78856-60E5-46F7-87AA-80FD3CDEBB36}" sibTransId="{ABC29EA9-07F2-4C33-952D-9F154AAD0EDD}"/>
    <dgm:cxn modelId="{E4966B22-84C9-4157-9B80-EDA841DC828E}" type="presOf" srcId="{89888090-A00B-43BD-ADE1-80C5607F9202}" destId="{462ADB3C-B6E5-46AC-9151-76FC3299CA51}" srcOrd="0" destOrd="0" presId="urn:microsoft.com/office/officeart/2005/8/layout/vList2"/>
    <dgm:cxn modelId="{41373958-F9EB-4C61-94CC-A250D503DDB6}" srcId="{C4485FC0-1400-4F2B-B50E-05EAB6F78E2A}" destId="{654D6094-F8F9-4EA3-A8DC-52DE442A4D80}" srcOrd="2" destOrd="0" parTransId="{CB637FB2-60B9-4C60-975F-9BD52FFD214C}" sibTransId="{24D93AC2-815C-4075-96DE-0DE7C7D906F1}"/>
    <dgm:cxn modelId="{D18A7AB4-E78A-4BA8-B434-A1B887717BCA}" srcId="{654D6094-F8F9-4EA3-A8DC-52DE442A4D80}" destId="{89888090-A00B-43BD-ADE1-80C5607F9202}" srcOrd="0" destOrd="0" parTransId="{80962A0A-A85F-4A44-9E94-338161A5AE5A}" sibTransId="{00469599-6DBC-4006-AB4D-99318463F2F7}"/>
    <dgm:cxn modelId="{9C4A43F9-3E0B-42A2-80B6-D04E109D632D}" srcId="{C4485FC0-1400-4F2B-B50E-05EAB6F78E2A}" destId="{58636EC3-97B4-4A39-88DF-E9D0B78E1B41}" srcOrd="5" destOrd="0" parTransId="{88000CCA-C0DD-4B91-9BC9-AF842EBB9718}" sibTransId="{482CA683-582F-440A-8DB0-022D061304D5}"/>
    <dgm:cxn modelId="{4E01CEC4-EF13-4E40-A90F-B0CA578F96EC}" type="presOf" srcId="{F4331633-578B-4DF9-8592-DF717E21E772}" destId="{8631D06D-FE52-48A1-865B-60D980F3D2AF}" srcOrd="0" destOrd="0" presId="urn:microsoft.com/office/officeart/2005/8/layout/vList2"/>
    <dgm:cxn modelId="{F99EC236-43A5-4327-AF0A-0CD396CC9CEC}" srcId="{F4331633-578B-4DF9-8592-DF717E21E772}" destId="{BD50B9F5-6387-4E27-8F80-D9BE3B4AE778}" srcOrd="0" destOrd="0" parTransId="{8EE06E64-272E-401E-A434-45F789A01BA5}" sibTransId="{C6ACED6E-5712-4BE4-995A-602CC389ED2D}"/>
    <dgm:cxn modelId="{8F4124A6-F22A-4EA9-958F-9B1314231EC5}" type="presOf" srcId="{FFF231C1-AD71-4479-AD67-504F7E0D3785}" destId="{605AC980-28FE-4F7E-9C2F-7A5F89563367}" srcOrd="0" destOrd="0" presId="urn:microsoft.com/office/officeart/2005/8/layout/vList2"/>
    <dgm:cxn modelId="{88B9B384-9E86-43EE-A8DD-7FAD742B5670}" type="presOf" srcId="{58636EC3-97B4-4A39-88DF-E9D0B78E1B41}" destId="{7900BCB6-75A2-44C1-82D3-7B593720267C}" srcOrd="0" destOrd="0" presId="urn:microsoft.com/office/officeart/2005/8/layout/vList2"/>
    <dgm:cxn modelId="{302B8550-BF81-4386-AC18-B688B2B572E2}" srcId="{C4485FC0-1400-4F2B-B50E-05EAB6F78E2A}" destId="{3443C2E6-A91D-473B-9B51-D8D1F5294A7F}" srcOrd="3" destOrd="0" parTransId="{A985133D-6B46-410C-8574-2FDEED9671EA}" sibTransId="{C2FC05C6-6D1B-4033-9907-FC415C3BF9BB}"/>
    <dgm:cxn modelId="{529DE6DC-6315-4DBF-BAE7-1230B2547821}" type="presOf" srcId="{C4485FC0-1400-4F2B-B50E-05EAB6F78E2A}" destId="{8F1CE450-3072-40F7-8F34-24D0CD37B1BA}" srcOrd="0" destOrd="0" presId="urn:microsoft.com/office/officeart/2005/8/layout/vList2"/>
    <dgm:cxn modelId="{11A71109-3AED-4D3C-99FD-099F4555292A}" srcId="{C4485FC0-1400-4F2B-B50E-05EAB6F78E2A}" destId="{4A134C97-F0F1-4C8E-B459-2C494FA92FEB}" srcOrd="4" destOrd="0" parTransId="{7D48769A-9025-4385-9E40-BEED07AE6613}" sibTransId="{FD8478CA-94BE-45E9-999E-2C8683EED2C5}"/>
    <dgm:cxn modelId="{3341AC8B-D389-4F51-969A-BF057428B1B5}" type="presOf" srcId="{3443C2E6-A91D-473B-9B51-D8D1F5294A7F}" destId="{892C32EE-2B2E-4AE2-84B9-651F9265EC59}" srcOrd="0" destOrd="0" presId="urn:microsoft.com/office/officeart/2005/8/layout/vList2"/>
    <dgm:cxn modelId="{501B25FD-9515-47C8-A601-A71A454BD475}" type="presOf" srcId="{654D6094-F8F9-4EA3-A8DC-52DE442A4D80}" destId="{10C9FB46-E5DA-41B0-873C-AB6D6B430C72}" srcOrd="0" destOrd="0" presId="urn:microsoft.com/office/officeart/2005/8/layout/vList2"/>
    <dgm:cxn modelId="{C0F40E96-504C-4C4D-AA96-E3EDA2629B05}" type="presOf" srcId="{EE0DF0DF-5FA7-49E6-AAEB-B588FF88CFAA}" destId="{6A74E4C6-8898-4078-BD74-5F9F0BDF8F88}" srcOrd="0" destOrd="0" presId="urn:microsoft.com/office/officeart/2005/8/layout/vList2"/>
    <dgm:cxn modelId="{EA32788F-E3FB-4B9B-ADDA-0E4360FA2DDE}" srcId="{58636EC3-97B4-4A39-88DF-E9D0B78E1B41}" destId="{6064C625-A9ED-404D-A3B5-2C15DF75AA25}" srcOrd="0" destOrd="0" parTransId="{0DCB69ED-9562-4B87-8351-A9717295C1A7}" sibTransId="{B60885BE-FBBB-4AE1-9EF0-D2ACFC9F5C7A}"/>
    <dgm:cxn modelId="{86108494-D1BF-471F-97B2-D1E3B1A0CC8F}" type="presOf" srcId="{4A134C97-F0F1-4C8E-B459-2C494FA92FEB}" destId="{5B55139B-074B-4F49-8DDF-2274D7C23287}" srcOrd="0" destOrd="0" presId="urn:microsoft.com/office/officeart/2005/8/layout/vList2"/>
    <dgm:cxn modelId="{E642FDE3-9CB1-46EE-940E-9A2870113823}" type="presOf" srcId="{69D57341-96D4-4D97-A985-C7F7FA1157EF}" destId="{53C6B389-335F-482B-AE15-4B1153379EB0}" srcOrd="0" destOrd="0" presId="urn:microsoft.com/office/officeart/2005/8/layout/vList2"/>
    <dgm:cxn modelId="{D2AED31A-A2A2-45A1-901F-5C712E108425}" srcId="{83D5C95F-019B-4900-A85B-6682DECD4DD6}" destId="{FFF231C1-AD71-4479-AD67-504F7E0D3785}" srcOrd="0" destOrd="0" parTransId="{6F86754B-50A1-40CD-AAF8-338E3DC12F5B}" sibTransId="{77A1D083-6236-4A91-9D24-63155981F3AE}"/>
    <dgm:cxn modelId="{522881C2-D289-44D6-9EC9-17886FDD914B}" type="presOf" srcId="{83D5C95F-019B-4900-A85B-6682DECD4DD6}" destId="{91E036BC-15AF-4B6C-B5B1-6C23230067B6}" srcOrd="0" destOrd="0" presId="urn:microsoft.com/office/officeart/2005/8/layout/vList2"/>
    <dgm:cxn modelId="{FD865561-AF24-40FE-B7A6-730CFA37C7E4}" type="presParOf" srcId="{8F1CE450-3072-40F7-8F34-24D0CD37B1BA}" destId="{91E036BC-15AF-4B6C-B5B1-6C23230067B6}" srcOrd="0" destOrd="0" presId="urn:microsoft.com/office/officeart/2005/8/layout/vList2"/>
    <dgm:cxn modelId="{37D7398F-B3FC-49FB-A2D6-CD019E224DF0}" type="presParOf" srcId="{8F1CE450-3072-40F7-8F34-24D0CD37B1BA}" destId="{605AC980-28FE-4F7E-9C2F-7A5F89563367}" srcOrd="1" destOrd="0" presId="urn:microsoft.com/office/officeart/2005/8/layout/vList2"/>
    <dgm:cxn modelId="{0587C436-41D1-45DC-A7EA-1335B5135A86}" type="presParOf" srcId="{8F1CE450-3072-40F7-8F34-24D0CD37B1BA}" destId="{8631D06D-FE52-48A1-865B-60D980F3D2AF}" srcOrd="2" destOrd="0" presId="urn:microsoft.com/office/officeart/2005/8/layout/vList2"/>
    <dgm:cxn modelId="{550D74D5-EE60-4A2B-8204-7274D3AB6BCB}" type="presParOf" srcId="{8F1CE450-3072-40F7-8F34-24D0CD37B1BA}" destId="{EF2E69FC-14F4-4624-B218-C4C998A94027}" srcOrd="3" destOrd="0" presId="urn:microsoft.com/office/officeart/2005/8/layout/vList2"/>
    <dgm:cxn modelId="{5108F33E-AD9A-49A4-8200-F409F9E444F2}" type="presParOf" srcId="{8F1CE450-3072-40F7-8F34-24D0CD37B1BA}" destId="{10C9FB46-E5DA-41B0-873C-AB6D6B430C72}" srcOrd="4" destOrd="0" presId="urn:microsoft.com/office/officeart/2005/8/layout/vList2"/>
    <dgm:cxn modelId="{1938FF5A-489B-4E32-BBD6-381D2C780082}" type="presParOf" srcId="{8F1CE450-3072-40F7-8F34-24D0CD37B1BA}" destId="{462ADB3C-B6E5-46AC-9151-76FC3299CA51}" srcOrd="5" destOrd="0" presId="urn:microsoft.com/office/officeart/2005/8/layout/vList2"/>
    <dgm:cxn modelId="{827B6FF4-C489-49FD-A257-4E5380FD123A}" type="presParOf" srcId="{8F1CE450-3072-40F7-8F34-24D0CD37B1BA}" destId="{892C32EE-2B2E-4AE2-84B9-651F9265EC59}" srcOrd="6" destOrd="0" presId="urn:microsoft.com/office/officeart/2005/8/layout/vList2"/>
    <dgm:cxn modelId="{064DC0F2-4D35-4784-9311-F7C1F3419384}" type="presParOf" srcId="{8F1CE450-3072-40F7-8F34-24D0CD37B1BA}" destId="{53C6B389-335F-482B-AE15-4B1153379EB0}" srcOrd="7" destOrd="0" presId="urn:microsoft.com/office/officeart/2005/8/layout/vList2"/>
    <dgm:cxn modelId="{2EE5E277-FA26-45FC-B5E5-FD5236F2AE8D}" type="presParOf" srcId="{8F1CE450-3072-40F7-8F34-24D0CD37B1BA}" destId="{5B55139B-074B-4F49-8DDF-2274D7C23287}" srcOrd="8" destOrd="0" presId="urn:microsoft.com/office/officeart/2005/8/layout/vList2"/>
    <dgm:cxn modelId="{C7382FFD-6050-4A22-B8B5-4CC85B5F5EB1}" type="presParOf" srcId="{8F1CE450-3072-40F7-8F34-24D0CD37B1BA}" destId="{6A74E4C6-8898-4078-BD74-5F9F0BDF8F88}" srcOrd="9" destOrd="0" presId="urn:microsoft.com/office/officeart/2005/8/layout/vList2"/>
    <dgm:cxn modelId="{2CD3AF9F-9657-40BB-9E7D-DAC665BE2732}" type="presParOf" srcId="{8F1CE450-3072-40F7-8F34-24D0CD37B1BA}" destId="{7900BCB6-75A2-44C1-82D3-7B593720267C}" srcOrd="10" destOrd="0" presId="urn:microsoft.com/office/officeart/2005/8/layout/vList2"/>
    <dgm:cxn modelId="{7287E051-BB1F-434B-9756-A4F96334CF72}" type="presParOf" srcId="{8F1CE450-3072-40F7-8F34-24D0CD37B1BA}" destId="{E8DD846B-1759-4C36-AD63-D6C0C19BA226}"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095F5-E9FB-42B0-A62B-413C957B059E}">
      <dsp:nvSpPr>
        <dsp:cNvPr id="0" name=""/>
        <dsp:cNvSpPr/>
      </dsp:nvSpPr>
      <dsp:spPr>
        <a:xfrm>
          <a:off x="0" y="232866"/>
          <a:ext cx="1332071" cy="75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solidFill>
                <a:srgbClr val="0066B3"/>
              </a:solidFill>
              <a:latin typeface="Microsoft YaHei" panose="020B0503020204020204" pitchFamily="34" charset="-122"/>
              <a:ea typeface="Microsoft YaHei" panose="020B0503020204020204" pitchFamily="34" charset="-122"/>
            </a:rPr>
            <a:t>SG1</a:t>
          </a:r>
          <a:endParaRPr lang="aa-ET" sz="1800" kern="1200" dirty="0">
            <a:solidFill>
              <a:srgbClr val="0066B3"/>
            </a:solidFill>
            <a:latin typeface="Microsoft YaHei" panose="020B0503020204020204" pitchFamily="34" charset="-122"/>
            <a:ea typeface="Microsoft YaHei" panose="020B0503020204020204" pitchFamily="34" charset="-122"/>
          </a:endParaRPr>
        </a:p>
      </dsp:txBody>
      <dsp:txXfrm>
        <a:off x="0" y="232866"/>
        <a:ext cx="1332071" cy="752400"/>
      </dsp:txXfrm>
    </dsp:sp>
    <dsp:sp modelId="{4B8AAF1D-EFF2-4901-99C6-82A6C2D0980F}">
      <dsp:nvSpPr>
        <dsp:cNvPr id="0" name=""/>
        <dsp:cNvSpPr/>
      </dsp:nvSpPr>
      <dsp:spPr>
        <a:xfrm>
          <a:off x="1332070" y="9497"/>
          <a:ext cx="266414" cy="1199137"/>
        </a:xfrm>
        <a:prstGeom prst="leftBrace">
          <a:avLst>
            <a:gd name="adj1" fmla="val 35000"/>
            <a:gd name="adj2" fmla="val 50000"/>
          </a:avLst>
        </a:prstGeom>
        <a:noFill/>
        <a:ln w="12700" cap="flat" cmpd="sng" algn="ctr">
          <a:solidFill>
            <a:srgbClr val="92D050"/>
          </a:solidFill>
          <a:prstDash val="solid"/>
          <a:miter lim="800000"/>
        </a:ln>
        <a:effectLst/>
      </dsp:spPr>
      <dsp:style>
        <a:lnRef idx="2">
          <a:scrgbClr r="0" g="0" b="0"/>
        </a:lnRef>
        <a:fillRef idx="0">
          <a:scrgbClr r="0" g="0" b="0"/>
        </a:fillRef>
        <a:effectRef idx="0">
          <a:scrgbClr r="0" g="0" b="0"/>
        </a:effectRef>
        <a:fontRef idx="minor"/>
      </dsp:style>
    </dsp:sp>
    <dsp:sp modelId="{9D87F5C0-B90C-492D-86A0-9F6D373A4E08}">
      <dsp:nvSpPr>
        <dsp:cNvPr id="0" name=""/>
        <dsp:cNvSpPr/>
      </dsp:nvSpPr>
      <dsp:spPr>
        <a:xfrm>
          <a:off x="1705050" y="9497"/>
          <a:ext cx="3623233" cy="1199137"/>
        </a:xfrm>
        <a:prstGeom prst="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icrosoft YaHei" panose="020B0503020204020204" pitchFamily="34" charset="-122"/>
              <a:ea typeface="Microsoft YaHei" panose="020B0503020204020204" pitchFamily="34" charset="-122"/>
            </a:rPr>
            <a:t>Strategic Planning and Management in the Natural Gas Industry</a:t>
          </a:r>
          <a:endParaRPr lang="aa-ET" sz="1800" kern="1200" dirty="0">
            <a:latin typeface="Microsoft YaHei" panose="020B0503020204020204" pitchFamily="34" charset="-122"/>
            <a:ea typeface="Microsoft YaHei" panose="020B0503020204020204" pitchFamily="34" charset="-122"/>
          </a:endParaRPr>
        </a:p>
      </dsp:txBody>
      <dsp:txXfrm>
        <a:off x="1705050" y="9497"/>
        <a:ext cx="3623233" cy="1199137"/>
      </dsp:txXfrm>
    </dsp:sp>
    <dsp:sp modelId="{E883E714-6683-4B3D-AB99-1567007AD219}">
      <dsp:nvSpPr>
        <dsp:cNvPr id="0" name=""/>
        <dsp:cNvSpPr/>
      </dsp:nvSpPr>
      <dsp:spPr>
        <a:xfrm>
          <a:off x="0" y="1345435"/>
          <a:ext cx="1332071" cy="75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solidFill>
                <a:srgbClr val="0066B3"/>
              </a:solidFill>
              <a:latin typeface="Microsoft YaHei" panose="020B0503020204020204" pitchFamily="34" charset="-122"/>
              <a:ea typeface="Microsoft YaHei" panose="020B0503020204020204" pitchFamily="34" charset="-122"/>
            </a:rPr>
            <a:t>SG2</a:t>
          </a:r>
          <a:endParaRPr lang="aa-ET" sz="1800" kern="1200" dirty="0">
            <a:solidFill>
              <a:srgbClr val="0066B3"/>
            </a:solidFill>
            <a:latin typeface="Microsoft YaHei" panose="020B0503020204020204" pitchFamily="34" charset="-122"/>
            <a:ea typeface="Microsoft YaHei" panose="020B0503020204020204" pitchFamily="34" charset="-122"/>
          </a:endParaRPr>
        </a:p>
      </dsp:txBody>
      <dsp:txXfrm>
        <a:off x="0" y="1345435"/>
        <a:ext cx="1332071" cy="752400"/>
      </dsp:txXfrm>
    </dsp:sp>
    <dsp:sp modelId="{3C207921-9664-485A-9E4B-2736F309C94C}">
      <dsp:nvSpPr>
        <dsp:cNvPr id="0" name=""/>
        <dsp:cNvSpPr/>
      </dsp:nvSpPr>
      <dsp:spPr>
        <a:xfrm>
          <a:off x="1332070" y="1345435"/>
          <a:ext cx="266414" cy="752400"/>
        </a:xfrm>
        <a:prstGeom prst="leftBrace">
          <a:avLst>
            <a:gd name="adj1" fmla="val 35000"/>
            <a:gd name="adj2" fmla="val 50000"/>
          </a:avLst>
        </a:prstGeom>
        <a:noFill/>
        <a:ln w="12700" cap="flat" cmpd="sng" algn="ctr">
          <a:solidFill>
            <a:srgbClr val="92D050"/>
          </a:solidFill>
          <a:prstDash val="solid"/>
          <a:miter lim="800000"/>
        </a:ln>
        <a:effectLst/>
      </dsp:spPr>
      <dsp:style>
        <a:lnRef idx="2">
          <a:scrgbClr r="0" g="0" b="0"/>
        </a:lnRef>
        <a:fillRef idx="0">
          <a:scrgbClr r="0" g="0" b="0"/>
        </a:fillRef>
        <a:effectRef idx="0">
          <a:scrgbClr r="0" g="0" b="0"/>
        </a:effectRef>
        <a:fontRef idx="minor"/>
      </dsp:style>
    </dsp:sp>
    <dsp:sp modelId="{E82C2FE7-7DE7-46A3-9F38-B901801B1EB7}">
      <dsp:nvSpPr>
        <dsp:cNvPr id="0" name=""/>
        <dsp:cNvSpPr/>
      </dsp:nvSpPr>
      <dsp:spPr>
        <a:xfrm>
          <a:off x="1705050" y="1345435"/>
          <a:ext cx="3623233" cy="752400"/>
        </a:xfrm>
        <a:prstGeom prst="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icrosoft YaHei" panose="020B0503020204020204" pitchFamily="34" charset="-122"/>
              <a:ea typeface="Microsoft YaHei" panose="020B0503020204020204" pitchFamily="34" charset="-122"/>
            </a:rPr>
            <a:t>Pricing for Natural Gas</a:t>
          </a:r>
          <a:endParaRPr lang="aa-ET" sz="1800" kern="1200" dirty="0">
            <a:latin typeface="Microsoft YaHei" panose="020B0503020204020204" pitchFamily="34" charset="-122"/>
            <a:ea typeface="Microsoft YaHei" panose="020B0503020204020204" pitchFamily="34" charset="-122"/>
          </a:endParaRPr>
        </a:p>
      </dsp:txBody>
      <dsp:txXfrm>
        <a:off x="1705050" y="1345435"/>
        <a:ext cx="3623233" cy="752400"/>
      </dsp:txXfrm>
    </dsp:sp>
    <dsp:sp modelId="{CD9D438B-8588-4EF8-B9CB-1CF8BCFE3DA2}">
      <dsp:nvSpPr>
        <dsp:cNvPr id="0" name=""/>
        <dsp:cNvSpPr/>
      </dsp:nvSpPr>
      <dsp:spPr>
        <a:xfrm>
          <a:off x="0" y="2281660"/>
          <a:ext cx="1332071" cy="75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solidFill>
                <a:srgbClr val="0066B3"/>
              </a:solidFill>
              <a:latin typeface="Microsoft YaHei" panose="020B0503020204020204" pitchFamily="34" charset="-122"/>
              <a:ea typeface="Microsoft YaHei" panose="020B0503020204020204" pitchFamily="34" charset="-122"/>
            </a:rPr>
            <a:t>SG3</a:t>
          </a:r>
          <a:endParaRPr lang="aa-ET" sz="1800" kern="1200" dirty="0">
            <a:solidFill>
              <a:srgbClr val="0066B3"/>
            </a:solidFill>
            <a:latin typeface="Microsoft YaHei" panose="020B0503020204020204" pitchFamily="34" charset="-122"/>
            <a:ea typeface="Microsoft YaHei" panose="020B0503020204020204" pitchFamily="34" charset="-122"/>
          </a:endParaRPr>
        </a:p>
      </dsp:txBody>
      <dsp:txXfrm>
        <a:off x="0" y="2281660"/>
        <a:ext cx="1332071" cy="752400"/>
      </dsp:txXfrm>
    </dsp:sp>
    <dsp:sp modelId="{36F0ADFC-FA26-424C-917F-5CDC17F34285}">
      <dsp:nvSpPr>
        <dsp:cNvPr id="0" name=""/>
        <dsp:cNvSpPr/>
      </dsp:nvSpPr>
      <dsp:spPr>
        <a:xfrm>
          <a:off x="1332070" y="2234635"/>
          <a:ext cx="266414" cy="846450"/>
        </a:xfrm>
        <a:prstGeom prst="leftBrace">
          <a:avLst>
            <a:gd name="adj1" fmla="val 35000"/>
            <a:gd name="adj2" fmla="val 50000"/>
          </a:avLst>
        </a:prstGeom>
        <a:noFill/>
        <a:ln w="12700" cap="flat" cmpd="sng" algn="ctr">
          <a:solidFill>
            <a:srgbClr val="92D050"/>
          </a:solidFill>
          <a:prstDash val="solid"/>
          <a:miter lim="800000"/>
        </a:ln>
        <a:effectLst/>
      </dsp:spPr>
      <dsp:style>
        <a:lnRef idx="2">
          <a:scrgbClr r="0" g="0" b="0"/>
        </a:lnRef>
        <a:fillRef idx="0">
          <a:scrgbClr r="0" g="0" b="0"/>
        </a:fillRef>
        <a:effectRef idx="0">
          <a:scrgbClr r="0" g="0" b="0"/>
        </a:effectRef>
        <a:fontRef idx="minor"/>
      </dsp:style>
    </dsp:sp>
    <dsp:sp modelId="{BF071621-A2CB-4308-BA4B-A990B9199704}">
      <dsp:nvSpPr>
        <dsp:cNvPr id="0" name=""/>
        <dsp:cNvSpPr/>
      </dsp:nvSpPr>
      <dsp:spPr>
        <a:xfrm>
          <a:off x="1705050" y="2234635"/>
          <a:ext cx="3623233" cy="846450"/>
        </a:xfrm>
        <a:prstGeom prst="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icrosoft YaHei" panose="020B0503020204020204" pitchFamily="34" charset="-122"/>
              <a:ea typeface="Microsoft YaHei" panose="020B0503020204020204" pitchFamily="34" charset="-122"/>
            </a:rPr>
            <a:t>Efficiency and Regulation of Regional Gas Markets</a:t>
          </a:r>
          <a:endParaRPr lang="aa-ET" sz="1800" kern="1200" dirty="0">
            <a:latin typeface="Microsoft YaHei" panose="020B0503020204020204" pitchFamily="34" charset="-122"/>
            <a:ea typeface="Microsoft YaHei" panose="020B0503020204020204" pitchFamily="34" charset="-122"/>
          </a:endParaRPr>
        </a:p>
      </dsp:txBody>
      <dsp:txXfrm>
        <a:off x="1705050" y="2234635"/>
        <a:ext cx="3623233" cy="846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095F5-E9FB-42B0-A62B-413C957B059E}">
      <dsp:nvSpPr>
        <dsp:cNvPr id="0" name=""/>
        <dsp:cNvSpPr/>
      </dsp:nvSpPr>
      <dsp:spPr>
        <a:xfrm>
          <a:off x="0" y="162035"/>
          <a:ext cx="1449565"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solidFill>
                <a:srgbClr val="0066B3"/>
              </a:solidFill>
              <a:latin typeface="Microsoft YaHei" panose="020B0503020204020204" pitchFamily="34" charset="-122"/>
              <a:ea typeface="Microsoft YaHei" panose="020B0503020204020204" pitchFamily="34" charset="-122"/>
            </a:rPr>
            <a:t>SG1</a:t>
          </a:r>
          <a:endParaRPr lang="aa-ET" sz="1800" kern="1200" dirty="0">
            <a:solidFill>
              <a:srgbClr val="0066B3"/>
            </a:solidFill>
            <a:latin typeface="Microsoft YaHei" panose="020B0503020204020204" pitchFamily="34" charset="-122"/>
            <a:ea typeface="Microsoft YaHei" panose="020B0503020204020204" pitchFamily="34" charset="-122"/>
          </a:endParaRPr>
        </a:p>
      </dsp:txBody>
      <dsp:txXfrm>
        <a:off x="0" y="162035"/>
        <a:ext cx="1449565" cy="891000"/>
      </dsp:txXfrm>
    </dsp:sp>
    <dsp:sp modelId="{4B8AAF1D-EFF2-4901-99C6-82A6C2D0980F}">
      <dsp:nvSpPr>
        <dsp:cNvPr id="0" name=""/>
        <dsp:cNvSpPr/>
      </dsp:nvSpPr>
      <dsp:spPr>
        <a:xfrm>
          <a:off x="1449565" y="8895"/>
          <a:ext cx="289913" cy="1197281"/>
        </a:xfrm>
        <a:prstGeom prst="leftBrace">
          <a:avLst>
            <a:gd name="adj1" fmla="val 35000"/>
            <a:gd name="adj2" fmla="val 50000"/>
          </a:avLst>
        </a:prstGeom>
        <a:noFill/>
        <a:ln w="12700" cap="flat" cmpd="sng" algn="ctr">
          <a:solidFill>
            <a:srgbClr val="92D050"/>
          </a:solidFill>
          <a:prstDash val="solid"/>
          <a:miter lim="800000"/>
        </a:ln>
        <a:effectLst/>
      </dsp:spPr>
      <dsp:style>
        <a:lnRef idx="2">
          <a:scrgbClr r="0" g="0" b="0"/>
        </a:lnRef>
        <a:fillRef idx="0">
          <a:scrgbClr r="0" g="0" b="0"/>
        </a:fillRef>
        <a:effectRef idx="0">
          <a:scrgbClr r="0" g="0" b="0"/>
        </a:effectRef>
        <a:fontRef idx="minor"/>
      </dsp:style>
    </dsp:sp>
    <dsp:sp modelId="{9D87F5C0-B90C-492D-86A0-9F6D373A4E08}">
      <dsp:nvSpPr>
        <dsp:cNvPr id="0" name=""/>
        <dsp:cNvSpPr/>
      </dsp:nvSpPr>
      <dsp:spPr>
        <a:xfrm>
          <a:off x="1855443" y="8895"/>
          <a:ext cx="3942818" cy="1197281"/>
        </a:xfrm>
        <a:prstGeom prst="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prstClr val="white"/>
              </a:solidFill>
              <a:latin typeface="Microsoft YaHei" panose="020B0503020204020204" pitchFamily="34" charset="-122"/>
              <a:ea typeface="Microsoft YaHei" panose="020B0503020204020204" pitchFamily="34" charset="-122"/>
              <a:cs typeface="+mn-cs"/>
            </a:rPr>
            <a:t>Strategic challenges: security of supply and environment commitments </a:t>
          </a:r>
          <a:endParaRPr lang="aa-ET" sz="1800" kern="1200" dirty="0">
            <a:solidFill>
              <a:prstClr val="white"/>
            </a:solidFill>
            <a:latin typeface="Microsoft YaHei" panose="020B0503020204020204" pitchFamily="34" charset="-122"/>
            <a:ea typeface="Microsoft YaHei" panose="020B0503020204020204" pitchFamily="34" charset="-122"/>
            <a:cs typeface="+mn-cs"/>
          </a:endParaRPr>
        </a:p>
      </dsp:txBody>
      <dsp:txXfrm>
        <a:off x="1855443" y="8895"/>
        <a:ext cx="3942818" cy="1197281"/>
      </dsp:txXfrm>
    </dsp:sp>
    <dsp:sp modelId="{E883E714-6683-4B3D-AB99-1567007AD219}">
      <dsp:nvSpPr>
        <dsp:cNvPr id="0" name=""/>
        <dsp:cNvSpPr/>
      </dsp:nvSpPr>
      <dsp:spPr>
        <a:xfrm>
          <a:off x="0" y="1368176"/>
          <a:ext cx="1449565"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solidFill>
                <a:srgbClr val="0066B3"/>
              </a:solidFill>
              <a:latin typeface="Microsoft YaHei" panose="020B0503020204020204" pitchFamily="34" charset="-122"/>
              <a:ea typeface="Microsoft YaHei" panose="020B0503020204020204" pitchFamily="34" charset="-122"/>
            </a:rPr>
            <a:t>SG2</a:t>
          </a:r>
          <a:endParaRPr lang="aa-ET" sz="1800" kern="1200" dirty="0">
            <a:solidFill>
              <a:srgbClr val="0066B3"/>
            </a:solidFill>
            <a:latin typeface="Microsoft YaHei" panose="020B0503020204020204" pitchFamily="34" charset="-122"/>
            <a:ea typeface="Microsoft YaHei" panose="020B0503020204020204" pitchFamily="34" charset="-122"/>
          </a:endParaRPr>
        </a:p>
      </dsp:txBody>
      <dsp:txXfrm>
        <a:off x="0" y="1368176"/>
        <a:ext cx="1449565" cy="891000"/>
      </dsp:txXfrm>
    </dsp:sp>
    <dsp:sp modelId="{3C207921-9664-485A-9E4B-2736F309C94C}">
      <dsp:nvSpPr>
        <dsp:cNvPr id="0" name=""/>
        <dsp:cNvSpPr/>
      </dsp:nvSpPr>
      <dsp:spPr>
        <a:xfrm>
          <a:off x="1449565" y="1368176"/>
          <a:ext cx="289913" cy="891000"/>
        </a:xfrm>
        <a:prstGeom prst="leftBrace">
          <a:avLst>
            <a:gd name="adj1" fmla="val 35000"/>
            <a:gd name="adj2" fmla="val 50000"/>
          </a:avLst>
        </a:prstGeom>
        <a:noFill/>
        <a:ln w="12700" cap="flat" cmpd="sng" algn="ctr">
          <a:solidFill>
            <a:srgbClr val="92D050"/>
          </a:solidFill>
          <a:prstDash val="solid"/>
          <a:miter lim="800000"/>
        </a:ln>
        <a:effectLst/>
      </dsp:spPr>
      <dsp:style>
        <a:lnRef idx="2">
          <a:scrgbClr r="0" g="0" b="0"/>
        </a:lnRef>
        <a:fillRef idx="0">
          <a:scrgbClr r="0" g="0" b="0"/>
        </a:fillRef>
        <a:effectRef idx="0">
          <a:scrgbClr r="0" g="0" b="0"/>
        </a:effectRef>
        <a:fontRef idx="minor"/>
      </dsp:style>
    </dsp:sp>
    <dsp:sp modelId="{E82C2FE7-7DE7-46A3-9F38-B901801B1EB7}">
      <dsp:nvSpPr>
        <dsp:cNvPr id="0" name=""/>
        <dsp:cNvSpPr/>
      </dsp:nvSpPr>
      <dsp:spPr>
        <a:xfrm>
          <a:off x="1855443" y="1368176"/>
          <a:ext cx="3942818" cy="891000"/>
        </a:xfrm>
        <a:prstGeom prst="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icrosoft YaHei" panose="020B0503020204020204" pitchFamily="34" charset="-122"/>
              <a:ea typeface="Microsoft YaHei" panose="020B0503020204020204" pitchFamily="34" charset="-122"/>
            </a:rPr>
            <a:t>Pricing for Natural Gas</a:t>
          </a:r>
          <a:endParaRPr lang="aa-ET" sz="1800" kern="1200" dirty="0">
            <a:latin typeface="Microsoft YaHei" panose="020B0503020204020204" pitchFamily="34" charset="-122"/>
            <a:ea typeface="Microsoft YaHei" panose="020B0503020204020204" pitchFamily="34" charset="-122"/>
          </a:endParaRPr>
        </a:p>
      </dsp:txBody>
      <dsp:txXfrm>
        <a:off x="1855443" y="1368176"/>
        <a:ext cx="3942818" cy="891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036BC-15AF-4B6C-B5B1-6C23230067B6}">
      <dsp:nvSpPr>
        <dsp:cNvPr id="0" name=""/>
        <dsp:cNvSpPr/>
      </dsp:nvSpPr>
      <dsp:spPr>
        <a:xfrm>
          <a:off x="0" y="1673"/>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November 2022</a:t>
          </a:r>
          <a:endParaRPr lang="aa-ET" sz="1800" kern="1200" dirty="0">
            <a:latin typeface="Microsoft YaHei" panose="020B0503020204020204" pitchFamily="34" charset="-122"/>
            <a:ea typeface="Microsoft YaHei" panose="020B0503020204020204" pitchFamily="34" charset="-122"/>
          </a:endParaRPr>
        </a:p>
      </dsp:txBody>
      <dsp:txXfrm>
        <a:off x="21363" y="23036"/>
        <a:ext cx="4517050" cy="394892"/>
      </dsp:txXfrm>
    </dsp:sp>
    <dsp:sp modelId="{605AC980-28FE-4F7E-9C2F-7A5F89563367}">
      <dsp:nvSpPr>
        <dsp:cNvPr id="0" name=""/>
        <dsp:cNvSpPr/>
      </dsp:nvSpPr>
      <dsp:spPr>
        <a:xfrm>
          <a:off x="0" y="439292"/>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Warsaw, Poland </a:t>
          </a:r>
          <a:endParaRPr lang="aa-ET" sz="2000" kern="1200" dirty="0">
            <a:latin typeface="Microsoft YaHei" panose="020B0503020204020204" pitchFamily="34" charset="-122"/>
            <a:ea typeface="Microsoft YaHei" panose="020B0503020204020204" pitchFamily="34" charset="-122"/>
          </a:endParaRPr>
        </a:p>
      </dsp:txBody>
      <dsp:txXfrm>
        <a:off x="0" y="439292"/>
        <a:ext cx="4559776" cy="364352"/>
      </dsp:txXfrm>
    </dsp:sp>
    <dsp:sp modelId="{8631D06D-FE52-48A1-865B-60D980F3D2AF}">
      <dsp:nvSpPr>
        <dsp:cNvPr id="0" name=""/>
        <dsp:cNvSpPr/>
      </dsp:nvSpPr>
      <dsp:spPr>
        <a:xfrm>
          <a:off x="0" y="803645"/>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Spring 2023</a:t>
          </a:r>
          <a:endParaRPr lang="aa-ET" sz="1800" kern="1200" dirty="0">
            <a:latin typeface="Microsoft YaHei" panose="020B0503020204020204" pitchFamily="34" charset="-122"/>
            <a:ea typeface="Microsoft YaHei" panose="020B0503020204020204" pitchFamily="34" charset="-122"/>
          </a:endParaRPr>
        </a:p>
      </dsp:txBody>
      <dsp:txXfrm>
        <a:off x="21363" y="825008"/>
        <a:ext cx="4517050" cy="394892"/>
      </dsp:txXfrm>
    </dsp:sp>
    <dsp:sp modelId="{EF2E69FC-14F4-4624-B218-C4C998A94027}">
      <dsp:nvSpPr>
        <dsp:cNvPr id="0" name=""/>
        <dsp:cNvSpPr/>
      </dsp:nvSpPr>
      <dsp:spPr>
        <a:xfrm>
          <a:off x="0" y="1241263"/>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Tel Aviv, Israel</a:t>
          </a:r>
          <a:endParaRPr lang="aa-ET" sz="2000" kern="1200" dirty="0">
            <a:latin typeface="Microsoft YaHei" panose="020B0503020204020204" pitchFamily="34" charset="-122"/>
            <a:ea typeface="Microsoft YaHei" panose="020B0503020204020204" pitchFamily="34" charset="-122"/>
          </a:endParaRPr>
        </a:p>
      </dsp:txBody>
      <dsp:txXfrm>
        <a:off x="0" y="1241263"/>
        <a:ext cx="4559776" cy="364352"/>
      </dsp:txXfrm>
    </dsp:sp>
    <dsp:sp modelId="{10C9FB46-E5DA-41B0-873C-AB6D6B430C72}">
      <dsp:nvSpPr>
        <dsp:cNvPr id="0" name=""/>
        <dsp:cNvSpPr/>
      </dsp:nvSpPr>
      <dsp:spPr>
        <a:xfrm>
          <a:off x="0" y="1605616"/>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Autumn 2023</a:t>
          </a:r>
          <a:endParaRPr lang="aa-ET" sz="1800" kern="1200" dirty="0">
            <a:latin typeface="Microsoft YaHei" panose="020B0503020204020204" pitchFamily="34" charset="-122"/>
            <a:ea typeface="Microsoft YaHei" panose="020B0503020204020204" pitchFamily="34" charset="-122"/>
          </a:endParaRPr>
        </a:p>
      </dsp:txBody>
      <dsp:txXfrm>
        <a:off x="21363" y="1626979"/>
        <a:ext cx="4517050" cy="394892"/>
      </dsp:txXfrm>
    </dsp:sp>
    <dsp:sp modelId="{462ADB3C-B6E5-46AC-9151-76FC3299CA51}">
      <dsp:nvSpPr>
        <dsp:cNvPr id="0" name=""/>
        <dsp:cNvSpPr/>
      </dsp:nvSpPr>
      <dsp:spPr>
        <a:xfrm>
          <a:off x="0" y="2043235"/>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Beijing, China</a:t>
          </a:r>
          <a:endParaRPr lang="aa-ET" sz="2000" kern="1200" dirty="0">
            <a:latin typeface="Microsoft YaHei" panose="020B0503020204020204" pitchFamily="34" charset="-122"/>
            <a:ea typeface="Microsoft YaHei" panose="020B0503020204020204" pitchFamily="34" charset="-122"/>
          </a:endParaRPr>
        </a:p>
      </dsp:txBody>
      <dsp:txXfrm>
        <a:off x="0" y="2043235"/>
        <a:ext cx="4559776" cy="364352"/>
      </dsp:txXfrm>
    </dsp:sp>
    <dsp:sp modelId="{892C32EE-2B2E-4AE2-84B9-651F9265EC59}">
      <dsp:nvSpPr>
        <dsp:cNvPr id="0" name=""/>
        <dsp:cNvSpPr/>
      </dsp:nvSpPr>
      <dsp:spPr>
        <a:xfrm>
          <a:off x="0" y="2407587"/>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Spring </a:t>
          </a:r>
          <a:r>
            <a:rPr lang="he-IL" sz="1800" kern="1200" dirty="0">
              <a:latin typeface="Microsoft YaHei" panose="020B0503020204020204" pitchFamily="34" charset="-122"/>
              <a:ea typeface="Microsoft YaHei" panose="020B0503020204020204" pitchFamily="34" charset="-122"/>
            </a:rPr>
            <a:t>2024</a:t>
          </a:r>
        </a:p>
      </dsp:txBody>
      <dsp:txXfrm>
        <a:off x="21363" y="2428950"/>
        <a:ext cx="4517050" cy="394892"/>
      </dsp:txXfrm>
    </dsp:sp>
    <dsp:sp modelId="{53C6B389-335F-482B-AE15-4B1153379EB0}">
      <dsp:nvSpPr>
        <dsp:cNvPr id="0" name=""/>
        <dsp:cNvSpPr/>
      </dsp:nvSpPr>
      <dsp:spPr>
        <a:xfrm>
          <a:off x="0" y="2845206"/>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T.B.D</a:t>
          </a:r>
          <a:endParaRPr lang="aa-ET" sz="2000" kern="1200" dirty="0">
            <a:latin typeface="Microsoft YaHei" panose="020B0503020204020204" pitchFamily="34" charset="-122"/>
            <a:ea typeface="Microsoft YaHei" panose="020B0503020204020204" pitchFamily="34" charset="-122"/>
          </a:endParaRPr>
        </a:p>
      </dsp:txBody>
      <dsp:txXfrm>
        <a:off x="0" y="2845206"/>
        <a:ext cx="4559776" cy="364352"/>
      </dsp:txXfrm>
    </dsp:sp>
    <dsp:sp modelId="{5B55139B-074B-4F49-8DDF-2274D7C23287}">
      <dsp:nvSpPr>
        <dsp:cNvPr id="0" name=""/>
        <dsp:cNvSpPr/>
      </dsp:nvSpPr>
      <dsp:spPr>
        <a:xfrm>
          <a:off x="0" y="3209558"/>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Autumn 2024</a:t>
          </a:r>
          <a:endParaRPr lang="aa-ET" sz="1800" kern="1200" dirty="0">
            <a:latin typeface="Microsoft YaHei" panose="020B0503020204020204" pitchFamily="34" charset="-122"/>
            <a:ea typeface="Microsoft YaHei" panose="020B0503020204020204" pitchFamily="34" charset="-122"/>
          </a:endParaRPr>
        </a:p>
      </dsp:txBody>
      <dsp:txXfrm>
        <a:off x="21363" y="3230921"/>
        <a:ext cx="4517050" cy="394892"/>
      </dsp:txXfrm>
    </dsp:sp>
    <dsp:sp modelId="{6A74E4C6-8898-4078-BD74-5F9F0BDF8F88}">
      <dsp:nvSpPr>
        <dsp:cNvPr id="0" name=""/>
        <dsp:cNvSpPr/>
      </dsp:nvSpPr>
      <dsp:spPr>
        <a:xfrm>
          <a:off x="0" y="3647177"/>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T.B.D</a:t>
          </a:r>
          <a:endParaRPr lang="aa-ET" sz="2000" kern="1200" dirty="0">
            <a:latin typeface="Microsoft YaHei" panose="020B0503020204020204" pitchFamily="34" charset="-122"/>
            <a:ea typeface="Microsoft YaHei" panose="020B0503020204020204" pitchFamily="34" charset="-122"/>
          </a:endParaRPr>
        </a:p>
      </dsp:txBody>
      <dsp:txXfrm>
        <a:off x="0" y="3647177"/>
        <a:ext cx="4559776" cy="364352"/>
      </dsp:txXfrm>
    </dsp:sp>
    <dsp:sp modelId="{7900BCB6-75A2-44C1-82D3-7B593720267C}">
      <dsp:nvSpPr>
        <dsp:cNvPr id="0" name=""/>
        <dsp:cNvSpPr/>
      </dsp:nvSpPr>
      <dsp:spPr>
        <a:xfrm>
          <a:off x="0" y="4011529"/>
          <a:ext cx="4559776" cy="437618"/>
        </a:xfrm>
        <a:prstGeom prst="roundRect">
          <a:avLst/>
        </a:prstGeom>
        <a:solidFill>
          <a:srgbClr val="0066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kern="1200" dirty="0">
              <a:latin typeface="Microsoft YaHei" panose="020B0503020204020204" pitchFamily="34" charset="-122"/>
              <a:ea typeface="Microsoft YaHei" panose="020B0503020204020204" pitchFamily="34" charset="-122"/>
            </a:rPr>
            <a:t>Spring 2025</a:t>
          </a:r>
          <a:endParaRPr lang="aa-ET" sz="1800" kern="1200" dirty="0">
            <a:latin typeface="Microsoft YaHei" panose="020B0503020204020204" pitchFamily="34" charset="-122"/>
            <a:ea typeface="Microsoft YaHei" panose="020B0503020204020204" pitchFamily="34" charset="-122"/>
          </a:endParaRPr>
        </a:p>
      </dsp:txBody>
      <dsp:txXfrm>
        <a:off x="21363" y="4032892"/>
        <a:ext cx="4517050" cy="394892"/>
      </dsp:txXfrm>
    </dsp:sp>
    <dsp:sp modelId="{E8DD846B-1759-4C36-AD63-D6C0C19BA226}">
      <dsp:nvSpPr>
        <dsp:cNvPr id="0" name=""/>
        <dsp:cNvSpPr/>
      </dsp:nvSpPr>
      <dsp:spPr>
        <a:xfrm>
          <a:off x="0" y="4449148"/>
          <a:ext cx="4559776" cy="36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73" tIns="25400" rIns="142240" bIns="25400" numCol="1" spcCol="1270" anchor="t" anchorCtr="0">
          <a:noAutofit/>
        </a:bodyPr>
        <a:lstStyle/>
        <a:p>
          <a:pPr marL="228600" lvl="1" indent="-228600" algn="r" defTabSz="889000">
            <a:lnSpc>
              <a:spcPct val="100000"/>
            </a:lnSpc>
            <a:spcBef>
              <a:spcPct val="0"/>
            </a:spcBef>
            <a:spcAft>
              <a:spcPct val="20000"/>
            </a:spcAft>
            <a:buChar char="••"/>
          </a:pPr>
          <a:r>
            <a:rPr lang="en-US" sz="2000" kern="1200" dirty="0">
              <a:latin typeface="Microsoft YaHei" panose="020B0503020204020204" pitchFamily="34" charset="-122"/>
              <a:ea typeface="Microsoft YaHei" panose="020B0503020204020204" pitchFamily="34" charset="-122"/>
            </a:rPr>
            <a:t>T.B.D</a:t>
          </a:r>
          <a:endParaRPr lang="aa-ET" sz="2000" kern="1200" dirty="0">
            <a:latin typeface="Microsoft YaHei" panose="020B0503020204020204" pitchFamily="34" charset="-122"/>
            <a:ea typeface="Microsoft YaHei" panose="020B0503020204020204" pitchFamily="34" charset="-122"/>
          </a:endParaRPr>
        </a:p>
      </dsp:txBody>
      <dsp:txXfrm>
        <a:off x="0" y="4449148"/>
        <a:ext cx="4559776" cy="364352"/>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2023-2-7</a:t>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919375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12.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4827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29BC7F8D-1BD8-4F7C-8F6C-986D83DF7138}" type="slidenum">
              <a:rPr lang="en-US" smtClean="0"/>
              <a:t>110</a:t>
            </a:fld>
            <a:endParaRPr lang="en-US"/>
          </a:p>
        </p:txBody>
      </p:sp>
    </p:spTree>
    <p:extLst>
      <p:ext uri="{BB962C8B-B14F-4D97-AF65-F5344CB8AC3E}">
        <p14:creationId xmlns:p14="http://schemas.microsoft.com/office/powerpoint/2010/main" val="189817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29BC7F8D-1BD8-4F7C-8F6C-986D83DF7138}" type="slidenum">
              <a:rPr lang="en-US" smtClean="0"/>
              <a:t>111</a:t>
            </a:fld>
            <a:endParaRPr lang="en-US"/>
          </a:p>
        </p:txBody>
      </p:sp>
    </p:spTree>
    <p:extLst>
      <p:ext uri="{BB962C8B-B14F-4D97-AF65-F5344CB8AC3E}">
        <p14:creationId xmlns:p14="http://schemas.microsoft.com/office/powerpoint/2010/main" val="116955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29BC7F8D-1BD8-4F7C-8F6C-986D83DF7138}" type="slidenum">
              <a:rPr lang="en-US" smtClean="0"/>
              <a:t>112</a:t>
            </a:fld>
            <a:endParaRPr lang="en-US"/>
          </a:p>
        </p:txBody>
      </p:sp>
    </p:spTree>
    <p:extLst>
      <p:ext uri="{BB962C8B-B14F-4D97-AF65-F5344CB8AC3E}">
        <p14:creationId xmlns:p14="http://schemas.microsoft.com/office/powerpoint/2010/main" val="171957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Open</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C7F8D-1BD8-4F7C-8F6C-986D83DF71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32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141</a:t>
            </a:fld>
            <a:endParaRPr lang="zh-CN" altLang="en-US"/>
          </a:p>
        </p:txBody>
      </p:sp>
    </p:spTree>
    <p:extLst>
      <p:ext uri="{BB962C8B-B14F-4D97-AF65-F5344CB8AC3E}">
        <p14:creationId xmlns:p14="http://schemas.microsoft.com/office/powerpoint/2010/main" val="166327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158</a:t>
            </a:fld>
            <a:endParaRPr lang="zh-CN" altLang="en-US"/>
          </a:p>
        </p:txBody>
      </p:sp>
    </p:spTree>
    <p:extLst>
      <p:ext uri="{BB962C8B-B14F-4D97-AF65-F5344CB8AC3E}">
        <p14:creationId xmlns:p14="http://schemas.microsoft.com/office/powerpoint/2010/main" val="1200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91816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59</a:t>
            </a:fld>
            <a:endParaRPr lang="zh-CN" altLang="en-US"/>
          </a:p>
        </p:txBody>
      </p:sp>
    </p:spTree>
    <p:extLst>
      <p:ext uri="{BB962C8B-B14F-4D97-AF65-F5344CB8AC3E}">
        <p14:creationId xmlns:p14="http://schemas.microsoft.com/office/powerpoint/2010/main" val="357516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1330325"/>
            <a:ext cx="6386513" cy="3592513"/>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099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70</a:t>
            </a:fld>
            <a:endParaRPr lang="zh-CN" altLang="en-US"/>
          </a:p>
        </p:txBody>
      </p:sp>
    </p:spTree>
    <p:extLst>
      <p:ext uri="{BB962C8B-B14F-4D97-AF65-F5344CB8AC3E}">
        <p14:creationId xmlns:p14="http://schemas.microsoft.com/office/powerpoint/2010/main" val="387405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92</a:t>
            </a:fld>
            <a:endParaRPr lang="zh-CN" altLang="en-US"/>
          </a:p>
        </p:txBody>
      </p:sp>
    </p:spTree>
    <p:extLst>
      <p:ext uri="{BB962C8B-B14F-4D97-AF65-F5344CB8AC3E}">
        <p14:creationId xmlns:p14="http://schemas.microsoft.com/office/powerpoint/2010/main" val="3191052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25402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4"/>
            <p:custDataLst>
              <p:tags r:id="rId1"/>
            </p:custDataLst>
          </p:nvPr>
        </p:nvSpPr>
        <p:spPr>
          <a:xfrm>
            <a:off x="0" y="9721107"/>
            <a:ext cx="6858000" cy="5135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Open</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9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custDataLst>
              <p:tags r:id="rId1"/>
            </p:custDataLst>
          </p:nvPr>
        </p:nvSpPr>
        <p:spPr>
          <a:xfrm>
            <a:off x="0" y="8685213"/>
            <a:ext cx="6858000" cy="458787"/>
          </a:xfrm>
        </p:spPr>
        <p:txBody>
          <a:bodyPr/>
          <a:lstStyle/>
          <a:p>
            <a:r>
              <a:rPr lang="en-US"/>
              <a:t>Open</a:t>
            </a:r>
          </a:p>
        </p:txBody>
      </p:sp>
      <p:sp>
        <p:nvSpPr>
          <p:cNvPr id="6" name="Slide Number Placeholder 5"/>
          <p:cNvSpPr>
            <a:spLocks noGrp="1"/>
          </p:cNvSpPr>
          <p:nvPr>
            <p:ph type="sldNum" sz="quarter" idx="5"/>
          </p:nvPr>
        </p:nvSpPr>
        <p:spPr/>
        <p:txBody>
          <a:bodyPr/>
          <a:lstStyle/>
          <a:p>
            <a:fld id="{29BC7F8D-1BD8-4F7C-8F6C-986D83DF7138}" type="slidenum">
              <a:rPr lang="en-US" smtClean="0"/>
              <a:t>109</a:t>
            </a:fld>
            <a:endParaRPr lang="en-US"/>
          </a:p>
        </p:txBody>
      </p:sp>
    </p:spTree>
    <p:extLst>
      <p:ext uri="{BB962C8B-B14F-4D97-AF65-F5344CB8AC3E}">
        <p14:creationId xmlns:p14="http://schemas.microsoft.com/office/powerpoint/2010/main" val="578165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3.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标题 1"/>
          <p:cNvSpPr>
            <a:spLocks noGrp="1"/>
          </p:cNvSpPr>
          <p:nvPr>
            <p:ph type="ctrTitle" hasCustomPrompt="1"/>
            <p:custDataLst>
              <p:tags r:id="rId1"/>
            </p:custDataLst>
          </p:nvPr>
        </p:nvSpPr>
        <p:spPr>
          <a:xfrm>
            <a:off x="3203575" y="2117090"/>
            <a:ext cx="5772150" cy="1314450"/>
          </a:xfrm>
        </p:spPr>
        <p:txBody>
          <a:bodyPr lIns="90000" tIns="46800" rIns="90000" bIns="46800" anchor="b" anchorCtr="0">
            <a:normAutofit/>
          </a:bodyPr>
          <a:lstStyle>
            <a:lvl1pPr algn="dist" eaLnBrk="1" fontAlgn="auto" latinLnBrk="0" hangingPunct="1">
              <a:lnSpc>
                <a:spcPts val="5000"/>
              </a:lnSpc>
              <a:defRPr sz="4000" u="none" strike="noStrike" kern="1200" cap="none" spc="0" normalizeH="0">
                <a:solidFill>
                  <a:srgbClr val="0066B3"/>
                </a:solidFill>
                <a:uFillTx/>
                <a:latin typeface="微软雅黑" panose="020B0503020204020204" charset="-122"/>
              </a:defRPr>
            </a:lvl1pPr>
          </a:lstStyle>
          <a:p>
            <a:r>
              <a:rPr lang="zh-CN" altLang="en-US">
                <a:sym typeface="+mn-ea"/>
              </a:rPr>
              <a:t>Add Title</a:t>
            </a:r>
            <a:r>
              <a:rPr lang="en-US" altLang="zh-CN">
                <a:sym typeface="+mn-ea"/>
              </a:rPr>
              <a:t> </a:t>
            </a:r>
            <a:r>
              <a:rPr lang="zh-CN" altLang="en-US">
                <a:sym typeface="+mn-ea"/>
              </a:rPr>
              <a:t>Add Title</a:t>
            </a:r>
            <a:endParaRPr lang="zh-CN" altLang="en-US" dirty="0"/>
          </a:p>
        </p:txBody>
      </p:sp>
      <p:sp>
        <p:nvSpPr>
          <p:cNvPr id="3" name="副标题 2"/>
          <p:cNvSpPr>
            <a:spLocks noGrp="1"/>
          </p:cNvSpPr>
          <p:nvPr>
            <p:ph type="subTitle" idx="1" hasCustomPrompt="1"/>
            <p:custDataLst>
              <p:tags r:id="rId2"/>
            </p:custDataLst>
          </p:nvPr>
        </p:nvSpPr>
        <p:spPr>
          <a:xfrm>
            <a:off x="5086985" y="4832350"/>
            <a:ext cx="2005330" cy="421005"/>
          </a:xfrm>
        </p:spPr>
        <p:txBody>
          <a:bodyPr lIns="90000" tIns="46800" rIns="90000" bIns="46800">
            <a:noAutofit/>
          </a:bodyPr>
          <a:lstStyle>
            <a:lvl1pPr marL="0" indent="0" algn="ctr" eaLnBrk="1" fontAlgn="auto" latinLnBrk="0" hangingPunct="1">
              <a:lnSpc>
                <a:spcPct val="100000"/>
              </a:lnSpc>
              <a:spcAft>
                <a:spcPts val="0"/>
              </a:spcAft>
              <a:buNone/>
              <a:defRPr sz="2200" b="1" u="none" strike="noStrike" kern="0" cap="none" spc="0" normalizeH="0">
                <a:solidFill>
                  <a:srgbClr val="0066B3"/>
                </a:solidFill>
                <a:uFillTx/>
                <a:latin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dist"/>
            <a:r>
              <a:rPr lang="en-US" altLang="zh-CN">
                <a:ea typeface="微软雅黑" panose="020B0503020204020204" charset="-122"/>
                <a:sym typeface="+mn-ea"/>
              </a:rPr>
              <a:t>2022.06.09</a:t>
            </a:r>
            <a:endParaRPr lang="zh-CN" altLang="en-US" dirty="0">
              <a:latin typeface="微软雅黑" panose="020B0503020204020204" charset="-122"/>
              <a:ea typeface="微软雅黑" panose="020B050302020402020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1">
    <p:bg>
      <p:bgPr>
        <a:blipFill>
          <a:blip r:embed="rId5"/>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BE474DF-02CB-2C67-C2FA-83D4D7012A9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chemeClr val="tx1"/>
                </a:solidFill>
                <a:uFillTx/>
                <a:latin typeface="微软雅黑 (标题)"/>
              </a:defRPr>
            </a:lvl1pPr>
          </a:lstStyle>
          <a:p>
            <a:pPr lvl="0"/>
            <a:r>
              <a:rPr lang="zh-CN" altLang="en-US" dirty="0"/>
              <a:t>Add your words here，according to your need to draw the text box size.Please read the instructions and more work at the end of the manual template.</a:t>
            </a:r>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r>
              <a:rPr lang="zh-CN" altLang="en-US" dirty="0">
                <a:sym typeface="+mn-ea"/>
              </a:rPr>
              <a:t>Add your words here，according to your need to draw the text box size.Please read the instructions and more work at the end of the manual template.</a:t>
            </a:r>
            <a:endParaRPr lang="zh-CN" altLang="en-US" dirty="0"/>
          </a:p>
          <a:p>
            <a:pPr lvl="0"/>
            <a:endParaRPr lang="zh-CN" altLang="en-US" dirty="0"/>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latin typeface="微软雅黑 (标题)"/>
              </a:defRPr>
            </a:lvl1pPr>
          </a:lstStyle>
          <a:p>
            <a:r>
              <a:rPr lang="zh-CN" altLang="en-US" dirty="0">
                <a:sym typeface="+mn-ea"/>
              </a:rPr>
              <a:t>Add Title </a:t>
            </a:r>
            <a:endParaRPr lang="zh-CN" altLang="en-US" dirty="0"/>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dirty="0"/>
          </a:p>
        </p:txBody>
      </p:sp>
    </p:spTree>
    <p:extLst>
      <p:ext uri="{BB962C8B-B14F-4D97-AF65-F5344CB8AC3E}">
        <p14:creationId xmlns:p14="http://schemas.microsoft.com/office/powerpoint/2010/main" val="22917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2215337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8" name="图片 5" descr="图片 5"/>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59" name="Body Level One…"/>
          <p:cNvSpPr txBox="1">
            <a:spLocks noGrp="1"/>
          </p:cNvSpPr>
          <p:nvPr>
            <p:ph type="body" idx="1" hasCustomPrompt="1"/>
          </p:nvPr>
        </p:nvSpPr>
        <p:spPr>
          <a:xfrm>
            <a:off x="356870" y="1271269"/>
            <a:ext cx="11456035" cy="4759326"/>
          </a:xfrm>
          <a:prstGeom prst="rect">
            <a:avLst/>
          </a:prstGeom>
        </p:spPr>
        <p:txBody>
          <a:bodyPr/>
          <a:lstStyle>
            <a:lvl1pPr>
              <a:spcBef>
                <a:spcPts val="1200"/>
              </a:spcBef>
              <a:defRPr sz="2400" b="0">
                <a:solidFill>
                  <a:srgbClr val="000000"/>
                </a:solidFill>
                <a:latin typeface="微软雅黑 (标题)"/>
                <a:ea typeface="微软雅黑 (标题)"/>
                <a:cs typeface="微软雅黑 (标题)"/>
                <a:sym typeface="微软雅黑 (标题)"/>
              </a:defRPr>
            </a:lvl1pPr>
            <a:lvl2pPr marL="0" indent="457200">
              <a:spcBef>
                <a:spcPts val="1200"/>
              </a:spcBef>
              <a:buSzTx/>
              <a:buNone/>
              <a:defRPr sz="2400" b="0">
                <a:solidFill>
                  <a:srgbClr val="000000"/>
                </a:solidFill>
                <a:latin typeface="微软雅黑 (标题)"/>
                <a:ea typeface="微软雅黑 (标题)"/>
                <a:cs typeface="微软雅黑 (标题)"/>
                <a:sym typeface="微软雅黑 (标题)"/>
              </a:defRPr>
            </a:lvl2pPr>
            <a:lvl3pPr marL="1188719" indent="-274319">
              <a:spcBef>
                <a:spcPts val="1200"/>
              </a:spcBef>
              <a:defRPr sz="2400" b="0">
                <a:solidFill>
                  <a:srgbClr val="000000"/>
                </a:solidFill>
                <a:latin typeface="微软雅黑 (标题)"/>
                <a:ea typeface="微软雅黑 (标题)"/>
                <a:cs typeface="微软雅黑 (标题)"/>
                <a:sym typeface="微软雅黑 (标题)"/>
              </a:defRPr>
            </a:lvl3pPr>
            <a:lvl4pPr marL="1645920" indent="-274320">
              <a:spcBef>
                <a:spcPts val="1200"/>
              </a:spcBef>
              <a:defRPr sz="2400" b="0">
                <a:solidFill>
                  <a:srgbClr val="000000"/>
                </a:solidFill>
                <a:latin typeface="微软雅黑 (标题)"/>
                <a:ea typeface="微软雅黑 (标题)"/>
                <a:cs typeface="微软雅黑 (标题)"/>
                <a:sym typeface="微软雅黑 (标题)"/>
              </a:defRPr>
            </a:lvl4pPr>
            <a:lvl5pPr marL="2103120" indent="-274320">
              <a:spcBef>
                <a:spcPts val="1200"/>
              </a:spcBef>
              <a:defRPr sz="2400" b="0">
                <a:solidFill>
                  <a:srgbClr val="000000"/>
                </a:solidFill>
                <a:latin typeface="微软雅黑 (标题)"/>
                <a:ea typeface="微软雅黑 (标题)"/>
                <a:cs typeface="微软雅黑 (标题)"/>
                <a:sym typeface="微软雅黑 (标题)"/>
              </a:defRPr>
            </a:lvl5pPr>
          </a:lstStyle>
          <a:p>
            <a:r>
              <a:t>Add your words here，according to your need to draw the text box size.</a:t>
            </a:r>
          </a:p>
          <a:p>
            <a:pPr lvl="1"/>
            <a:endParaRPr/>
          </a:p>
          <a:p>
            <a:pPr lvl="2"/>
            <a:endParaRPr/>
          </a:p>
          <a:p>
            <a:pPr lvl="3"/>
            <a:endParaRPr/>
          </a:p>
          <a:p>
            <a:pPr lvl="4"/>
            <a:endParaRPr/>
          </a:p>
        </p:txBody>
      </p:sp>
      <p:sp>
        <p:nvSpPr>
          <p:cNvPr id="60" name="Slide Number"/>
          <p:cNvSpPr txBox="1">
            <a:spLocks noGrp="1"/>
          </p:cNvSpPr>
          <p:nvPr>
            <p:ph type="sldNum" sz="quarter" idx="2"/>
          </p:nvPr>
        </p:nvSpPr>
        <p:spPr>
          <a:xfrm>
            <a:off x="5932935" y="6413500"/>
            <a:ext cx="330161" cy="313393"/>
          </a:xfrm>
          <a:prstGeom prst="rect">
            <a:avLst/>
          </a:prstGeom>
        </p:spPr>
        <p:txBody>
          <a:bodyPr anchor="t"/>
          <a:lstStyle>
            <a:lvl1pPr algn="ctr">
              <a:defRPr sz="1600" b="1">
                <a:solidFill>
                  <a:srgbClr val="FFFFFF"/>
                </a:solidFill>
              </a:defRPr>
            </a:lvl1pPr>
          </a:lstStyle>
          <a:p>
            <a:fld id="{86CB4B4D-7CA3-9044-876B-883B54F8677D}" type="slidenum">
              <a:t>‹#›</a:t>
            </a:fld>
            <a:endParaRPr/>
          </a:p>
        </p:txBody>
      </p:sp>
      <p:sp>
        <p:nvSpPr>
          <p:cNvPr id="61" name="Add Title"/>
          <p:cNvSpPr txBox="1">
            <a:spLocks noGrp="1"/>
          </p:cNvSpPr>
          <p:nvPr>
            <p:ph type="title" hasCustomPrompt="1"/>
          </p:nvPr>
        </p:nvSpPr>
        <p:spPr>
          <a:xfrm>
            <a:off x="355600" y="386079"/>
            <a:ext cx="11484610" cy="705486"/>
          </a:xfrm>
          <a:prstGeom prst="rect">
            <a:avLst/>
          </a:prstGeom>
        </p:spPr>
        <p:txBody>
          <a:bodyPr/>
          <a:lstStyle>
            <a:lvl1pPr>
              <a:defRPr spc="0">
                <a:latin typeface="微软雅黑 (标题)"/>
                <a:ea typeface="微软雅黑 (标题)"/>
                <a:cs typeface="微软雅黑 (标题)"/>
                <a:sym typeface="微软雅黑 (标题)"/>
              </a:defRPr>
            </a:lvl1pPr>
          </a:lstStyle>
          <a:p>
            <a:r>
              <a:t>Add Title</a:t>
            </a:r>
          </a:p>
        </p:txBody>
      </p:sp>
    </p:spTree>
    <p:extLst>
      <p:ext uri="{BB962C8B-B14F-4D97-AF65-F5344CB8AC3E}">
        <p14:creationId xmlns:p14="http://schemas.microsoft.com/office/powerpoint/2010/main" val="19637154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2" name="图片 1" descr="C:\Users\Administrator\Desktop\图片4.jpg图片4"/>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pic>
        <p:nvPicPr>
          <p:cNvPr id="6" name="图片 5" descr="C:\Users\Administrator\Desktop\图片5.jpg图片5"/>
          <p:cNvPicPr>
            <a:picLocks noChangeAspect="1"/>
          </p:cNvPicPr>
          <p:nvPr userDrawn="1"/>
        </p:nvPicPr>
        <p:blipFill>
          <a:blip r:embed="rId5"/>
          <a:srcRect/>
          <a:stretch>
            <a:fillRect/>
          </a:stretch>
        </p:blipFill>
        <p:spPr>
          <a:xfrm>
            <a:off x="0" y="0"/>
            <a:ext cx="12192000" cy="6858000"/>
          </a:xfrm>
          <a:prstGeom prst="rect">
            <a:avLst/>
          </a:prstGeom>
        </p:spPr>
      </p:pic>
      <p:sp>
        <p:nvSpPr>
          <p:cNvPr id="2" name="标题 1"/>
          <p:cNvSpPr>
            <a:spLocks noGrp="1"/>
          </p:cNvSpPr>
          <p:nvPr>
            <p:ph type="ctrTitle" hasCustomPrompt="1"/>
            <p:custDataLst>
              <p:tags r:id="rId1"/>
            </p:custDataLst>
          </p:nvPr>
        </p:nvSpPr>
        <p:spPr>
          <a:xfrm>
            <a:off x="2738120" y="2401570"/>
            <a:ext cx="8381365" cy="611505"/>
          </a:xfrm>
        </p:spPr>
        <p:txBody>
          <a:bodyPr lIns="90000" tIns="46800" rIns="90000" bIns="46800" anchor="b" anchorCtr="0">
            <a:noAutofit/>
          </a:bodyPr>
          <a:lstStyle>
            <a:lvl1pPr algn="l" eaLnBrk="1" fontAlgn="auto" latinLnBrk="0" hangingPunct="1">
              <a:lnSpc>
                <a:spcPct val="100000"/>
              </a:lnSpc>
              <a:defRPr sz="3200" u="none" strike="noStrike" kern="1200" cap="none" spc="0" normalizeH="0">
                <a:solidFill>
                  <a:srgbClr val="0066B3"/>
                </a:solidFill>
                <a:uFillTx/>
                <a:latin typeface="微软雅黑" panose="020B0503020204020204" charset="-122"/>
              </a:defRPr>
            </a:lvl1pPr>
          </a:lstStyle>
          <a:p>
            <a:r>
              <a:rPr lang="zh-CN" altLang="en-US">
                <a:sym typeface="+mn-ea"/>
              </a:rPr>
              <a:t>Add Title</a:t>
            </a:r>
            <a:endParaRPr lang="zh-CN" altLang="en-US" dirty="0">
              <a:sym typeface="+mn-ea"/>
            </a:endParaRPr>
          </a:p>
        </p:txBody>
      </p:sp>
      <p:sp>
        <p:nvSpPr>
          <p:cNvPr id="5" name="流程图: 联系 4"/>
          <p:cNvSpPr/>
          <p:nvPr userDrawn="1"/>
        </p:nvSpPr>
        <p:spPr>
          <a:xfrm>
            <a:off x="1783906" y="2356485"/>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hasCustomPrompt="1"/>
            <p:custDataLst>
              <p:tags r:id="rId2"/>
            </p:custDataLst>
          </p:nvPr>
        </p:nvSpPr>
        <p:spPr>
          <a:xfrm>
            <a:off x="1951345" y="2496503"/>
            <a:ext cx="366395" cy="421005"/>
          </a:xfrm>
        </p:spPr>
        <p:txBody>
          <a:bodyPr lIns="90000" tIns="46800" rIns="90000" bIns="46800">
            <a:noAutofit/>
          </a:bodyPr>
          <a:lstStyle>
            <a:lvl1pPr marL="0" indent="0" algn="ctr" eaLnBrk="1" fontAlgn="auto" latinLnBrk="0" hangingPunct="1">
              <a:lnSpc>
                <a:spcPct val="100000"/>
              </a:lnSpc>
              <a:spcAft>
                <a:spcPts val="0"/>
              </a:spcAft>
              <a:buNone/>
              <a:defRPr sz="2400" b="1" u="none" strike="noStrike" kern="0" cap="none" spc="0" normalizeH="0">
                <a:solidFill>
                  <a:schemeClr val="bg1"/>
                </a:solidFill>
                <a:uFillTx/>
                <a:latin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dist"/>
            <a:r>
              <a:rPr lang="en-US" altLang="zh-CN">
                <a:latin typeface="微软雅黑" panose="020B0503020204020204" charset="-122"/>
                <a:ea typeface="微软雅黑" panose="020B0503020204020204" charset="-122"/>
                <a:sym typeface="+mn-ea"/>
              </a:rPr>
              <a:t>1</a:t>
            </a:r>
            <a:endParaRPr lang="en-US" altLang="zh-CN" dirty="0">
              <a:latin typeface="微软雅黑" panose="020B0503020204020204" charset="-122"/>
              <a:ea typeface="微软雅黑" panose="020B0503020204020204" charset="-122"/>
              <a:sym typeface="+mn-ea"/>
            </a:endParaRPr>
          </a:p>
        </p:txBody>
      </p:sp>
      <p:sp>
        <p:nvSpPr>
          <p:cNvPr id="4" name="灯片编号占位符 3"/>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图片与标题">
    <p:bg>
      <p:bgPr>
        <a:blipFill>
          <a:blip r:embed="rId5"/>
          <a:stretch>
            <a:fillRect/>
          </a:stretch>
        </a:blipFill>
        <a:effectLst/>
      </p:bgPr>
    </p:bg>
    <p:spTree>
      <p:nvGrpSpPr>
        <p:cNvPr id="1" name=""/>
        <p:cNvGrpSpPr/>
        <p:nvPr/>
      </p:nvGrpSpPr>
      <p:grpSpPr>
        <a:xfrm>
          <a:off x="0" y="0"/>
          <a:ext cx="0" cy="0"/>
          <a:chOff x="0" y="0"/>
          <a:chExt cx="0" cy="0"/>
        </a:xfrm>
      </p:grpSpPr>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rgbClr val="445469"/>
                </a:solidFill>
                <a:uFillTx/>
              </a:defRPr>
            </a:lvl1pPr>
          </a:lstStyle>
          <a:p>
            <a:pPr lvl="0"/>
            <a:r>
              <a:rPr lang="zh-CN" altLang="en-US"/>
              <a:t>Add your words here，according to your need to draw the text box size.Please read the instructions and more work at the end of the manual template.</a:t>
            </a:r>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endParaRPr lang="zh-CN" altLang="en-US"/>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a:blip r:embed="rId5"/>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hasCustomPrompt="1"/>
            <p:custDataLst>
              <p:tags r:id="rId1"/>
            </p:custDataLst>
          </p:nvPr>
        </p:nvSpPr>
        <p:spPr>
          <a:xfrm>
            <a:off x="356870" y="1271270"/>
            <a:ext cx="11456035" cy="4759325"/>
          </a:xfrm>
        </p:spPr>
        <p:txBody>
          <a:bodyPr vert="horz" lIns="90000" tIns="46800" rIns="90000" bIns="46800" rtlCol="0">
            <a:normAutofit/>
          </a:bodyPr>
          <a:lstStyle>
            <a:lvl1pPr eaLnBrk="1" fontAlgn="auto" latinLnBrk="0" hangingPunct="1">
              <a:spcAft>
                <a:spcPts val="1200"/>
              </a:spcAft>
              <a:defRPr sz="2400" b="1" u="none" strike="noStrike" kern="1200" cap="none" spc="50" normalizeH="0">
                <a:solidFill>
                  <a:srgbClr val="445469"/>
                </a:solidFill>
                <a:uFillTx/>
              </a:defRPr>
            </a:lvl1pPr>
            <a:lvl2pPr marL="457200" indent="0" eaLnBrk="1" fontAlgn="auto" latinLnBrk="0" hangingPunct="1">
              <a:lnSpc>
                <a:spcPct val="150000"/>
              </a:lnSpc>
              <a:spcAft>
                <a:spcPts val="1200"/>
              </a:spcAft>
              <a:buNone/>
              <a:defRPr sz="2000" u="none" strike="noStrike" kern="1200" cap="none" spc="50" normalizeH="0">
                <a:solidFill>
                  <a:srgbClr val="445469"/>
                </a:solidFill>
                <a:uFillTx/>
              </a:defRPr>
            </a:lvl2pPr>
            <a:lvl3pPr eaLnBrk="1" fontAlgn="auto" latinLnBrk="0" hangingPunct="1">
              <a:lnSpc>
                <a:spcPct val="150000"/>
              </a:lnSpc>
              <a:spcAft>
                <a:spcPts val="1200"/>
              </a:spcAft>
              <a:defRPr sz="2000">
                <a:solidFill>
                  <a:srgbClr val="445469"/>
                </a:solidFill>
              </a:defRPr>
            </a:lvl3pPr>
            <a:lvl4pPr eaLnBrk="1" fontAlgn="auto" latinLnBrk="0" hangingPunct="1">
              <a:lnSpc>
                <a:spcPct val="150000"/>
              </a:lnSpc>
              <a:spcAft>
                <a:spcPts val="1200"/>
              </a:spcAft>
              <a:defRPr sz="2000">
                <a:solidFill>
                  <a:srgbClr val="445469"/>
                </a:solidFill>
              </a:defRPr>
            </a:lvl4pPr>
            <a:lvl5pPr eaLnBrk="1" fontAlgn="auto" latinLnBrk="0" hangingPunct="1">
              <a:lnSpc>
                <a:spcPct val="150000"/>
              </a:lnSpc>
              <a:spcAft>
                <a:spcPts val="1200"/>
              </a:spcAft>
              <a:defRPr sz="2000">
                <a:solidFill>
                  <a:srgbClr val="445469"/>
                </a:solidFill>
              </a:defRPr>
            </a:lvl5pPr>
          </a:lstStyle>
          <a:p>
            <a:pPr lvl="0"/>
            <a:r>
              <a:rPr lang="zh-CN" altLang="en-US"/>
              <a:t>Add your words here，according to your need to draw the text box size.</a:t>
            </a:r>
          </a:p>
        </p:txBody>
      </p:sp>
      <p:sp>
        <p:nvSpPr>
          <p:cNvPr id="5" name="灯片编号占位符 4"/>
          <p:cNvSpPr>
            <a:spLocks noGrp="1"/>
          </p:cNvSpPr>
          <p:nvPr>
            <p:ph type="sldNum" sz="quarter" idx="12"/>
            <p:custDataLst>
              <p:tags r:id="rId2"/>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4" name="标题 3"/>
          <p:cNvSpPr>
            <a:spLocks noGrp="1"/>
          </p:cNvSpPr>
          <p:nvPr>
            <p:ph type="title" hasCustomPrompt="1"/>
            <p:custDataLst>
              <p:tags r:id="rId3"/>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图片与标题">
    <p:bg>
      <p:bgPr>
        <a:blipFill>
          <a:blip r:embed="rId7"/>
          <a:stretch>
            <a:fillRect/>
          </a:stretch>
        </a:blipFill>
        <a:effectLst/>
      </p:bgPr>
    </p:bg>
    <p:spTree>
      <p:nvGrpSpPr>
        <p:cNvPr id="1" name=""/>
        <p:cNvGrpSpPr/>
        <p:nvPr/>
      </p:nvGrpSpPr>
      <p:grpSpPr>
        <a:xfrm>
          <a:off x="0" y="0"/>
          <a:ext cx="0" cy="0"/>
          <a:chOff x="0" y="0"/>
          <a:chExt cx="0" cy="0"/>
        </a:xfrm>
      </p:grpSpPr>
      <p:sp>
        <p:nvSpPr>
          <p:cNvPr id="3" name="图片占位符 2"/>
          <p:cNvSpPr>
            <a:spLocks noGrp="1"/>
          </p:cNvSpPr>
          <p:nvPr>
            <p:ph type="pic" idx="1" hasCustomPrompt="1"/>
            <p:custDataLst>
              <p:tags r:id="rId1"/>
            </p:custDataLst>
          </p:nvPr>
        </p:nvSpPr>
        <p:spPr>
          <a:xfrm>
            <a:off x="1243965" y="1555115"/>
            <a:ext cx="3947795" cy="2778125"/>
          </a:xfrm>
        </p:spPr>
        <p:txBody>
          <a:bodyPr vert="horz" lIns="90000" tIns="46800" rIns="90000" bIns="46800" rtlCol="0">
            <a:normAutofit/>
          </a:bodyPr>
          <a:lstStyle>
            <a:lvl1pPr>
              <a:buNone/>
              <a:defRPr sz="1600" u="none" strike="noStrike" kern="1200" cap="none" spc="50" normalizeH="0">
                <a:solidFill>
                  <a:srgbClr val="4088C3"/>
                </a:solidFill>
                <a:uFillTx/>
              </a:defRPr>
            </a:lvl1pPr>
          </a:lstStyle>
          <a:p>
            <a:pPr lvl="0"/>
            <a:r>
              <a:rPr lang="en-US" altLang="zh-CN">
                <a:sym typeface="+mn-ea"/>
              </a:rPr>
              <a:t>P</a:t>
            </a:r>
            <a:r>
              <a:rPr lang="zh-CN" altLang="en-US">
                <a:sym typeface="+mn-ea"/>
              </a:rPr>
              <a:t>icture</a:t>
            </a:r>
          </a:p>
        </p:txBody>
      </p:sp>
      <p:sp>
        <p:nvSpPr>
          <p:cNvPr id="4" name="文本占位符 3"/>
          <p:cNvSpPr>
            <a:spLocks noGrp="1"/>
          </p:cNvSpPr>
          <p:nvPr>
            <p:ph type="body" sz="half" idx="2" hasCustomPrompt="1"/>
            <p:custDataLst>
              <p:tags r:id="rId2"/>
            </p:custDataLst>
          </p:nvPr>
        </p:nvSpPr>
        <p:spPr>
          <a:xfrm>
            <a:off x="5371465" y="1555115"/>
            <a:ext cx="5562600" cy="2778125"/>
          </a:xfrm>
        </p:spPr>
        <p:txBody>
          <a:bodyPr vert="horz" lIns="90000" tIns="46800" rIns="90000" bIns="46800" rtlCol="0">
            <a:normAutofit/>
          </a:bodyPr>
          <a:lstStyle>
            <a:lvl1pPr marL="0" indent="0" algn="l" eaLnBrk="1" fontAlgn="auto" latinLnBrk="0" hangingPunct="1">
              <a:lnSpc>
                <a:spcPct val="150000"/>
              </a:lnSpc>
              <a:spcAft>
                <a:spcPts val="1200"/>
              </a:spcAft>
              <a:buNone/>
              <a:defRPr sz="2000" b="0" u="none" strike="noStrike" kern="1200" cap="none" spc="50" normalizeH="0">
                <a:solidFill>
                  <a:srgbClr val="445469"/>
                </a:solidFill>
                <a:uFillTx/>
              </a:defRPr>
            </a:lvl1pPr>
          </a:lstStyle>
          <a:p>
            <a:pPr lvl="0"/>
            <a:r>
              <a:rPr lang="zh-CN" altLang="en-US">
                <a:sym typeface="+mn-ea"/>
              </a:rPr>
              <a:t>Add Title</a:t>
            </a:r>
            <a:endParaRPr lang="zh-CN" altLang="en-US"/>
          </a:p>
          <a:p>
            <a:pPr lvl="0"/>
            <a:r>
              <a:rPr lang="zh-CN" altLang="en-US"/>
              <a:t>Add your words here，according to your need to draw the text box size.</a:t>
            </a:r>
          </a:p>
        </p:txBody>
      </p:sp>
      <p:sp>
        <p:nvSpPr>
          <p:cNvPr id="2" name="文本占位符 1"/>
          <p:cNvSpPr>
            <a:spLocks noGrp="1"/>
          </p:cNvSpPr>
          <p:nvPr>
            <p:ph type="body" sz="half" idx="13" hasCustomPrompt="1"/>
            <p:custDataLst>
              <p:tags r:id="rId3"/>
            </p:custDataLst>
          </p:nvPr>
        </p:nvSpPr>
        <p:spPr>
          <a:xfrm>
            <a:off x="1243965" y="4501515"/>
            <a:ext cx="9690100" cy="1467485"/>
          </a:xfrm>
        </p:spPr>
        <p:txBody>
          <a:bodyPr vert="horz" lIns="90000" tIns="46800" rIns="90000" bIns="46800" rtlCol="0">
            <a:normAutofit/>
          </a:bodyPr>
          <a:lstStyle>
            <a:lvl1pPr marL="0" indent="0" algn="just" eaLnBrk="1" fontAlgn="auto" latinLnBrk="0" hangingPunct="1">
              <a:lnSpc>
                <a:spcPts val="2400"/>
              </a:lnSpc>
              <a:spcAft>
                <a:spcPts val="0"/>
              </a:spcAft>
              <a:buNone/>
              <a:defRPr sz="2000" b="0" u="none" strike="noStrike" kern="1200" cap="none" spc="50" normalizeH="0">
                <a:solidFill>
                  <a:srgbClr val="445469"/>
                </a:solidFill>
                <a:uFillTx/>
              </a:defRPr>
            </a:lvl1pPr>
          </a:lstStyle>
          <a:p>
            <a:pPr lvl="0"/>
            <a:r>
              <a:rPr lang="zh-CN" altLang="en-US"/>
              <a:t>Add your words here，according to your need to draw the text box size.</a:t>
            </a:r>
            <a:r>
              <a:rPr lang="zh-CN" altLang="en-US">
                <a:sym typeface="+mn-ea"/>
              </a:rPr>
              <a:t>Add your words here，according to your need to draw the text box size.</a:t>
            </a:r>
            <a:endParaRPr lang="zh-CN" altLang="en-US"/>
          </a:p>
          <a:p>
            <a:pPr lvl="0"/>
            <a:endParaRPr lang="zh-CN" altLang="en-US"/>
          </a:p>
        </p:txBody>
      </p:sp>
      <p:sp>
        <p:nvSpPr>
          <p:cNvPr id="5" name="灯片编号占位符 4"/>
          <p:cNvSpPr>
            <a:spLocks noGrp="1"/>
          </p:cNvSpPr>
          <p:nvPr>
            <p:ph type="sldNum" sz="quarter" idx="12"/>
            <p:custDataLst>
              <p:tags r:id="rId4"/>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6" name="标题 5"/>
          <p:cNvSpPr>
            <a:spLocks noGrp="1"/>
          </p:cNvSpPr>
          <p:nvPr>
            <p:ph type="title" hasCustomPrompt="1"/>
            <p:custDataLst>
              <p:tags r:id="rId5"/>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仅标题">
    <p:bg>
      <p:bgPr>
        <a:blipFill>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blipFill>
          <a:blip r:embed="rId3"/>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15"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367221" y="384245"/>
            <a:ext cx="10972825" cy="705600"/>
          </a:xfrm>
          <a:prstGeom prst="rect">
            <a:avLst/>
          </a:prstGeom>
        </p:spPr>
        <p:txBody>
          <a:bodyPr vert="horz" lIns="90170" tIns="46990" rIns="90170" bIns="46990" rtlCol="0" anchor="ctr" anchorCtr="0">
            <a:normAutofit/>
          </a:bodyPr>
          <a:lstStyle/>
          <a:p>
            <a:r>
              <a:rPr lang="zh-CN" altLang="en-US" dirty="0"/>
              <a:t>Add Title</a:t>
            </a:r>
          </a:p>
        </p:txBody>
      </p:sp>
      <p:sp>
        <p:nvSpPr>
          <p:cNvPr id="3" name="文本占位符 2"/>
          <p:cNvSpPr>
            <a:spLocks noGrp="1"/>
          </p:cNvSpPr>
          <p:nvPr>
            <p:ph type="body" idx="1"/>
            <p:custDataLst>
              <p:tags r:id="rId16"/>
            </p:custDataLst>
          </p:nvPr>
        </p:nvSpPr>
        <p:spPr>
          <a:xfrm>
            <a:off x="366395" y="1490345"/>
            <a:ext cx="11214735" cy="4759325"/>
          </a:xfrm>
          <a:prstGeom prst="rect">
            <a:avLst/>
          </a:prstGeom>
        </p:spPr>
        <p:txBody>
          <a:bodyPr vert="horz" lIns="90000" tIns="46800" rIns="90000" bIns="46800" rtlCol="0">
            <a:normAutofit/>
          </a:bodyPr>
          <a:lstStyle/>
          <a:p>
            <a:pPr lvl="0"/>
            <a:r>
              <a:rPr lang="zh-CN" altLang="en-US" dirty="0"/>
              <a:t>Add Title</a:t>
            </a:r>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57.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9.xml"/><Relationship Id="rId5" Type="http://schemas.microsoft.com/office/2007/relationships/hdphoto" Target="../media/hdphoto1.wdp"/><Relationship Id="rId4" Type="http://schemas.openxmlformats.org/officeDocument/2006/relationships/image" Target="../media/image45.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6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6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fairgastransition.com.br/" TargetMode="Externa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tags" Target="../tags/tag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AC_6C64D1EB.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microsoft.com/office/2018/10/relationships/comments" Target="../comments/modernComment_1A9_99A19C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microsoft.com/office/2018/10/relationships/comments" Target="../comments/modernComment_1AE_4C786F9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11.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2.xml"/><Relationship Id="rId4" Type="http://schemas.openxmlformats.org/officeDocument/2006/relationships/tags" Target="../tags/tag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hyperlink" Target="https://www.igu.org/resources/global-renewable-low-carbon-gas-report/"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352810" y="2117090"/>
            <a:ext cx="9494729" cy="1314450"/>
          </a:xfrm>
        </p:spPr>
        <p:txBody>
          <a:bodyPr>
            <a:noAutofit/>
          </a:bodyPr>
          <a:lstStyle/>
          <a:p>
            <a:pPr algn="ctr"/>
            <a:r>
              <a:rPr lang="en-US" altLang="zh-CN" dirty="0">
                <a:ea typeface="微软雅黑" panose="020B0503020204020204" charset="-122"/>
                <a:sym typeface="+mn-ea"/>
              </a:rPr>
              <a:t>Coordination </a:t>
            </a:r>
            <a:r>
              <a:rPr lang="en-US" altLang="zh-CN">
                <a:ea typeface="微软雅黑" panose="020B0503020204020204" charset="-122"/>
                <a:sym typeface="+mn-ea"/>
              </a:rPr>
              <a:t>Committee </a:t>
            </a:r>
            <a:r>
              <a:rPr lang="en-US" altLang="zh-CN" smtClean="0">
                <a:ea typeface="微软雅黑" panose="020B0503020204020204" charset="-122"/>
                <a:sym typeface="+mn-ea"/>
              </a:rPr>
              <a:t>Meeting</a:t>
            </a:r>
            <a:r>
              <a:rPr lang="en-US" altLang="zh-CN" dirty="0">
                <a:ea typeface="微软雅黑" panose="020B0503020204020204" charset="-122"/>
                <a:sym typeface="+mn-ea"/>
              </a:rPr>
              <a:t/>
            </a:r>
            <a:br>
              <a:rPr lang="en-US" altLang="zh-CN" dirty="0">
                <a:ea typeface="微软雅黑" panose="020B0503020204020204" charset="-122"/>
                <a:sym typeface="+mn-ea"/>
              </a:rPr>
            </a:br>
            <a:r>
              <a:rPr lang="en-US" altLang="zh-CN" dirty="0" smtClean="0">
                <a:ea typeface="微软雅黑" panose="020B0503020204020204" charset="-122"/>
                <a:sym typeface="+mn-ea"/>
              </a:rPr>
              <a:t>Lima, Peru</a:t>
            </a:r>
            <a:endParaRPr lang="en-US" altLang="ko-KR" dirty="0">
              <a:ea typeface="微软雅黑" panose="020B0503020204020204" charset="-122"/>
              <a:sym typeface="+mn-ea"/>
            </a:endParaRPr>
          </a:p>
        </p:txBody>
      </p:sp>
      <p:sp>
        <p:nvSpPr>
          <p:cNvPr id="4" name="副标题 3"/>
          <p:cNvSpPr>
            <a:spLocks noGrp="1"/>
          </p:cNvSpPr>
          <p:nvPr>
            <p:ph type="subTitle" idx="1"/>
          </p:nvPr>
        </p:nvSpPr>
        <p:spPr/>
        <p:txBody>
          <a:bodyPr/>
          <a:lstStyle/>
          <a:p>
            <a:r>
              <a:rPr lang="en-US" altLang="zh-CN" dirty="0"/>
              <a:t>2022.10.25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n-GB" dirty="0"/>
              <a:t>Results of </a:t>
            </a:r>
            <a:r>
              <a:rPr lang="en-GB" dirty="0" smtClean="0"/>
              <a:t>Members Recruitment</a:t>
            </a:r>
            <a:endParaRPr lang="en-GB" dirty="0"/>
          </a:p>
        </p:txBody>
      </p:sp>
      <p:graphicFrame>
        <p:nvGraphicFramePr>
          <p:cNvPr id="2" name="表格 1"/>
          <p:cNvGraphicFramePr>
            <a:graphicFrameLocks noGrp="1"/>
          </p:cNvGraphicFramePr>
          <p:nvPr>
            <p:extLst>
              <p:ext uri="{D42A27DB-BD31-4B8C-83A1-F6EECF244321}">
                <p14:modId xmlns:p14="http://schemas.microsoft.com/office/powerpoint/2010/main" val="3729859488"/>
              </p:ext>
            </p:extLst>
          </p:nvPr>
        </p:nvGraphicFramePr>
        <p:xfrm>
          <a:off x="1357312" y="1424710"/>
          <a:ext cx="8394700" cy="4655644"/>
        </p:xfrm>
        <a:graphic>
          <a:graphicData uri="http://schemas.openxmlformats.org/drawingml/2006/table">
            <a:tbl>
              <a:tblPr>
                <a:tableStyleId>{9DCAF9ED-07DC-4A11-8D7F-57B35C25682E}</a:tableStyleId>
              </a:tblPr>
              <a:tblGrid>
                <a:gridCol w="3314700">
                  <a:extLst>
                    <a:ext uri="{9D8B030D-6E8A-4147-A177-3AD203B41FA5}">
                      <a16:colId xmlns="" xmlns:a16="http://schemas.microsoft.com/office/drawing/2014/main" val="20000"/>
                    </a:ext>
                  </a:extLst>
                </a:gridCol>
                <a:gridCol w="2538970">
                  <a:extLst>
                    <a:ext uri="{9D8B030D-6E8A-4147-A177-3AD203B41FA5}">
                      <a16:colId xmlns="" xmlns:a16="http://schemas.microsoft.com/office/drawing/2014/main" val="20001"/>
                    </a:ext>
                  </a:extLst>
                </a:gridCol>
                <a:gridCol w="2541030">
                  <a:extLst>
                    <a:ext uri="{9D8B030D-6E8A-4147-A177-3AD203B41FA5}">
                      <a16:colId xmlns="" xmlns:a16="http://schemas.microsoft.com/office/drawing/2014/main" val="20002"/>
                    </a:ext>
                  </a:extLst>
                </a:gridCol>
              </a:tblGrid>
              <a:tr h="360362">
                <a:tc>
                  <a:txBody>
                    <a:bodyPr/>
                    <a:lstStyle/>
                    <a:p>
                      <a:pPr algn="l" rtl="0" fontAlgn="b"/>
                      <a:r>
                        <a:rPr lang="en-GB" sz="1600" b="1" u="none" strike="noStrike" dirty="0">
                          <a:solidFill>
                            <a:schemeClr val="bg1"/>
                          </a:solidFill>
                          <a:effectLst/>
                          <a:latin typeface="+mn-ea"/>
                          <a:ea typeface="+mn-ea"/>
                        </a:rPr>
                        <a:t>Unit</a:t>
                      </a:r>
                      <a:endParaRPr lang="en-GB" sz="1600" b="1" i="0" u="none" strike="noStrike" dirty="0">
                        <a:solidFill>
                          <a:schemeClr val="bg1"/>
                        </a:solidFill>
                        <a:effectLst/>
                        <a:latin typeface="+mn-ea"/>
                        <a:ea typeface="+mn-ea"/>
                      </a:endParaRPr>
                    </a:p>
                  </a:txBody>
                  <a:tcPr marL="6157" marR="6157" marT="6157" marB="0" anchor="b">
                    <a:solidFill>
                      <a:schemeClr val="accent2"/>
                    </a:solidFill>
                  </a:tcPr>
                </a:tc>
                <a:tc>
                  <a:txBody>
                    <a:bodyPr/>
                    <a:lstStyle/>
                    <a:p>
                      <a:pPr algn="l" rtl="0" fontAlgn="b"/>
                      <a:r>
                        <a:rPr lang="en-GB" sz="1600" b="1" u="none" strike="noStrike" dirty="0">
                          <a:solidFill>
                            <a:schemeClr val="bg1"/>
                          </a:solidFill>
                          <a:effectLst/>
                          <a:latin typeface="+mn-ea"/>
                          <a:ea typeface="+mn-ea"/>
                        </a:rPr>
                        <a:t>Number of member</a:t>
                      </a:r>
                      <a:endParaRPr lang="en-GB" sz="1600" b="1" i="0" u="none" strike="noStrike" dirty="0">
                        <a:solidFill>
                          <a:schemeClr val="bg1"/>
                        </a:solidFill>
                        <a:effectLst/>
                        <a:latin typeface="+mn-ea"/>
                        <a:ea typeface="+mn-ea"/>
                      </a:endParaRPr>
                    </a:p>
                  </a:txBody>
                  <a:tcPr marL="6157" marR="6157" marT="6157" marB="0" anchor="b">
                    <a:solidFill>
                      <a:schemeClr val="accent2"/>
                    </a:solidFill>
                  </a:tcPr>
                </a:tc>
                <a:tc>
                  <a:txBody>
                    <a:bodyPr/>
                    <a:lstStyle/>
                    <a:p>
                      <a:pPr algn="l" rtl="0" fontAlgn="b"/>
                      <a:r>
                        <a:rPr lang="en-GB" sz="1600" b="1" u="none" strike="noStrike" dirty="0">
                          <a:solidFill>
                            <a:schemeClr val="bg1"/>
                          </a:solidFill>
                          <a:effectLst/>
                          <a:latin typeface="+mn-ea"/>
                          <a:ea typeface="+mn-ea"/>
                        </a:rPr>
                        <a:t>Number of Country</a:t>
                      </a:r>
                      <a:endParaRPr lang="en-GB" sz="1600" b="1" i="0" u="none" strike="noStrike" dirty="0">
                        <a:solidFill>
                          <a:schemeClr val="bg1"/>
                        </a:solidFill>
                        <a:effectLst/>
                        <a:latin typeface="+mn-ea"/>
                        <a:ea typeface="+mn-ea"/>
                      </a:endParaRPr>
                    </a:p>
                  </a:txBody>
                  <a:tcPr marL="6157" marR="6157" marT="6157" marB="0" anchor="b">
                    <a:solidFill>
                      <a:schemeClr val="accent2"/>
                    </a:solidFill>
                  </a:tcPr>
                </a:tc>
                <a:extLst>
                  <a:ext uri="{0D108BD9-81ED-4DB2-BD59-A6C34878D82A}">
                    <a16:rowId xmlns="" xmlns:a16="http://schemas.microsoft.com/office/drawing/2014/main" val="10000"/>
                  </a:ext>
                </a:extLst>
              </a:tr>
              <a:tr h="283220">
                <a:tc>
                  <a:txBody>
                    <a:bodyPr/>
                    <a:lstStyle/>
                    <a:p>
                      <a:pPr algn="l" rtl="0" fontAlgn="b"/>
                      <a:r>
                        <a:rPr lang="en-GB" sz="1600" b="1" u="none" strike="noStrike" dirty="0">
                          <a:effectLst/>
                          <a:latin typeface="+mn-ea"/>
                          <a:ea typeface="+mn-ea"/>
                        </a:rPr>
                        <a:t>E&amp;P</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17</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11</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01"/>
                  </a:ext>
                </a:extLst>
              </a:tr>
              <a:tr h="283220">
                <a:tc>
                  <a:txBody>
                    <a:bodyPr/>
                    <a:lstStyle/>
                    <a:p>
                      <a:pPr algn="l" rtl="0" fontAlgn="b"/>
                      <a:r>
                        <a:rPr lang="en-GB" sz="1600" b="1" u="none" strike="noStrike" dirty="0">
                          <a:effectLst/>
                          <a:latin typeface="+mn-ea"/>
                          <a:ea typeface="+mn-ea"/>
                        </a:rPr>
                        <a:t>Storage</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34</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18</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02"/>
                  </a:ext>
                </a:extLst>
              </a:tr>
              <a:tr h="283220">
                <a:tc>
                  <a:txBody>
                    <a:bodyPr/>
                    <a:lstStyle/>
                    <a:p>
                      <a:pPr algn="l" rtl="0" fontAlgn="b"/>
                      <a:r>
                        <a:rPr lang="en-GB" sz="1600" b="1" u="none" strike="noStrike" dirty="0">
                          <a:effectLst/>
                          <a:latin typeface="+mn-ea"/>
                          <a:ea typeface="+mn-ea"/>
                        </a:rPr>
                        <a:t>Transmission</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US" sz="1800" b="0" i="0" u="none" strike="noStrike" dirty="0" smtClean="0">
                          <a:solidFill>
                            <a:srgbClr val="000000"/>
                          </a:solidFill>
                          <a:effectLst/>
                          <a:latin typeface="华文中宋" panose="02010600040101010101" pitchFamily="2" charset="-122"/>
                          <a:ea typeface="华文中宋" panose="02010600040101010101" pitchFamily="2" charset="-122"/>
                        </a:rPr>
                        <a:t>30</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17</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03"/>
                  </a:ext>
                </a:extLst>
              </a:tr>
              <a:tr h="283220">
                <a:tc>
                  <a:txBody>
                    <a:bodyPr/>
                    <a:lstStyle/>
                    <a:p>
                      <a:pPr algn="l" rtl="0" fontAlgn="b"/>
                      <a:r>
                        <a:rPr lang="en-GB" sz="1600" b="1" u="none" strike="noStrike" dirty="0">
                          <a:effectLst/>
                          <a:latin typeface="+mn-ea"/>
                          <a:ea typeface="+mn-ea"/>
                        </a:rPr>
                        <a:t>Distribution</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37</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23</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04"/>
                  </a:ext>
                </a:extLst>
              </a:tr>
              <a:tr h="283220">
                <a:tc>
                  <a:txBody>
                    <a:bodyPr/>
                    <a:lstStyle/>
                    <a:p>
                      <a:pPr algn="l" rtl="0" fontAlgn="b"/>
                      <a:r>
                        <a:rPr lang="en-GB" sz="1600" b="1" u="none" strike="noStrike" dirty="0">
                          <a:effectLst/>
                          <a:latin typeface="+mn-ea"/>
                          <a:ea typeface="+mn-ea"/>
                        </a:rPr>
                        <a:t>Utilisation</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27</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14</a:t>
                      </a:r>
                    </a:p>
                  </a:txBody>
                  <a:tcPr marL="7620" marR="7620" marT="7620" marB="0" anchor="b"/>
                </a:tc>
                <a:extLst>
                  <a:ext uri="{0D108BD9-81ED-4DB2-BD59-A6C34878D82A}">
                    <a16:rowId xmlns="" xmlns:a16="http://schemas.microsoft.com/office/drawing/2014/main" val="10005"/>
                  </a:ext>
                </a:extLst>
              </a:tr>
              <a:tr h="283220">
                <a:tc>
                  <a:txBody>
                    <a:bodyPr/>
                    <a:lstStyle/>
                    <a:p>
                      <a:pPr algn="l" rtl="0" fontAlgn="b"/>
                      <a:r>
                        <a:rPr lang="en-GB" sz="1600" b="1" u="none" strike="noStrike" dirty="0">
                          <a:effectLst/>
                          <a:latin typeface="+mn-ea"/>
                          <a:ea typeface="+mn-ea"/>
                        </a:rPr>
                        <a:t>Sustainability</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39</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23</a:t>
                      </a:r>
                    </a:p>
                  </a:txBody>
                  <a:tcPr marL="7620" marR="7620" marT="7620" marB="0" anchor="b"/>
                </a:tc>
                <a:extLst>
                  <a:ext uri="{0D108BD9-81ED-4DB2-BD59-A6C34878D82A}">
                    <a16:rowId xmlns="" xmlns:a16="http://schemas.microsoft.com/office/drawing/2014/main" val="10006"/>
                  </a:ext>
                </a:extLst>
              </a:tr>
              <a:tr h="283220">
                <a:tc>
                  <a:txBody>
                    <a:bodyPr/>
                    <a:lstStyle/>
                    <a:p>
                      <a:pPr algn="l" rtl="0" fontAlgn="b"/>
                      <a:r>
                        <a:rPr lang="en-GB" sz="1600" b="1" u="none" strike="noStrike" dirty="0">
                          <a:effectLst/>
                          <a:latin typeface="+mn-ea"/>
                          <a:ea typeface="+mn-ea"/>
                        </a:rPr>
                        <a:t>Strategy</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41</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21</a:t>
                      </a:r>
                    </a:p>
                  </a:txBody>
                  <a:tcPr marL="7620" marR="7620" marT="7620" marB="0" anchor="b"/>
                </a:tc>
                <a:extLst>
                  <a:ext uri="{0D108BD9-81ED-4DB2-BD59-A6C34878D82A}">
                    <a16:rowId xmlns="" xmlns:a16="http://schemas.microsoft.com/office/drawing/2014/main" val="10007"/>
                  </a:ext>
                </a:extLst>
              </a:tr>
              <a:tr h="283220">
                <a:tc>
                  <a:txBody>
                    <a:bodyPr/>
                    <a:lstStyle/>
                    <a:p>
                      <a:pPr algn="l" rtl="0" fontAlgn="b"/>
                      <a:r>
                        <a:rPr lang="en-GB" sz="1600" b="1" u="none" strike="noStrike" dirty="0">
                          <a:effectLst/>
                          <a:latin typeface="+mn-ea"/>
                          <a:ea typeface="+mn-ea"/>
                        </a:rPr>
                        <a:t>Gas Markets</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43</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20</a:t>
                      </a:r>
                    </a:p>
                  </a:txBody>
                  <a:tcPr marL="7620" marR="7620" marT="7620" marB="0" anchor="b"/>
                </a:tc>
                <a:extLst>
                  <a:ext uri="{0D108BD9-81ED-4DB2-BD59-A6C34878D82A}">
                    <a16:rowId xmlns="" xmlns:a16="http://schemas.microsoft.com/office/drawing/2014/main" val="10008"/>
                  </a:ext>
                </a:extLst>
              </a:tr>
              <a:tr h="283220">
                <a:tc>
                  <a:txBody>
                    <a:bodyPr/>
                    <a:lstStyle/>
                    <a:p>
                      <a:pPr algn="l" rtl="0" fontAlgn="b"/>
                      <a:r>
                        <a:rPr lang="en-GB" sz="1600" b="1" u="none" strike="noStrike" dirty="0">
                          <a:effectLst/>
                          <a:latin typeface="+mn-ea"/>
                          <a:ea typeface="+mn-ea"/>
                        </a:rPr>
                        <a:t>LNG</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55</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26</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09"/>
                  </a:ext>
                </a:extLst>
              </a:tr>
              <a:tr h="295820">
                <a:tc>
                  <a:txBody>
                    <a:bodyPr/>
                    <a:lstStyle/>
                    <a:p>
                      <a:pPr algn="l" rtl="0" fontAlgn="b"/>
                      <a:r>
                        <a:rPr lang="en-GB" sz="1600" b="1" u="none" strike="noStrike" dirty="0">
                          <a:effectLst/>
                          <a:latin typeface="+mn-ea"/>
                          <a:ea typeface="+mn-ea"/>
                        </a:rPr>
                        <a:t>Marketing &amp; Communication</a:t>
                      </a:r>
                      <a:r>
                        <a:rPr lang="en-US" altLang="zh-CN" sz="1600" b="1" u="none" strike="noStrike" dirty="0">
                          <a:effectLst/>
                          <a:latin typeface="+mn-ea"/>
                          <a:ea typeface="+mn-ea"/>
                        </a:rPr>
                        <a:t>s</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23</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16</a:t>
                      </a:r>
                    </a:p>
                  </a:txBody>
                  <a:tcPr marL="7620" marR="7620" marT="7620" marB="0" anchor="b"/>
                </a:tc>
                <a:extLst>
                  <a:ext uri="{0D108BD9-81ED-4DB2-BD59-A6C34878D82A}">
                    <a16:rowId xmlns="" xmlns:a16="http://schemas.microsoft.com/office/drawing/2014/main" val="10010"/>
                  </a:ext>
                </a:extLst>
              </a:tr>
              <a:tr h="283220">
                <a:tc>
                  <a:txBody>
                    <a:bodyPr/>
                    <a:lstStyle/>
                    <a:p>
                      <a:pPr algn="l" rtl="0" fontAlgn="b"/>
                      <a:r>
                        <a:rPr lang="en-GB" sz="1600" b="1" u="none" strike="noStrike" dirty="0" smtClean="0">
                          <a:effectLst/>
                          <a:latin typeface="+mn-ea"/>
                          <a:ea typeface="+mn-ea"/>
                        </a:rPr>
                        <a:t>R&amp;D and Innovation</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49</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20</a:t>
                      </a:r>
                    </a:p>
                  </a:txBody>
                  <a:tcPr marL="7620" marR="7620" marT="7620" marB="0" anchor="b"/>
                </a:tc>
                <a:extLst>
                  <a:ext uri="{0D108BD9-81ED-4DB2-BD59-A6C34878D82A}">
                    <a16:rowId xmlns="" xmlns:a16="http://schemas.microsoft.com/office/drawing/2014/main" val="10011"/>
                  </a:ext>
                </a:extLst>
              </a:tr>
              <a:tr h="141610">
                <a:tc>
                  <a:txBody>
                    <a:bodyPr/>
                    <a:lstStyle/>
                    <a:p>
                      <a:pPr algn="l" rtl="0" fontAlgn="b"/>
                      <a:r>
                        <a:rPr lang="en-GB" sz="1600" b="1" u="none" strike="noStrike" dirty="0">
                          <a:effectLst/>
                          <a:latin typeface="+mn-ea"/>
                          <a:ea typeface="+mn-ea"/>
                        </a:rPr>
                        <a:t>TF</a:t>
                      </a:r>
                      <a:r>
                        <a:rPr lang="en-US" altLang="zh-CN" sz="1600" b="1" u="none" strike="noStrike" dirty="0">
                          <a:effectLst/>
                          <a:latin typeface="+mn-ea"/>
                          <a:ea typeface="+mn-ea"/>
                        </a:rPr>
                        <a:t>S</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12</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8</a:t>
                      </a:r>
                    </a:p>
                  </a:txBody>
                  <a:tcPr marL="7620" marR="7620" marT="7620" marB="0" anchor="b"/>
                </a:tc>
                <a:extLst>
                  <a:ext uri="{0D108BD9-81ED-4DB2-BD59-A6C34878D82A}">
                    <a16:rowId xmlns="" xmlns:a16="http://schemas.microsoft.com/office/drawing/2014/main" val="10012"/>
                  </a:ext>
                </a:extLst>
              </a:tr>
              <a:tr h="141610">
                <a:tc>
                  <a:txBody>
                    <a:bodyPr/>
                    <a:lstStyle/>
                    <a:p>
                      <a:pPr algn="l" rtl="0" fontAlgn="b"/>
                      <a:r>
                        <a:rPr lang="en-GB" sz="1600" b="1" u="none" strike="noStrike" dirty="0">
                          <a:effectLst/>
                          <a:latin typeface="+mn-ea"/>
                          <a:ea typeface="+mn-ea"/>
                        </a:rPr>
                        <a:t>TFN</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19</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r" fontAlgn="b"/>
                      <a:r>
                        <a:rPr lang="en-US" sz="1800" b="0" i="0" u="none" strike="noStrike" dirty="0" smtClean="0">
                          <a:solidFill>
                            <a:srgbClr val="000000"/>
                          </a:solidFill>
                          <a:effectLst/>
                          <a:latin typeface="华文中宋" panose="02010600040101010101" pitchFamily="2" charset="-122"/>
                          <a:ea typeface="华文中宋" panose="02010600040101010101" pitchFamily="2" charset="-122"/>
                        </a:rPr>
                        <a:t>8</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extLst>
                  <a:ext uri="{0D108BD9-81ED-4DB2-BD59-A6C34878D82A}">
                    <a16:rowId xmlns="" xmlns:a16="http://schemas.microsoft.com/office/drawing/2014/main" val="10013"/>
                  </a:ext>
                </a:extLst>
              </a:tr>
              <a:tr h="283220">
                <a:tc>
                  <a:txBody>
                    <a:bodyPr/>
                    <a:lstStyle/>
                    <a:p>
                      <a:pPr algn="l" rtl="0" fontAlgn="b"/>
                      <a:r>
                        <a:rPr lang="en-GB" sz="1600" b="1" u="none" strike="noStrike" dirty="0">
                          <a:effectLst/>
                          <a:latin typeface="+mn-ea"/>
                          <a:ea typeface="+mn-ea"/>
                        </a:rPr>
                        <a:t>TFD</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11</a:t>
                      </a:r>
                    </a:p>
                  </a:txBody>
                  <a:tcPr marL="7620" marR="7620" marT="7620" marB="0" anchor="b"/>
                </a:tc>
                <a:tc>
                  <a:txBody>
                    <a:bodyPr/>
                    <a:lstStyle/>
                    <a:p>
                      <a:pPr algn="r" fontAlgn="b"/>
                      <a:r>
                        <a:rPr lang="en-GB" sz="1800" b="0" i="0" u="none" strike="noStrike" dirty="0">
                          <a:solidFill>
                            <a:srgbClr val="000000"/>
                          </a:solidFill>
                          <a:effectLst/>
                          <a:latin typeface="华文中宋" panose="02010600040101010101" pitchFamily="2" charset="-122"/>
                          <a:ea typeface="华文中宋" panose="02010600040101010101" pitchFamily="2" charset="-122"/>
                        </a:rPr>
                        <a:t>5</a:t>
                      </a:r>
                    </a:p>
                  </a:txBody>
                  <a:tcPr marL="7620" marR="7620" marT="7620" marB="0" anchor="b"/>
                </a:tc>
                <a:extLst>
                  <a:ext uri="{0D108BD9-81ED-4DB2-BD59-A6C34878D82A}">
                    <a16:rowId xmlns="" xmlns:a16="http://schemas.microsoft.com/office/drawing/2014/main" val="10014"/>
                  </a:ext>
                </a:extLst>
              </a:tr>
              <a:tr h="320162">
                <a:tc>
                  <a:txBody>
                    <a:bodyPr/>
                    <a:lstStyle/>
                    <a:p>
                      <a:pPr algn="r" rtl="0" fontAlgn="b"/>
                      <a:r>
                        <a:rPr lang="en-GB" sz="1600" b="1" u="none" strike="noStrike" dirty="0">
                          <a:effectLst/>
                          <a:latin typeface="+mn-ea"/>
                          <a:ea typeface="+mn-ea"/>
                        </a:rPr>
                        <a:t>Total</a:t>
                      </a:r>
                      <a:endParaRPr lang="en-GB" sz="1600" b="1" i="0" u="none" strike="noStrike" dirty="0">
                        <a:solidFill>
                          <a:srgbClr val="000000"/>
                        </a:solidFill>
                        <a:effectLst/>
                        <a:latin typeface="+mn-ea"/>
                        <a:ea typeface="+mn-ea"/>
                      </a:endParaRPr>
                    </a:p>
                  </a:txBody>
                  <a:tcPr marL="6157" marR="6157" marT="6157" marB="0" anchor="b">
                    <a:solidFill>
                      <a:schemeClr val="accent3">
                        <a:lumMod val="20000"/>
                        <a:lumOff val="80000"/>
                      </a:schemeClr>
                    </a:solidFill>
                  </a:tcPr>
                </a:tc>
                <a:tc>
                  <a:txBody>
                    <a:bodyPr/>
                    <a:lstStyle/>
                    <a:p>
                      <a:pPr algn="r" fontAlgn="b"/>
                      <a:r>
                        <a:rPr lang="en-GB" sz="1800" b="0" i="0" u="none" strike="noStrike" dirty="0" smtClean="0">
                          <a:solidFill>
                            <a:srgbClr val="000000"/>
                          </a:solidFill>
                          <a:effectLst/>
                          <a:latin typeface="华文中宋" panose="02010600040101010101" pitchFamily="2" charset="-122"/>
                          <a:ea typeface="华文中宋" panose="02010600040101010101" pitchFamily="2" charset="-122"/>
                        </a:rPr>
                        <a:t>437</a:t>
                      </a:r>
                      <a:endParaRPr lang="en-GB" sz="1800" b="0" i="0" u="none" strike="noStrike" dirty="0">
                        <a:solidFill>
                          <a:srgbClr val="000000"/>
                        </a:solidFill>
                        <a:effectLst/>
                        <a:latin typeface="华文中宋" panose="02010600040101010101" pitchFamily="2" charset="-122"/>
                        <a:ea typeface="华文中宋" panose="02010600040101010101" pitchFamily="2" charset="-122"/>
                      </a:endParaRPr>
                    </a:p>
                  </a:txBody>
                  <a:tcPr marL="7620" marR="7620" marT="7620" marB="0" anchor="b"/>
                </a:tc>
                <a:tc>
                  <a:txBody>
                    <a:bodyPr/>
                    <a:lstStyle/>
                    <a:p>
                      <a:pPr algn="l" fontAlgn="b"/>
                      <a:endParaRPr lang="en-GB" sz="1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 xmlns:a16="http://schemas.microsoft.com/office/drawing/2014/main" val="10015"/>
                  </a:ext>
                </a:extLst>
              </a:tr>
            </a:tbl>
          </a:graphicData>
        </a:graphic>
      </p:graphicFrame>
      <p:sp>
        <p:nvSpPr>
          <p:cNvPr id="5" name="灯片编号占位符 4"/>
          <p:cNvSpPr>
            <a:spLocks noGrp="1"/>
          </p:cNvSpPr>
          <p:nvPr>
            <p:ph type="sldNum" sz="quarter" idx="12"/>
          </p:nvPr>
        </p:nvSpPr>
        <p:spPr/>
        <p:txBody>
          <a:bodyPr/>
          <a:lstStyle/>
          <a:p>
            <a:fld id="{49AE70B2-8BF9-45C0-BB95-33D1B9D3A854}" type="slidenum">
              <a:rPr lang="zh-CN" altLang="en-US" smtClean="0"/>
              <a:t>10</a:t>
            </a:fld>
            <a:endParaRPr lang="en-US" altLang="zh-CN"/>
          </a:p>
        </p:txBody>
      </p:sp>
    </p:spTree>
    <p:extLst>
      <p:ext uri="{BB962C8B-B14F-4D97-AF65-F5344CB8AC3E}">
        <p14:creationId xmlns:p14="http://schemas.microsoft.com/office/powerpoint/2010/main" val="10259423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3181350" y="2198878"/>
            <a:ext cx="5772150" cy="2480564"/>
          </a:xfrm>
        </p:spPr>
        <p:txBody>
          <a:bodyPr>
            <a:noAutofit/>
          </a:bodyPr>
          <a:lstStyle/>
          <a:p>
            <a:r>
              <a:rPr lang="en-US" b="0" i="0" u="none" strike="noStrike" dirty="0">
                <a:effectLst/>
                <a:latin typeface="微软雅黑" panose="020B0503020204020204" pitchFamily="34" charset="-122"/>
                <a:ea typeface="微软雅黑" panose="020B0503020204020204" pitchFamily="34" charset="-122"/>
              </a:rPr>
              <a:t/>
            </a:r>
            <a:br>
              <a:rPr lang="en-US" b="0" i="0" u="none" strike="noStrike" dirty="0">
                <a:effectLst/>
                <a:latin typeface="微软雅黑" panose="020B0503020204020204" pitchFamily="34" charset="-122"/>
                <a:ea typeface="微软雅黑" panose="020B0503020204020204" pitchFamily="34" charset="-122"/>
              </a:rPr>
            </a:br>
            <a:r>
              <a:rPr lang="en-US" b="1" i="0" u="none" strike="noStrike" dirty="0">
                <a:solidFill>
                  <a:srgbClr val="0066B3"/>
                </a:solidFill>
                <a:effectLst/>
                <a:latin typeface="微软雅黑" panose="020B0503020204020204" pitchFamily="34" charset="-122"/>
              </a:rPr>
              <a:t>Carbon </a:t>
            </a:r>
            <a:r>
              <a:rPr lang="en-US" altLang="zh-CN" b="1" i="0" u="none" strike="noStrike" dirty="0" smtClean="0">
                <a:solidFill>
                  <a:srgbClr val="0066B3"/>
                </a:solidFill>
                <a:effectLst/>
                <a:latin typeface="微软雅黑" panose="020B0503020204020204" pitchFamily="34" charset="-122"/>
              </a:rPr>
              <a:t>N</a:t>
            </a:r>
            <a:r>
              <a:rPr lang="en-US" b="1" i="0" u="none" strike="noStrike" dirty="0" smtClean="0">
                <a:solidFill>
                  <a:srgbClr val="0066B3"/>
                </a:solidFill>
                <a:effectLst/>
                <a:latin typeface="微软雅黑" panose="020B0503020204020204" pitchFamily="34" charset="-122"/>
              </a:rPr>
              <a:t>eutrality </a:t>
            </a:r>
            <a:r>
              <a:rPr lang="en-US" b="1" i="0" u="none" strike="noStrike" dirty="0">
                <a:solidFill>
                  <a:srgbClr val="0066B3"/>
                </a:solidFill>
                <a:effectLst/>
                <a:latin typeface="微软雅黑" panose="020B0503020204020204" pitchFamily="34" charset="-122"/>
              </a:rPr>
              <a:t>TF</a:t>
            </a:r>
            <a:br>
              <a:rPr lang="en-US" b="1" i="0" u="none" strike="noStrike" dirty="0">
                <a:solidFill>
                  <a:srgbClr val="0066B3"/>
                </a:solidFill>
                <a:effectLst/>
                <a:latin typeface="微软雅黑" panose="020B0503020204020204" pitchFamily="34" charset="-122"/>
              </a:rPr>
            </a:br>
            <a:r>
              <a:rPr lang="en-US" b="1" i="0" u="none" strike="noStrike" dirty="0">
                <a:solidFill>
                  <a:srgbClr val="0066B3"/>
                </a:solidFill>
                <a:effectLst/>
                <a:latin typeface="微软雅黑" panose="020B0503020204020204" pitchFamily="34" charset="-122"/>
              </a:rPr>
              <a:t/>
            </a:r>
            <a:br>
              <a:rPr lang="en-US" b="1" i="0" u="none" strike="noStrike" dirty="0">
                <a:solidFill>
                  <a:srgbClr val="0066B3"/>
                </a:solidFill>
                <a:effectLst/>
                <a:latin typeface="微软雅黑" panose="020B0503020204020204" pitchFamily="34" charset="-122"/>
              </a:rPr>
            </a:br>
            <a:endParaRPr lang="en-US" altLang="ko-KR" dirty="0">
              <a:ea typeface="微软雅黑" panose="020B0503020204020204" charset="-122"/>
              <a:sym typeface="+mn-ea"/>
            </a:endParaRPr>
          </a:p>
        </p:txBody>
      </p:sp>
    </p:spTree>
    <p:extLst>
      <p:ext uri="{BB962C8B-B14F-4D97-AF65-F5344CB8AC3E}">
        <p14:creationId xmlns:p14="http://schemas.microsoft.com/office/powerpoint/2010/main" val="40098134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rmAutofit/>
          </a:bodyPr>
          <a:lstStyle/>
          <a:p>
            <a:r>
              <a:rPr lang="en-US" altLang="ko-KR" dirty="0">
                <a:latin typeface="微软雅黑" panose="020B0503020204020204" charset="-122"/>
                <a:ea typeface="微软雅黑" panose="020B0503020204020204" charset="-122"/>
                <a:sym typeface="+mn-ea"/>
              </a:rPr>
              <a:t>Carbon Neutrality TF</a:t>
            </a:r>
            <a:endParaRPr lang="zh-CN" altLang="en-US" dirty="0"/>
          </a:p>
        </p:txBody>
      </p:sp>
      <p:sp>
        <p:nvSpPr>
          <p:cNvPr id="4" name="内容占位符 3"/>
          <p:cNvSpPr>
            <a:spLocks noGrp="1"/>
          </p:cNvSpPr>
          <p:nvPr>
            <p:ph idx="1"/>
          </p:nvPr>
        </p:nvSpPr>
        <p:spPr>
          <a:xfrm>
            <a:off x="461391" y="1246886"/>
            <a:ext cx="9841230" cy="4759325"/>
          </a:xfrm>
        </p:spPr>
        <p:txBody>
          <a:bodyPr>
            <a:normAutofit/>
          </a:bodyPr>
          <a:lstStyle/>
          <a:p>
            <a:pPr algn="l" rtl="0" fontAlgn="base"/>
            <a:r>
              <a:rPr lang="zh-CN" sz="2000" b="0" i="0" u="none" strike="noStrike" dirty="0">
                <a:solidFill>
                  <a:srgbClr val="000000"/>
                </a:solidFill>
                <a:effectLst/>
                <a:latin typeface="+mn-ea"/>
              </a:rPr>
              <a:t>Carbon neutrality will be </a:t>
            </a:r>
            <a:r>
              <a:rPr lang="zh-CN" sz="2000" b="0" i="0" u="none" strike="noStrike" dirty="0" smtClean="0">
                <a:solidFill>
                  <a:srgbClr val="000000"/>
                </a:solidFill>
                <a:effectLst/>
                <a:latin typeface="+mn-ea"/>
              </a:rPr>
              <a:t>obtain</a:t>
            </a:r>
            <a:r>
              <a:rPr lang="fr-FR" altLang="zh-CN" sz="2000" b="0" i="0" u="none" strike="noStrike" dirty="0" smtClean="0">
                <a:solidFill>
                  <a:srgbClr val="000000"/>
                </a:solidFill>
                <a:effectLst/>
                <a:latin typeface="+mn-ea"/>
              </a:rPr>
              <a:t>ed</a:t>
            </a:r>
            <a:r>
              <a:rPr lang="zh-CN" sz="2000" b="0" i="0" u="none" strike="noStrike" dirty="0" smtClean="0">
                <a:solidFill>
                  <a:srgbClr val="000000"/>
                </a:solidFill>
                <a:effectLst/>
                <a:latin typeface="+mn-ea"/>
              </a:rPr>
              <a:t> </a:t>
            </a:r>
            <a:r>
              <a:rPr lang="zh-CN" sz="2000" b="0" i="0" u="none" strike="noStrike" dirty="0">
                <a:solidFill>
                  <a:srgbClr val="000000"/>
                </a:solidFill>
                <a:effectLst/>
                <a:latin typeface="+mn-ea"/>
              </a:rPr>
              <a:t>thanks to​</a:t>
            </a:r>
          </a:p>
          <a:p>
            <a:pPr lvl="1" fontAlgn="base">
              <a:buFont typeface="Arial" panose="020B0604020202020204" pitchFamily="34" charset="0"/>
              <a:buChar char="•"/>
            </a:pPr>
            <a:r>
              <a:rPr lang="fr-FR" altLang="zh-CN" b="0" i="0" u="none" strike="noStrike" dirty="0">
                <a:solidFill>
                  <a:srgbClr val="000000"/>
                </a:solidFill>
                <a:effectLst/>
                <a:latin typeface="+mn-ea"/>
              </a:rPr>
              <a:t> massive r</a:t>
            </a:r>
            <a:r>
              <a:rPr lang="zh-CN" b="0" i="0" u="none" strike="noStrike" dirty="0">
                <a:solidFill>
                  <a:srgbClr val="000000"/>
                </a:solidFill>
                <a:effectLst/>
                <a:latin typeface="+mn-ea"/>
              </a:rPr>
              <a:t>enewable and low carbon production​</a:t>
            </a:r>
          </a:p>
          <a:p>
            <a:pPr lvl="1" fontAlgn="base">
              <a:buFont typeface="Arial" panose="020B0604020202020204" pitchFamily="34" charset="0"/>
              <a:buChar char="•"/>
            </a:pPr>
            <a:r>
              <a:rPr lang="fr-FR" dirty="0">
                <a:solidFill>
                  <a:srgbClr val="000000"/>
                </a:solidFill>
                <a:latin typeface="+mn-ea"/>
              </a:rPr>
              <a:t> </a:t>
            </a:r>
            <a:r>
              <a:rPr lang="fr-FR" dirty="0" smtClean="0">
                <a:solidFill>
                  <a:srgbClr val="000000"/>
                </a:solidFill>
                <a:latin typeface="+mn-ea"/>
              </a:rPr>
              <a:t>d</a:t>
            </a:r>
            <a:r>
              <a:rPr lang="fr-FR" b="0" i="0" u="none" strike="noStrike" dirty="0" smtClean="0">
                <a:solidFill>
                  <a:srgbClr val="000000"/>
                </a:solidFill>
                <a:effectLst/>
                <a:latin typeface="+mn-ea"/>
              </a:rPr>
              <a:t>rastic</a:t>
            </a:r>
            <a:r>
              <a:rPr lang="fr-FR" b="0" i="0" u="none" strike="noStrike" dirty="0">
                <a:solidFill>
                  <a:srgbClr val="000000"/>
                </a:solidFill>
                <a:effectLst/>
                <a:latin typeface="+mn-ea"/>
              </a:rPr>
              <a:t> </a:t>
            </a:r>
            <a:r>
              <a:rPr lang="fr-FR" b="0" i="0" u="none" strike="noStrike" dirty="0" smtClean="0">
                <a:solidFill>
                  <a:srgbClr val="000000"/>
                </a:solidFill>
                <a:effectLst/>
                <a:latin typeface="+mn-ea"/>
              </a:rPr>
              <a:t>emissions</a:t>
            </a:r>
            <a:r>
              <a:rPr lang="fr-FR" b="0" i="0" u="none" strike="noStrike" dirty="0">
                <a:solidFill>
                  <a:srgbClr val="000000"/>
                </a:solidFill>
                <a:effectLst/>
                <a:latin typeface="+mn-ea"/>
              </a:rPr>
              <a:t> </a:t>
            </a:r>
            <a:r>
              <a:rPr lang="fr-FR" b="0" i="0" u="none" strike="noStrike" dirty="0" smtClean="0">
                <a:solidFill>
                  <a:srgbClr val="000000"/>
                </a:solidFill>
                <a:effectLst/>
                <a:latin typeface="+mn-ea"/>
              </a:rPr>
              <a:t>reduction</a:t>
            </a:r>
            <a:r>
              <a:rPr lang="fr-FR" b="0" i="0" u="none" strike="noStrike" dirty="0">
                <a:solidFill>
                  <a:srgbClr val="000000"/>
                </a:solidFill>
                <a:effectLst/>
                <a:latin typeface="+mn-ea"/>
              </a:rPr>
              <a:t> all </a:t>
            </a:r>
            <a:r>
              <a:rPr lang="fr-FR" b="0" i="0" u="none" strike="noStrike" dirty="0" smtClean="0">
                <a:solidFill>
                  <a:srgbClr val="000000"/>
                </a:solidFill>
                <a:effectLst/>
                <a:latin typeface="+mn-ea"/>
              </a:rPr>
              <a:t>along</a:t>
            </a:r>
            <a:r>
              <a:rPr lang="fr-FR" b="0" i="0" u="none" strike="noStrike" dirty="0">
                <a:solidFill>
                  <a:srgbClr val="000000"/>
                </a:solidFill>
                <a:effectLst/>
                <a:latin typeface="+mn-ea"/>
              </a:rPr>
              <a:t> the value </a:t>
            </a:r>
            <a:r>
              <a:rPr lang="fr-FR" b="0" i="0" u="none" strike="noStrike" dirty="0" smtClean="0">
                <a:solidFill>
                  <a:srgbClr val="000000"/>
                </a:solidFill>
                <a:effectLst/>
                <a:latin typeface="+mn-ea"/>
              </a:rPr>
              <a:t>chain</a:t>
            </a:r>
            <a:r>
              <a:rPr lang="en-US" b="0" i="0" u="none" strike="noStrike" dirty="0" smtClean="0">
                <a:solidFill>
                  <a:srgbClr val="000000"/>
                </a:solidFill>
                <a:effectLst/>
                <a:latin typeface="+mn-ea"/>
              </a:rPr>
              <a:t>​</a:t>
            </a:r>
            <a:endParaRPr lang="en-US" b="0" i="0" u="none" strike="noStrike" dirty="0">
              <a:solidFill>
                <a:srgbClr val="000000"/>
              </a:solidFill>
              <a:effectLst/>
              <a:latin typeface="+mn-ea"/>
            </a:endParaRPr>
          </a:p>
          <a:p>
            <a:pPr lvl="1" fontAlgn="base">
              <a:buFont typeface="Arial" panose="020B0604020202020204" pitchFamily="34" charset="0"/>
              <a:buChar char="•"/>
            </a:pPr>
            <a:r>
              <a:rPr lang="fr-FR" altLang="zh-CN" dirty="0">
                <a:solidFill>
                  <a:srgbClr val="000000"/>
                </a:solidFill>
                <a:latin typeface="+mn-ea"/>
              </a:rPr>
              <a:t> c</a:t>
            </a:r>
            <a:r>
              <a:rPr lang="zh-CN" b="0" i="0" u="none" strike="noStrike" dirty="0">
                <a:solidFill>
                  <a:srgbClr val="000000"/>
                </a:solidFill>
                <a:effectLst/>
                <a:latin typeface="+mn-ea"/>
              </a:rPr>
              <a:t>arbon </a:t>
            </a:r>
            <a:r>
              <a:rPr lang="fr-FR" altLang="zh-CN" dirty="0" smtClean="0">
                <a:solidFill>
                  <a:srgbClr val="000000"/>
                </a:solidFill>
                <a:latin typeface="+mn-ea"/>
              </a:rPr>
              <a:t>sinks</a:t>
            </a:r>
            <a:r>
              <a:rPr lang="zh-CN" b="0" i="0" u="none" strike="noStrike" dirty="0" smtClean="0">
                <a:solidFill>
                  <a:srgbClr val="000000"/>
                </a:solidFill>
                <a:effectLst/>
                <a:latin typeface="+mn-ea"/>
              </a:rPr>
              <a:t> </a:t>
            </a:r>
            <a:r>
              <a:rPr lang="zh-CN" b="0" i="0" u="none" strike="noStrike" dirty="0">
                <a:solidFill>
                  <a:srgbClr val="000000"/>
                </a:solidFill>
                <a:effectLst/>
                <a:latin typeface="+mn-ea"/>
              </a:rPr>
              <a:t>to manage </a:t>
            </a:r>
            <a:r>
              <a:rPr lang="fr-FR" b="0" i="0" u="none" strike="noStrike" dirty="0" smtClean="0">
                <a:solidFill>
                  <a:srgbClr val="000000"/>
                </a:solidFill>
                <a:effectLst/>
                <a:latin typeface="+mn-ea"/>
              </a:rPr>
              <a:t>unabated</a:t>
            </a:r>
            <a:r>
              <a:rPr lang="zh-CN" b="0" i="0" u="none" strike="noStrike" dirty="0">
                <a:solidFill>
                  <a:srgbClr val="000000"/>
                </a:solidFill>
                <a:effectLst/>
                <a:latin typeface="+mn-ea"/>
              </a:rPr>
              <a:t> fossil gas use</a:t>
            </a:r>
            <a:r>
              <a:rPr lang="en-US" b="0" i="0" u="none" strike="noStrike" dirty="0">
                <a:solidFill>
                  <a:srgbClr val="000000"/>
                </a:solidFill>
                <a:effectLst/>
                <a:latin typeface="+mn-ea"/>
              </a:rPr>
              <a:t>​</a:t>
            </a:r>
          </a:p>
          <a:p>
            <a:pPr marL="228600" lvl="1" fontAlgn="base"/>
            <a:r>
              <a:rPr lang="fr-FR" b="0" i="0" u="none" strike="noStrike" dirty="0">
                <a:solidFill>
                  <a:srgbClr val="000000"/>
                </a:solidFill>
                <a:effectLst/>
                <a:latin typeface="+mn-ea"/>
              </a:rPr>
              <a:t>​</a:t>
            </a:r>
          </a:p>
          <a:p>
            <a:pPr algn="l" rtl="0" fontAlgn="base"/>
            <a:r>
              <a:rPr lang="fr-FR" sz="2000" b="0" i="0" u="none" strike="noStrike" dirty="0">
                <a:solidFill>
                  <a:srgbClr val="000000"/>
                </a:solidFill>
                <a:effectLst/>
                <a:latin typeface="+mn-ea"/>
              </a:rPr>
              <a:t>One </a:t>
            </a:r>
            <a:r>
              <a:rPr lang="fr-FR" sz="2000" b="0" i="0" u="none" strike="noStrike" dirty="0" smtClean="0">
                <a:solidFill>
                  <a:srgbClr val="000000"/>
                </a:solidFill>
                <a:effectLst/>
                <a:latin typeface="+mn-ea"/>
              </a:rPr>
              <a:t>fits</a:t>
            </a:r>
            <a:r>
              <a:rPr lang="fr-FR" sz="2000" b="0" i="0" u="none" strike="noStrike" dirty="0">
                <a:solidFill>
                  <a:srgbClr val="000000"/>
                </a:solidFill>
                <a:effectLst/>
                <a:latin typeface="+mn-ea"/>
              </a:rPr>
              <a:t> all </a:t>
            </a:r>
            <a:r>
              <a:rPr lang="fr-FR" sz="2000" b="0" i="0" u="none" strike="noStrike" dirty="0" smtClean="0">
                <a:solidFill>
                  <a:srgbClr val="000000"/>
                </a:solidFill>
                <a:effectLst/>
                <a:latin typeface="+mn-ea"/>
              </a:rPr>
              <a:t>will</a:t>
            </a:r>
            <a:r>
              <a:rPr lang="fr-FR" sz="2000" b="0" i="0" u="none" strike="noStrike" dirty="0">
                <a:solidFill>
                  <a:srgbClr val="000000"/>
                </a:solidFill>
                <a:effectLst/>
                <a:latin typeface="+mn-ea"/>
              </a:rPr>
              <a:t> not </a:t>
            </a:r>
            <a:r>
              <a:rPr lang="fr-FR" sz="2000" b="0" i="0" u="none" strike="noStrike" dirty="0" smtClean="0">
                <a:solidFill>
                  <a:srgbClr val="000000"/>
                </a:solidFill>
                <a:effectLst/>
                <a:latin typeface="+mn-ea"/>
              </a:rPr>
              <a:t>be</a:t>
            </a:r>
            <a:r>
              <a:rPr lang="fr-FR" sz="2000" b="0" i="0" u="none" strike="noStrike" dirty="0">
                <a:solidFill>
                  <a:srgbClr val="000000"/>
                </a:solidFill>
                <a:effectLst/>
                <a:latin typeface="+mn-ea"/>
              </a:rPr>
              <a:t> the case </a:t>
            </a:r>
            <a:r>
              <a:rPr lang="fr-FR" sz="2000" b="0" i="0" u="none" strike="noStrike" dirty="0" smtClean="0">
                <a:solidFill>
                  <a:srgbClr val="000000"/>
                </a:solidFill>
                <a:effectLst/>
                <a:latin typeface="+mn-ea"/>
              </a:rPr>
              <a:t>neither</a:t>
            </a:r>
            <a:r>
              <a:rPr lang="fr-FR" sz="2000" b="0" i="0" u="none" strike="noStrike" dirty="0">
                <a:solidFill>
                  <a:srgbClr val="000000"/>
                </a:solidFill>
                <a:effectLst/>
                <a:latin typeface="+mn-ea"/>
              </a:rPr>
              <a:t> for the </a:t>
            </a:r>
            <a:r>
              <a:rPr lang="fr-FR" sz="2000" b="0" i="0" u="none" strike="noStrike" dirty="0" smtClean="0">
                <a:solidFill>
                  <a:srgbClr val="000000"/>
                </a:solidFill>
                <a:effectLst/>
                <a:latin typeface="+mn-ea"/>
              </a:rPr>
              <a:t>trajectory</a:t>
            </a:r>
            <a:r>
              <a:rPr lang="fr-FR" sz="2000" b="0" i="0" u="none" strike="noStrike" dirty="0">
                <a:solidFill>
                  <a:srgbClr val="000000"/>
                </a:solidFill>
                <a:effectLst/>
                <a:latin typeface="+mn-ea"/>
              </a:rPr>
              <a:t> </a:t>
            </a:r>
            <a:r>
              <a:rPr lang="fr-FR" sz="2000" b="0" i="0" u="none" strike="noStrike" dirty="0" smtClean="0">
                <a:solidFill>
                  <a:srgbClr val="000000"/>
                </a:solidFill>
                <a:effectLst/>
                <a:latin typeface="+mn-ea"/>
              </a:rPr>
              <a:t>nor</a:t>
            </a:r>
            <a:r>
              <a:rPr lang="fr-FR" sz="2000" b="0" i="0" u="none" strike="noStrike" dirty="0">
                <a:solidFill>
                  <a:srgbClr val="000000"/>
                </a:solidFill>
                <a:effectLst/>
                <a:latin typeface="+mn-ea"/>
              </a:rPr>
              <a:t> for the final </a:t>
            </a:r>
            <a:r>
              <a:rPr lang="fr-FR" sz="2000" b="0" i="0" u="none" strike="noStrike" dirty="0" smtClean="0">
                <a:solidFill>
                  <a:srgbClr val="000000"/>
                </a:solidFill>
                <a:effectLst/>
                <a:latin typeface="+mn-ea"/>
              </a:rPr>
              <a:t>result,</a:t>
            </a:r>
            <a:r>
              <a:rPr lang="fr-FR" sz="2000" b="0" i="0" u="none" strike="noStrike" dirty="0">
                <a:solidFill>
                  <a:srgbClr val="000000"/>
                </a:solidFill>
                <a:effectLst/>
                <a:latin typeface="+mn-ea"/>
              </a:rPr>
              <a:t> </a:t>
            </a:r>
            <a:r>
              <a:rPr lang="fr-FR" sz="2000" b="0" i="0" u="none" strike="noStrike" dirty="0" smtClean="0">
                <a:solidFill>
                  <a:srgbClr val="000000"/>
                </a:solidFill>
                <a:effectLst/>
                <a:latin typeface="+mn-ea"/>
              </a:rPr>
              <a:t>depending</a:t>
            </a:r>
            <a:r>
              <a:rPr lang="fr-FR" sz="2000" b="0" i="0" u="none" strike="noStrike" dirty="0">
                <a:solidFill>
                  <a:srgbClr val="000000"/>
                </a:solidFill>
                <a:effectLst/>
                <a:latin typeface="+mn-ea"/>
              </a:rPr>
              <a:t> on </a:t>
            </a:r>
            <a:r>
              <a:rPr lang="fr-FR" sz="2000" b="0" i="0" u="none" strike="noStrike" dirty="0" smtClean="0">
                <a:solidFill>
                  <a:srgbClr val="000000"/>
                </a:solidFill>
                <a:effectLst/>
                <a:latin typeface="+mn-ea"/>
              </a:rPr>
              <a:t>feedstock</a:t>
            </a:r>
            <a:r>
              <a:rPr lang="fr-FR" sz="2000" b="0" i="0" u="none" strike="noStrike" dirty="0">
                <a:solidFill>
                  <a:srgbClr val="000000"/>
                </a:solidFill>
                <a:effectLst/>
                <a:latin typeface="+mn-ea"/>
              </a:rPr>
              <a:t> </a:t>
            </a:r>
            <a:r>
              <a:rPr lang="fr-FR" sz="2000" b="0" i="0" u="none" strike="noStrike" dirty="0" smtClean="0">
                <a:solidFill>
                  <a:srgbClr val="000000"/>
                </a:solidFill>
                <a:effectLst/>
                <a:latin typeface="+mn-ea"/>
              </a:rPr>
              <a:t>potential</a:t>
            </a:r>
            <a:r>
              <a:rPr lang="fr-FR" sz="2000" b="0" i="0" u="none" strike="noStrike" dirty="0">
                <a:solidFill>
                  <a:srgbClr val="000000"/>
                </a:solidFill>
                <a:effectLst/>
                <a:latin typeface="+mn-ea"/>
              </a:rPr>
              <a:t> and </a:t>
            </a:r>
            <a:r>
              <a:rPr lang="fr-FR" sz="2000" b="0" i="0" u="none" strike="noStrike" dirty="0" smtClean="0">
                <a:solidFill>
                  <a:srgbClr val="000000"/>
                </a:solidFill>
                <a:effectLst/>
                <a:latin typeface="+mn-ea"/>
              </a:rPr>
              <a:t>regulations​</a:t>
            </a:r>
            <a:endParaRPr lang="fr-FR" sz="2000" b="0" i="0" u="none" strike="noStrike" dirty="0">
              <a:solidFill>
                <a:srgbClr val="000000"/>
              </a:solidFill>
              <a:effectLst/>
              <a:latin typeface="+mn-ea"/>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101</a:t>
            </a:fld>
            <a:endParaRPr lang="en-US" altLang="zh-CN"/>
          </a:p>
        </p:txBody>
      </p:sp>
    </p:spTree>
    <p:extLst>
      <p:ext uri="{BB962C8B-B14F-4D97-AF65-F5344CB8AC3E}">
        <p14:creationId xmlns:p14="http://schemas.microsoft.com/office/powerpoint/2010/main" val="172742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E06F4CD9-A729-DCA6-B379-BE4C1CF229A8}"/>
              </a:ext>
            </a:extLst>
          </p:cNvPr>
          <p:cNvSpPr>
            <a:spLocks noGrp="1"/>
          </p:cNvSpPr>
          <p:nvPr>
            <p:ph idx="1"/>
          </p:nvPr>
        </p:nvSpPr>
        <p:spPr>
          <a:xfrm>
            <a:off x="355600" y="1127125"/>
            <a:ext cx="11484610" cy="5286375"/>
          </a:xfrm>
        </p:spPr>
        <p:txBody>
          <a:bodyPr>
            <a:normAutofit fontScale="92500" lnSpcReduction="10000"/>
          </a:bodyPr>
          <a:lstStyle/>
          <a:p>
            <a:pPr marL="0" indent="0" algn="l" rtl="0" fontAlgn="base">
              <a:spcAft>
                <a:spcPts val="600"/>
              </a:spcAft>
              <a:buNone/>
            </a:pPr>
            <a:r>
              <a:rPr lang="fr-FR" sz="1800" b="0" i="0" u="none" strike="noStrike" dirty="0">
                <a:solidFill>
                  <a:schemeClr val="tx1"/>
                </a:solidFill>
                <a:effectLst/>
                <a:latin typeface="+mn-ea"/>
              </a:rPr>
              <a:t>Main objectives</a:t>
            </a:r>
            <a:r>
              <a:rPr lang="en-US" sz="1800" b="0" i="0" u="none" strike="noStrike" dirty="0">
                <a:solidFill>
                  <a:schemeClr val="tx1"/>
                </a:solidFill>
                <a:effectLst/>
                <a:latin typeface="+mn-ea"/>
              </a:rPr>
              <a:t>​</a:t>
            </a:r>
          </a:p>
          <a:p>
            <a:pPr marL="914400" lvl="1" indent="-457200" fontAlgn="base">
              <a:spcAft>
                <a:spcPts val="600"/>
              </a:spcAft>
              <a:buFont typeface="Arial" panose="020B0604020202020204" pitchFamily="34" charset="0"/>
              <a:buChar char="•"/>
            </a:pPr>
            <a:r>
              <a:rPr lang="en-US" altLang="zh-CN" sz="1800" b="0" i="0" u="none" strike="noStrike" dirty="0" smtClean="0">
                <a:solidFill>
                  <a:schemeClr val="tx1"/>
                </a:solidFill>
                <a:effectLst/>
                <a:latin typeface="+mn-ea"/>
              </a:rPr>
              <a:t>C</a:t>
            </a:r>
            <a:r>
              <a:rPr lang="fr-FR" sz="1800" b="0" i="0" u="none" strike="noStrike" dirty="0" smtClean="0">
                <a:solidFill>
                  <a:schemeClr val="tx1"/>
                </a:solidFill>
                <a:effectLst/>
                <a:latin typeface="+mn-ea"/>
              </a:rPr>
              <a:t>oncretely</a:t>
            </a:r>
            <a:r>
              <a:rPr lang="fr-FR" sz="1800" b="0" i="0" u="none" strike="noStrike" dirty="0">
                <a:solidFill>
                  <a:schemeClr val="tx1"/>
                </a:solidFill>
                <a:effectLst/>
                <a:latin typeface="+mn-ea"/>
              </a:rPr>
              <a:t> </a:t>
            </a:r>
            <a:r>
              <a:rPr lang="fr-FR" sz="1800" b="0" i="0" u="none" strike="noStrike" dirty="0" smtClean="0">
                <a:solidFill>
                  <a:schemeClr val="tx1"/>
                </a:solidFill>
                <a:effectLst/>
                <a:latin typeface="+mn-ea"/>
              </a:rPr>
              <a:t>demonstrate</a:t>
            </a:r>
            <a:r>
              <a:rPr lang="fr-FR" sz="1800" b="0" i="0" u="none" strike="noStrike" dirty="0">
                <a:solidFill>
                  <a:schemeClr val="tx1"/>
                </a:solidFill>
                <a:effectLst/>
                <a:latin typeface="+mn-ea"/>
              </a:rPr>
              <a:t> the </a:t>
            </a:r>
            <a:r>
              <a:rPr lang="fr-FR" sz="1800" b="0" i="0" u="none" strike="noStrike" dirty="0" smtClean="0">
                <a:solidFill>
                  <a:schemeClr val="tx1"/>
                </a:solidFill>
                <a:effectLst/>
                <a:latin typeface="+mn-ea"/>
              </a:rPr>
              <a:t>gas</a:t>
            </a:r>
            <a:r>
              <a:rPr lang="fr-FR" sz="1800" b="0" i="0" u="none" strike="noStrike" dirty="0">
                <a:solidFill>
                  <a:schemeClr val="tx1"/>
                </a:solidFill>
                <a:effectLst/>
                <a:latin typeface="+mn-ea"/>
              </a:rPr>
              <a:t> </a:t>
            </a:r>
            <a:r>
              <a:rPr lang="fr-FR" sz="1800" b="0" i="0" u="none" strike="noStrike" dirty="0" smtClean="0">
                <a:solidFill>
                  <a:schemeClr val="tx1"/>
                </a:solidFill>
                <a:effectLst/>
                <a:latin typeface="+mn-ea"/>
              </a:rPr>
              <a:t>industry commitment</a:t>
            </a:r>
            <a:r>
              <a:rPr lang="fr-FR" sz="1800" b="0" i="0" u="none" strike="noStrike" dirty="0">
                <a:solidFill>
                  <a:schemeClr val="tx1"/>
                </a:solidFill>
                <a:effectLst/>
                <a:latin typeface="+mn-ea"/>
              </a:rPr>
              <a:t> to Carbon </a:t>
            </a:r>
            <a:r>
              <a:rPr lang="fr-FR" sz="1800" b="0" i="0" u="none" strike="noStrike" dirty="0" smtClean="0">
                <a:solidFill>
                  <a:schemeClr val="tx1"/>
                </a:solidFill>
                <a:effectLst/>
                <a:latin typeface="+mn-ea"/>
              </a:rPr>
              <a:t>neutrality</a:t>
            </a:r>
            <a:r>
              <a:rPr lang="fr-FR" sz="1800" b="0" i="0" u="none" strike="noStrike" dirty="0">
                <a:solidFill>
                  <a:schemeClr val="tx1"/>
                </a:solidFill>
                <a:effectLst/>
                <a:latin typeface="+mn-ea"/>
              </a:rPr>
              <a:t> </a:t>
            </a:r>
            <a:r>
              <a:rPr lang="fr-FR" sz="1800" b="0" i="0" u="none" strike="noStrike" dirty="0" smtClean="0">
                <a:solidFill>
                  <a:schemeClr val="tx1"/>
                </a:solidFill>
                <a:effectLst/>
                <a:latin typeface="+mn-ea"/>
              </a:rPr>
              <a:t>thanks</a:t>
            </a:r>
            <a:r>
              <a:rPr lang="fr-FR" sz="1800" b="0" i="0" u="none" strike="noStrike" dirty="0">
                <a:solidFill>
                  <a:schemeClr val="tx1"/>
                </a:solidFill>
                <a:effectLst/>
                <a:latin typeface="+mn-ea"/>
              </a:rPr>
              <a:t> </a:t>
            </a:r>
            <a:r>
              <a:rPr lang="fr-FR" sz="1800" b="0" i="0" u="none" strike="noStrike" dirty="0" smtClean="0">
                <a:solidFill>
                  <a:schemeClr val="tx1"/>
                </a:solidFill>
                <a:effectLst/>
                <a:latin typeface="+mn-ea"/>
              </a:rPr>
              <a:t>to</a:t>
            </a:r>
          </a:p>
          <a:p>
            <a:pPr marL="1600200" lvl="2" indent="-457200" fontAlgn="base">
              <a:spcAft>
                <a:spcPts val="600"/>
              </a:spcAft>
              <a:buFont typeface="Wingdings" panose="05000000000000000000" pitchFamily="2" charset="2"/>
              <a:buChar char="ü"/>
            </a:pPr>
            <a:r>
              <a:rPr lang="en-GB" sz="1800" dirty="0">
                <a:solidFill>
                  <a:schemeClr val="tx1"/>
                </a:solidFill>
                <a:latin typeface="+mn-ea"/>
              </a:rPr>
              <a:t>Innovative technologies​</a:t>
            </a:r>
          </a:p>
          <a:p>
            <a:pPr marL="1600200" lvl="2" indent="-457200" fontAlgn="base">
              <a:spcAft>
                <a:spcPts val="600"/>
              </a:spcAft>
              <a:buFont typeface="Wingdings" panose="05000000000000000000" pitchFamily="2" charset="2"/>
              <a:buChar char="ü"/>
            </a:pPr>
            <a:r>
              <a:rPr lang="en-GB" sz="1800" dirty="0">
                <a:solidFill>
                  <a:schemeClr val="tx1"/>
                </a:solidFill>
                <a:latin typeface="+mn-ea"/>
              </a:rPr>
              <a:t>Circular economy offering new win/win solutions to territories ​</a:t>
            </a:r>
          </a:p>
          <a:p>
            <a:pPr marL="1600200" lvl="2" indent="-457200" fontAlgn="base">
              <a:spcAft>
                <a:spcPts val="600"/>
              </a:spcAft>
              <a:buFont typeface="Wingdings" panose="05000000000000000000" pitchFamily="2" charset="2"/>
              <a:buChar char="ü"/>
            </a:pPr>
            <a:r>
              <a:rPr lang="en-GB" sz="1800" dirty="0">
                <a:solidFill>
                  <a:schemeClr val="tx1"/>
                </a:solidFill>
                <a:latin typeface="+mn-ea"/>
              </a:rPr>
              <a:t>First class operations all along the value chain</a:t>
            </a:r>
            <a:r>
              <a:rPr lang="en-GB" sz="1800" dirty="0" smtClean="0">
                <a:solidFill>
                  <a:schemeClr val="tx1"/>
                </a:solidFill>
                <a:latin typeface="+mn-ea"/>
              </a:rPr>
              <a:t>​</a:t>
            </a:r>
          </a:p>
          <a:p>
            <a:pPr marL="0" lvl="2" indent="0" fontAlgn="base">
              <a:spcAft>
                <a:spcPts val="600"/>
              </a:spcAft>
              <a:buNone/>
            </a:pPr>
            <a:r>
              <a:rPr lang="en-GB" sz="1800" dirty="0" smtClean="0">
                <a:solidFill>
                  <a:schemeClr val="tx1"/>
                </a:solidFill>
                <a:latin typeface="+mn-ea"/>
              </a:rPr>
              <a:t>Valorise</a:t>
            </a:r>
            <a:r>
              <a:rPr lang="en-GB" sz="1800" dirty="0">
                <a:solidFill>
                  <a:schemeClr val="tx1"/>
                </a:solidFill>
                <a:latin typeface="+mn-ea"/>
              </a:rPr>
              <a:t> this commitment towards main high level stakeholders​</a:t>
            </a:r>
          </a:p>
          <a:p>
            <a:pPr marL="900113" lvl="2" indent="-457200" fontAlgn="base">
              <a:spcAft>
                <a:spcPts val="600"/>
              </a:spcAft>
            </a:pPr>
            <a:r>
              <a:rPr lang="en-GB" sz="1800" dirty="0">
                <a:solidFill>
                  <a:schemeClr val="tx1"/>
                </a:solidFill>
                <a:latin typeface="+mn-ea"/>
              </a:rPr>
              <a:t>Governments​</a:t>
            </a:r>
          </a:p>
          <a:p>
            <a:pPr marL="900113" lvl="2" indent="-457200" fontAlgn="base">
              <a:spcAft>
                <a:spcPts val="600"/>
              </a:spcAft>
            </a:pPr>
            <a:r>
              <a:rPr lang="en-GB" sz="1800" dirty="0">
                <a:solidFill>
                  <a:schemeClr val="tx1"/>
                </a:solidFill>
                <a:latin typeface="+mn-ea"/>
              </a:rPr>
              <a:t>World Bank​</a:t>
            </a:r>
          </a:p>
          <a:p>
            <a:pPr marL="900113" lvl="2" indent="-457200" fontAlgn="base">
              <a:spcAft>
                <a:spcPts val="600"/>
              </a:spcAft>
            </a:pPr>
            <a:r>
              <a:rPr lang="en-GB" sz="1800" dirty="0">
                <a:solidFill>
                  <a:schemeClr val="tx1"/>
                </a:solidFill>
                <a:latin typeface="+mn-ea"/>
              </a:rPr>
              <a:t>AIE​</a:t>
            </a:r>
          </a:p>
          <a:p>
            <a:pPr marL="900113" lvl="2" indent="-457200" fontAlgn="base">
              <a:spcAft>
                <a:spcPts val="600"/>
              </a:spcAft>
            </a:pPr>
            <a:r>
              <a:rPr lang="en-GB" sz="1800" dirty="0">
                <a:solidFill>
                  <a:schemeClr val="tx1"/>
                </a:solidFill>
                <a:latin typeface="+mn-ea"/>
              </a:rPr>
              <a:t>IRENA​</a:t>
            </a:r>
          </a:p>
          <a:p>
            <a:pPr marL="900113" lvl="2" indent="-457200" fontAlgn="base">
              <a:spcAft>
                <a:spcPts val="600"/>
              </a:spcAft>
            </a:pPr>
            <a:r>
              <a:rPr lang="en-GB" sz="1800" dirty="0">
                <a:solidFill>
                  <a:schemeClr val="tx1"/>
                </a:solidFill>
                <a:latin typeface="+mn-ea"/>
              </a:rPr>
              <a:t>WBA,</a:t>
            </a:r>
          </a:p>
          <a:p>
            <a:pPr marL="900113" lvl="2" indent="-457200" fontAlgn="base">
              <a:spcAft>
                <a:spcPts val="600"/>
              </a:spcAft>
            </a:pPr>
            <a:r>
              <a:rPr lang="en-GB" sz="1800" dirty="0">
                <a:solidFill>
                  <a:schemeClr val="tx1"/>
                </a:solidFill>
                <a:latin typeface="+mn-ea"/>
              </a:rPr>
              <a:t>ISWA, </a:t>
            </a:r>
            <a:r>
              <a:rPr lang="en-GB" sz="1800" dirty="0" smtClean="0">
                <a:solidFill>
                  <a:schemeClr val="tx1"/>
                </a:solidFill>
                <a:latin typeface="+mn-ea"/>
              </a:rPr>
              <a:t>…</a:t>
            </a:r>
          </a:p>
        </p:txBody>
      </p:sp>
      <p:sp>
        <p:nvSpPr>
          <p:cNvPr id="4" name="Titre 3">
            <a:extLst>
              <a:ext uri="{FF2B5EF4-FFF2-40B4-BE49-F238E27FC236}">
                <a16:creationId xmlns="" xmlns:a16="http://schemas.microsoft.com/office/drawing/2014/main" id="{997D7AB2-58DB-4D04-4A3F-ABC4EA2E038D}"/>
              </a:ext>
            </a:extLst>
          </p:cNvPr>
          <p:cNvSpPr>
            <a:spLocks noGrp="1"/>
          </p:cNvSpPr>
          <p:nvPr>
            <p:ph type="title"/>
          </p:nvPr>
        </p:nvSpPr>
        <p:spPr/>
        <p:txBody>
          <a:bodyPr/>
          <a:lstStyle/>
          <a:p>
            <a:r>
              <a:rPr lang="en-US" altLang="ko-KR" dirty="0">
                <a:latin typeface="微软雅黑" panose="020B0503020204020204" charset="-122"/>
                <a:ea typeface="微软雅黑" panose="020B0503020204020204" charset="-122"/>
                <a:sym typeface="+mn-ea"/>
              </a:rPr>
              <a:t>Carbon Neutrality TF</a:t>
            </a:r>
            <a:endParaRPr lang="fr-FR"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102</a:t>
            </a:fld>
            <a:endParaRPr lang="en-US" altLang="zh-CN"/>
          </a:p>
        </p:txBody>
      </p:sp>
    </p:spTree>
    <p:extLst>
      <p:ext uri="{BB962C8B-B14F-4D97-AF65-F5344CB8AC3E}">
        <p14:creationId xmlns:p14="http://schemas.microsoft.com/office/powerpoint/2010/main" val="1269119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rmAutofit/>
          </a:bodyPr>
          <a:lstStyle/>
          <a:p>
            <a:r>
              <a:rPr lang="en-US" altLang="ko-KR" dirty="0">
                <a:latin typeface="微软雅黑" panose="020B0503020204020204" charset="-122"/>
                <a:ea typeface="微软雅黑" panose="020B0503020204020204" charset="-122"/>
                <a:sym typeface="+mn-ea"/>
              </a:rPr>
              <a:t>Carbon Neutrality TF</a:t>
            </a:r>
            <a:endParaRPr lang="zh-CN" altLang="en-US" dirty="0">
              <a:latin typeface="微软雅黑（标题）"/>
            </a:endParaRPr>
          </a:p>
        </p:txBody>
      </p:sp>
      <p:sp>
        <p:nvSpPr>
          <p:cNvPr id="4" name="内容占位符 3"/>
          <p:cNvSpPr>
            <a:spLocks noGrp="1"/>
          </p:cNvSpPr>
          <p:nvPr>
            <p:ph idx="1"/>
          </p:nvPr>
        </p:nvSpPr>
        <p:spPr/>
        <p:txBody>
          <a:bodyPr>
            <a:normAutofit fontScale="85000" lnSpcReduction="20000"/>
          </a:bodyPr>
          <a:lstStyle/>
          <a:p>
            <a:pPr marL="0" indent="0" algn="l" rtl="0" fontAlgn="base">
              <a:spcAft>
                <a:spcPts val="0"/>
              </a:spcAft>
              <a:buNone/>
            </a:pPr>
            <a:r>
              <a:rPr lang="zh-CN" sz="2200" b="0" i="0" u="none" strike="noStrike" dirty="0">
                <a:solidFill>
                  <a:schemeClr val="tx1"/>
                </a:solidFill>
                <a:effectLst/>
                <a:latin typeface="+mn-ea"/>
              </a:rPr>
              <a:t>1st Step</a:t>
            </a:r>
            <a:r>
              <a:rPr lang="zh-CN" sz="2200" b="0" i="0" u="none" strike="noStrike" dirty="0">
                <a:effectLst/>
                <a:latin typeface="+mn-ea"/>
              </a:rPr>
              <a:t> </a:t>
            </a:r>
            <a:r>
              <a:rPr lang="en-US" sz="2200" b="0" i="0" u="none" strike="noStrike" dirty="0">
                <a:effectLst/>
                <a:latin typeface="+mn-ea"/>
              </a:rPr>
              <a:t>​</a:t>
            </a:r>
          </a:p>
          <a:p>
            <a:pPr marL="633413" lvl="1" indent="-176213" fontAlgn="base">
              <a:spcAft>
                <a:spcPts val="0"/>
              </a:spcAft>
              <a:buFont typeface="Arial" panose="020B0604020202020204" pitchFamily="34" charset="0"/>
              <a:buChar char="•"/>
            </a:pPr>
            <a:r>
              <a:rPr lang="fr-FR" altLang="zh-CN" sz="2200" dirty="0">
                <a:solidFill>
                  <a:schemeClr val="tx1"/>
                </a:solidFill>
                <a:latin typeface="+mn-ea"/>
              </a:rPr>
              <a:t> </a:t>
            </a:r>
            <a:r>
              <a:rPr lang="zh-CN" sz="2200" b="0" i="0" u="none" strike="noStrike" dirty="0" smtClean="0">
                <a:solidFill>
                  <a:schemeClr val="tx1"/>
                </a:solidFill>
                <a:effectLst/>
                <a:latin typeface="+mn-ea"/>
              </a:rPr>
              <a:t>Tackling </a:t>
            </a:r>
            <a:r>
              <a:rPr lang="zh-CN" sz="2200" b="0" i="0" u="none" strike="noStrike" dirty="0">
                <a:solidFill>
                  <a:schemeClr val="tx1"/>
                </a:solidFill>
                <a:effectLst/>
                <a:latin typeface="+mn-ea"/>
              </a:rPr>
              <a:t>methane emissions​</a:t>
            </a:r>
          </a:p>
          <a:p>
            <a:pPr marL="633413" lvl="1" indent="-176213" fontAlgn="base">
              <a:spcAft>
                <a:spcPts val="0"/>
              </a:spcAft>
              <a:buFont typeface="Arial" panose="020B0604020202020204" pitchFamily="34" charset="0"/>
              <a:buChar char="•"/>
            </a:pPr>
            <a:r>
              <a:rPr lang="fr-FR" altLang="zh-CN" sz="2200" b="0" i="0" u="none" strike="noStrike" dirty="0">
                <a:solidFill>
                  <a:schemeClr val="tx1"/>
                </a:solidFill>
                <a:effectLst/>
                <a:latin typeface="+mn-ea"/>
              </a:rPr>
              <a:t> </a:t>
            </a:r>
            <a:r>
              <a:rPr lang="zh-CN" sz="2200" b="0" i="0" u="none" strike="noStrike" dirty="0">
                <a:solidFill>
                  <a:schemeClr val="tx1"/>
                </a:solidFill>
                <a:effectLst/>
                <a:latin typeface="+mn-ea"/>
              </a:rPr>
              <a:t>Inventory of technologies (existing, emerging, promissing)</a:t>
            </a:r>
            <a:r>
              <a:rPr lang="en-US" sz="2200" b="0" i="0" u="none" strike="noStrike" dirty="0">
                <a:solidFill>
                  <a:schemeClr val="tx1"/>
                </a:solidFill>
                <a:effectLst/>
                <a:latin typeface="+mn-ea"/>
              </a:rPr>
              <a:t>​ </a:t>
            </a:r>
            <a:r>
              <a:rPr lang="fr-FR" altLang="zh-CN" sz="2200" dirty="0">
                <a:solidFill>
                  <a:schemeClr val="tx1"/>
                </a:solidFill>
                <a:latin typeface="+mn-ea"/>
              </a:rPr>
              <a:t>to produce</a:t>
            </a:r>
            <a:r>
              <a:rPr lang="zh-CN" altLang="fr-FR" sz="2200" dirty="0" smtClean="0">
                <a:solidFill>
                  <a:schemeClr val="tx1"/>
                </a:solidFill>
                <a:latin typeface="+mn-ea"/>
              </a:rPr>
              <a:t>​</a:t>
            </a:r>
            <a:r>
              <a:rPr lang="zh-CN" sz="2200" b="0" i="0" u="none" strike="noStrike" dirty="0">
                <a:solidFill>
                  <a:schemeClr val="tx1"/>
                </a:solidFill>
                <a:effectLst/>
                <a:latin typeface="+mn-ea"/>
              </a:rPr>
              <a:t> </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Biomethane​</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E-methane​</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Renewables gases</a:t>
            </a:r>
            <a:r>
              <a:rPr lang="en-US" sz="2200" b="0" i="0" u="none" strike="noStrike" dirty="0">
                <a:solidFill>
                  <a:schemeClr val="tx1"/>
                </a:solidFill>
                <a:effectLst/>
                <a:latin typeface="+mn-ea"/>
              </a:rPr>
              <a:t>​</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Low carbon gases​</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Green hydrogen​</a:t>
            </a:r>
          </a:p>
          <a:p>
            <a:pPr lvl="2" fontAlgn="base">
              <a:spcAft>
                <a:spcPts val="0"/>
              </a:spcAft>
              <a:buFont typeface="Wingdings" panose="05000000000000000000" pitchFamily="2" charset="2"/>
              <a:buChar char="ü"/>
            </a:pPr>
            <a:r>
              <a:rPr lang="zh-CN" sz="2200" b="0" i="0" u="none" strike="noStrike" dirty="0">
                <a:solidFill>
                  <a:schemeClr val="tx1"/>
                </a:solidFill>
                <a:effectLst/>
                <a:latin typeface="+mn-ea"/>
              </a:rPr>
              <a:t>...</a:t>
            </a:r>
            <a:r>
              <a:rPr lang="en-US" sz="2200" b="0" i="0" u="none" strike="noStrike" dirty="0">
                <a:solidFill>
                  <a:schemeClr val="tx1"/>
                </a:solidFill>
                <a:effectLst/>
                <a:latin typeface="+mn-ea"/>
              </a:rPr>
              <a:t>​</a:t>
            </a:r>
          </a:p>
          <a:p>
            <a:pPr marL="800100" lvl="1" indent="-342900" fontAlgn="base">
              <a:spcAft>
                <a:spcPts val="0"/>
              </a:spcAft>
              <a:buFont typeface="Arial" panose="020B0604020202020204" pitchFamily="34" charset="0"/>
              <a:buChar char="•"/>
            </a:pPr>
            <a:r>
              <a:rPr lang="zh-CN" sz="2200" b="0" i="0" u="none" strike="noStrike" dirty="0" smtClean="0">
                <a:solidFill>
                  <a:schemeClr val="tx1"/>
                </a:solidFill>
                <a:effectLst/>
                <a:latin typeface="+mn-ea"/>
              </a:rPr>
              <a:t>To </a:t>
            </a:r>
            <a:r>
              <a:rPr lang="zh-CN" sz="2200" b="0" i="0" u="none" strike="noStrike" dirty="0">
                <a:solidFill>
                  <a:schemeClr val="tx1"/>
                </a:solidFill>
                <a:effectLst/>
                <a:latin typeface="+mn-ea"/>
              </a:rPr>
              <a:t>efficiently use these gas</a:t>
            </a:r>
            <a:r>
              <a:rPr lang="fr-FR" altLang="zh-CN" sz="2200" b="0" i="0" u="none" strike="noStrike" dirty="0">
                <a:solidFill>
                  <a:schemeClr val="tx1"/>
                </a:solidFill>
                <a:effectLst/>
                <a:latin typeface="+mn-ea"/>
              </a:rPr>
              <a:t>es</a:t>
            </a:r>
            <a:r>
              <a:rPr lang="zh-CN" sz="2200" b="0" i="0" u="none" strike="noStrike" dirty="0">
                <a:solidFill>
                  <a:schemeClr val="tx1"/>
                </a:solidFill>
                <a:effectLst/>
                <a:latin typeface="+mn-ea"/>
              </a:rPr>
              <a:t> : Electricity production, heating, industrial uses and mobility</a:t>
            </a:r>
            <a:r>
              <a:rPr lang="en-US" sz="2200" b="0" i="0" u="none" strike="noStrike" dirty="0">
                <a:solidFill>
                  <a:schemeClr val="tx1"/>
                </a:solidFill>
                <a:effectLst/>
                <a:latin typeface="+mn-ea"/>
              </a:rPr>
              <a:t>​</a:t>
            </a:r>
          </a:p>
          <a:p>
            <a:pPr lvl="1" fontAlgn="base">
              <a:spcAft>
                <a:spcPts val="0"/>
              </a:spcAft>
              <a:buFont typeface="Arial" panose="020B0604020202020204" pitchFamily="34" charset="0"/>
              <a:buChar char="•"/>
            </a:pPr>
            <a:r>
              <a:rPr lang="fr-FR" altLang="zh-CN" sz="2200" b="0" i="0" u="none" strike="noStrike" dirty="0">
                <a:solidFill>
                  <a:schemeClr val="tx1"/>
                </a:solidFill>
                <a:effectLst/>
                <a:latin typeface="+mn-ea"/>
              </a:rPr>
              <a:t> </a:t>
            </a:r>
            <a:r>
              <a:rPr lang="fr-FR" altLang="zh-CN" sz="2200" b="0" i="0" u="none" strike="noStrike" dirty="0" smtClean="0">
                <a:solidFill>
                  <a:schemeClr val="tx1"/>
                </a:solidFill>
                <a:effectLst/>
                <a:latin typeface="+mn-ea"/>
              </a:rPr>
              <a:t>  </a:t>
            </a:r>
            <a:r>
              <a:rPr lang="zh-CN" sz="2200" b="0" i="0" u="none" strike="noStrike" dirty="0" smtClean="0">
                <a:solidFill>
                  <a:schemeClr val="tx1"/>
                </a:solidFill>
                <a:effectLst/>
                <a:latin typeface="+mn-ea"/>
              </a:rPr>
              <a:t>Carbon</a:t>
            </a:r>
            <a:r>
              <a:rPr lang="fr-FR" altLang="zh-CN" sz="2200" b="0" i="0" u="none" strike="noStrike" dirty="0" smtClean="0">
                <a:solidFill>
                  <a:schemeClr val="tx1"/>
                </a:solidFill>
                <a:effectLst/>
                <a:latin typeface="+mn-ea"/>
              </a:rPr>
              <a:t> </a:t>
            </a:r>
            <a:r>
              <a:rPr lang="fr-FR" altLang="zh-CN" sz="2200" b="0" i="0" u="none" strike="noStrike" dirty="0">
                <a:solidFill>
                  <a:schemeClr val="tx1"/>
                </a:solidFill>
                <a:effectLst/>
                <a:latin typeface="+mn-ea"/>
              </a:rPr>
              <a:t>sinks</a:t>
            </a:r>
            <a:r>
              <a:rPr lang="zh-CN" sz="2200" b="0" i="0" u="none" strike="noStrike" dirty="0">
                <a:solidFill>
                  <a:schemeClr val="tx1"/>
                </a:solidFill>
                <a:effectLst/>
                <a:latin typeface="+mn-ea"/>
              </a:rPr>
              <a:t> : inventory of technologies ​</a:t>
            </a:r>
          </a:p>
          <a:p>
            <a:pPr marL="0" indent="0" algn="l" rtl="0" fontAlgn="base">
              <a:buNone/>
            </a:pPr>
            <a:endParaRPr lang="zh-CN" b="0" i="0" u="none" strike="noStrike" dirty="0">
              <a:solidFill>
                <a:srgbClr val="000000"/>
              </a:solidFill>
              <a:effectLst/>
              <a:latin typeface="Arial" panose="020B0604020202020204" pitchFamily="34" charset="0"/>
            </a:endParaRPr>
          </a:p>
          <a:p>
            <a:endParaRPr lang="zh-CN" altLang="en-US" dirty="0">
              <a:latin typeface="微软雅黑 (标题)"/>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103</a:t>
            </a:fld>
            <a:endParaRPr lang="en-US" altLang="zh-CN"/>
          </a:p>
        </p:txBody>
      </p:sp>
    </p:spTree>
    <p:extLst>
      <p:ext uri="{BB962C8B-B14F-4D97-AF65-F5344CB8AC3E}">
        <p14:creationId xmlns:p14="http://schemas.microsoft.com/office/powerpoint/2010/main" val="7544188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87D34FB3-9026-2FD3-DF6B-2E203BFA29D0}"/>
              </a:ext>
            </a:extLst>
          </p:cNvPr>
          <p:cNvSpPr>
            <a:spLocks noGrp="1"/>
          </p:cNvSpPr>
          <p:nvPr>
            <p:ph idx="1"/>
          </p:nvPr>
        </p:nvSpPr>
        <p:spPr/>
        <p:txBody>
          <a:bodyPr/>
          <a:lstStyle/>
          <a:p>
            <a:pPr algn="l" rtl="0" fontAlgn="base">
              <a:buFont typeface="Arial" panose="020B0604020202020204" pitchFamily="34" charset="0"/>
              <a:buChar char="•"/>
            </a:pPr>
            <a:r>
              <a:rPr lang="fr-FR" sz="2000" b="0" i="0" u="none" strike="noStrike" dirty="0">
                <a:solidFill>
                  <a:schemeClr val="tx1"/>
                </a:solidFill>
                <a:effectLst/>
                <a:latin typeface="+mn-ea"/>
              </a:rPr>
              <a:t>1st</a:t>
            </a:r>
            <a:r>
              <a:rPr lang="zh-CN" sz="2000" b="0" i="0" u="none" strike="noStrike" dirty="0">
                <a:solidFill>
                  <a:schemeClr val="tx1"/>
                </a:solidFill>
                <a:effectLst/>
                <a:latin typeface="+mn-ea"/>
              </a:rPr>
              <a:t> </a:t>
            </a:r>
            <a:r>
              <a:rPr lang="fr-FR" sz="2000" b="0" i="0" u="none" strike="noStrike" dirty="0" smtClean="0">
                <a:solidFill>
                  <a:schemeClr val="tx1"/>
                </a:solidFill>
                <a:effectLst/>
                <a:latin typeface="+mn-ea"/>
              </a:rPr>
              <a:t>Step</a:t>
            </a:r>
            <a:r>
              <a:rPr lang="zh-CN" sz="2000" b="0" i="0" u="none" strike="noStrike" dirty="0">
                <a:solidFill>
                  <a:schemeClr val="tx1"/>
                </a:solidFill>
                <a:effectLst/>
                <a:latin typeface="+mn-ea"/>
              </a:rPr>
              <a:t> </a:t>
            </a:r>
            <a:r>
              <a:rPr lang="en-US" sz="2000" b="0" i="0" u="none" strike="noStrike" dirty="0">
                <a:solidFill>
                  <a:schemeClr val="tx1"/>
                </a:solidFill>
                <a:effectLst/>
                <a:latin typeface="+mn-ea"/>
              </a:rPr>
              <a:t>​</a:t>
            </a:r>
          </a:p>
          <a:p>
            <a:pPr marL="800100" lvl="1" indent="-342900" fontAlgn="base">
              <a:buFont typeface="Wingdings" panose="05000000000000000000" pitchFamily="2" charset="2"/>
              <a:buChar char="ü"/>
            </a:pPr>
            <a:r>
              <a:rPr lang="fr-FR" dirty="0" smtClean="0">
                <a:solidFill>
                  <a:srgbClr val="000000"/>
                </a:solidFill>
                <a:latin typeface="+mn-ea"/>
              </a:rPr>
              <a:t>Methane</a:t>
            </a:r>
            <a:r>
              <a:rPr lang="zh-CN" dirty="0">
                <a:solidFill>
                  <a:srgbClr val="000000"/>
                </a:solidFill>
                <a:latin typeface="+mn-ea"/>
              </a:rPr>
              <a:t> </a:t>
            </a:r>
            <a:r>
              <a:rPr lang="fr-FR" dirty="0" smtClean="0">
                <a:solidFill>
                  <a:srgbClr val="000000"/>
                </a:solidFill>
                <a:latin typeface="+mn-ea"/>
              </a:rPr>
              <a:t>emissions:</a:t>
            </a:r>
            <a:r>
              <a:rPr lang="fr-FR" dirty="0">
                <a:solidFill>
                  <a:srgbClr val="000000"/>
                </a:solidFill>
                <a:latin typeface="+mn-ea"/>
              </a:rPr>
              <a:t> </a:t>
            </a:r>
            <a:r>
              <a:rPr lang="fr-FR" dirty="0" smtClean="0">
                <a:solidFill>
                  <a:srgbClr val="000000"/>
                </a:solidFill>
                <a:latin typeface="+mn-ea"/>
              </a:rPr>
              <a:t>refer</a:t>
            </a:r>
            <a:r>
              <a:rPr lang="fr-FR" dirty="0">
                <a:solidFill>
                  <a:srgbClr val="000000"/>
                </a:solidFill>
                <a:latin typeface="+mn-ea"/>
              </a:rPr>
              <a:t> to the </a:t>
            </a:r>
            <a:r>
              <a:rPr lang="fr-FR" dirty="0" smtClean="0">
                <a:solidFill>
                  <a:srgbClr val="000000"/>
                </a:solidFill>
                <a:latin typeface="+mn-ea"/>
              </a:rPr>
              <a:t>great</a:t>
            </a:r>
            <a:r>
              <a:rPr lang="fr-FR" dirty="0">
                <a:solidFill>
                  <a:srgbClr val="000000"/>
                </a:solidFill>
                <a:latin typeface="+mn-ea"/>
              </a:rPr>
              <a:t> </a:t>
            </a:r>
            <a:r>
              <a:rPr lang="fr-FR" dirty="0" smtClean="0">
                <a:solidFill>
                  <a:srgbClr val="000000"/>
                </a:solidFill>
                <a:latin typeface="+mn-ea"/>
              </a:rPr>
              <a:t>work</a:t>
            </a:r>
            <a:r>
              <a:rPr lang="fr-FR" dirty="0">
                <a:solidFill>
                  <a:srgbClr val="000000"/>
                </a:solidFill>
                <a:latin typeface="+mn-ea"/>
              </a:rPr>
              <a:t> </a:t>
            </a:r>
            <a:r>
              <a:rPr lang="fr-FR" dirty="0" smtClean="0">
                <a:solidFill>
                  <a:srgbClr val="000000"/>
                </a:solidFill>
                <a:latin typeface="+mn-ea"/>
              </a:rPr>
              <a:t>already</a:t>
            </a:r>
            <a:r>
              <a:rPr lang="fr-FR" dirty="0">
                <a:solidFill>
                  <a:srgbClr val="000000"/>
                </a:solidFill>
                <a:latin typeface="+mn-ea"/>
              </a:rPr>
              <a:t> </a:t>
            </a:r>
            <a:r>
              <a:rPr lang="fr-FR" dirty="0" smtClean="0">
                <a:solidFill>
                  <a:srgbClr val="000000"/>
                </a:solidFill>
                <a:latin typeface="+mn-ea"/>
              </a:rPr>
              <a:t>done</a:t>
            </a:r>
            <a:r>
              <a:rPr lang="fr-FR" dirty="0">
                <a:solidFill>
                  <a:srgbClr val="000000"/>
                </a:solidFill>
                <a:latin typeface="+mn-ea"/>
              </a:rPr>
              <a:t> by Mr Francisco de la Flor</a:t>
            </a:r>
            <a:r>
              <a:rPr lang="zh-CN" dirty="0">
                <a:solidFill>
                  <a:srgbClr val="000000"/>
                </a:solidFill>
                <a:latin typeface="+mn-ea"/>
              </a:rPr>
              <a:t>​</a:t>
            </a:r>
            <a:r>
              <a:rPr lang="fr-FR" altLang="zh-CN" dirty="0">
                <a:solidFill>
                  <a:srgbClr val="000000"/>
                </a:solidFill>
                <a:latin typeface="+mn-ea"/>
              </a:rPr>
              <a:t> and </a:t>
            </a:r>
            <a:r>
              <a:rPr lang="fr-FR" altLang="zh-CN" dirty="0" smtClean="0">
                <a:solidFill>
                  <a:srgbClr val="000000"/>
                </a:solidFill>
                <a:latin typeface="+mn-ea"/>
              </a:rPr>
              <a:t>add some </a:t>
            </a:r>
            <a:r>
              <a:rPr lang="fr-FR" altLang="zh-CN" dirty="0">
                <a:solidFill>
                  <a:srgbClr val="000000"/>
                </a:solidFill>
                <a:latin typeface="+mn-ea"/>
              </a:rPr>
              <a:t>local feedbacks</a:t>
            </a:r>
            <a:endParaRPr lang="zh-CN" dirty="0">
              <a:solidFill>
                <a:srgbClr val="000000"/>
              </a:solidFill>
              <a:latin typeface="+mn-ea"/>
            </a:endParaRPr>
          </a:p>
          <a:p>
            <a:pPr marL="800100" lvl="1" indent="-342900" fontAlgn="base">
              <a:buFont typeface="Wingdings" panose="05000000000000000000" pitchFamily="2" charset="2"/>
              <a:buChar char="ü"/>
            </a:pPr>
            <a:r>
              <a:rPr lang="fr-FR" dirty="0">
                <a:solidFill>
                  <a:srgbClr val="000000"/>
                </a:solidFill>
                <a:latin typeface="+mn-ea"/>
              </a:rPr>
              <a:t>Inventory</a:t>
            </a:r>
            <a:r>
              <a:rPr lang="zh-CN" dirty="0">
                <a:solidFill>
                  <a:srgbClr val="000000"/>
                </a:solidFill>
                <a:latin typeface="+mn-ea"/>
              </a:rPr>
              <a:t> </a:t>
            </a:r>
            <a:r>
              <a:rPr lang="fr-FR" dirty="0">
                <a:solidFill>
                  <a:srgbClr val="000000"/>
                </a:solidFill>
                <a:latin typeface="+mn-ea"/>
              </a:rPr>
              <a:t>of</a:t>
            </a:r>
            <a:r>
              <a:rPr lang="zh-CN" dirty="0">
                <a:solidFill>
                  <a:srgbClr val="000000"/>
                </a:solidFill>
                <a:latin typeface="+mn-ea"/>
              </a:rPr>
              <a:t> </a:t>
            </a:r>
            <a:r>
              <a:rPr lang="fr-FR" dirty="0">
                <a:solidFill>
                  <a:srgbClr val="000000"/>
                </a:solidFill>
                <a:latin typeface="+mn-ea"/>
              </a:rPr>
              <a:t>technologies</a:t>
            </a:r>
            <a:r>
              <a:rPr lang="zh-CN" dirty="0">
                <a:solidFill>
                  <a:srgbClr val="000000"/>
                </a:solidFill>
                <a:latin typeface="+mn-ea"/>
              </a:rPr>
              <a:t> </a:t>
            </a:r>
            <a:r>
              <a:rPr lang="fr-FR" dirty="0">
                <a:solidFill>
                  <a:srgbClr val="000000"/>
                </a:solidFill>
                <a:latin typeface="+mn-ea"/>
              </a:rPr>
              <a:t>(</a:t>
            </a:r>
            <a:r>
              <a:rPr lang="fr-FR" dirty="0" smtClean="0">
                <a:solidFill>
                  <a:srgbClr val="000000"/>
                </a:solidFill>
                <a:latin typeface="+mn-ea"/>
              </a:rPr>
              <a:t>existing,</a:t>
            </a:r>
            <a:r>
              <a:rPr lang="zh-CN" dirty="0">
                <a:solidFill>
                  <a:srgbClr val="000000"/>
                </a:solidFill>
                <a:latin typeface="+mn-ea"/>
              </a:rPr>
              <a:t> </a:t>
            </a:r>
            <a:r>
              <a:rPr lang="fr-FR" dirty="0" smtClean="0">
                <a:solidFill>
                  <a:srgbClr val="000000"/>
                </a:solidFill>
                <a:latin typeface="+mn-ea"/>
              </a:rPr>
              <a:t>emerging,</a:t>
            </a:r>
            <a:r>
              <a:rPr lang="zh-CN" dirty="0">
                <a:solidFill>
                  <a:srgbClr val="000000"/>
                </a:solidFill>
                <a:latin typeface="+mn-ea"/>
              </a:rPr>
              <a:t> </a:t>
            </a:r>
            <a:r>
              <a:rPr lang="fr-FR" dirty="0" smtClean="0">
                <a:solidFill>
                  <a:srgbClr val="000000"/>
                </a:solidFill>
                <a:latin typeface="+mn-ea"/>
              </a:rPr>
              <a:t>promissing) </a:t>
            </a:r>
            <a:r>
              <a:rPr lang="fr-FR" dirty="0">
                <a:solidFill>
                  <a:srgbClr val="000000"/>
                </a:solidFill>
                <a:latin typeface="+mn-ea"/>
              </a:rPr>
              <a:t>: </a:t>
            </a:r>
            <a:r>
              <a:rPr lang="fr-FR" dirty="0" smtClean="0">
                <a:solidFill>
                  <a:srgbClr val="000000"/>
                </a:solidFill>
                <a:latin typeface="+mn-ea"/>
              </a:rPr>
              <a:t>organize</a:t>
            </a:r>
            <a:r>
              <a:rPr lang="fr-FR" dirty="0">
                <a:solidFill>
                  <a:srgbClr val="000000"/>
                </a:solidFill>
                <a:latin typeface="+mn-ea"/>
              </a:rPr>
              <a:t> one or </a:t>
            </a:r>
            <a:r>
              <a:rPr lang="fr-FR" dirty="0" smtClean="0">
                <a:solidFill>
                  <a:srgbClr val="000000"/>
                </a:solidFill>
                <a:latin typeface="+mn-ea"/>
              </a:rPr>
              <a:t>two</a:t>
            </a:r>
            <a:r>
              <a:rPr lang="fr-FR" dirty="0">
                <a:solidFill>
                  <a:srgbClr val="000000"/>
                </a:solidFill>
                <a:latin typeface="+mn-ea"/>
              </a:rPr>
              <a:t> joint workshops </a:t>
            </a:r>
            <a:r>
              <a:rPr lang="fr-FR" dirty="0" smtClean="0">
                <a:solidFill>
                  <a:srgbClr val="000000"/>
                </a:solidFill>
                <a:latin typeface="+mn-ea"/>
              </a:rPr>
              <a:t>jointly</a:t>
            </a:r>
            <a:r>
              <a:rPr lang="fr-FR" dirty="0">
                <a:solidFill>
                  <a:srgbClr val="000000"/>
                </a:solidFill>
                <a:latin typeface="+mn-ea"/>
              </a:rPr>
              <a:t> </a:t>
            </a:r>
            <a:r>
              <a:rPr lang="fr-FR" dirty="0" smtClean="0">
                <a:solidFill>
                  <a:srgbClr val="000000"/>
                </a:solidFill>
                <a:latin typeface="+mn-ea"/>
              </a:rPr>
              <a:t>with</a:t>
            </a:r>
            <a:r>
              <a:rPr lang="fr-FR" dirty="0">
                <a:solidFill>
                  <a:srgbClr val="000000"/>
                </a:solidFill>
                <a:latin typeface="+mn-ea"/>
              </a:rPr>
              <a:t> the R&amp;D </a:t>
            </a:r>
            <a:r>
              <a:rPr lang="fr-FR" dirty="0" smtClean="0">
                <a:solidFill>
                  <a:srgbClr val="000000"/>
                </a:solidFill>
                <a:latin typeface="+mn-ea"/>
              </a:rPr>
              <a:t>and Innovation</a:t>
            </a:r>
            <a:r>
              <a:rPr lang="fr-FR" dirty="0">
                <a:solidFill>
                  <a:srgbClr val="000000"/>
                </a:solidFill>
                <a:latin typeface="+mn-ea"/>
              </a:rPr>
              <a:t> </a:t>
            </a:r>
            <a:r>
              <a:rPr lang="fr-FR" dirty="0" smtClean="0">
                <a:solidFill>
                  <a:srgbClr val="000000"/>
                </a:solidFill>
                <a:latin typeface="+mn-ea"/>
              </a:rPr>
              <a:t>Committee</a:t>
            </a:r>
            <a:r>
              <a:rPr lang="fr-FR" dirty="0">
                <a:solidFill>
                  <a:srgbClr val="000000"/>
                </a:solidFill>
                <a:latin typeface="+mn-ea"/>
              </a:rPr>
              <a:t> and one or </a:t>
            </a:r>
            <a:r>
              <a:rPr lang="fr-FR" dirty="0" smtClean="0">
                <a:solidFill>
                  <a:srgbClr val="000000"/>
                </a:solidFill>
                <a:latin typeface="+mn-ea"/>
              </a:rPr>
              <a:t>two</a:t>
            </a:r>
            <a:r>
              <a:rPr lang="fr-FR" dirty="0">
                <a:solidFill>
                  <a:srgbClr val="000000"/>
                </a:solidFill>
                <a:latin typeface="+mn-ea"/>
              </a:rPr>
              <a:t> </a:t>
            </a:r>
            <a:r>
              <a:rPr lang="fr-FR" dirty="0" smtClean="0">
                <a:solidFill>
                  <a:srgbClr val="000000"/>
                </a:solidFill>
                <a:latin typeface="+mn-ea"/>
              </a:rPr>
              <a:t>with</a:t>
            </a:r>
            <a:r>
              <a:rPr lang="fr-FR" dirty="0">
                <a:solidFill>
                  <a:srgbClr val="000000"/>
                </a:solidFill>
                <a:latin typeface="+mn-ea"/>
              </a:rPr>
              <a:t> the utilisation </a:t>
            </a:r>
            <a:r>
              <a:rPr lang="fr-FR" dirty="0" smtClean="0">
                <a:solidFill>
                  <a:srgbClr val="000000"/>
                </a:solidFill>
                <a:latin typeface="+mn-ea"/>
              </a:rPr>
              <a:t>Commitee</a:t>
            </a:r>
            <a:r>
              <a:rPr lang="fr-FR" dirty="0">
                <a:solidFill>
                  <a:srgbClr val="000000"/>
                </a:solidFill>
                <a:latin typeface="+mn-ea"/>
              </a:rPr>
              <a:t> to tackle </a:t>
            </a:r>
            <a:r>
              <a:rPr lang="fr-FR" dirty="0" smtClean="0">
                <a:solidFill>
                  <a:srgbClr val="000000"/>
                </a:solidFill>
                <a:latin typeface="+mn-ea"/>
              </a:rPr>
              <a:t>demand</a:t>
            </a:r>
            <a:r>
              <a:rPr lang="fr-FR" dirty="0">
                <a:solidFill>
                  <a:srgbClr val="000000"/>
                </a:solidFill>
                <a:latin typeface="+mn-ea"/>
              </a:rPr>
              <a:t> </a:t>
            </a:r>
            <a:r>
              <a:rPr lang="fr-FR" dirty="0" smtClean="0">
                <a:solidFill>
                  <a:srgbClr val="000000"/>
                </a:solidFill>
                <a:latin typeface="+mn-ea"/>
              </a:rPr>
              <a:t>side</a:t>
            </a:r>
            <a:r>
              <a:rPr lang="fr-FR" dirty="0">
                <a:solidFill>
                  <a:srgbClr val="000000"/>
                </a:solidFill>
                <a:latin typeface="+mn-ea"/>
              </a:rPr>
              <a:t> issues​</a:t>
            </a:r>
          </a:p>
          <a:p>
            <a:pPr marL="0" indent="0" algn="l" rtl="0" fontAlgn="base">
              <a:buNone/>
            </a:pPr>
            <a:endParaRPr lang="fr-FR" sz="2000" b="0" i="0" u="none" strike="noStrike" dirty="0">
              <a:effectLst/>
              <a:latin typeface="+mn-ea"/>
            </a:endParaRPr>
          </a:p>
          <a:p>
            <a:pPr marL="0" indent="0" algn="l" rtl="0" fontAlgn="base">
              <a:buNone/>
            </a:pPr>
            <a:r>
              <a:rPr lang="fr-FR" sz="2000" b="0" i="0" u="none" strike="noStrike" dirty="0">
                <a:solidFill>
                  <a:schemeClr val="tx1"/>
                </a:solidFill>
                <a:effectLst/>
                <a:latin typeface="+mn-ea"/>
              </a:rPr>
              <a:t>1st draft of document : end of March 2023</a:t>
            </a:r>
            <a:endParaRPr lang="en-US" sz="2000" b="0" i="0" u="none" strike="noStrike" dirty="0">
              <a:solidFill>
                <a:schemeClr val="tx1"/>
              </a:solidFill>
              <a:effectLst/>
              <a:latin typeface="+mn-ea"/>
            </a:endParaRPr>
          </a:p>
          <a:p>
            <a:endParaRPr lang="fr-FR" dirty="0"/>
          </a:p>
        </p:txBody>
      </p:sp>
      <p:sp>
        <p:nvSpPr>
          <p:cNvPr id="4" name="Titre 3">
            <a:extLst>
              <a:ext uri="{FF2B5EF4-FFF2-40B4-BE49-F238E27FC236}">
                <a16:creationId xmlns="" xmlns:a16="http://schemas.microsoft.com/office/drawing/2014/main" id="{7E9DAA7F-920F-CFB9-3412-2140D8F6A959}"/>
              </a:ext>
            </a:extLst>
          </p:cNvPr>
          <p:cNvSpPr>
            <a:spLocks noGrp="1"/>
          </p:cNvSpPr>
          <p:nvPr>
            <p:ph type="title"/>
          </p:nvPr>
        </p:nvSpPr>
        <p:spPr/>
        <p:txBody>
          <a:bodyPr>
            <a:normAutofit/>
          </a:bodyPr>
          <a:lstStyle/>
          <a:p>
            <a:r>
              <a:rPr lang="fr-FR" dirty="0">
                <a:latin typeface="微软雅黑" panose="020B0503020204020204" charset="-122"/>
                <a:ea typeface="微软雅黑" panose="020B0503020204020204" charset="-122"/>
              </a:rPr>
              <a:t>Carbon Neutrality TF</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104</a:t>
            </a:fld>
            <a:endParaRPr lang="en-US" altLang="zh-CN"/>
          </a:p>
        </p:txBody>
      </p:sp>
    </p:spTree>
    <p:extLst>
      <p:ext uri="{BB962C8B-B14F-4D97-AF65-F5344CB8AC3E}">
        <p14:creationId xmlns:p14="http://schemas.microsoft.com/office/powerpoint/2010/main" val="39406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2C17503A-664A-CA3E-31B1-800143F81E3D}"/>
              </a:ext>
            </a:extLst>
          </p:cNvPr>
          <p:cNvSpPr>
            <a:spLocks noGrp="1"/>
          </p:cNvSpPr>
          <p:nvPr>
            <p:ph idx="1"/>
          </p:nvPr>
        </p:nvSpPr>
        <p:spPr>
          <a:xfrm>
            <a:off x="384175" y="1271270"/>
            <a:ext cx="11456035" cy="4759325"/>
          </a:xfrm>
        </p:spPr>
        <p:txBody>
          <a:bodyPr>
            <a:normAutofit/>
          </a:bodyPr>
          <a:lstStyle/>
          <a:p>
            <a:pPr marL="342900" lvl="1" indent="-342900" fontAlgn="base">
              <a:buFont typeface="Arial" panose="020B0604020202020204" pitchFamily="34" charset="0"/>
              <a:buChar char="•"/>
              <a:tabLst>
                <a:tab pos="0" algn="l"/>
                <a:tab pos="1609725" algn="l"/>
                <a:tab pos="1609725" algn="l"/>
                <a:tab pos="1609725" algn="l"/>
                <a:tab pos="1609725" algn="l"/>
              </a:tabLst>
            </a:pPr>
            <a:r>
              <a:rPr lang="en-GB" sz="2200" dirty="0">
                <a:solidFill>
                  <a:srgbClr val="000000"/>
                </a:solidFill>
                <a:latin typeface="+mn-ea"/>
              </a:rPr>
              <a:t>2nd Step : Regional demand / offer </a:t>
            </a:r>
            <a:r>
              <a:rPr lang="en-US" altLang="zh-CN" sz="2200" dirty="0" smtClean="0">
                <a:solidFill>
                  <a:srgbClr val="000000"/>
                </a:solidFill>
                <a:latin typeface="+mn-ea"/>
              </a:rPr>
              <a:t>Assessment</a:t>
            </a:r>
            <a:r>
              <a:rPr lang="en-GB" sz="2200" dirty="0">
                <a:solidFill>
                  <a:srgbClr val="000000"/>
                </a:solidFill>
                <a:latin typeface="+mn-ea"/>
              </a:rPr>
              <a:t> (2030, 2040, 2050 and 2060)​</a:t>
            </a:r>
          </a:p>
          <a:p>
            <a:pPr marL="514350" lvl="1" indent="-285750" fontAlgn="base">
              <a:buFont typeface="Wingdings" panose="05000000000000000000" pitchFamily="2" charset="2"/>
              <a:buChar char="ü"/>
              <a:tabLst>
                <a:tab pos="11215688" algn="l"/>
              </a:tabLst>
            </a:pPr>
            <a:r>
              <a:rPr lang="en-GB" sz="1800" dirty="0">
                <a:solidFill>
                  <a:srgbClr val="000000"/>
                </a:solidFill>
                <a:latin typeface="+mn-ea"/>
              </a:rPr>
              <a:t>The principle : not to reinvent the wheel </a:t>
            </a:r>
            <a:r>
              <a:rPr lang="en-GB" sz="1800" dirty="0" smtClean="0">
                <a:solidFill>
                  <a:srgbClr val="000000"/>
                </a:solidFill>
                <a:latin typeface="+mn-ea"/>
              </a:rPr>
              <a:t>an</a:t>
            </a:r>
            <a:r>
              <a:rPr lang="en-US" altLang="zh-CN" sz="1800" dirty="0" smtClean="0">
                <a:solidFill>
                  <a:srgbClr val="000000"/>
                </a:solidFill>
                <a:latin typeface="+mn-ea"/>
              </a:rPr>
              <a:t>d</a:t>
            </a:r>
            <a:r>
              <a:rPr lang="en-GB" sz="1800" dirty="0">
                <a:solidFill>
                  <a:srgbClr val="000000"/>
                </a:solidFill>
                <a:latin typeface="+mn-ea"/>
              </a:rPr>
              <a:t> reuse existing studies as much as possible​</a:t>
            </a:r>
          </a:p>
          <a:p>
            <a:pPr marL="514350" lvl="1" indent="-285750" fontAlgn="base">
              <a:buFont typeface="Wingdings" panose="05000000000000000000" pitchFamily="2" charset="2"/>
              <a:buChar char="ü"/>
              <a:tabLst>
                <a:tab pos="11215688" algn="l"/>
              </a:tabLst>
            </a:pPr>
            <a:r>
              <a:rPr lang="en-GB" sz="1800" dirty="0">
                <a:solidFill>
                  <a:srgbClr val="000000"/>
                </a:solidFill>
                <a:latin typeface="+mn-ea"/>
              </a:rPr>
              <a:t>2023 : Starting with Europe (2nd quarter), North Asia &amp; Australasia​ (linked with the Excom </a:t>
            </a:r>
            <a:r>
              <a:rPr lang="en-US" sz="1800" dirty="0">
                <a:solidFill>
                  <a:srgbClr val="000000"/>
                </a:solidFill>
                <a:latin typeface="+mn-ea"/>
              </a:rPr>
              <a:t>meeting to be held </a:t>
            </a:r>
            <a:r>
              <a:rPr lang="en-GB" sz="1800" dirty="0">
                <a:solidFill>
                  <a:srgbClr val="000000"/>
                </a:solidFill>
                <a:latin typeface="+mn-ea"/>
              </a:rPr>
              <a:t>in Australia) and South America (4th quarter)​</a:t>
            </a:r>
          </a:p>
          <a:p>
            <a:pPr marL="514350" lvl="1" indent="-285750" fontAlgn="base">
              <a:buFont typeface="Wingdings" panose="05000000000000000000" pitchFamily="2" charset="2"/>
              <a:buChar char="ü"/>
              <a:tabLst>
                <a:tab pos="11215688" algn="l"/>
              </a:tabLst>
            </a:pPr>
            <a:r>
              <a:rPr lang="en-GB" sz="1800" dirty="0">
                <a:solidFill>
                  <a:srgbClr val="000000"/>
                </a:solidFill>
                <a:latin typeface="+mn-ea"/>
              </a:rPr>
              <a:t>2024 : engage other parts of the world : Africa, Middle East, South Asia, North America</a:t>
            </a:r>
            <a:endParaRPr lang="en-GB" sz="1800" dirty="0" smtClean="0">
              <a:solidFill>
                <a:srgbClr val="000000"/>
              </a:solidFill>
              <a:latin typeface="+mn-ea"/>
            </a:endParaRPr>
          </a:p>
          <a:p>
            <a:pPr marL="0" lvl="1" fontAlgn="base">
              <a:tabLst>
                <a:tab pos="11215688" algn="l"/>
              </a:tabLst>
            </a:pPr>
            <a:r>
              <a:rPr lang="en-GB" sz="2200" dirty="0" err="1" smtClean="0">
                <a:solidFill>
                  <a:srgbClr val="000000"/>
                </a:solidFill>
                <a:latin typeface="+mn-ea"/>
              </a:rPr>
              <a:t>Organi</a:t>
            </a:r>
            <a:r>
              <a:rPr lang="en-US" altLang="zh-CN" sz="2200" dirty="0" smtClean="0">
                <a:solidFill>
                  <a:srgbClr val="000000"/>
                </a:solidFill>
                <a:latin typeface="+mn-ea"/>
              </a:rPr>
              <a:t>s</a:t>
            </a:r>
            <a:r>
              <a:rPr lang="en-GB" sz="2200" dirty="0" smtClean="0">
                <a:solidFill>
                  <a:srgbClr val="000000"/>
                </a:solidFill>
                <a:latin typeface="+mn-ea"/>
              </a:rPr>
              <a:t>e</a:t>
            </a:r>
            <a:r>
              <a:rPr lang="en-GB" sz="2200" dirty="0">
                <a:solidFill>
                  <a:srgbClr val="000000"/>
                </a:solidFill>
                <a:latin typeface="+mn-ea"/>
              </a:rPr>
              <a:t> joint workshops for each Region with the support of Regional Coordinators </a:t>
            </a:r>
            <a:r>
              <a:rPr lang="en-GB" sz="2200" dirty="0" smtClean="0">
                <a:solidFill>
                  <a:srgbClr val="000000"/>
                </a:solidFill>
                <a:latin typeface="+mn-ea"/>
              </a:rPr>
              <a:t>when </a:t>
            </a:r>
            <a:r>
              <a:rPr lang="en-GB" sz="2200" dirty="0">
                <a:solidFill>
                  <a:srgbClr val="000000"/>
                </a:solidFill>
                <a:latin typeface="+mn-ea"/>
              </a:rPr>
              <a:t>they exist. </a:t>
            </a:r>
          </a:p>
          <a:p>
            <a:pPr marL="0" indent="0" fontAlgn="base">
              <a:buNone/>
              <a:tabLst>
                <a:tab pos="11215688" algn="l"/>
              </a:tabLst>
            </a:pPr>
            <a:endParaRPr lang="en-GB" sz="2200" dirty="0" smtClean="0">
              <a:solidFill>
                <a:srgbClr val="000000"/>
              </a:solidFill>
              <a:latin typeface="+mn-ea"/>
            </a:endParaRPr>
          </a:p>
        </p:txBody>
      </p:sp>
      <p:sp>
        <p:nvSpPr>
          <p:cNvPr id="4" name="Titre 3">
            <a:extLst>
              <a:ext uri="{FF2B5EF4-FFF2-40B4-BE49-F238E27FC236}">
                <a16:creationId xmlns="" xmlns:a16="http://schemas.microsoft.com/office/drawing/2014/main" id="{6C3F4012-CEF8-CE27-500D-88832D193691}"/>
              </a:ext>
            </a:extLst>
          </p:cNvPr>
          <p:cNvSpPr>
            <a:spLocks noGrp="1"/>
          </p:cNvSpPr>
          <p:nvPr>
            <p:ph type="title"/>
          </p:nvPr>
        </p:nvSpPr>
        <p:spPr/>
        <p:txBody>
          <a:bodyPr>
            <a:normAutofit/>
          </a:bodyPr>
          <a:lstStyle/>
          <a:p>
            <a:r>
              <a:rPr lang="fr-FR" dirty="0">
                <a:latin typeface="微软雅黑" panose="020B0503020204020204" charset="-122"/>
                <a:ea typeface="微软雅黑" panose="020B0503020204020204" charset="-122"/>
              </a:rPr>
              <a:t>Carbon </a:t>
            </a:r>
            <a:r>
              <a:rPr lang="fr-FR" dirty="0" smtClean="0">
                <a:latin typeface="微软雅黑" panose="020B0503020204020204" charset="-122"/>
                <a:ea typeface="微软雅黑" panose="020B0503020204020204" charset="-122"/>
              </a:rPr>
              <a:t>Neutrality</a:t>
            </a:r>
            <a:r>
              <a:rPr lang="fr-FR" dirty="0">
                <a:latin typeface="微软雅黑" panose="020B0503020204020204" charset="-122"/>
                <a:ea typeface="微软雅黑" panose="020B0503020204020204" charset="-122"/>
              </a:rPr>
              <a:t> </a:t>
            </a:r>
            <a:r>
              <a:rPr lang="fr-FR" dirty="0" smtClean="0">
                <a:latin typeface="微软雅黑" panose="020B0503020204020204" charset="-122"/>
                <a:ea typeface="微软雅黑" panose="020B0503020204020204" charset="-122"/>
              </a:rPr>
              <a:t>TF</a:t>
            </a:r>
            <a:endParaRPr lang="fr-FR" dirty="0">
              <a:latin typeface="微软雅黑" panose="020B0503020204020204" charset="-122"/>
              <a:ea typeface="微软雅黑" panose="020B0503020204020204" charset="-122"/>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105</a:t>
            </a:fld>
            <a:endParaRPr lang="en-US" altLang="zh-CN"/>
          </a:p>
        </p:txBody>
      </p:sp>
    </p:spTree>
    <p:extLst>
      <p:ext uri="{BB962C8B-B14F-4D97-AF65-F5344CB8AC3E}">
        <p14:creationId xmlns:p14="http://schemas.microsoft.com/office/powerpoint/2010/main" val="34135532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6E3D0C82-E6FB-D58B-FE58-04189A22A210}"/>
              </a:ext>
            </a:extLst>
          </p:cNvPr>
          <p:cNvSpPr>
            <a:spLocks noGrp="1"/>
          </p:cNvSpPr>
          <p:nvPr>
            <p:ph idx="1"/>
          </p:nvPr>
        </p:nvSpPr>
        <p:spPr/>
        <p:txBody>
          <a:bodyPr/>
          <a:lstStyle/>
          <a:p>
            <a:pPr algn="l" rtl="0" fontAlgn="base">
              <a:buFont typeface="Arial" panose="020B0604020202020204" pitchFamily="34" charset="0"/>
              <a:buChar char="•"/>
            </a:pPr>
            <a:r>
              <a:rPr lang="fr-FR" b="0" i="0" u="none" strike="noStrike" dirty="0">
                <a:solidFill>
                  <a:schemeClr val="tx1"/>
                </a:solidFill>
                <a:effectLst/>
                <a:latin typeface="+mn-ea"/>
              </a:rPr>
              <a:t>In </a:t>
            </a:r>
            <a:r>
              <a:rPr lang="fr-FR" b="0" i="0" u="none" strike="noStrike" dirty="0" smtClean="0">
                <a:solidFill>
                  <a:schemeClr val="tx1"/>
                </a:solidFill>
                <a:effectLst/>
                <a:latin typeface="+mn-ea"/>
              </a:rPr>
              <a:t>parallel</a:t>
            </a:r>
            <a:r>
              <a:rPr lang="fr-FR" b="0" i="0" u="none" strike="noStrike" dirty="0">
                <a:solidFill>
                  <a:schemeClr val="tx1"/>
                </a:solidFill>
                <a:effectLst/>
                <a:latin typeface="+mn-ea"/>
              </a:rPr>
              <a:t> engage discussions </a:t>
            </a:r>
            <a:r>
              <a:rPr lang="fr-FR" b="0" i="0" u="none" strike="noStrike" dirty="0" smtClean="0">
                <a:solidFill>
                  <a:schemeClr val="tx1"/>
                </a:solidFill>
                <a:effectLst/>
                <a:latin typeface="+mn-ea"/>
              </a:rPr>
              <a:t>with</a:t>
            </a:r>
            <a:r>
              <a:rPr lang="fr-FR" b="0" i="0" u="none" strike="noStrike" dirty="0">
                <a:solidFill>
                  <a:schemeClr val="tx1"/>
                </a:solidFill>
                <a:effectLst/>
                <a:latin typeface="+mn-ea"/>
              </a:rPr>
              <a:t> key stakeholders </a:t>
            </a:r>
            <a:r>
              <a:rPr lang="fr-FR" b="0" i="0" u="none" strike="noStrike" dirty="0" smtClean="0">
                <a:solidFill>
                  <a:schemeClr val="tx1"/>
                </a:solidFill>
                <a:effectLst/>
                <a:latin typeface="+mn-ea"/>
              </a:rPr>
              <a:t>such</a:t>
            </a:r>
            <a:r>
              <a:rPr lang="fr-FR" b="0" i="0" u="none" strike="noStrike" dirty="0">
                <a:solidFill>
                  <a:schemeClr val="tx1"/>
                </a:solidFill>
                <a:effectLst/>
                <a:latin typeface="+mn-ea"/>
              </a:rPr>
              <a:t> </a:t>
            </a:r>
            <a:r>
              <a:rPr lang="fr-FR" b="0" i="0" u="none" strike="noStrike" dirty="0" smtClean="0">
                <a:solidFill>
                  <a:schemeClr val="tx1"/>
                </a:solidFill>
                <a:effectLst/>
                <a:latin typeface="+mn-ea"/>
              </a:rPr>
              <a:t>as:</a:t>
            </a:r>
            <a:r>
              <a:rPr lang="en-US" b="0" i="0" u="none" strike="noStrike" dirty="0">
                <a:effectLst/>
                <a:latin typeface="+mn-ea"/>
              </a:rPr>
              <a:t>​</a:t>
            </a:r>
          </a:p>
          <a:p>
            <a:pPr marL="800100" lvl="1" indent="-342900" fontAlgn="base">
              <a:buFont typeface="Wingdings" panose="05000000000000000000" pitchFamily="2" charset="2"/>
              <a:buChar char="ü"/>
            </a:pPr>
            <a:r>
              <a:rPr lang="fr-FR" b="0" i="0" u="none" strike="noStrike" dirty="0">
                <a:solidFill>
                  <a:schemeClr val="tx1"/>
                </a:solidFill>
                <a:effectLst/>
                <a:latin typeface="+mn-ea"/>
              </a:rPr>
              <a:t>World Bank</a:t>
            </a:r>
            <a:r>
              <a:rPr lang="en-US" b="0" i="0" u="none" strike="noStrike" dirty="0">
                <a:solidFill>
                  <a:schemeClr val="tx1"/>
                </a:solidFill>
                <a:effectLst/>
                <a:latin typeface="+mn-ea"/>
              </a:rPr>
              <a:t>​</a:t>
            </a:r>
          </a:p>
          <a:p>
            <a:pPr marL="800100" lvl="1" indent="-342900" fontAlgn="base">
              <a:buFont typeface="Wingdings" panose="05000000000000000000" pitchFamily="2" charset="2"/>
              <a:buChar char="ü"/>
            </a:pPr>
            <a:r>
              <a:rPr lang="fr-FR" b="0" i="0" u="none" strike="noStrike" dirty="0">
                <a:solidFill>
                  <a:schemeClr val="tx1"/>
                </a:solidFill>
                <a:effectLst/>
                <a:latin typeface="+mn-ea"/>
              </a:rPr>
              <a:t>IEA</a:t>
            </a:r>
            <a:r>
              <a:rPr lang="en-US" b="0" i="0" u="none" strike="noStrike" dirty="0">
                <a:solidFill>
                  <a:schemeClr val="tx1"/>
                </a:solidFill>
                <a:effectLst/>
                <a:latin typeface="+mn-ea"/>
              </a:rPr>
              <a:t>​</a:t>
            </a:r>
          </a:p>
          <a:p>
            <a:pPr marL="800100" lvl="1" indent="-342900" fontAlgn="base">
              <a:buFont typeface="Wingdings" panose="05000000000000000000" pitchFamily="2" charset="2"/>
              <a:buChar char="ü"/>
            </a:pPr>
            <a:r>
              <a:rPr lang="fr-FR" b="0" i="0" u="none" strike="noStrike" dirty="0">
                <a:solidFill>
                  <a:schemeClr val="tx1"/>
                </a:solidFill>
                <a:effectLst/>
                <a:latin typeface="+mn-ea"/>
              </a:rPr>
              <a:t>Irena</a:t>
            </a:r>
            <a:r>
              <a:rPr lang="en-US" b="0" i="0" u="none" strike="noStrike" dirty="0">
                <a:solidFill>
                  <a:schemeClr val="tx1"/>
                </a:solidFill>
                <a:effectLst/>
                <a:latin typeface="+mn-ea"/>
              </a:rPr>
              <a:t>​</a:t>
            </a:r>
          </a:p>
          <a:p>
            <a:pPr marL="800100" lvl="1" indent="-342900" fontAlgn="base">
              <a:buFont typeface="Wingdings" panose="05000000000000000000" pitchFamily="2" charset="2"/>
              <a:buChar char="ü"/>
            </a:pPr>
            <a:r>
              <a:rPr lang="fr-FR" b="0" i="0" u="none" strike="noStrike" dirty="0">
                <a:solidFill>
                  <a:schemeClr val="tx1"/>
                </a:solidFill>
                <a:effectLst/>
                <a:latin typeface="+mn-ea"/>
              </a:rPr>
              <a:t>WBA </a:t>
            </a:r>
          </a:p>
          <a:p>
            <a:pPr marL="800100" lvl="1" indent="-342900" fontAlgn="base">
              <a:buFont typeface="Wingdings" panose="05000000000000000000" pitchFamily="2" charset="2"/>
              <a:buChar char="ü"/>
            </a:pPr>
            <a:r>
              <a:rPr lang="fr-FR" dirty="0">
                <a:solidFill>
                  <a:schemeClr val="tx1"/>
                </a:solidFill>
                <a:latin typeface="+mn-ea"/>
              </a:rPr>
              <a:t>ISWA</a:t>
            </a:r>
            <a:endParaRPr lang="fr-FR" b="0" i="0" u="none" strike="noStrike" dirty="0">
              <a:solidFill>
                <a:schemeClr val="tx1"/>
              </a:solidFill>
              <a:effectLst/>
              <a:latin typeface="+mn-ea"/>
            </a:endParaRPr>
          </a:p>
          <a:p>
            <a:pPr marL="800100" lvl="1" indent="-342900" fontAlgn="base">
              <a:buFont typeface="Wingdings" panose="05000000000000000000" pitchFamily="2" charset="2"/>
              <a:buChar char="ü"/>
            </a:pPr>
            <a:r>
              <a:rPr lang="fr-FR" b="0" i="0" u="none" strike="noStrike" dirty="0">
                <a:solidFill>
                  <a:schemeClr val="tx1"/>
                </a:solidFill>
                <a:effectLst/>
                <a:latin typeface="+mn-ea"/>
              </a:rPr>
              <a:t>...</a:t>
            </a:r>
            <a:r>
              <a:rPr lang="en-US" b="0" i="0" u="none" strike="noStrike" dirty="0">
                <a:solidFill>
                  <a:schemeClr val="tx1"/>
                </a:solidFill>
                <a:effectLst/>
                <a:latin typeface="+mn-ea"/>
              </a:rPr>
              <a:t>​</a:t>
            </a:r>
          </a:p>
          <a:p>
            <a:endParaRPr lang="fr-FR" dirty="0"/>
          </a:p>
        </p:txBody>
      </p:sp>
      <p:sp>
        <p:nvSpPr>
          <p:cNvPr id="4" name="Titre 3">
            <a:extLst>
              <a:ext uri="{FF2B5EF4-FFF2-40B4-BE49-F238E27FC236}">
                <a16:creationId xmlns="" xmlns:a16="http://schemas.microsoft.com/office/drawing/2014/main" id="{3D6D9A88-DE84-A95F-D089-E95F5FA84864}"/>
              </a:ext>
            </a:extLst>
          </p:cNvPr>
          <p:cNvSpPr>
            <a:spLocks noGrp="1"/>
          </p:cNvSpPr>
          <p:nvPr>
            <p:ph type="title"/>
          </p:nvPr>
        </p:nvSpPr>
        <p:spPr/>
        <p:txBody>
          <a:bodyPr/>
          <a:lstStyle/>
          <a:p>
            <a:r>
              <a:rPr lang="fr-FR" dirty="0"/>
              <a:t>Carbon </a:t>
            </a:r>
            <a:r>
              <a:rPr lang="fr-FR" dirty="0" smtClean="0"/>
              <a:t>Neutrality </a:t>
            </a:r>
            <a:r>
              <a:rPr lang="fr-FR" dirty="0"/>
              <a:t>TF</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106</a:t>
            </a:fld>
            <a:endParaRPr lang="en-US" altLang="zh-CN"/>
          </a:p>
        </p:txBody>
      </p:sp>
    </p:spTree>
    <p:extLst>
      <p:ext uri="{BB962C8B-B14F-4D97-AF65-F5344CB8AC3E}">
        <p14:creationId xmlns:p14="http://schemas.microsoft.com/office/powerpoint/2010/main" val="18503182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85000" lnSpcReduction="10000"/>
          </a:bodyPr>
          <a:lstStyle/>
          <a:p>
            <a:r>
              <a:rPr lang="en-GB" b="0" dirty="0">
                <a:solidFill>
                  <a:schemeClr val="tx1"/>
                </a:solidFill>
              </a:rPr>
              <a:t>Methane emissions : TFN will support the sustainability committee leadership initiative.</a:t>
            </a:r>
          </a:p>
          <a:p>
            <a:r>
              <a:rPr lang="en-GB" b="0" dirty="0">
                <a:solidFill>
                  <a:schemeClr val="tx1"/>
                </a:solidFill>
              </a:rPr>
              <a:t>Ccs : TFN will contact the exploration and production chair in order to ensure the coordination. A contact with the global CCS institute and/ or CCSA with then been further considered.</a:t>
            </a:r>
          </a:p>
          <a:p>
            <a:r>
              <a:rPr lang="en-GB" b="0" dirty="0">
                <a:solidFill>
                  <a:schemeClr val="tx1"/>
                </a:solidFill>
              </a:rPr>
              <a:t>High efficiency uses : TFN will contact the chair of the Utilization committee to consider the opportunity of developing  common workshops.</a:t>
            </a:r>
          </a:p>
          <a:p>
            <a:r>
              <a:rPr lang="en-GB" b="0" dirty="0">
                <a:solidFill>
                  <a:schemeClr val="tx1"/>
                </a:solidFill>
              </a:rPr>
              <a:t>CH4 Green and renewable production : Gerard will pick a date to discuss with Jon Freeman and myself to get things started. After that a meeting with all interested </a:t>
            </a:r>
            <a:r>
              <a:rPr lang="en-GB" b="0" dirty="0" smtClean="0">
                <a:solidFill>
                  <a:schemeClr val="tx1"/>
                </a:solidFill>
              </a:rPr>
              <a:t>Commit</a:t>
            </a:r>
            <a:r>
              <a:rPr lang="en-US" altLang="zh-CN" b="0" dirty="0" smtClean="0">
                <a:solidFill>
                  <a:schemeClr val="tx1"/>
                </a:solidFill>
              </a:rPr>
              <a:t>t</a:t>
            </a:r>
            <a:r>
              <a:rPr lang="en-GB" b="0" dirty="0" err="1" smtClean="0">
                <a:solidFill>
                  <a:schemeClr val="tx1"/>
                </a:solidFill>
              </a:rPr>
              <a:t>ee</a:t>
            </a:r>
            <a:r>
              <a:rPr lang="en-GB" b="0" dirty="0" smtClean="0">
                <a:solidFill>
                  <a:schemeClr val="tx1"/>
                </a:solidFill>
              </a:rPr>
              <a:t> </a:t>
            </a:r>
            <a:r>
              <a:rPr lang="en-GB" b="0" dirty="0">
                <a:solidFill>
                  <a:schemeClr val="tx1"/>
                </a:solidFill>
              </a:rPr>
              <a:t>members from the different committees would be organized.</a:t>
            </a:r>
          </a:p>
          <a:p>
            <a:r>
              <a:rPr lang="en-GB" b="0" dirty="0">
                <a:solidFill>
                  <a:schemeClr val="tx1"/>
                </a:solidFill>
              </a:rPr>
              <a:t>H2 : the same process will be developed</a:t>
            </a:r>
            <a:r>
              <a:rPr lang="en-GB" b="0" dirty="0" smtClean="0">
                <a:solidFill>
                  <a:schemeClr val="tx1"/>
                </a:solidFill>
              </a:rPr>
              <a:t>.</a:t>
            </a:r>
            <a:endParaRPr lang="en-GB" b="0" dirty="0">
              <a:solidFill>
                <a:schemeClr val="tx1"/>
              </a:solidFill>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107</a:t>
            </a:fld>
            <a:endParaRPr lang="en-US" altLang="zh-CN"/>
          </a:p>
        </p:txBody>
      </p:sp>
      <p:sp>
        <p:nvSpPr>
          <p:cNvPr id="4" name="标题 3"/>
          <p:cNvSpPr>
            <a:spLocks noGrp="1"/>
          </p:cNvSpPr>
          <p:nvPr>
            <p:ph type="title"/>
          </p:nvPr>
        </p:nvSpPr>
        <p:spPr/>
        <p:txBody>
          <a:bodyPr/>
          <a:lstStyle/>
          <a:p>
            <a:r>
              <a:rPr lang="en-US" altLang="zh-CN" dirty="0" smtClean="0"/>
              <a:t>Preliminary Joint-efforts with other Committees</a:t>
            </a:r>
            <a:endParaRPr lang="en-GB" dirty="0"/>
          </a:p>
        </p:txBody>
      </p:sp>
    </p:spTree>
    <p:extLst>
      <p:ext uri="{BB962C8B-B14F-4D97-AF65-F5344CB8AC3E}">
        <p14:creationId xmlns:p14="http://schemas.microsoft.com/office/powerpoint/2010/main" val="485066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020501" y="2134822"/>
            <a:ext cx="10150997" cy="1314450"/>
          </a:xfrm>
        </p:spPr>
        <p:txBody>
          <a:bodyPr>
            <a:noAutofit/>
          </a:bodyPr>
          <a:lstStyle/>
          <a:p>
            <a:pPr algn="ctr"/>
            <a:r>
              <a:rPr lang="en-US" altLang="zh-CN" dirty="0">
                <a:sym typeface="+mn-ea"/>
              </a:rPr>
              <a:t>Gas Markets Committee 2022-2025</a:t>
            </a:r>
          </a:p>
        </p:txBody>
      </p:sp>
      <p:sp>
        <p:nvSpPr>
          <p:cNvPr id="2" name="BJPseudoFooter">
            <a:extLst>
              <a:ext uri="{FF2B5EF4-FFF2-40B4-BE49-F238E27FC236}">
                <a16:creationId xmlns:a16="http://schemas.microsoft.com/office/drawing/2014/main" xmlns="" id="{4FD417C9-28AD-40EF-952D-73C7540F5D51}"/>
              </a:ext>
            </a:extLst>
          </p:cNvPr>
          <p:cNvSpPr txBox="1"/>
          <p:nvPr>
            <p:custDataLst>
              <p:tags r:id="rId1"/>
            </p:custDataLst>
          </p:nvPr>
        </p:nvSpPr>
        <p:spPr>
          <a:xfrm>
            <a:off x="127000" y="6660634"/>
            <a:ext cx="11938000" cy="184666"/>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Verdana" panose="020B0604030504040204" pitchFamily="34" charset="0"/>
              </a:rPr>
              <a:t>Open</a:t>
            </a:r>
          </a:p>
        </p:txBody>
      </p:sp>
    </p:spTree>
    <p:extLst>
      <p:ext uri="{BB962C8B-B14F-4D97-AF65-F5344CB8AC3E}">
        <p14:creationId xmlns:p14="http://schemas.microsoft.com/office/powerpoint/2010/main" val="18826745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9F8927-5953-4E1C-8EA5-970022CE6E03}"/>
              </a:ext>
            </a:extLst>
          </p:cNvPr>
          <p:cNvSpPr>
            <a:spLocks noGrp="1"/>
          </p:cNvSpPr>
          <p:nvPr>
            <p:ph type="sldNum" sz="quarter" idx="12"/>
          </p:nvPr>
        </p:nvSpPr>
        <p:spPr/>
        <p:txBody>
          <a:bodyPr/>
          <a:lstStyle/>
          <a:p>
            <a:fld id="{49AE70B2-8BF9-45C0-BB95-33D1B9D3A854}" type="slidenum">
              <a:rPr lang="zh-CN" altLang="en-US" smtClean="0"/>
              <a:t>109</a:t>
            </a:fld>
            <a:endParaRPr lang="en-US" altLang="zh-CN"/>
          </a:p>
        </p:txBody>
      </p:sp>
      <p:sp>
        <p:nvSpPr>
          <p:cNvPr id="3" name="BJPseudoFooter">
            <a:extLst>
              <a:ext uri="{FF2B5EF4-FFF2-40B4-BE49-F238E27FC236}">
                <a16:creationId xmlns:a16="http://schemas.microsoft.com/office/drawing/2014/main" xmlns="" id="{FA0EBA40-A0B1-4EBE-9696-63ABD9D188F8}"/>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sp>
        <p:nvSpPr>
          <p:cNvPr id="5" name="标题 2">
            <a:extLst>
              <a:ext uri="{FF2B5EF4-FFF2-40B4-BE49-F238E27FC236}">
                <a16:creationId xmlns:a16="http://schemas.microsoft.com/office/drawing/2014/main" xmlns="" id="{5773AE96-A2FE-4B53-A310-154E52FFE9F6}"/>
              </a:ext>
            </a:extLst>
          </p:cNvPr>
          <p:cNvSpPr txBox="1">
            <a:spLocks/>
          </p:cNvSpPr>
          <p:nvPr/>
        </p:nvSpPr>
        <p:spPr>
          <a:xfrm>
            <a:off x="23150" y="6450"/>
            <a:ext cx="10150997" cy="770909"/>
          </a:xfrm>
          <a:prstGeom prst="rect">
            <a:avLst/>
          </a:prstGeom>
        </p:spPr>
        <p:txBody>
          <a:bodyPr anchor="ct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n-US" altLang="zh-CN" sz="1050" dirty="0">
                <a:solidFill>
                  <a:schemeClr val="tx1">
                    <a:lumMod val="50000"/>
                    <a:lumOff val="50000"/>
                  </a:schemeClr>
                </a:solidFill>
                <a:latin typeface="Segoe UI" panose="020B0502040204020203" pitchFamily="34" charset="0"/>
                <a:ea typeface="微软雅黑" panose="020B0503020204020204" charset="-122"/>
                <a:cs typeface="Segoe UI" panose="020B0502040204020203" pitchFamily="34" charset="0"/>
                <a:sym typeface="+mn-ea"/>
              </a:rPr>
              <a:t>Gas Markets Committee </a:t>
            </a:r>
          </a:p>
          <a:p>
            <a:r>
              <a:rPr lang="en-US" altLang="zh-CN" sz="2400" dirty="0">
                <a:latin typeface="Segoe UI" panose="020B0502040204020203" pitchFamily="34" charset="0"/>
                <a:ea typeface="微软雅黑" panose="020B0503020204020204" charset="-122"/>
                <a:cs typeface="Segoe UI" panose="020B0502040204020203" pitchFamily="34" charset="0"/>
                <a:sym typeface="+mn-ea"/>
              </a:rPr>
              <a:t>Membership Demographics (N=43)</a:t>
            </a:r>
          </a:p>
        </p:txBody>
      </p:sp>
      <p:grpSp>
        <p:nvGrpSpPr>
          <p:cNvPr id="4" name="Group 3">
            <a:extLst>
              <a:ext uri="{FF2B5EF4-FFF2-40B4-BE49-F238E27FC236}">
                <a16:creationId xmlns:a16="http://schemas.microsoft.com/office/drawing/2014/main" xmlns="" id="{8DF28D80-6ACA-453E-9C8B-4FB7A7A0E40C}"/>
              </a:ext>
            </a:extLst>
          </p:cNvPr>
          <p:cNvGrpSpPr/>
          <p:nvPr/>
        </p:nvGrpSpPr>
        <p:grpSpPr>
          <a:xfrm>
            <a:off x="7353373" y="340250"/>
            <a:ext cx="4132162" cy="3131019"/>
            <a:chOff x="-125663" y="837068"/>
            <a:chExt cx="4132162" cy="3131019"/>
          </a:xfrm>
        </p:grpSpPr>
        <p:graphicFrame>
          <p:nvGraphicFramePr>
            <p:cNvPr id="6" name="Chart 5">
              <a:extLst>
                <a:ext uri="{FF2B5EF4-FFF2-40B4-BE49-F238E27FC236}">
                  <a16:creationId xmlns:a16="http://schemas.microsoft.com/office/drawing/2014/main" xmlns="" id="{86B1A0D2-D59D-4BED-9746-A8739044BD2C}"/>
                </a:ext>
              </a:extLst>
            </p:cNvPr>
            <p:cNvGraphicFramePr/>
            <p:nvPr>
              <p:extLst/>
            </p:nvPr>
          </p:nvGraphicFramePr>
          <p:xfrm>
            <a:off x="-125663" y="837068"/>
            <a:ext cx="4132162" cy="3131019"/>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a:extLst>
                <a:ext uri="{FF2B5EF4-FFF2-40B4-BE49-F238E27FC236}">
                  <a16:creationId xmlns:a16="http://schemas.microsoft.com/office/drawing/2014/main" xmlns="" id="{B29D6198-1185-41EB-8F3A-6D51E0B0FAB0}"/>
                </a:ext>
              </a:extLst>
            </p:cNvPr>
            <p:cNvGrpSpPr/>
            <p:nvPr/>
          </p:nvGrpSpPr>
          <p:grpSpPr>
            <a:xfrm>
              <a:off x="902707" y="1637645"/>
              <a:ext cx="290322" cy="764932"/>
              <a:chOff x="1553369" y="4646613"/>
              <a:chExt cx="665162" cy="1654175"/>
            </a:xfrm>
          </p:grpSpPr>
          <p:sp>
            <p:nvSpPr>
              <p:cNvPr id="8" name="Freeform 196">
                <a:extLst>
                  <a:ext uri="{FF2B5EF4-FFF2-40B4-BE49-F238E27FC236}">
                    <a16:creationId xmlns:a16="http://schemas.microsoft.com/office/drawing/2014/main" xmlns="" id="{9BCF3E74-DC49-459D-A53A-516A54CAB46A}"/>
                  </a:ext>
                </a:extLst>
              </p:cNvPr>
              <p:cNvSpPr>
                <a:spLocks/>
              </p:cNvSpPr>
              <p:nvPr/>
            </p:nvSpPr>
            <p:spPr bwMode="auto">
              <a:xfrm>
                <a:off x="1564481" y="5092700"/>
                <a:ext cx="644525" cy="671513"/>
              </a:xfrm>
              <a:custGeom>
                <a:avLst/>
                <a:gdLst>
                  <a:gd name="T0" fmla="*/ 1423 w 1624"/>
                  <a:gd name="T1" fmla="*/ 697 h 1692"/>
                  <a:gd name="T2" fmla="*/ 1422 w 1624"/>
                  <a:gd name="T3" fmla="*/ 635 h 1692"/>
                  <a:gd name="T4" fmla="*/ 1410 w 1624"/>
                  <a:gd name="T5" fmla="*/ 522 h 1692"/>
                  <a:gd name="T6" fmla="*/ 1385 w 1624"/>
                  <a:gd name="T7" fmla="*/ 422 h 1692"/>
                  <a:gd name="T8" fmla="*/ 1346 w 1624"/>
                  <a:gd name="T9" fmla="*/ 337 h 1692"/>
                  <a:gd name="T10" fmla="*/ 1292 w 1624"/>
                  <a:gd name="T11" fmla="*/ 264 h 1692"/>
                  <a:gd name="T12" fmla="*/ 1223 w 1624"/>
                  <a:gd name="T13" fmla="*/ 204 h 1692"/>
                  <a:gd name="T14" fmla="*/ 1138 w 1624"/>
                  <a:gd name="T15" fmla="*/ 159 h 1692"/>
                  <a:gd name="T16" fmla="*/ 1034 w 1624"/>
                  <a:gd name="T17" fmla="*/ 127 h 1692"/>
                  <a:gd name="T18" fmla="*/ 974 w 1624"/>
                  <a:gd name="T19" fmla="*/ 115 h 1692"/>
                  <a:gd name="T20" fmla="*/ 974 w 1624"/>
                  <a:gd name="T21" fmla="*/ 0 h 1692"/>
                  <a:gd name="T22" fmla="*/ 650 w 1624"/>
                  <a:gd name="T23" fmla="*/ 0 h 1692"/>
                  <a:gd name="T24" fmla="*/ 650 w 1624"/>
                  <a:gd name="T25" fmla="*/ 115 h 1692"/>
                  <a:gd name="T26" fmla="*/ 592 w 1624"/>
                  <a:gd name="T27" fmla="*/ 127 h 1692"/>
                  <a:gd name="T28" fmla="*/ 488 w 1624"/>
                  <a:gd name="T29" fmla="*/ 159 h 1692"/>
                  <a:gd name="T30" fmla="*/ 403 w 1624"/>
                  <a:gd name="T31" fmla="*/ 204 h 1692"/>
                  <a:gd name="T32" fmla="*/ 333 w 1624"/>
                  <a:gd name="T33" fmla="*/ 264 h 1692"/>
                  <a:gd name="T34" fmla="*/ 278 w 1624"/>
                  <a:gd name="T35" fmla="*/ 337 h 1692"/>
                  <a:gd name="T36" fmla="*/ 239 w 1624"/>
                  <a:gd name="T37" fmla="*/ 422 h 1692"/>
                  <a:gd name="T38" fmla="*/ 215 w 1624"/>
                  <a:gd name="T39" fmla="*/ 522 h 1692"/>
                  <a:gd name="T40" fmla="*/ 202 w 1624"/>
                  <a:gd name="T41" fmla="*/ 635 h 1692"/>
                  <a:gd name="T42" fmla="*/ 201 w 1624"/>
                  <a:gd name="T43" fmla="*/ 697 h 1692"/>
                  <a:gd name="T44" fmla="*/ 0 w 1624"/>
                  <a:gd name="T45" fmla="*/ 1637 h 1692"/>
                  <a:gd name="T46" fmla="*/ 220 w 1624"/>
                  <a:gd name="T47" fmla="*/ 1692 h 1692"/>
                  <a:gd name="T48" fmla="*/ 434 w 1624"/>
                  <a:gd name="T49" fmla="*/ 656 h 1692"/>
                  <a:gd name="T50" fmla="*/ 435 w 1624"/>
                  <a:gd name="T51" fmla="*/ 609 h 1692"/>
                  <a:gd name="T52" fmla="*/ 446 w 1624"/>
                  <a:gd name="T53" fmla="*/ 536 h 1692"/>
                  <a:gd name="T54" fmla="*/ 465 w 1624"/>
                  <a:gd name="T55" fmla="*/ 484 h 1692"/>
                  <a:gd name="T56" fmla="*/ 497 w 1624"/>
                  <a:gd name="T57" fmla="*/ 449 h 1692"/>
                  <a:gd name="T58" fmla="*/ 540 w 1624"/>
                  <a:gd name="T59" fmla="*/ 430 h 1692"/>
                  <a:gd name="T60" fmla="*/ 596 w 1624"/>
                  <a:gd name="T61" fmla="*/ 421 h 1692"/>
                  <a:gd name="T62" fmla="*/ 702 w 1624"/>
                  <a:gd name="T63" fmla="*/ 418 h 1692"/>
                  <a:gd name="T64" fmla="*/ 793 w 1624"/>
                  <a:gd name="T65" fmla="*/ 420 h 1692"/>
                  <a:gd name="T66" fmla="*/ 792 w 1624"/>
                  <a:gd name="T67" fmla="*/ 424 h 1692"/>
                  <a:gd name="T68" fmla="*/ 888 w 1624"/>
                  <a:gd name="T69" fmla="*/ 422 h 1692"/>
                  <a:gd name="T70" fmla="*/ 1003 w 1624"/>
                  <a:gd name="T71" fmla="*/ 424 h 1692"/>
                  <a:gd name="T72" fmla="*/ 1064 w 1624"/>
                  <a:gd name="T73" fmla="*/ 431 h 1692"/>
                  <a:gd name="T74" fmla="*/ 1114 w 1624"/>
                  <a:gd name="T75" fmla="*/ 449 h 1692"/>
                  <a:gd name="T76" fmla="*/ 1151 w 1624"/>
                  <a:gd name="T77" fmla="*/ 483 h 1692"/>
                  <a:gd name="T78" fmla="*/ 1175 w 1624"/>
                  <a:gd name="T79" fmla="*/ 534 h 1692"/>
                  <a:gd name="T80" fmla="*/ 1188 w 1624"/>
                  <a:gd name="T81" fmla="*/ 608 h 1692"/>
                  <a:gd name="T82" fmla="*/ 1190 w 1624"/>
                  <a:gd name="T83" fmla="*/ 656 h 1692"/>
                  <a:gd name="T84" fmla="*/ 1403 w 1624"/>
                  <a:gd name="T85" fmla="*/ 1692 h 1692"/>
                  <a:gd name="T86" fmla="*/ 1624 w 1624"/>
                  <a:gd name="T87" fmla="*/ 1637 h 1692"/>
                  <a:gd name="T88" fmla="*/ 1423 w 1624"/>
                  <a:gd name="T89" fmla="*/ 697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4" h="1692">
                    <a:moveTo>
                      <a:pt x="1423" y="697"/>
                    </a:moveTo>
                    <a:lnTo>
                      <a:pt x="1422" y="635"/>
                    </a:lnTo>
                    <a:lnTo>
                      <a:pt x="1410" y="522"/>
                    </a:lnTo>
                    <a:lnTo>
                      <a:pt x="1385" y="422"/>
                    </a:lnTo>
                    <a:lnTo>
                      <a:pt x="1346" y="337"/>
                    </a:lnTo>
                    <a:lnTo>
                      <a:pt x="1292" y="264"/>
                    </a:lnTo>
                    <a:lnTo>
                      <a:pt x="1223" y="204"/>
                    </a:lnTo>
                    <a:lnTo>
                      <a:pt x="1138" y="159"/>
                    </a:lnTo>
                    <a:lnTo>
                      <a:pt x="1034" y="127"/>
                    </a:lnTo>
                    <a:lnTo>
                      <a:pt x="974" y="115"/>
                    </a:lnTo>
                    <a:lnTo>
                      <a:pt x="974" y="0"/>
                    </a:lnTo>
                    <a:lnTo>
                      <a:pt x="650" y="0"/>
                    </a:lnTo>
                    <a:lnTo>
                      <a:pt x="650" y="115"/>
                    </a:lnTo>
                    <a:lnTo>
                      <a:pt x="592" y="127"/>
                    </a:lnTo>
                    <a:lnTo>
                      <a:pt x="488" y="159"/>
                    </a:lnTo>
                    <a:lnTo>
                      <a:pt x="403" y="204"/>
                    </a:lnTo>
                    <a:lnTo>
                      <a:pt x="333" y="264"/>
                    </a:lnTo>
                    <a:lnTo>
                      <a:pt x="278" y="337"/>
                    </a:lnTo>
                    <a:lnTo>
                      <a:pt x="239" y="422"/>
                    </a:lnTo>
                    <a:lnTo>
                      <a:pt x="215" y="522"/>
                    </a:lnTo>
                    <a:lnTo>
                      <a:pt x="202" y="635"/>
                    </a:lnTo>
                    <a:lnTo>
                      <a:pt x="201" y="697"/>
                    </a:lnTo>
                    <a:lnTo>
                      <a:pt x="0" y="1637"/>
                    </a:lnTo>
                    <a:lnTo>
                      <a:pt x="220" y="1692"/>
                    </a:lnTo>
                    <a:lnTo>
                      <a:pt x="434" y="656"/>
                    </a:lnTo>
                    <a:lnTo>
                      <a:pt x="435" y="609"/>
                    </a:lnTo>
                    <a:lnTo>
                      <a:pt x="446" y="536"/>
                    </a:lnTo>
                    <a:lnTo>
                      <a:pt x="465" y="484"/>
                    </a:lnTo>
                    <a:lnTo>
                      <a:pt x="497" y="449"/>
                    </a:lnTo>
                    <a:lnTo>
                      <a:pt x="540" y="430"/>
                    </a:lnTo>
                    <a:lnTo>
                      <a:pt x="596" y="421"/>
                    </a:lnTo>
                    <a:lnTo>
                      <a:pt x="702" y="418"/>
                    </a:lnTo>
                    <a:lnTo>
                      <a:pt x="793" y="420"/>
                    </a:lnTo>
                    <a:lnTo>
                      <a:pt x="792" y="424"/>
                    </a:lnTo>
                    <a:lnTo>
                      <a:pt x="888" y="422"/>
                    </a:lnTo>
                    <a:lnTo>
                      <a:pt x="1003" y="424"/>
                    </a:lnTo>
                    <a:lnTo>
                      <a:pt x="1064" y="431"/>
                    </a:lnTo>
                    <a:lnTo>
                      <a:pt x="1114" y="449"/>
                    </a:lnTo>
                    <a:lnTo>
                      <a:pt x="1151" y="483"/>
                    </a:lnTo>
                    <a:lnTo>
                      <a:pt x="1175" y="534"/>
                    </a:lnTo>
                    <a:lnTo>
                      <a:pt x="1188" y="608"/>
                    </a:lnTo>
                    <a:lnTo>
                      <a:pt x="1190" y="656"/>
                    </a:lnTo>
                    <a:lnTo>
                      <a:pt x="1403" y="1692"/>
                    </a:lnTo>
                    <a:lnTo>
                      <a:pt x="1624" y="1637"/>
                    </a:lnTo>
                    <a:lnTo>
                      <a:pt x="1423" y="697"/>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7">
                <a:extLst>
                  <a:ext uri="{FF2B5EF4-FFF2-40B4-BE49-F238E27FC236}">
                    <a16:creationId xmlns:a16="http://schemas.microsoft.com/office/drawing/2014/main" xmlns="" id="{C553B74E-2FFD-4329-9814-BE49999A853E}"/>
                  </a:ext>
                </a:extLst>
              </p:cNvPr>
              <p:cNvSpPr>
                <a:spLocks/>
              </p:cNvSpPr>
              <p:nvPr/>
            </p:nvSpPr>
            <p:spPr bwMode="auto">
              <a:xfrm>
                <a:off x="1888331" y="5748338"/>
                <a:ext cx="119063" cy="511175"/>
              </a:xfrm>
              <a:custGeom>
                <a:avLst/>
                <a:gdLst>
                  <a:gd name="T0" fmla="*/ 16 w 301"/>
                  <a:gd name="T1" fmla="*/ 1285 h 1285"/>
                  <a:gd name="T2" fmla="*/ 210 w 301"/>
                  <a:gd name="T3" fmla="*/ 1272 h 1285"/>
                  <a:gd name="T4" fmla="*/ 301 w 301"/>
                  <a:gd name="T5" fmla="*/ 0 h 1285"/>
                  <a:gd name="T6" fmla="*/ 0 w 301"/>
                  <a:gd name="T7" fmla="*/ 6 h 1285"/>
                  <a:gd name="T8" fmla="*/ 6 w 301"/>
                  <a:gd name="T9" fmla="*/ 160 h 1285"/>
                  <a:gd name="T10" fmla="*/ 14 w 301"/>
                  <a:gd name="T11" fmla="*/ 545 h 1285"/>
                  <a:gd name="T12" fmla="*/ 18 w 301"/>
                  <a:gd name="T13" fmla="*/ 1110 h 1285"/>
                  <a:gd name="T14" fmla="*/ 16 w 301"/>
                  <a:gd name="T15" fmla="*/ 1285 h 1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285">
                    <a:moveTo>
                      <a:pt x="16" y="1285"/>
                    </a:moveTo>
                    <a:lnTo>
                      <a:pt x="210" y="1272"/>
                    </a:lnTo>
                    <a:lnTo>
                      <a:pt x="301" y="0"/>
                    </a:lnTo>
                    <a:lnTo>
                      <a:pt x="0" y="6"/>
                    </a:lnTo>
                    <a:lnTo>
                      <a:pt x="6" y="160"/>
                    </a:lnTo>
                    <a:lnTo>
                      <a:pt x="14" y="545"/>
                    </a:lnTo>
                    <a:lnTo>
                      <a:pt x="18" y="1110"/>
                    </a:lnTo>
                    <a:lnTo>
                      <a:pt x="16" y="1285"/>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98">
                <a:extLst>
                  <a:ext uri="{FF2B5EF4-FFF2-40B4-BE49-F238E27FC236}">
                    <a16:creationId xmlns:a16="http://schemas.microsoft.com/office/drawing/2014/main" xmlns="" id="{27F6EAC0-2BB1-4B90-881D-A95B2461EBE2}"/>
                  </a:ext>
                </a:extLst>
              </p:cNvPr>
              <p:cNvSpPr>
                <a:spLocks/>
              </p:cNvSpPr>
              <p:nvPr/>
            </p:nvSpPr>
            <p:spPr bwMode="auto">
              <a:xfrm>
                <a:off x="1753394" y="5748338"/>
                <a:ext cx="119063" cy="506413"/>
              </a:xfrm>
              <a:custGeom>
                <a:avLst/>
                <a:gdLst>
                  <a:gd name="T0" fmla="*/ 289 w 302"/>
                  <a:gd name="T1" fmla="*/ 1272 h 1272"/>
                  <a:gd name="T2" fmla="*/ 288 w 302"/>
                  <a:gd name="T3" fmla="*/ 1099 h 1272"/>
                  <a:gd name="T4" fmla="*/ 288 w 302"/>
                  <a:gd name="T5" fmla="*/ 540 h 1272"/>
                  <a:gd name="T6" fmla="*/ 296 w 302"/>
                  <a:gd name="T7" fmla="*/ 160 h 1272"/>
                  <a:gd name="T8" fmla="*/ 302 w 302"/>
                  <a:gd name="T9" fmla="*/ 6 h 1272"/>
                  <a:gd name="T10" fmla="*/ 0 w 302"/>
                  <a:gd name="T11" fmla="*/ 0 h 1272"/>
                  <a:gd name="T12" fmla="*/ 92 w 302"/>
                  <a:gd name="T13" fmla="*/ 1272 h 1272"/>
                  <a:gd name="T14" fmla="*/ 289 w 302"/>
                  <a:gd name="T15" fmla="*/ 1272 h 1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72">
                    <a:moveTo>
                      <a:pt x="289" y="1272"/>
                    </a:moveTo>
                    <a:lnTo>
                      <a:pt x="288" y="1099"/>
                    </a:lnTo>
                    <a:lnTo>
                      <a:pt x="288" y="540"/>
                    </a:lnTo>
                    <a:lnTo>
                      <a:pt x="296" y="160"/>
                    </a:lnTo>
                    <a:lnTo>
                      <a:pt x="302" y="6"/>
                    </a:lnTo>
                    <a:lnTo>
                      <a:pt x="0" y="0"/>
                    </a:lnTo>
                    <a:lnTo>
                      <a:pt x="92" y="1272"/>
                    </a:lnTo>
                    <a:lnTo>
                      <a:pt x="289" y="1272"/>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99">
                <a:extLst>
                  <a:ext uri="{FF2B5EF4-FFF2-40B4-BE49-F238E27FC236}">
                    <a16:creationId xmlns:a16="http://schemas.microsoft.com/office/drawing/2014/main" xmlns="" id="{014B0073-68F0-43CC-B2F4-B7C19D4C730A}"/>
                  </a:ext>
                </a:extLst>
              </p:cNvPr>
              <p:cNvSpPr>
                <a:spLocks/>
              </p:cNvSpPr>
              <p:nvPr/>
            </p:nvSpPr>
            <p:spPr bwMode="auto">
              <a:xfrm>
                <a:off x="1661319" y="4662488"/>
                <a:ext cx="447675" cy="458788"/>
              </a:xfrm>
              <a:custGeom>
                <a:avLst/>
                <a:gdLst>
                  <a:gd name="T0" fmla="*/ 1126 w 1126"/>
                  <a:gd name="T1" fmla="*/ 578 h 1157"/>
                  <a:gd name="T2" fmla="*/ 1125 w 1126"/>
                  <a:gd name="T3" fmla="*/ 608 h 1157"/>
                  <a:gd name="T4" fmla="*/ 1119 w 1126"/>
                  <a:gd name="T5" fmla="*/ 667 h 1157"/>
                  <a:gd name="T6" fmla="*/ 1098 w 1126"/>
                  <a:gd name="T7" fmla="*/ 751 h 1157"/>
                  <a:gd name="T8" fmla="*/ 1051 w 1126"/>
                  <a:gd name="T9" fmla="*/ 855 h 1157"/>
                  <a:gd name="T10" fmla="*/ 985 w 1126"/>
                  <a:gd name="T11" fmla="*/ 947 h 1157"/>
                  <a:gd name="T12" fmla="*/ 905 w 1126"/>
                  <a:gd name="T13" fmla="*/ 1026 h 1157"/>
                  <a:gd name="T14" fmla="*/ 814 w 1126"/>
                  <a:gd name="T15" fmla="*/ 1088 h 1157"/>
                  <a:gd name="T16" fmla="*/ 715 w 1126"/>
                  <a:gd name="T17" fmla="*/ 1132 h 1157"/>
                  <a:gd name="T18" fmla="*/ 614 w 1126"/>
                  <a:gd name="T19" fmla="*/ 1155 h 1157"/>
                  <a:gd name="T20" fmla="*/ 562 w 1126"/>
                  <a:gd name="T21" fmla="*/ 1157 h 1157"/>
                  <a:gd name="T22" fmla="*/ 512 w 1126"/>
                  <a:gd name="T23" fmla="*/ 1155 h 1157"/>
                  <a:gd name="T24" fmla="*/ 411 w 1126"/>
                  <a:gd name="T25" fmla="*/ 1132 h 1157"/>
                  <a:gd name="T26" fmla="*/ 312 w 1126"/>
                  <a:gd name="T27" fmla="*/ 1088 h 1157"/>
                  <a:gd name="T28" fmla="*/ 222 w 1126"/>
                  <a:gd name="T29" fmla="*/ 1026 h 1157"/>
                  <a:gd name="T30" fmla="*/ 141 w 1126"/>
                  <a:gd name="T31" fmla="*/ 947 h 1157"/>
                  <a:gd name="T32" fmla="*/ 75 w 1126"/>
                  <a:gd name="T33" fmla="*/ 855 h 1157"/>
                  <a:gd name="T34" fmla="*/ 28 w 1126"/>
                  <a:gd name="T35" fmla="*/ 751 h 1157"/>
                  <a:gd name="T36" fmla="*/ 8 w 1126"/>
                  <a:gd name="T37" fmla="*/ 667 h 1157"/>
                  <a:gd name="T38" fmla="*/ 1 w 1126"/>
                  <a:gd name="T39" fmla="*/ 608 h 1157"/>
                  <a:gd name="T40" fmla="*/ 0 w 1126"/>
                  <a:gd name="T41" fmla="*/ 578 h 1157"/>
                  <a:gd name="T42" fmla="*/ 3 w 1126"/>
                  <a:gd name="T43" fmla="*/ 519 h 1157"/>
                  <a:gd name="T44" fmla="*/ 25 w 1126"/>
                  <a:gd name="T45" fmla="*/ 406 h 1157"/>
                  <a:gd name="T46" fmla="*/ 67 w 1126"/>
                  <a:gd name="T47" fmla="*/ 302 h 1157"/>
                  <a:gd name="T48" fmla="*/ 128 w 1126"/>
                  <a:gd name="T49" fmla="*/ 210 h 1157"/>
                  <a:gd name="T50" fmla="*/ 205 w 1126"/>
                  <a:gd name="T51" fmla="*/ 133 h 1157"/>
                  <a:gd name="T52" fmla="*/ 294 w 1126"/>
                  <a:gd name="T53" fmla="*/ 70 h 1157"/>
                  <a:gd name="T54" fmla="*/ 395 w 1126"/>
                  <a:gd name="T55" fmla="*/ 26 h 1157"/>
                  <a:gd name="T56" fmla="*/ 505 w 1126"/>
                  <a:gd name="T57" fmla="*/ 3 h 1157"/>
                  <a:gd name="T58" fmla="*/ 562 w 1126"/>
                  <a:gd name="T59" fmla="*/ 0 h 1157"/>
                  <a:gd name="T60" fmla="*/ 621 w 1126"/>
                  <a:gd name="T61" fmla="*/ 3 h 1157"/>
                  <a:gd name="T62" fmla="*/ 731 w 1126"/>
                  <a:gd name="T63" fmla="*/ 26 h 1157"/>
                  <a:gd name="T64" fmla="*/ 832 w 1126"/>
                  <a:gd name="T65" fmla="*/ 70 h 1157"/>
                  <a:gd name="T66" fmla="*/ 922 w 1126"/>
                  <a:gd name="T67" fmla="*/ 133 h 1157"/>
                  <a:gd name="T68" fmla="*/ 998 w 1126"/>
                  <a:gd name="T69" fmla="*/ 210 h 1157"/>
                  <a:gd name="T70" fmla="*/ 1059 w 1126"/>
                  <a:gd name="T71" fmla="*/ 302 h 1157"/>
                  <a:gd name="T72" fmla="*/ 1102 w 1126"/>
                  <a:gd name="T73" fmla="*/ 406 h 1157"/>
                  <a:gd name="T74" fmla="*/ 1124 w 1126"/>
                  <a:gd name="T75" fmla="*/ 519 h 1157"/>
                  <a:gd name="T76" fmla="*/ 1126 w 1126"/>
                  <a:gd name="T77" fmla="*/ 57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6" h="1157">
                    <a:moveTo>
                      <a:pt x="1126" y="578"/>
                    </a:moveTo>
                    <a:lnTo>
                      <a:pt x="1125" y="608"/>
                    </a:lnTo>
                    <a:lnTo>
                      <a:pt x="1119" y="667"/>
                    </a:lnTo>
                    <a:lnTo>
                      <a:pt x="1098" y="751"/>
                    </a:lnTo>
                    <a:lnTo>
                      <a:pt x="1051" y="855"/>
                    </a:lnTo>
                    <a:lnTo>
                      <a:pt x="985" y="947"/>
                    </a:lnTo>
                    <a:lnTo>
                      <a:pt x="905" y="1026"/>
                    </a:lnTo>
                    <a:lnTo>
                      <a:pt x="814" y="1088"/>
                    </a:lnTo>
                    <a:lnTo>
                      <a:pt x="715" y="1132"/>
                    </a:lnTo>
                    <a:lnTo>
                      <a:pt x="614" y="1155"/>
                    </a:lnTo>
                    <a:lnTo>
                      <a:pt x="562" y="1157"/>
                    </a:lnTo>
                    <a:lnTo>
                      <a:pt x="512" y="1155"/>
                    </a:lnTo>
                    <a:lnTo>
                      <a:pt x="411" y="1132"/>
                    </a:lnTo>
                    <a:lnTo>
                      <a:pt x="312" y="1088"/>
                    </a:lnTo>
                    <a:lnTo>
                      <a:pt x="222" y="1026"/>
                    </a:lnTo>
                    <a:lnTo>
                      <a:pt x="141" y="947"/>
                    </a:lnTo>
                    <a:lnTo>
                      <a:pt x="75" y="855"/>
                    </a:lnTo>
                    <a:lnTo>
                      <a:pt x="28" y="751"/>
                    </a:lnTo>
                    <a:lnTo>
                      <a:pt x="8" y="667"/>
                    </a:lnTo>
                    <a:lnTo>
                      <a:pt x="1" y="608"/>
                    </a:lnTo>
                    <a:lnTo>
                      <a:pt x="0" y="578"/>
                    </a:lnTo>
                    <a:lnTo>
                      <a:pt x="3" y="519"/>
                    </a:lnTo>
                    <a:lnTo>
                      <a:pt x="25" y="406"/>
                    </a:lnTo>
                    <a:lnTo>
                      <a:pt x="67" y="302"/>
                    </a:lnTo>
                    <a:lnTo>
                      <a:pt x="128" y="210"/>
                    </a:lnTo>
                    <a:lnTo>
                      <a:pt x="205" y="133"/>
                    </a:lnTo>
                    <a:lnTo>
                      <a:pt x="294" y="70"/>
                    </a:lnTo>
                    <a:lnTo>
                      <a:pt x="395" y="26"/>
                    </a:lnTo>
                    <a:lnTo>
                      <a:pt x="505" y="3"/>
                    </a:lnTo>
                    <a:lnTo>
                      <a:pt x="562" y="0"/>
                    </a:lnTo>
                    <a:lnTo>
                      <a:pt x="621" y="3"/>
                    </a:lnTo>
                    <a:lnTo>
                      <a:pt x="731" y="26"/>
                    </a:lnTo>
                    <a:lnTo>
                      <a:pt x="832" y="70"/>
                    </a:lnTo>
                    <a:lnTo>
                      <a:pt x="922" y="133"/>
                    </a:lnTo>
                    <a:lnTo>
                      <a:pt x="998" y="210"/>
                    </a:lnTo>
                    <a:lnTo>
                      <a:pt x="1059" y="302"/>
                    </a:lnTo>
                    <a:lnTo>
                      <a:pt x="1102" y="406"/>
                    </a:lnTo>
                    <a:lnTo>
                      <a:pt x="1124" y="519"/>
                    </a:lnTo>
                    <a:lnTo>
                      <a:pt x="1126" y="578"/>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00">
                <a:extLst>
                  <a:ext uri="{FF2B5EF4-FFF2-40B4-BE49-F238E27FC236}">
                    <a16:creationId xmlns:a16="http://schemas.microsoft.com/office/drawing/2014/main" xmlns="" id="{BDFEAAC2-C7E7-4DD3-83EF-6A2988AB71DE}"/>
                  </a:ext>
                </a:extLst>
              </p:cNvPr>
              <p:cNvSpPr>
                <a:spLocks/>
              </p:cNvSpPr>
              <p:nvPr/>
            </p:nvSpPr>
            <p:spPr bwMode="auto">
              <a:xfrm>
                <a:off x="1553369" y="5686425"/>
                <a:ext cx="90488" cy="127000"/>
              </a:xfrm>
              <a:custGeom>
                <a:avLst/>
                <a:gdLst>
                  <a:gd name="T0" fmla="*/ 192 w 227"/>
                  <a:gd name="T1" fmla="*/ 246 h 320"/>
                  <a:gd name="T2" fmla="*/ 186 w 227"/>
                  <a:gd name="T3" fmla="*/ 265 h 320"/>
                  <a:gd name="T4" fmla="*/ 164 w 227"/>
                  <a:gd name="T5" fmla="*/ 295 h 320"/>
                  <a:gd name="T6" fmla="*/ 131 w 227"/>
                  <a:gd name="T7" fmla="*/ 315 h 320"/>
                  <a:gd name="T8" fmla="*/ 94 w 227"/>
                  <a:gd name="T9" fmla="*/ 320 h 320"/>
                  <a:gd name="T10" fmla="*/ 74 w 227"/>
                  <a:gd name="T11" fmla="*/ 316 h 320"/>
                  <a:gd name="T12" fmla="*/ 56 w 227"/>
                  <a:gd name="T13" fmla="*/ 311 h 320"/>
                  <a:gd name="T14" fmla="*/ 25 w 227"/>
                  <a:gd name="T15" fmla="*/ 287 h 320"/>
                  <a:gd name="T16" fmla="*/ 7 w 227"/>
                  <a:gd name="T17" fmla="*/ 255 h 320"/>
                  <a:gd name="T18" fmla="*/ 0 w 227"/>
                  <a:gd name="T19" fmla="*/ 219 h 320"/>
                  <a:gd name="T20" fmla="*/ 4 w 227"/>
                  <a:gd name="T21" fmla="*/ 199 h 320"/>
                  <a:gd name="T22" fmla="*/ 35 w 227"/>
                  <a:gd name="T23" fmla="*/ 74 h 320"/>
                  <a:gd name="T24" fmla="*/ 42 w 227"/>
                  <a:gd name="T25" fmla="*/ 54 h 320"/>
                  <a:gd name="T26" fmla="*/ 65 w 227"/>
                  <a:gd name="T27" fmla="*/ 24 h 320"/>
                  <a:gd name="T28" fmla="*/ 96 w 227"/>
                  <a:gd name="T29" fmla="*/ 5 h 320"/>
                  <a:gd name="T30" fmla="*/ 134 w 227"/>
                  <a:gd name="T31" fmla="*/ 0 h 320"/>
                  <a:gd name="T32" fmla="*/ 153 w 227"/>
                  <a:gd name="T33" fmla="*/ 2 h 320"/>
                  <a:gd name="T34" fmla="*/ 173 w 227"/>
                  <a:gd name="T35" fmla="*/ 9 h 320"/>
                  <a:gd name="T36" fmla="*/ 203 w 227"/>
                  <a:gd name="T37" fmla="*/ 32 h 320"/>
                  <a:gd name="T38" fmla="*/ 222 w 227"/>
                  <a:gd name="T39" fmla="*/ 63 h 320"/>
                  <a:gd name="T40" fmla="*/ 227 w 227"/>
                  <a:gd name="T41" fmla="*/ 101 h 320"/>
                  <a:gd name="T42" fmla="*/ 225 w 227"/>
                  <a:gd name="T43" fmla="*/ 120 h 320"/>
                  <a:gd name="T44" fmla="*/ 192 w 227"/>
                  <a:gd name="T45" fmla="*/ 24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320">
                    <a:moveTo>
                      <a:pt x="192" y="246"/>
                    </a:moveTo>
                    <a:lnTo>
                      <a:pt x="186" y="265"/>
                    </a:lnTo>
                    <a:lnTo>
                      <a:pt x="164" y="295"/>
                    </a:lnTo>
                    <a:lnTo>
                      <a:pt x="131" y="315"/>
                    </a:lnTo>
                    <a:lnTo>
                      <a:pt x="94" y="320"/>
                    </a:lnTo>
                    <a:lnTo>
                      <a:pt x="74" y="316"/>
                    </a:lnTo>
                    <a:lnTo>
                      <a:pt x="56" y="311"/>
                    </a:lnTo>
                    <a:lnTo>
                      <a:pt x="25" y="287"/>
                    </a:lnTo>
                    <a:lnTo>
                      <a:pt x="7" y="255"/>
                    </a:lnTo>
                    <a:lnTo>
                      <a:pt x="0" y="219"/>
                    </a:lnTo>
                    <a:lnTo>
                      <a:pt x="4" y="199"/>
                    </a:lnTo>
                    <a:lnTo>
                      <a:pt x="35" y="74"/>
                    </a:lnTo>
                    <a:lnTo>
                      <a:pt x="42" y="54"/>
                    </a:lnTo>
                    <a:lnTo>
                      <a:pt x="65" y="24"/>
                    </a:lnTo>
                    <a:lnTo>
                      <a:pt x="96" y="5"/>
                    </a:lnTo>
                    <a:lnTo>
                      <a:pt x="134" y="0"/>
                    </a:lnTo>
                    <a:lnTo>
                      <a:pt x="153" y="2"/>
                    </a:lnTo>
                    <a:lnTo>
                      <a:pt x="173" y="9"/>
                    </a:lnTo>
                    <a:lnTo>
                      <a:pt x="203" y="32"/>
                    </a:lnTo>
                    <a:lnTo>
                      <a:pt x="222" y="63"/>
                    </a:lnTo>
                    <a:lnTo>
                      <a:pt x="227" y="101"/>
                    </a:lnTo>
                    <a:lnTo>
                      <a:pt x="225" y="120"/>
                    </a:lnTo>
                    <a:lnTo>
                      <a:pt x="192" y="246"/>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01">
                <a:extLst>
                  <a:ext uri="{FF2B5EF4-FFF2-40B4-BE49-F238E27FC236}">
                    <a16:creationId xmlns:a16="http://schemas.microsoft.com/office/drawing/2014/main" xmlns="" id="{12FE46B4-C4D8-480D-9485-70628D4D8DE6}"/>
                  </a:ext>
                </a:extLst>
              </p:cNvPr>
              <p:cNvSpPr>
                <a:spLocks/>
              </p:cNvSpPr>
              <p:nvPr/>
            </p:nvSpPr>
            <p:spPr bwMode="auto">
              <a:xfrm>
                <a:off x="2129631" y="5686425"/>
                <a:ext cx="88900" cy="127000"/>
              </a:xfrm>
              <a:custGeom>
                <a:avLst/>
                <a:gdLst>
                  <a:gd name="T0" fmla="*/ 35 w 227"/>
                  <a:gd name="T1" fmla="*/ 246 h 320"/>
                  <a:gd name="T2" fmla="*/ 41 w 227"/>
                  <a:gd name="T3" fmla="*/ 265 h 320"/>
                  <a:gd name="T4" fmla="*/ 63 w 227"/>
                  <a:gd name="T5" fmla="*/ 295 h 320"/>
                  <a:gd name="T6" fmla="*/ 96 w 227"/>
                  <a:gd name="T7" fmla="*/ 315 h 320"/>
                  <a:gd name="T8" fmla="*/ 133 w 227"/>
                  <a:gd name="T9" fmla="*/ 320 h 320"/>
                  <a:gd name="T10" fmla="*/ 153 w 227"/>
                  <a:gd name="T11" fmla="*/ 316 h 320"/>
                  <a:gd name="T12" fmla="*/ 171 w 227"/>
                  <a:gd name="T13" fmla="*/ 311 h 320"/>
                  <a:gd name="T14" fmla="*/ 202 w 227"/>
                  <a:gd name="T15" fmla="*/ 287 h 320"/>
                  <a:gd name="T16" fmla="*/ 220 w 227"/>
                  <a:gd name="T17" fmla="*/ 255 h 320"/>
                  <a:gd name="T18" fmla="*/ 227 w 227"/>
                  <a:gd name="T19" fmla="*/ 219 h 320"/>
                  <a:gd name="T20" fmla="*/ 223 w 227"/>
                  <a:gd name="T21" fmla="*/ 199 h 320"/>
                  <a:gd name="T22" fmla="*/ 192 w 227"/>
                  <a:gd name="T23" fmla="*/ 74 h 320"/>
                  <a:gd name="T24" fmla="*/ 185 w 227"/>
                  <a:gd name="T25" fmla="*/ 54 h 320"/>
                  <a:gd name="T26" fmla="*/ 162 w 227"/>
                  <a:gd name="T27" fmla="*/ 24 h 320"/>
                  <a:gd name="T28" fmla="*/ 131 w 227"/>
                  <a:gd name="T29" fmla="*/ 5 h 320"/>
                  <a:gd name="T30" fmla="*/ 93 w 227"/>
                  <a:gd name="T31" fmla="*/ 0 h 320"/>
                  <a:gd name="T32" fmla="*/ 74 w 227"/>
                  <a:gd name="T33" fmla="*/ 2 h 320"/>
                  <a:gd name="T34" fmla="*/ 54 w 227"/>
                  <a:gd name="T35" fmla="*/ 9 h 320"/>
                  <a:gd name="T36" fmla="*/ 24 w 227"/>
                  <a:gd name="T37" fmla="*/ 32 h 320"/>
                  <a:gd name="T38" fmla="*/ 5 w 227"/>
                  <a:gd name="T39" fmla="*/ 63 h 320"/>
                  <a:gd name="T40" fmla="*/ 0 w 227"/>
                  <a:gd name="T41" fmla="*/ 101 h 320"/>
                  <a:gd name="T42" fmla="*/ 4 w 227"/>
                  <a:gd name="T43" fmla="*/ 120 h 320"/>
                  <a:gd name="T44" fmla="*/ 35 w 227"/>
                  <a:gd name="T45" fmla="*/ 24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320">
                    <a:moveTo>
                      <a:pt x="35" y="246"/>
                    </a:moveTo>
                    <a:lnTo>
                      <a:pt x="41" y="265"/>
                    </a:lnTo>
                    <a:lnTo>
                      <a:pt x="63" y="295"/>
                    </a:lnTo>
                    <a:lnTo>
                      <a:pt x="96" y="315"/>
                    </a:lnTo>
                    <a:lnTo>
                      <a:pt x="133" y="320"/>
                    </a:lnTo>
                    <a:lnTo>
                      <a:pt x="153" y="316"/>
                    </a:lnTo>
                    <a:lnTo>
                      <a:pt x="171" y="311"/>
                    </a:lnTo>
                    <a:lnTo>
                      <a:pt x="202" y="287"/>
                    </a:lnTo>
                    <a:lnTo>
                      <a:pt x="220" y="255"/>
                    </a:lnTo>
                    <a:lnTo>
                      <a:pt x="227" y="219"/>
                    </a:lnTo>
                    <a:lnTo>
                      <a:pt x="223" y="199"/>
                    </a:lnTo>
                    <a:lnTo>
                      <a:pt x="192" y="74"/>
                    </a:lnTo>
                    <a:lnTo>
                      <a:pt x="185" y="54"/>
                    </a:lnTo>
                    <a:lnTo>
                      <a:pt x="162" y="24"/>
                    </a:lnTo>
                    <a:lnTo>
                      <a:pt x="131" y="5"/>
                    </a:lnTo>
                    <a:lnTo>
                      <a:pt x="93" y="0"/>
                    </a:lnTo>
                    <a:lnTo>
                      <a:pt x="74" y="2"/>
                    </a:lnTo>
                    <a:lnTo>
                      <a:pt x="54" y="9"/>
                    </a:lnTo>
                    <a:lnTo>
                      <a:pt x="24" y="32"/>
                    </a:lnTo>
                    <a:lnTo>
                      <a:pt x="5" y="63"/>
                    </a:lnTo>
                    <a:lnTo>
                      <a:pt x="0" y="101"/>
                    </a:lnTo>
                    <a:lnTo>
                      <a:pt x="4" y="120"/>
                    </a:lnTo>
                    <a:lnTo>
                      <a:pt x="35" y="246"/>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02">
                <a:extLst>
                  <a:ext uri="{FF2B5EF4-FFF2-40B4-BE49-F238E27FC236}">
                    <a16:creationId xmlns:a16="http://schemas.microsoft.com/office/drawing/2014/main" xmlns="" id="{3F003F5E-5805-4B90-84E0-38BF3F956DC5}"/>
                  </a:ext>
                </a:extLst>
              </p:cNvPr>
              <p:cNvSpPr>
                <a:spLocks/>
              </p:cNvSpPr>
              <p:nvPr/>
            </p:nvSpPr>
            <p:spPr bwMode="auto">
              <a:xfrm>
                <a:off x="1627981" y="5146675"/>
                <a:ext cx="515938" cy="765175"/>
              </a:xfrm>
              <a:custGeom>
                <a:avLst/>
                <a:gdLst>
                  <a:gd name="T0" fmla="*/ 1302 w 1302"/>
                  <a:gd name="T1" fmla="*/ 680 h 1928"/>
                  <a:gd name="T2" fmla="*/ 1265 w 1302"/>
                  <a:gd name="T3" fmla="*/ 430 h 1928"/>
                  <a:gd name="T4" fmla="*/ 1225 w 1302"/>
                  <a:gd name="T5" fmla="*/ 255 h 1928"/>
                  <a:gd name="T6" fmla="*/ 1136 w 1302"/>
                  <a:gd name="T7" fmla="*/ 120 h 1928"/>
                  <a:gd name="T8" fmla="*/ 1000 w 1302"/>
                  <a:gd name="T9" fmla="*/ 28 h 1928"/>
                  <a:gd name="T10" fmla="*/ 915 w 1302"/>
                  <a:gd name="T11" fmla="*/ 0 h 1928"/>
                  <a:gd name="T12" fmla="*/ 891 w 1302"/>
                  <a:gd name="T13" fmla="*/ 71 h 1928"/>
                  <a:gd name="T14" fmla="*/ 810 w 1302"/>
                  <a:gd name="T15" fmla="*/ 177 h 1928"/>
                  <a:gd name="T16" fmla="*/ 691 w 1302"/>
                  <a:gd name="T17" fmla="*/ 229 h 1928"/>
                  <a:gd name="T18" fmla="*/ 611 w 1302"/>
                  <a:gd name="T19" fmla="*/ 229 h 1928"/>
                  <a:gd name="T20" fmla="*/ 492 w 1302"/>
                  <a:gd name="T21" fmla="*/ 177 h 1928"/>
                  <a:gd name="T22" fmla="*/ 411 w 1302"/>
                  <a:gd name="T23" fmla="*/ 71 h 1928"/>
                  <a:gd name="T24" fmla="*/ 387 w 1302"/>
                  <a:gd name="T25" fmla="*/ 0 h 1928"/>
                  <a:gd name="T26" fmla="*/ 302 w 1302"/>
                  <a:gd name="T27" fmla="*/ 28 h 1928"/>
                  <a:gd name="T28" fmla="*/ 166 w 1302"/>
                  <a:gd name="T29" fmla="*/ 120 h 1928"/>
                  <a:gd name="T30" fmla="*/ 77 w 1302"/>
                  <a:gd name="T31" fmla="*/ 255 h 1928"/>
                  <a:gd name="T32" fmla="*/ 37 w 1302"/>
                  <a:gd name="T33" fmla="*/ 430 h 1928"/>
                  <a:gd name="T34" fmla="*/ 0 w 1302"/>
                  <a:gd name="T35" fmla="*/ 680 h 1928"/>
                  <a:gd name="T36" fmla="*/ 273 w 1302"/>
                  <a:gd name="T37" fmla="*/ 1039 h 1928"/>
                  <a:gd name="T38" fmla="*/ 186 w 1302"/>
                  <a:gd name="T39" fmla="*/ 1229 h 1928"/>
                  <a:gd name="T40" fmla="*/ 21 w 1302"/>
                  <a:gd name="T41" fmla="*/ 1740 h 1928"/>
                  <a:gd name="T42" fmla="*/ 11 w 1302"/>
                  <a:gd name="T43" fmla="*/ 1799 h 1928"/>
                  <a:gd name="T44" fmla="*/ 69 w 1302"/>
                  <a:gd name="T45" fmla="*/ 1849 h 1928"/>
                  <a:gd name="T46" fmla="*/ 226 w 1302"/>
                  <a:gd name="T47" fmla="*/ 1897 h 1928"/>
                  <a:gd name="T48" fmla="*/ 541 w 1302"/>
                  <a:gd name="T49" fmla="*/ 1927 h 1928"/>
                  <a:gd name="T50" fmla="*/ 765 w 1302"/>
                  <a:gd name="T51" fmla="*/ 1927 h 1928"/>
                  <a:gd name="T52" fmla="*/ 1080 w 1302"/>
                  <a:gd name="T53" fmla="*/ 1897 h 1928"/>
                  <a:gd name="T54" fmla="*/ 1237 w 1302"/>
                  <a:gd name="T55" fmla="*/ 1849 h 1928"/>
                  <a:gd name="T56" fmla="*/ 1295 w 1302"/>
                  <a:gd name="T57" fmla="*/ 1799 h 1928"/>
                  <a:gd name="T58" fmla="*/ 1285 w 1302"/>
                  <a:gd name="T59" fmla="*/ 1739 h 1928"/>
                  <a:gd name="T60" fmla="*/ 1118 w 1302"/>
                  <a:gd name="T61" fmla="*/ 1223 h 1928"/>
                  <a:gd name="T62" fmla="*/ 1030 w 1302"/>
                  <a:gd name="T63" fmla="*/ 103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2" h="1928">
                    <a:moveTo>
                      <a:pt x="1030" y="687"/>
                    </a:moveTo>
                    <a:lnTo>
                      <a:pt x="1302" y="680"/>
                    </a:lnTo>
                    <a:lnTo>
                      <a:pt x="1299" y="653"/>
                    </a:lnTo>
                    <a:lnTo>
                      <a:pt x="1265" y="430"/>
                    </a:lnTo>
                    <a:lnTo>
                      <a:pt x="1237" y="299"/>
                    </a:lnTo>
                    <a:lnTo>
                      <a:pt x="1225" y="255"/>
                    </a:lnTo>
                    <a:lnTo>
                      <a:pt x="1186" y="180"/>
                    </a:lnTo>
                    <a:lnTo>
                      <a:pt x="1136" y="120"/>
                    </a:lnTo>
                    <a:lnTo>
                      <a:pt x="1081" y="75"/>
                    </a:lnTo>
                    <a:lnTo>
                      <a:pt x="1000" y="28"/>
                    </a:lnTo>
                    <a:lnTo>
                      <a:pt x="923" y="1"/>
                    </a:lnTo>
                    <a:lnTo>
                      <a:pt x="915" y="0"/>
                    </a:lnTo>
                    <a:lnTo>
                      <a:pt x="914" y="6"/>
                    </a:lnTo>
                    <a:lnTo>
                      <a:pt x="891" y="71"/>
                    </a:lnTo>
                    <a:lnTo>
                      <a:pt x="851" y="136"/>
                    </a:lnTo>
                    <a:lnTo>
                      <a:pt x="810" y="177"/>
                    </a:lnTo>
                    <a:lnTo>
                      <a:pt x="759" y="210"/>
                    </a:lnTo>
                    <a:lnTo>
                      <a:pt x="691" y="229"/>
                    </a:lnTo>
                    <a:lnTo>
                      <a:pt x="651" y="232"/>
                    </a:lnTo>
                    <a:lnTo>
                      <a:pt x="611" y="229"/>
                    </a:lnTo>
                    <a:lnTo>
                      <a:pt x="543" y="210"/>
                    </a:lnTo>
                    <a:lnTo>
                      <a:pt x="492" y="177"/>
                    </a:lnTo>
                    <a:lnTo>
                      <a:pt x="451" y="136"/>
                    </a:lnTo>
                    <a:lnTo>
                      <a:pt x="411" y="71"/>
                    </a:lnTo>
                    <a:lnTo>
                      <a:pt x="388" y="6"/>
                    </a:lnTo>
                    <a:lnTo>
                      <a:pt x="387" y="0"/>
                    </a:lnTo>
                    <a:lnTo>
                      <a:pt x="379" y="1"/>
                    </a:lnTo>
                    <a:lnTo>
                      <a:pt x="302" y="28"/>
                    </a:lnTo>
                    <a:lnTo>
                      <a:pt x="221" y="75"/>
                    </a:lnTo>
                    <a:lnTo>
                      <a:pt x="166" y="120"/>
                    </a:lnTo>
                    <a:lnTo>
                      <a:pt x="116" y="180"/>
                    </a:lnTo>
                    <a:lnTo>
                      <a:pt x="77" y="255"/>
                    </a:lnTo>
                    <a:lnTo>
                      <a:pt x="65" y="299"/>
                    </a:lnTo>
                    <a:lnTo>
                      <a:pt x="37" y="430"/>
                    </a:lnTo>
                    <a:lnTo>
                      <a:pt x="3" y="653"/>
                    </a:lnTo>
                    <a:lnTo>
                      <a:pt x="0" y="680"/>
                    </a:lnTo>
                    <a:lnTo>
                      <a:pt x="273" y="687"/>
                    </a:lnTo>
                    <a:lnTo>
                      <a:pt x="273" y="1039"/>
                    </a:lnTo>
                    <a:lnTo>
                      <a:pt x="241" y="1101"/>
                    </a:lnTo>
                    <a:lnTo>
                      <a:pt x="186" y="1229"/>
                    </a:lnTo>
                    <a:lnTo>
                      <a:pt x="113" y="1422"/>
                    </a:lnTo>
                    <a:lnTo>
                      <a:pt x="21" y="1740"/>
                    </a:lnTo>
                    <a:lnTo>
                      <a:pt x="9" y="1795"/>
                    </a:lnTo>
                    <a:lnTo>
                      <a:pt x="11" y="1799"/>
                    </a:lnTo>
                    <a:lnTo>
                      <a:pt x="33" y="1826"/>
                    </a:lnTo>
                    <a:lnTo>
                      <a:pt x="69" y="1849"/>
                    </a:lnTo>
                    <a:lnTo>
                      <a:pt x="130" y="1874"/>
                    </a:lnTo>
                    <a:lnTo>
                      <a:pt x="226" y="1897"/>
                    </a:lnTo>
                    <a:lnTo>
                      <a:pt x="359" y="1917"/>
                    </a:lnTo>
                    <a:lnTo>
                      <a:pt x="541" y="1927"/>
                    </a:lnTo>
                    <a:lnTo>
                      <a:pt x="652" y="1928"/>
                    </a:lnTo>
                    <a:lnTo>
                      <a:pt x="765" y="1927"/>
                    </a:lnTo>
                    <a:lnTo>
                      <a:pt x="947" y="1917"/>
                    </a:lnTo>
                    <a:lnTo>
                      <a:pt x="1080" y="1897"/>
                    </a:lnTo>
                    <a:lnTo>
                      <a:pt x="1175" y="1874"/>
                    </a:lnTo>
                    <a:lnTo>
                      <a:pt x="1237" y="1849"/>
                    </a:lnTo>
                    <a:lnTo>
                      <a:pt x="1273" y="1826"/>
                    </a:lnTo>
                    <a:lnTo>
                      <a:pt x="1295" y="1799"/>
                    </a:lnTo>
                    <a:lnTo>
                      <a:pt x="1297" y="1795"/>
                    </a:lnTo>
                    <a:lnTo>
                      <a:pt x="1285" y="1739"/>
                    </a:lnTo>
                    <a:lnTo>
                      <a:pt x="1190" y="1418"/>
                    </a:lnTo>
                    <a:lnTo>
                      <a:pt x="1118" y="1223"/>
                    </a:lnTo>
                    <a:lnTo>
                      <a:pt x="1061" y="1095"/>
                    </a:lnTo>
                    <a:lnTo>
                      <a:pt x="1030" y="1033"/>
                    </a:lnTo>
                    <a:lnTo>
                      <a:pt x="1030" y="687"/>
                    </a:lnTo>
                    <a:close/>
                  </a:path>
                </a:pathLst>
              </a:custGeom>
              <a:solidFill>
                <a:srgbClr val="E0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03">
                <a:extLst>
                  <a:ext uri="{FF2B5EF4-FFF2-40B4-BE49-F238E27FC236}">
                    <a16:creationId xmlns:a16="http://schemas.microsoft.com/office/drawing/2014/main" xmlns="" id="{648FE5E9-EE78-4D9A-B644-8D209F0D9FA8}"/>
                  </a:ext>
                </a:extLst>
              </p:cNvPr>
              <p:cNvSpPr>
                <a:spLocks/>
              </p:cNvSpPr>
              <p:nvPr/>
            </p:nvSpPr>
            <p:spPr bwMode="auto">
              <a:xfrm>
                <a:off x="1627981" y="5146675"/>
                <a:ext cx="515938" cy="765175"/>
              </a:xfrm>
              <a:custGeom>
                <a:avLst/>
                <a:gdLst>
                  <a:gd name="T0" fmla="*/ 1302 w 1302"/>
                  <a:gd name="T1" fmla="*/ 680 h 1928"/>
                  <a:gd name="T2" fmla="*/ 1265 w 1302"/>
                  <a:gd name="T3" fmla="*/ 430 h 1928"/>
                  <a:gd name="T4" fmla="*/ 1225 w 1302"/>
                  <a:gd name="T5" fmla="*/ 255 h 1928"/>
                  <a:gd name="T6" fmla="*/ 1136 w 1302"/>
                  <a:gd name="T7" fmla="*/ 120 h 1928"/>
                  <a:gd name="T8" fmla="*/ 1000 w 1302"/>
                  <a:gd name="T9" fmla="*/ 28 h 1928"/>
                  <a:gd name="T10" fmla="*/ 915 w 1302"/>
                  <a:gd name="T11" fmla="*/ 0 h 1928"/>
                  <a:gd name="T12" fmla="*/ 891 w 1302"/>
                  <a:gd name="T13" fmla="*/ 71 h 1928"/>
                  <a:gd name="T14" fmla="*/ 810 w 1302"/>
                  <a:gd name="T15" fmla="*/ 177 h 1928"/>
                  <a:gd name="T16" fmla="*/ 691 w 1302"/>
                  <a:gd name="T17" fmla="*/ 229 h 1928"/>
                  <a:gd name="T18" fmla="*/ 611 w 1302"/>
                  <a:gd name="T19" fmla="*/ 229 h 1928"/>
                  <a:gd name="T20" fmla="*/ 492 w 1302"/>
                  <a:gd name="T21" fmla="*/ 177 h 1928"/>
                  <a:gd name="T22" fmla="*/ 411 w 1302"/>
                  <a:gd name="T23" fmla="*/ 71 h 1928"/>
                  <a:gd name="T24" fmla="*/ 387 w 1302"/>
                  <a:gd name="T25" fmla="*/ 0 h 1928"/>
                  <a:gd name="T26" fmla="*/ 302 w 1302"/>
                  <a:gd name="T27" fmla="*/ 28 h 1928"/>
                  <a:gd name="T28" fmla="*/ 166 w 1302"/>
                  <a:gd name="T29" fmla="*/ 120 h 1928"/>
                  <a:gd name="T30" fmla="*/ 77 w 1302"/>
                  <a:gd name="T31" fmla="*/ 255 h 1928"/>
                  <a:gd name="T32" fmla="*/ 37 w 1302"/>
                  <a:gd name="T33" fmla="*/ 430 h 1928"/>
                  <a:gd name="T34" fmla="*/ 0 w 1302"/>
                  <a:gd name="T35" fmla="*/ 680 h 1928"/>
                  <a:gd name="T36" fmla="*/ 273 w 1302"/>
                  <a:gd name="T37" fmla="*/ 1039 h 1928"/>
                  <a:gd name="T38" fmla="*/ 186 w 1302"/>
                  <a:gd name="T39" fmla="*/ 1229 h 1928"/>
                  <a:gd name="T40" fmla="*/ 21 w 1302"/>
                  <a:gd name="T41" fmla="*/ 1740 h 1928"/>
                  <a:gd name="T42" fmla="*/ 11 w 1302"/>
                  <a:gd name="T43" fmla="*/ 1799 h 1928"/>
                  <a:gd name="T44" fmla="*/ 69 w 1302"/>
                  <a:gd name="T45" fmla="*/ 1849 h 1928"/>
                  <a:gd name="T46" fmla="*/ 226 w 1302"/>
                  <a:gd name="T47" fmla="*/ 1897 h 1928"/>
                  <a:gd name="T48" fmla="*/ 541 w 1302"/>
                  <a:gd name="T49" fmla="*/ 1927 h 1928"/>
                  <a:gd name="T50" fmla="*/ 765 w 1302"/>
                  <a:gd name="T51" fmla="*/ 1927 h 1928"/>
                  <a:gd name="T52" fmla="*/ 1080 w 1302"/>
                  <a:gd name="T53" fmla="*/ 1897 h 1928"/>
                  <a:gd name="T54" fmla="*/ 1237 w 1302"/>
                  <a:gd name="T55" fmla="*/ 1849 h 1928"/>
                  <a:gd name="T56" fmla="*/ 1295 w 1302"/>
                  <a:gd name="T57" fmla="*/ 1799 h 1928"/>
                  <a:gd name="T58" fmla="*/ 1285 w 1302"/>
                  <a:gd name="T59" fmla="*/ 1739 h 1928"/>
                  <a:gd name="T60" fmla="*/ 1118 w 1302"/>
                  <a:gd name="T61" fmla="*/ 1223 h 1928"/>
                  <a:gd name="T62" fmla="*/ 1030 w 1302"/>
                  <a:gd name="T63" fmla="*/ 103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2" h="1928">
                    <a:moveTo>
                      <a:pt x="1030" y="687"/>
                    </a:moveTo>
                    <a:lnTo>
                      <a:pt x="1302" y="680"/>
                    </a:lnTo>
                    <a:lnTo>
                      <a:pt x="1299" y="653"/>
                    </a:lnTo>
                    <a:lnTo>
                      <a:pt x="1265" y="430"/>
                    </a:lnTo>
                    <a:lnTo>
                      <a:pt x="1237" y="299"/>
                    </a:lnTo>
                    <a:lnTo>
                      <a:pt x="1225" y="255"/>
                    </a:lnTo>
                    <a:lnTo>
                      <a:pt x="1186" y="180"/>
                    </a:lnTo>
                    <a:lnTo>
                      <a:pt x="1136" y="120"/>
                    </a:lnTo>
                    <a:lnTo>
                      <a:pt x="1081" y="75"/>
                    </a:lnTo>
                    <a:lnTo>
                      <a:pt x="1000" y="28"/>
                    </a:lnTo>
                    <a:lnTo>
                      <a:pt x="923" y="1"/>
                    </a:lnTo>
                    <a:lnTo>
                      <a:pt x="915" y="0"/>
                    </a:lnTo>
                    <a:lnTo>
                      <a:pt x="914" y="6"/>
                    </a:lnTo>
                    <a:lnTo>
                      <a:pt x="891" y="71"/>
                    </a:lnTo>
                    <a:lnTo>
                      <a:pt x="851" y="136"/>
                    </a:lnTo>
                    <a:lnTo>
                      <a:pt x="810" y="177"/>
                    </a:lnTo>
                    <a:lnTo>
                      <a:pt x="759" y="210"/>
                    </a:lnTo>
                    <a:lnTo>
                      <a:pt x="691" y="229"/>
                    </a:lnTo>
                    <a:lnTo>
                      <a:pt x="651" y="232"/>
                    </a:lnTo>
                    <a:lnTo>
                      <a:pt x="611" y="229"/>
                    </a:lnTo>
                    <a:lnTo>
                      <a:pt x="543" y="210"/>
                    </a:lnTo>
                    <a:lnTo>
                      <a:pt x="492" y="177"/>
                    </a:lnTo>
                    <a:lnTo>
                      <a:pt x="451" y="136"/>
                    </a:lnTo>
                    <a:lnTo>
                      <a:pt x="411" y="71"/>
                    </a:lnTo>
                    <a:lnTo>
                      <a:pt x="388" y="6"/>
                    </a:lnTo>
                    <a:lnTo>
                      <a:pt x="387" y="0"/>
                    </a:lnTo>
                    <a:lnTo>
                      <a:pt x="379" y="1"/>
                    </a:lnTo>
                    <a:lnTo>
                      <a:pt x="302" y="28"/>
                    </a:lnTo>
                    <a:lnTo>
                      <a:pt x="221" y="75"/>
                    </a:lnTo>
                    <a:lnTo>
                      <a:pt x="166" y="120"/>
                    </a:lnTo>
                    <a:lnTo>
                      <a:pt x="116" y="180"/>
                    </a:lnTo>
                    <a:lnTo>
                      <a:pt x="77" y="255"/>
                    </a:lnTo>
                    <a:lnTo>
                      <a:pt x="65" y="299"/>
                    </a:lnTo>
                    <a:lnTo>
                      <a:pt x="37" y="430"/>
                    </a:lnTo>
                    <a:lnTo>
                      <a:pt x="3" y="653"/>
                    </a:lnTo>
                    <a:lnTo>
                      <a:pt x="0" y="680"/>
                    </a:lnTo>
                    <a:lnTo>
                      <a:pt x="273" y="687"/>
                    </a:lnTo>
                    <a:lnTo>
                      <a:pt x="273" y="1039"/>
                    </a:lnTo>
                    <a:lnTo>
                      <a:pt x="241" y="1101"/>
                    </a:lnTo>
                    <a:lnTo>
                      <a:pt x="186" y="1229"/>
                    </a:lnTo>
                    <a:lnTo>
                      <a:pt x="113" y="1422"/>
                    </a:lnTo>
                    <a:lnTo>
                      <a:pt x="21" y="1740"/>
                    </a:lnTo>
                    <a:lnTo>
                      <a:pt x="9" y="1795"/>
                    </a:lnTo>
                    <a:lnTo>
                      <a:pt x="11" y="1799"/>
                    </a:lnTo>
                    <a:lnTo>
                      <a:pt x="33" y="1826"/>
                    </a:lnTo>
                    <a:lnTo>
                      <a:pt x="69" y="1849"/>
                    </a:lnTo>
                    <a:lnTo>
                      <a:pt x="130" y="1874"/>
                    </a:lnTo>
                    <a:lnTo>
                      <a:pt x="226" y="1897"/>
                    </a:lnTo>
                    <a:lnTo>
                      <a:pt x="359" y="1917"/>
                    </a:lnTo>
                    <a:lnTo>
                      <a:pt x="541" y="1927"/>
                    </a:lnTo>
                    <a:lnTo>
                      <a:pt x="652" y="1928"/>
                    </a:lnTo>
                    <a:lnTo>
                      <a:pt x="765" y="1927"/>
                    </a:lnTo>
                    <a:lnTo>
                      <a:pt x="947" y="1917"/>
                    </a:lnTo>
                    <a:lnTo>
                      <a:pt x="1080" y="1897"/>
                    </a:lnTo>
                    <a:lnTo>
                      <a:pt x="1175" y="1874"/>
                    </a:lnTo>
                    <a:lnTo>
                      <a:pt x="1237" y="1849"/>
                    </a:lnTo>
                    <a:lnTo>
                      <a:pt x="1273" y="1826"/>
                    </a:lnTo>
                    <a:lnTo>
                      <a:pt x="1295" y="1799"/>
                    </a:lnTo>
                    <a:lnTo>
                      <a:pt x="1297" y="1795"/>
                    </a:lnTo>
                    <a:lnTo>
                      <a:pt x="1285" y="1739"/>
                    </a:lnTo>
                    <a:lnTo>
                      <a:pt x="1190" y="1418"/>
                    </a:lnTo>
                    <a:lnTo>
                      <a:pt x="1118" y="1223"/>
                    </a:lnTo>
                    <a:lnTo>
                      <a:pt x="1061" y="1095"/>
                    </a:lnTo>
                    <a:lnTo>
                      <a:pt x="1030" y="1033"/>
                    </a:lnTo>
                    <a:lnTo>
                      <a:pt x="1030" y="687"/>
                    </a:lnTo>
                    <a:close/>
                  </a:path>
                </a:pathLst>
              </a:custGeom>
              <a:solidFill>
                <a:srgbClr val="187A67"/>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04">
                <a:extLst>
                  <a:ext uri="{FF2B5EF4-FFF2-40B4-BE49-F238E27FC236}">
                    <a16:creationId xmlns:a16="http://schemas.microsoft.com/office/drawing/2014/main" xmlns="" id="{9447C1B1-3E1F-4362-AF12-F5B9C9F94596}"/>
                  </a:ext>
                </a:extLst>
              </p:cNvPr>
              <p:cNvSpPr>
                <a:spLocks/>
              </p:cNvSpPr>
              <p:nvPr/>
            </p:nvSpPr>
            <p:spPr bwMode="auto">
              <a:xfrm>
                <a:off x="1720056" y="6251575"/>
                <a:ext cx="153988" cy="49213"/>
              </a:xfrm>
              <a:custGeom>
                <a:avLst/>
                <a:gdLst>
                  <a:gd name="T0" fmla="*/ 389 w 389"/>
                  <a:gd name="T1" fmla="*/ 0 h 125"/>
                  <a:gd name="T2" fmla="*/ 389 w 389"/>
                  <a:gd name="T3" fmla="*/ 125 h 125"/>
                  <a:gd name="T4" fmla="*/ 25 w 389"/>
                  <a:gd name="T5" fmla="*/ 125 h 125"/>
                  <a:gd name="T6" fmla="*/ 8 w 389"/>
                  <a:gd name="T7" fmla="*/ 123 h 125"/>
                  <a:gd name="T8" fmla="*/ 0 w 389"/>
                  <a:gd name="T9" fmla="*/ 113 h 125"/>
                  <a:gd name="T10" fmla="*/ 14 w 389"/>
                  <a:gd name="T11" fmla="*/ 95 h 125"/>
                  <a:gd name="T12" fmla="*/ 44 w 389"/>
                  <a:gd name="T13" fmla="*/ 74 h 125"/>
                  <a:gd name="T14" fmla="*/ 64 w 389"/>
                  <a:gd name="T15" fmla="*/ 65 h 125"/>
                  <a:gd name="T16" fmla="*/ 173 w 389"/>
                  <a:gd name="T17" fmla="*/ 12 h 125"/>
                  <a:gd name="T18" fmla="*/ 182 w 389"/>
                  <a:gd name="T19" fmla="*/ 5 h 125"/>
                  <a:gd name="T20" fmla="*/ 389 w 389"/>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 h="125">
                    <a:moveTo>
                      <a:pt x="389" y="0"/>
                    </a:moveTo>
                    <a:lnTo>
                      <a:pt x="389" y="125"/>
                    </a:lnTo>
                    <a:lnTo>
                      <a:pt x="25" y="125"/>
                    </a:lnTo>
                    <a:lnTo>
                      <a:pt x="8" y="123"/>
                    </a:lnTo>
                    <a:lnTo>
                      <a:pt x="0" y="113"/>
                    </a:lnTo>
                    <a:lnTo>
                      <a:pt x="14" y="95"/>
                    </a:lnTo>
                    <a:lnTo>
                      <a:pt x="44" y="74"/>
                    </a:lnTo>
                    <a:lnTo>
                      <a:pt x="64" y="65"/>
                    </a:lnTo>
                    <a:lnTo>
                      <a:pt x="173" y="12"/>
                    </a:lnTo>
                    <a:lnTo>
                      <a:pt x="182" y="5"/>
                    </a:lnTo>
                    <a:lnTo>
                      <a:pt x="389" y="0"/>
                    </a:lnTo>
                    <a:close/>
                  </a:path>
                </a:pathLst>
              </a:custGeom>
              <a:solidFill>
                <a:srgbClr val="8C7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6">
                <a:extLst>
                  <a:ext uri="{FF2B5EF4-FFF2-40B4-BE49-F238E27FC236}">
                    <a16:creationId xmlns:a16="http://schemas.microsoft.com/office/drawing/2014/main" xmlns="" id="{ED58827A-441E-4A2F-8962-3497CA8DA234}"/>
                  </a:ext>
                </a:extLst>
              </p:cNvPr>
              <p:cNvSpPr>
                <a:spLocks/>
              </p:cNvSpPr>
              <p:nvPr/>
            </p:nvSpPr>
            <p:spPr bwMode="auto">
              <a:xfrm>
                <a:off x="1891506" y="6251575"/>
                <a:ext cx="155575" cy="49213"/>
              </a:xfrm>
              <a:custGeom>
                <a:avLst/>
                <a:gdLst>
                  <a:gd name="T0" fmla="*/ 0 w 390"/>
                  <a:gd name="T1" fmla="*/ 0 h 125"/>
                  <a:gd name="T2" fmla="*/ 0 w 390"/>
                  <a:gd name="T3" fmla="*/ 125 h 125"/>
                  <a:gd name="T4" fmla="*/ 366 w 390"/>
                  <a:gd name="T5" fmla="*/ 125 h 125"/>
                  <a:gd name="T6" fmla="*/ 381 w 390"/>
                  <a:gd name="T7" fmla="*/ 123 h 125"/>
                  <a:gd name="T8" fmla="*/ 390 w 390"/>
                  <a:gd name="T9" fmla="*/ 113 h 125"/>
                  <a:gd name="T10" fmla="*/ 376 w 390"/>
                  <a:gd name="T11" fmla="*/ 95 h 125"/>
                  <a:gd name="T12" fmla="*/ 346 w 390"/>
                  <a:gd name="T13" fmla="*/ 74 h 125"/>
                  <a:gd name="T14" fmla="*/ 327 w 390"/>
                  <a:gd name="T15" fmla="*/ 65 h 125"/>
                  <a:gd name="T16" fmla="*/ 218 w 390"/>
                  <a:gd name="T17" fmla="*/ 12 h 125"/>
                  <a:gd name="T18" fmla="*/ 207 w 390"/>
                  <a:gd name="T19" fmla="*/ 5 h 125"/>
                  <a:gd name="T20" fmla="*/ 0 w 390"/>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125">
                    <a:moveTo>
                      <a:pt x="0" y="0"/>
                    </a:moveTo>
                    <a:lnTo>
                      <a:pt x="0" y="125"/>
                    </a:lnTo>
                    <a:lnTo>
                      <a:pt x="366" y="125"/>
                    </a:lnTo>
                    <a:lnTo>
                      <a:pt x="381" y="123"/>
                    </a:lnTo>
                    <a:lnTo>
                      <a:pt x="390" y="113"/>
                    </a:lnTo>
                    <a:lnTo>
                      <a:pt x="376" y="95"/>
                    </a:lnTo>
                    <a:lnTo>
                      <a:pt x="346" y="74"/>
                    </a:lnTo>
                    <a:lnTo>
                      <a:pt x="327" y="65"/>
                    </a:lnTo>
                    <a:lnTo>
                      <a:pt x="218" y="12"/>
                    </a:lnTo>
                    <a:lnTo>
                      <a:pt x="207" y="5"/>
                    </a:lnTo>
                    <a:lnTo>
                      <a:pt x="0" y="0"/>
                    </a:lnTo>
                    <a:close/>
                  </a:path>
                </a:pathLst>
              </a:custGeom>
              <a:solidFill>
                <a:srgbClr val="8C7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7">
                <a:extLst>
                  <a:ext uri="{FF2B5EF4-FFF2-40B4-BE49-F238E27FC236}">
                    <a16:creationId xmlns:a16="http://schemas.microsoft.com/office/drawing/2014/main" xmlns="" id="{9DA34761-205C-4D3C-89A6-9F6126D5D616}"/>
                  </a:ext>
                </a:extLst>
              </p:cNvPr>
              <p:cNvSpPr>
                <a:spLocks/>
              </p:cNvSpPr>
              <p:nvPr/>
            </p:nvSpPr>
            <p:spPr bwMode="auto">
              <a:xfrm>
                <a:off x="1650206" y="4646613"/>
                <a:ext cx="471488" cy="457200"/>
              </a:xfrm>
              <a:custGeom>
                <a:avLst/>
                <a:gdLst>
                  <a:gd name="T0" fmla="*/ 1043 w 1188"/>
                  <a:gd name="T1" fmla="*/ 178 h 1152"/>
                  <a:gd name="T2" fmla="*/ 943 w 1188"/>
                  <a:gd name="T3" fmla="*/ 91 h 1152"/>
                  <a:gd name="T4" fmla="*/ 829 w 1188"/>
                  <a:gd name="T5" fmla="*/ 35 h 1152"/>
                  <a:gd name="T6" fmla="*/ 673 w 1188"/>
                  <a:gd name="T7" fmla="*/ 3 h 1152"/>
                  <a:gd name="T8" fmla="*/ 593 w 1188"/>
                  <a:gd name="T9" fmla="*/ 0 h 1152"/>
                  <a:gd name="T10" fmla="*/ 514 w 1188"/>
                  <a:gd name="T11" fmla="*/ 1 h 1152"/>
                  <a:gd name="T12" fmla="*/ 359 w 1188"/>
                  <a:gd name="T13" fmla="*/ 30 h 1152"/>
                  <a:gd name="T14" fmla="*/ 248 w 1188"/>
                  <a:gd name="T15" fmla="*/ 83 h 1152"/>
                  <a:gd name="T16" fmla="*/ 146 w 1188"/>
                  <a:gd name="T17" fmla="*/ 175 h 1152"/>
                  <a:gd name="T18" fmla="*/ 107 w 1188"/>
                  <a:gd name="T19" fmla="*/ 228 h 1152"/>
                  <a:gd name="T20" fmla="*/ 45 w 1188"/>
                  <a:gd name="T21" fmla="*/ 359 h 1152"/>
                  <a:gd name="T22" fmla="*/ 2 w 1188"/>
                  <a:gd name="T23" fmla="*/ 603 h 1152"/>
                  <a:gd name="T24" fmla="*/ 12 w 1188"/>
                  <a:gd name="T25" fmla="*/ 840 h 1152"/>
                  <a:gd name="T26" fmla="*/ 63 w 1188"/>
                  <a:gd name="T27" fmla="*/ 1010 h 1152"/>
                  <a:gd name="T28" fmla="*/ 116 w 1188"/>
                  <a:gd name="T29" fmla="*/ 1071 h 1152"/>
                  <a:gd name="T30" fmla="*/ 249 w 1188"/>
                  <a:gd name="T31" fmla="*/ 1150 h 1152"/>
                  <a:gd name="T32" fmla="*/ 242 w 1188"/>
                  <a:gd name="T33" fmla="*/ 1118 h 1152"/>
                  <a:gd name="T34" fmla="*/ 182 w 1188"/>
                  <a:gd name="T35" fmla="*/ 960 h 1152"/>
                  <a:gd name="T36" fmla="*/ 160 w 1188"/>
                  <a:gd name="T37" fmla="*/ 726 h 1152"/>
                  <a:gd name="T38" fmla="*/ 188 w 1188"/>
                  <a:gd name="T39" fmla="*/ 548 h 1152"/>
                  <a:gd name="T40" fmla="*/ 218 w 1188"/>
                  <a:gd name="T41" fmla="*/ 456 h 1152"/>
                  <a:gd name="T42" fmla="*/ 593 w 1188"/>
                  <a:gd name="T43" fmla="*/ 468 h 1152"/>
                  <a:gd name="T44" fmla="*/ 875 w 1188"/>
                  <a:gd name="T45" fmla="*/ 467 h 1152"/>
                  <a:gd name="T46" fmla="*/ 969 w 1188"/>
                  <a:gd name="T47" fmla="*/ 457 h 1152"/>
                  <a:gd name="T48" fmla="*/ 997 w 1188"/>
                  <a:gd name="T49" fmla="*/ 538 h 1152"/>
                  <a:gd name="T50" fmla="*/ 1023 w 1188"/>
                  <a:gd name="T51" fmla="*/ 705 h 1152"/>
                  <a:gd name="T52" fmla="*/ 1002 w 1188"/>
                  <a:gd name="T53" fmla="*/ 941 h 1152"/>
                  <a:gd name="T54" fmla="*/ 928 w 1188"/>
                  <a:gd name="T55" fmla="*/ 1152 h 1152"/>
                  <a:gd name="T56" fmla="*/ 1006 w 1188"/>
                  <a:gd name="T57" fmla="*/ 1120 h 1152"/>
                  <a:gd name="T58" fmla="*/ 1106 w 1188"/>
                  <a:gd name="T59" fmla="*/ 1033 h 1152"/>
                  <a:gd name="T60" fmla="*/ 1154 w 1188"/>
                  <a:gd name="T61" fmla="*/ 936 h 1152"/>
                  <a:gd name="T62" fmla="*/ 1188 w 1188"/>
                  <a:gd name="T63" fmla="*/ 724 h 1152"/>
                  <a:gd name="T64" fmla="*/ 1173 w 1188"/>
                  <a:gd name="T65" fmla="*/ 477 h 1152"/>
                  <a:gd name="T66" fmla="*/ 1110 w 1188"/>
                  <a:gd name="T67" fmla="*/ 276 h 1152"/>
                  <a:gd name="T68" fmla="*/ 1065 w 1188"/>
                  <a:gd name="T69" fmla="*/ 20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8" h="1152">
                    <a:moveTo>
                      <a:pt x="1065" y="206"/>
                    </a:moveTo>
                    <a:lnTo>
                      <a:pt x="1043" y="178"/>
                    </a:lnTo>
                    <a:lnTo>
                      <a:pt x="995" y="130"/>
                    </a:lnTo>
                    <a:lnTo>
                      <a:pt x="943" y="91"/>
                    </a:lnTo>
                    <a:lnTo>
                      <a:pt x="887" y="58"/>
                    </a:lnTo>
                    <a:lnTo>
                      <a:pt x="829" y="35"/>
                    </a:lnTo>
                    <a:lnTo>
                      <a:pt x="768" y="17"/>
                    </a:lnTo>
                    <a:lnTo>
                      <a:pt x="673" y="3"/>
                    </a:lnTo>
                    <a:lnTo>
                      <a:pt x="607" y="0"/>
                    </a:lnTo>
                    <a:lnTo>
                      <a:pt x="593" y="0"/>
                    </a:lnTo>
                    <a:lnTo>
                      <a:pt x="580" y="0"/>
                    </a:lnTo>
                    <a:lnTo>
                      <a:pt x="514" y="1"/>
                    </a:lnTo>
                    <a:lnTo>
                      <a:pt x="420" y="14"/>
                    </a:lnTo>
                    <a:lnTo>
                      <a:pt x="359" y="30"/>
                    </a:lnTo>
                    <a:lnTo>
                      <a:pt x="302" y="52"/>
                    </a:lnTo>
                    <a:lnTo>
                      <a:pt x="248" y="83"/>
                    </a:lnTo>
                    <a:lnTo>
                      <a:pt x="195" y="124"/>
                    </a:lnTo>
                    <a:lnTo>
                      <a:pt x="146" y="175"/>
                    </a:lnTo>
                    <a:lnTo>
                      <a:pt x="122" y="206"/>
                    </a:lnTo>
                    <a:lnTo>
                      <a:pt x="107" y="228"/>
                    </a:lnTo>
                    <a:lnTo>
                      <a:pt x="78" y="277"/>
                    </a:lnTo>
                    <a:lnTo>
                      <a:pt x="45" y="359"/>
                    </a:lnTo>
                    <a:lnTo>
                      <a:pt x="16" y="478"/>
                    </a:lnTo>
                    <a:lnTo>
                      <a:pt x="2" y="603"/>
                    </a:lnTo>
                    <a:lnTo>
                      <a:pt x="0" y="726"/>
                    </a:lnTo>
                    <a:lnTo>
                      <a:pt x="12" y="840"/>
                    </a:lnTo>
                    <a:lnTo>
                      <a:pt x="33" y="936"/>
                    </a:lnTo>
                    <a:lnTo>
                      <a:pt x="63" y="1010"/>
                    </a:lnTo>
                    <a:lnTo>
                      <a:pt x="81" y="1033"/>
                    </a:lnTo>
                    <a:lnTo>
                      <a:pt x="116" y="1071"/>
                    </a:lnTo>
                    <a:lnTo>
                      <a:pt x="181" y="1120"/>
                    </a:lnTo>
                    <a:lnTo>
                      <a:pt x="249" y="1150"/>
                    </a:lnTo>
                    <a:lnTo>
                      <a:pt x="258" y="1151"/>
                    </a:lnTo>
                    <a:lnTo>
                      <a:pt x="242" y="1118"/>
                    </a:lnTo>
                    <a:lnTo>
                      <a:pt x="212" y="1055"/>
                    </a:lnTo>
                    <a:lnTo>
                      <a:pt x="182" y="960"/>
                    </a:lnTo>
                    <a:lnTo>
                      <a:pt x="161" y="839"/>
                    </a:lnTo>
                    <a:lnTo>
                      <a:pt x="160" y="726"/>
                    </a:lnTo>
                    <a:lnTo>
                      <a:pt x="172" y="629"/>
                    </a:lnTo>
                    <a:lnTo>
                      <a:pt x="188" y="548"/>
                    </a:lnTo>
                    <a:lnTo>
                      <a:pt x="213" y="468"/>
                    </a:lnTo>
                    <a:lnTo>
                      <a:pt x="218" y="456"/>
                    </a:lnTo>
                    <a:lnTo>
                      <a:pt x="315" y="461"/>
                    </a:lnTo>
                    <a:lnTo>
                      <a:pt x="593" y="468"/>
                    </a:lnTo>
                    <a:lnTo>
                      <a:pt x="725" y="468"/>
                    </a:lnTo>
                    <a:lnTo>
                      <a:pt x="875" y="467"/>
                    </a:lnTo>
                    <a:lnTo>
                      <a:pt x="945" y="461"/>
                    </a:lnTo>
                    <a:lnTo>
                      <a:pt x="969" y="457"/>
                    </a:lnTo>
                    <a:lnTo>
                      <a:pt x="974" y="467"/>
                    </a:lnTo>
                    <a:lnTo>
                      <a:pt x="997" y="538"/>
                    </a:lnTo>
                    <a:lnTo>
                      <a:pt x="1014" y="612"/>
                    </a:lnTo>
                    <a:lnTo>
                      <a:pt x="1023" y="705"/>
                    </a:lnTo>
                    <a:lnTo>
                      <a:pt x="1022" y="815"/>
                    </a:lnTo>
                    <a:lnTo>
                      <a:pt x="1002" y="941"/>
                    </a:lnTo>
                    <a:lnTo>
                      <a:pt x="961" y="1078"/>
                    </a:lnTo>
                    <a:lnTo>
                      <a:pt x="928" y="1152"/>
                    </a:lnTo>
                    <a:lnTo>
                      <a:pt x="938" y="1151"/>
                    </a:lnTo>
                    <a:lnTo>
                      <a:pt x="1006" y="1120"/>
                    </a:lnTo>
                    <a:lnTo>
                      <a:pt x="1071" y="1071"/>
                    </a:lnTo>
                    <a:lnTo>
                      <a:pt x="1106" y="1033"/>
                    </a:lnTo>
                    <a:lnTo>
                      <a:pt x="1124" y="1010"/>
                    </a:lnTo>
                    <a:lnTo>
                      <a:pt x="1154" y="936"/>
                    </a:lnTo>
                    <a:lnTo>
                      <a:pt x="1176" y="839"/>
                    </a:lnTo>
                    <a:lnTo>
                      <a:pt x="1188" y="724"/>
                    </a:lnTo>
                    <a:lnTo>
                      <a:pt x="1188" y="601"/>
                    </a:lnTo>
                    <a:lnTo>
                      <a:pt x="1173" y="477"/>
                    </a:lnTo>
                    <a:lnTo>
                      <a:pt x="1144" y="358"/>
                    </a:lnTo>
                    <a:lnTo>
                      <a:pt x="1110" y="276"/>
                    </a:lnTo>
                    <a:lnTo>
                      <a:pt x="1081" y="228"/>
                    </a:lnTo>
                    <a:lnTo>
                      <a:pt x="1065" y="206"/>
                    </a:lnTo>
                    <a:close/>
                  </a:path>
                </a:pathLst>
              </a:custGeom>
              <a:solidFill>
                <a:srgbClr val="5C3836"/>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xmlns="" id="{375CE54C-2CF3-4C6B-BD35-2569801ED163}"/>
                </a:ext>
              </a:extLst>
            </p:cNvPr>
            <p:cNvGrpSpPr/>
            <p:nvPr/>
          </p:nvGrpSpPr>
          <p:grpSpPr>
            <a:xfrm>
              <a:off x="2689794" y="2133331"/>
              <a:ext cx="282008" cy="817787"/>
              <a:chOff x="7613650" y="4532313"/>
              <a:chExt cx="646113" cy="1768475"/>
            </a:xfrm>
          </p:grpSpPr>
          <p:sp>
            <p:nvSpPr>
              <p:cNvPr id="20" name="Freeform 208">
                <a:extLst>
                  <a:ext uri="{FF2B5EF4-FFF2-40B4-BE49-F238E27FC236}">
                    <a16:creationId xmlns:a16="http://schemas.microsoft.com/office/drawing/2014/main" xmlns="" id="{C462A6B5-F635-43AD-96F9-D54919E07AF1}"/>
                  </a:ext>
                </a:extLst>
              </p:cNvPr>
              <p:cNvSpPr>
                <a:spLocks/>
              </p:cNvSpPr>
              <p:nvPr/>
            </p:nvSpPr>
            <p:spPr bwMode="auto">
              <a:xfrm>
                <a:off x="7708900" y="4573588"/>
                <a:ext cx="465138" cy="476250"/>
              </a:xfrm>
              <a:custGeom>
                <a:avLst/>
                <a:gdLst>
                  <a:gd name="T0" fmla="*/ 1169 w 1169"/>
                  <a:gd name="T1" fmla="*/ 600 h 1201"/>
                  <a:gd name="T2" fmla="*/ 1168 w 1169"/>
                  <a:gd name="T3" fmla="*/ 631 h 1201"/>
                  <a:gd name="T4" fmla="*/ 1161 w 1169"/>
                  <a:gd name="T5" fmla="*/ 692 h 1201"/>
                  <a:gd name="T6" fmla="*/ 1148 w 1169"/>
                  <a:gd name="T7" fmla="*/ 750 h 1201"/>
                  <a:gd name="T8" fmla="*/ 1129 w 1169"/>
                  <a:gd name="T9" fmla="*/ 807 h 1201"/>
                  <a:gd name="T10" fmla="*/ 1091 w 1169"/>
                  <a:gd name="T11" fmla="*/ 887 h 1201"/>
                  <a:gd name="T12" fmla="*/ 1023 w 1169"/>
                  <a:gd name="T13" fmla="*/ 982 h 1201"/>
                  <a:gd name="T14" fmla="*/ 940 w 1169"/>
                  <a:gd name="T15" fmla="*/ 1064 h 1201"/>
                  <a:gd name="T16" fmla="*/ 845 w 1169"/>
                  <a:gd name="T17" fmla="*/ 1129 h 1201"/>
                  <a:gd name="T18" fmla="*/ 743 w 1169"/>
                  <a:gd name="T19" fmla="*/ 1174 h 1201"/>
                  <a:gd name="T20" fmla="*/ 638 w 1169"/>
                  <a:gd name="T21" fmla="*/ 1199 h 1201"/>
                  <a:gd name="T22" fmla="*/ 585 w 1169"/>
                  <a:gd name="T23" fmla="*/ 1201 h 1201"/>
                  <a:gd name="T24" fmla="*/ 531 w 1169"/>
                  <a:gd name="T25" fmla="*/ 1199 h 1201"/>
                  <a:gd name="T26" fmla="*/ 425 w 1169"/>
                  <a:gd name="T27" fmla="*/ 1174 h 1201"/>
                  <a:gd name="T28" fmla="*/ 324 w 1169"/>
                  <a:gd name="T29" fmla="*/ 1129 h 1201"/>
                  <a:gd name="T30" fmla="*/ 229 w 1169"/>
                  <a:gd name="T31" fmla="*/ 1064 h 1201"/>
                  <a:gd name="T32" fmla="*/ 146 w 1169"/>
                  <a:gd name="T33" fmla="*/ 982 h 1201"/>
                  <a:gd name="T34" fmla="*/ 78 w 1169"/>
                  <a:gd name="T35" fmla="*/ 887 h 1201"/>
                  <a:gd name="T36" fmla="*/ 40 w 1169"/>
                  <a:gd name="T37" fmla="*/ 807 h 1201"/>
                  <a:gd name="T38" fmla="*/ 21 w 1169"/>
                  <a:gd name="T39" fmla="*/ 750 h 1201"/>
                  <a:gd name="T40" fmla="*/ 8 w 1169"/>
                  <a:gd name="T41" fmla="*/ 692 h 1201"/>
                  <a:gd name="T42" fmla="*/ 0 w 1169"/>
                  <a:gd name="T43" fmla="*/ 631 h 1201"/>
                  <a:gd name="T44" fmla="*/ 0 w 1169"/>
                  <a:gd name="T45" fmla="*/ 600 h 1201"/>
                  <a:gd name="T46" fmla="*/ 1 w 1169"/>
                  <a:gd name="T47" fmla="*/ 539 h 1201"/>
                  <a:gd name="T48" fmla="*/ 25 w 1169"/>
                  <a:gd name="T49" fmla="*/ 421 h 1201"/>
                  <a:gd name="T50" fmla="*/ 70 w 1169"/>
                  <a:gd name="T51" fmla="*/ 313 h 1201"/>
                  <a:gd name="T52" fmla="*/ 132 w 1169"/>
                  <a:gd name="T53" fmla="*/ 217 h 1201"/>
                  <a:gd name="T54" fmla="*/ 213 w 1169"/>
                  <a:gd name="T55" fmla="*/ 137 h 1201"/>
                  <a:gd name="T56" fmla="*/ 306 w 1169"/>
                  <a:gd name="T57" fmla="*/ 72 h 1201"/>
                  <a:gd name="T58" fmla="*/ 410 w 1169"/>
                  <a:gd name="T59" fmla="*/ 26 h 1201"/>
                  <a:gd name="T60" fmla="*/ 495 w 1169"/>
                  <a:gd name="T61" fmla="*/ 6 h 1201"/>
                  <a:gd name="T62" fmla="*/ 555 w 1169"/>
                  <a:gd name="T63" fmla="*/ 1 h 1201"/>
                  <a:gd name="T64" fmla="*/ 585 w 1169"/>
                  <a:gd name="T65" fmla="*/ 0 h 1201"/>
                  <a:gd name="T66" fmla="*/ 614 w 1169"/>
                  <a:gd name="T67" fmla="*/ 1 h 1201"/>
                  <a:gd name="T68" fmla="*/ 674 w 1169"/>
                  <a:gd name="T69" fmla="*/ 6 h 1201"/>
                  <a:gd name="T70" fmla="*/ 758 w 1169"/>
                  <a:gd name="T71" fmla="*/ 26 h 1201"/>
                  <a:gd name="T72" fmla="*/ 863 w 1169"/>
                  <a:gd name="T73" fmla="*/ 72 h 1201"/>
                  <a:gd name="T74" fmla="*/ 957 w 1169"/>
                  <a:gd name="T75" fmla="*/ 137 h 1201"/>
                  <a:gd name="T76" fmla="*/ 1036 w 1169"/>
                  <a:gd name="T77" fmla="*/ 217 h 1201"/>
                  <a:gd name="T78" fmla="*/ 1099 w 1169"/>
                  <a:gd name="T79" fmla="*/ 313 h 1201"/>
                  <a:gd name="T80" fmla="*/ 1143 w 1169"/>
                  <a:gd name="T81" fmla="*/ 421 h 1201"/>
                  <a:gd name="T82" fmla="*/ 1166 w 1169"/>
                  <a:gd name="T83" fmla="*/ 539 h 1201"/>
                  <a:gd name="T84" fmla="*/ 1169 w 1169"/>
                  <a:gd name="T85" fmla="*/ 60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9" h="1201">
                    <a:moveTo>
                      <a:pt x="1169" y="600"/>
                    </a:moveTo>
                    <a:lnTo>
                      <a:pt x="1168" y="631"/>
                    </a:lnTo>
                    <a:lnTo>
                      <a:pt x="1161" y="692"/>
                    </a:lnTo>
                    <a:lnTo>
                      <a:pt x="1148" y="750"/>
                    </a:lnTo>
                    <a:lnTo>
                      <a:pt x="1129" y="807"/>
                    </a:lnTo>
                    <a:lnTo>
                      <a:pt x="1091" y="887"/>
                    </a:lnTo>
                    <a:lnTo>
                      <a:pt x="1023" y="982"/>
                    </a:lnTo>
                    <a:lnTo>
                      <a:pt x="940" y="1064"/>
                    </a:lnTo>
                    <a:lnTo>
                      <a:pt x="845" y="1129"/>
                    </a:lnTo>
                    <a:lnTo>
                      <a:pt x="743" y="1174"/>
                    </a:lnTo>
                    <a:lnTo>
                      <a:pt x="638" y="1199"/>
                    </a:lnTo>
                    <a:lnTo>
                      <a:pt x="585" y="1201"/>
                    </a:lnTo>
                    <a:lnTo>
                      <a:pt x="531" y="1199"/>
                    </a:lnTo>
                    <a:lnTo>
                      <a:pt x="425" y="1174"/>
                    </a:lnTo>
                    <a:lnTo>
                      <a:pt x="324" y="1129"/>
                    </a:lnTo>
                    <a:lnTo>
                      <a:pt x="229" y="1064"/>
                    </a:lnTo>
                    <a:lnTo>
                      <a:pt x="146" y="982"/>
                    </a:lnTo>
                    <a:lnTo>
                      <a:pt x="78" y="887"/>
                    </a:lnTo>
                    <a:lnTo>
                      <a:pt x="40" y="807"/>
                    </a:lnTo>
                    <a:lnTo>
                      <a:pt x="21" y="750"/>
                    </a:lnTo>
                    <a:lnTo>
                      <a:pt x="8" y="692"/>
                    </a:lnTo>
                    <a:lnTo>
                      <a:pt x="0" y="631"/>
                    </a:lnTo>
                    <a:lnTo>
                      <a:pt x="0" y="600"/>
                    </a:lnTo>
                    <a:lnTo>
                      <a:pt x="1" y="539"/>
                    </a:lnTo>
                    <a:lnTo>
                      <a:pt x="25" y="421"/>
                    </a:lnTo>
                    <a:lnTo>
                      <a:pt x="70" y="313"/>
                    </a:lnTo>
                    <a:lnTo>
                      <a:pt x="132" y="217"/>
                    </a:lnTo>
                    <a:lnTo>
                      <a:pt x="213" y="137"/>
                    </a:lnTo>
                    <a:lnTo>
                      <a:pt x="306" y="72"/>
                    </a:lnTo>
                    <a:lnTo>
                      <a:pt x="410" y="26"/>
                    </a:lnTo>
                    <a:lnTo>
                      <a:pt x="495" y="6"/>
                    </a:lnTo>
                    <a:lnTo>
                      <a:pt x="555" y="1"/>
                    </a:lnTo>
                    <a:lnTo>
                      <a:pt x="585" y="0"/>
                    </a:lnTo>
                    <a:lnTo>
                      <a:pt x="614" y="1"/>
                    </a:lnTo>
                    <a:lnTo>
                      <a:pt x="674" y="6"/>
                    </a:lnTo>
                    <a:lnTo>
                      <a:pt x="758" y="26"/>
                    </a:lnTo>
                    <a:lnTo>
                      <a:pt x="863" y="72"/>
                    </a:lnTo>
                    <a:lnTo>
                      <a:pt x="957" y="137"/>
                    </a:lnTo>
                    <a:lnTo>
                      <a:pt x="1036" y="217"/>
                    </a:lnTo>
                    <a:lnTo>
                      <a:pt x="1099" y="313"/>
                    </a:lnTo>
                    <a:lnTo>
                      <a:pt x="1143" y="421"/>
                    </a:lnTo>
                    <a:lnTo>
                      <a:pt x="1166" y="539"/>
                    </a:lnTo>
                    <a:lnTo>
                      <a:pt x="1169" y="600"/>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9">
                <a:extLst>
                  <a:ext uri="{FF2B5EF4-FFF2-40B4-BE49-F238E27FC236}">
                    <a16:creationId xmlns:a16="http://schemas.microsoft.com/office/drawing/2014/main" xmlns="" id="{E06DDF5D-F1DA-4CF7-8A2F-8A044A8609EF}"/>
                  </a:ext>
                </a:extLst>
              </p:cNvPr>
              <p:cNvSpPr>
                <a:spLocks noChangeArrowheads="1"/>
              </p:cNvSpPr>
              <p:nvPr/>
            </p:nvSpPr>
            <p:spPr bwMode="auto">
              <a:xfrm>
                <a:off x="7870825" y="5032375"/>
                <a:ext cx="136525" cy="68263"/>
              </a:xfrm>
              <a:prstGeom prst="rect">
                <a:avLst/>
              </a:prstGeom>
              <a:solidFill>
                <a:srgbClr val="FFC9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0">
                <a:extLst>
                  <a:ext uri="{FF2B5EF4-FFF2-40B4-BE49-F238E27FC236}">
                    <a16:creationId xmlns:a16="http://schemas.microsoft.com/office/drawing/2014/main" xmlns="" id="{9533F469-167F-4B1B-BC54-C7E45F82BE01}"/>
                  </a:ext>
                </a:extLst>
              </p:cNvPr>
              <p:cNvSpPr>
                <a:spLocks/>
              </p:cNvSpPr>
              <p:nvPr/>
            </p:nvSpPr>
            <p:spPr bwMode="auto">
              <a:xfrm>
                <a:off x="7613650" y="5083175"/>
                <a:ext cx="642938" cy="749300"/>
              </a:xfrm>
              <a:custGeom>
                <a:avLst/>
                <a:gdLst>
                  <a:gd name="T0" fmla="*/ 819 w 1620"/>
                  <a:gd name="T1" fmla="*/ 0 h 1884"/>
                  <a:gd name="T2" fmla="*/ 631 w 1620"/>
                  <a:gd name="T3" fmla="*/ 16 h 1884"/>
                  <a:gd name="T4" fmla="*/ 504 w 1620"/>
                  <a:gd name="T5" fmla="*/ 53 h 1884"/>
                  <a:gd name="T6" fmla="*/ 398 w 1620"/>
                  <a:gd name="T7" fmla="*/ 110 h 1884"/>
                  <a:gd name="T8" fmla="*/ 311 w 1620"/>
                  <a:gd name="T9" fmla="*/ 188 h 1884"/>
                  <a:gd name="T10" fmla="*/ 227 w 1620"/>
                  <a:gd name="T11" fmla="*/ 312 h 1884"/>
                  <a:gd name="T12" fmla="*/ 149 w 1620"/>
                  <a:gd name="T13" fmla="*/ 576 h 1884"/>
                  <a:gd name="T14" fmla="*/ 15 w 1620"/>
                  <a:gd name="T15" fmla="*/ 1620 h 1884"/>
                  <a:gd name="T16" fmla="*/ 0 w 1620"/>
                  <a:gd name="T17" fmla="*/ 1778 h 1884"/>
                  <a:gd name="T18" fmla="*/ 18 w 1620"/>
                  <a:gd name="T19" fmla="*/ 1838 h 1884"/>
                  <a:gd name="T20" fmla="*/ 85 w 1620"/>
                  <a:gd name="T21" fmla="*/ 1883 h 1884"/>
                  <a:gd name="T22" fmla="*/ 129 w 1620"/>
                  <a:gd name="T23" fmla="*/ 1883 h 1884"/>
                  <a:gd name="T24" fmla="*/ 197 w 1620"/>
                  <a:gd name="T25" fmla="*/ 1838 h 1884"/>
                  <a:gd name="T26" fmla="*/ 215 w 1620"/>
                  <a:gd name="T27" fmla="*/ 1778 h 1884"/>
                  <a:gd name="T28" fmla="*/ 272 w 1620"/>
                  <a:gd name="T29" fmla="*/ 1707 h 1884"/>
                  <a:gd name="T30" fmla="*/ 372 w 1620"/>
                  <a:gd name="T31" fmla="*/ 615 h 1884"/>
                  <a:gd name="T32" fmla="*/ 387 w 1620"/>
                  <a:gd name="T33" fmla="*/ 477 h 1884"/>
                  <a:gd name="T34" fmla="*/ 459 w 1620"/>
                  <a:gd name="T35" fmla="*/ 369 h 1884"/>
                  <a:gd name="T36" fmla="*/ 586 w 1620"/>
                  <a:gd name="T37" fmla="*/ 321 h 1884"/>
                  <a:gd name="T38" fmla="*/ 819 w 1620"/>
                  <a:gd name="T39" fmla="*/ 309 h 1884"/>
                  <a:gd name="T40" fmla="*/ 929 w 1620"/>
                  <a:gd name="T41" fmla="*/ 322 h 1884"/>
                  <a:gd name="T42" fmla="*/ 1128 w 1620"/>
                  <a:gd name="T43" fmla="*/ 343 h 1884"/>
                  <a:gd name="T44" fmla="*/ 1227 w 1620"/>
                  <a:gd name="T45" fmla="*/ 411 h 1884"/>
                  <a:gd name="T46" fmla="*/ 1270 w 1620"/>
                  <a:gd name="T47" fmla="*/ 556 h 1884"/>
                  <a:gd name="T48" fmla="*/ 1370 w 1620"/>
                  <a:gd name="T49" fmla="*/ 1707 h 1884"/>
                  <a:gd name="T50" fmla="*/ 1404 w 1620"/>
                  <a:gd name="T51" fmla="*/ 1778 h 1884"/>
                  <a:gd name="T52" fmla="*/ 1422 w 1620"/>
                  <a:gd name="T53" fmla="*/ 1838 h 1884"/>
                  <a:gd name="T54" fmla="*/ 1490 w 1620"/>
                  <a:gd name="T55" fmla="*/ 1883 h 1884"/>
                  <a:gd name="T56" fmla="*/ 1533 w 1620"/>
                  <a:gd name="T57" fmla="*/ 1883 h 1884"/>
                  <a:gd name="T58" fmla="*/ 1602 w 1620"/>
                  <a:gd name="T59" fmla="*/ 1838 h 1884"/>
                  <a:gd name="T60" fmla="*/ 1620 w 1620"/>
                  <a:gd name="T61" fmla="*/ 1778 h 1884"/>
                  <a:gd name="T62" fmla="*/ 1620 w 1620"/>
                  <a:gd name="T63" fmla="*/ 1654 h 1884"/>
                  <a:gd name="T64" fmla="*/ 1468 w 1620"/>
                  <a:gd name="T65" fmla="*/ 578 h 1884"/>
                  <a:gd name="T66" fmla="*/ 1420 w 1620"/>
                  <a:gd name="T67" fmla="*/ 341 h 1884"/>
                  <a:gd name="T68" fmla="*/ 1366 w 1620"/>
                  <a:gd name="T69" fmla="*/ 233 h 1884"/>
                  <a:gd name="T70" fmla="*/ 1291 w 1620"/>
                  <a:gd name="T71" fmla="*/ 145 h 1884"/>
                  <a:gd name="T72" fmla="*/ 1195 w 1620"/>
                  <a:gd name="T73" fmla="*/ 79 h 1884"/>
                  <a:gd name="T74" fmla="*/ 1078 w 1620"/>
                  <a:gd name="T75" fmla="*/ 32 h 1884"/>
                  <a:gd name="T76" fmla="*/ 905 w 1620"/>
                  <a:gd name="T77" fmla="*/ 2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0" h="1884">
                    <a:moveTo>
                      <a:pt x="824" y="0"/>
                    </a:moveTo>
                    <a:lnTo>
                      <a:pt x="819" y="0"/>
                    </a:lnTo>
                    <a:lnTo>
                      <a:pt x="739" y="2"/>
                    </a:lnTo>
                    <a:lnTo>
                      <a:pt x="631" y="16"/>
                    </a:lnTo>
                    <a:lnTo>
                      <a:pt x="565" y="32"/>
                    </a:lnTo>
                    <a:lnTo>
                      <a:pt x="504" y="53"/>
                    </a:lnTo>
                    <a:lnTo>
                      <a:pt x="448" y="79"/>
                    </a:lnTo>
                    <a:lnTo>
                      <a:pt x="398" y="110"/>
                    </a:lnTo>
                    <a:lnTo>
                      <a:pt x="352" y="146"/>
                    </a:lnTo>
                    <a:lnTo>
                      <a:pt x="311" y="188"/>
                    </a:lnTo>
                    <a:lnTo>
                      <a:pt x="273" y="234"/>
                    </a:lnTo>
                    <a:lnTo>
                      <a:pt x="227" y="312"/>
                    </a:lnTo>
                    <a:lnTo>
                      <a:pt x="180" y="435"/>
                    </a:lnTo>
                    <a:lnTo>
                      <a:pt x="149" y="576"/>
                    </a:lnTo>
                    <a:lnTo>
                      <a:pt x="140" y="655"/>
                    </a:lnTo>
                    <a:lnTo>
                      <a:pt x="15" y="1620"/>
                    </a:lnTo>
                    <a:lnTo>
                      <a:pt x="0" y="1730"/>
                    </a:lnTo>
                    <a:lnTo>
                      <a:pt x="0" y="1778"/>
                    </a:lnTo>
                    <a:lnTo>
                      <a:pt x="1" y="1799"/>
                    </a:lnTo>
                    <a:lnTo>
                      <a:pt x="18" y="1838"/>
                    </a:lnTo>
                    <a:lnTo>
                      <a:pt x="47" y="1866"/>
                    </a:lnTo>
                    <a:lnTo>
                      <a:pt x="85" y="1883"/>
                    </a:lnTo>
                    <a:lnTo>
                      <a:pt x="107" y="1884"/>
                    </a:lnTo>
                    <a:lnTo>
                      <a:pt x="129" y="1883"/>
                    </a:lnTo>
                    <a:lnTo>
                      <a:pt x="168" y="1866"/>
                    </a:lnTo>
                    <a:lnTo>
                      <a:pt x="197" y="1838"/>
                    </a:lnTo>
                    <a:lnTo>
                      <a:pt x="214" y="1799"/>
                    </a:lnTo>
                    <a:lnTo>
                      <a:pt x="215" y="1778"/>
                    </a:lnTo>
                    <a:lnTo>
                      <a:pt x="215" y="1707"/>
                    </a:lnTo>
                    <a:lnTo>
                      <a:pt x="272" y="1707"/>
                    </a:lnTo>
                    <a:lnTo>
                      <a:pt x="342" y="1125"/>
                    </a:lnTo>
                    <a:lnTo>
                      <a:pt x="372" y="615"/>
                    </a:lnTo>
                    <a:lnTo>
                      <a:pt x="373" y="562"/>
                    </a:lnTo>
                    <a:lnTo>
                      <a:pt x="387" y="477"/>
                    </a:lnTo>
                    <a:lnTo>
                      <a:pt x="416" y="413"/>
                    </a:lnTo>
                    <a:lnTo>
                      <a:pt x="459" y="369"/>
                    </a:lnTo>
                    <a:lnTo>
                      <a:pt x="514" y="339"/>
                    </a:lnTo>
                    <a:lnTo>
                      <a:pt x="586" y="321"/>
                    </a:lnTo>
                    <a:lnTo>
                      <a:pt x="714" y="311"/>
                    </a:lnTo>
                    <a:lnTo>
                      <a:pt x="819" y="309"/>
                    </a:lnTo>
                    <a:lnTo>
                      <a:pt x="823" y="322"/>
                    </a:lnTo>
                    <a:lnTo>
                      <a:pt x="929" y="322"/>
                    </a:lnTo>
                    <a:lnTo>
                      <a:pt x="1058" y="330"/>
                    </a:lnTo>
                    <a:lnTo>
                      <a:pt x="1128" y="343"/>
                    </a:lnTo>
                    <a:lnTo>
                      <a:pt x="1185" y="369"/>
                    </a:lnTo>
                    <a:lnTo>
                      <a:pt x="1227" y="411"/>
                    </a:lnTo>
                    <a:lnTo>
                      <a:pt x="1256" y="471"/>
                    </a:lnTo>
                    <a:lnTo>
                      <a:pt x="1270" y="556"/>
                    </a:lnTo>
                    <a:lnTo>
                      <a:pt x="1271" y="608"/>
                    </a:lnTo>
                    <a:lnTo>
                      <a:pt x="1370" y="1707"/>
                    </a:lnTo>
                    <a:lnTo>
                      <a:pt x="1404" y="1707"/>
                    </a:lnTo>
                    <a:lnTo>
                      <a:pt x="1404" y="1778"/>
                    </a:lnTo>
                    <a:lnTo>
                      <a:pt x="1405" y="1799"/>
                    </a:lnTo>
                    <a:lnTo>
                      <a:pt x="1422" y="1838"/>
                    </a:lnTo>
                    <a:lnTo>
                      <a:pt x="1452" y="1866"/>
                    </a:lnTo>
                    <a:lnTo>
                      <a:pt x="1490" y="1883"/>
                    </a:lnTo>
                    <a:lnTo>
                      <a:pt x="1511" y="1884"/>
                    </a:lnTo>
                    <a:lnTo>
                      <a:pt x="1533" y="1883"/>
                    </a:lnTo>
                    <a:lnTo>
                      <a:pt x="1572" y="1866"/>
                    </a:lnTo>
                    <a:lnTo>
                      <a:pt x="1602" y="1838"/>
                    </a:lnTo>
                    <a:lnTo>
                      <a:pt x="1617" y="1799"/>
                    </a:lnTo>
                    <a:lnTo>
                      <a:pt x="1620" y="1778"/>
                    </a:lnTo>
                    <a:lnTo>
                      <a:pt x="1620" y="1730"/>
                    </a:lnTo>
                    <a:lnTo>
                      <a:pt x="1620" y="1654"/>
                    </a:lnTo>
                    <a:lnTo>
                      <a:pt x="1470" y="658"/>
                    </a:lnTo>
                    <a:lnTo>
                      <a:pt x="1468" y="578"/>
                    </a:lnTo>
                    <a:lnTo>
                      <a:pt x="1449" y="435"/>
                    </a:lnTo>
                    <a:lnTo>
                      <a:pt x="1420" y="341"/>
                    </a:lnTo>
                    <a:lnTo>
                      <a:pt x="1396" y="285"/>
                    </a:lnTo>
                    <a:lnTo>
                      <a:pt x="1366" y="233"/>
                    </a:lnTo>
                    <a:lnTo>
                      <a:pt x="1331" y="186"/>
                    </a:lnTo>
                    <a:lnTo>
                      <a:pt x="1291" y="145"/>
                    </a:lnTo>
                    <a:lnTo>
                      <a:pt x="1245" y="109"/>
                    </a:lnTo>
                    <a:lnTo>
                      <a:pt x="1195" y="79"/>
                    </a:lnTo>
                    <a:lnTo>
                      <a:pt x="1139" y="53"/>
                    </a:lnTo>
                    <a:lnTo>
                      <a:pt x="1078" y="32"/>
                    </a:lnTo>
                    <a:lnTo>
                      <a:pt x="1012" y="16"/>
                    </a:lnTo>
                    <a:lnTo>
                      <a:pt x="905" y="2"/>
                    </a:lnTo>
                    <a:lnTo>
                      <a:pt x="824" y="0"/>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1">
                <a:extLst>
                  <a:ext uri="{FF2B5EF4-FFF2-40B4-BE49-F238E27FC236}">
                    <a16:creationId xmlns:a16="http://schemas.microsoft.com/office/drawing/2014/main" xmlns="" id="{AB0F7B28-43ED-48CC-8138-695694A5CA6A}"/>
                  </a:ext>
                </a:extLst>
              </p:cNvPr>
              <p:cNvSpPr>
                <a:spLocks/>
              </p:cNvSpPr>
              <p:nvPr/>
            </p:nvSpPr>
            <p:spPr bwMode="auto">
              <a:xfrm>
                <a:off x="7780338" y="5564188"/>
                <a:ext cx="320675" cy="685800"/>
              </a:xfrm>
              <a:custGeom>
                <a:avLst/>
                <a:gdLst>
                  <a:gd name="T0" fmla="*/ 0 w 809"/>
                  <a:gd name="T1" fmla="*/ 0 h 1728"/>
                  <a:gd name="T2" fmla="*/ 60 w 809"/>
                  <a:gd name="T3" fmla="*/ 1720 h 1728"/>
                  <a:gd name="T4" fmla="*/ 239 w 809"/>
                  <a:gd name="T5" fmla="*/ 1719 h 1728"/>
                  <a:gd name="T6" fmla="*/ 398 w 809"/>
                  <a:gd name="T7" fmla="*/ 401 h 1728"/>
                  <a:gd name="T8" fmla="*/ 563 w 809"/>
                  <a:gd name="T9" fmla="*/ 1728 h 1728"/>
                  <a:gd name="T10" fmla="*/ 739 w 809"/>
                  <a:gd name="T11" fmla="*/ 1728 h 1728"/>
                  <a:gd name="T12" fmla="*/ 809 w 809"/>
                  <a:gd name="T13" fmla="*/ 0 h 1728"/>
                  <a:gd name="T14" fmla="*/ 0 w 809"/>
                  <a:gd name="T15" fmla="*/ 0 h 17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9" h="1728">
                    <a:moveTo>
                      <a:pt x="0" y="0"/>
                    </a:moveTo>
                    <a:lnTo>
                      <a:pt x="60" y="1720"/>
                    </a:lnTo>
                    <a:lnTo>
                      <a:pt x="239" y="1719"/>
                    </a:lnTo>
                    <a:lnTo>
                      <a:pt x="398" y="401"/>
                    </a:lnTo>
                    <a:lnTo>
                      <a:pt x="563" y="1728"/>
                    </a:lnTo>
                    <a:lnTo>
                      <a:pt x="739" y="1728"/>
                    </a:lnTo>
                    <a:lnTo>
                      <a:pt x="809" y="0"/>
                    </a:lnTo>
                    <a:lnTo>
                      <a:pt x="0" y="0"/>
                    </a:lnTo>
                    <a:close/>
                  </a:path>
                </a:pathLst>
              </a:custGeom>
              <a:solidFill>
                <a:srgbClr val="6AD3D8"/>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2">
                <a:extLst>
                  <a:ext uri="{FF2B5EF4-FFF2-40B4-BE49-F238E27FC236}">
                    <a16:creationId xmlns:a16="http://schemas.microsoft.com/office/drawing/2014/main" xmlns="" id="{0AC40457-970E-41F0-9F94-F8E483243BEE}"/>
                  </a:ext>
                </a:extLst>
              </p:cNvPr>
              <p:cNvSpPr>
                <a:spLocks/>
              </p:cNvSpPr>
              <p:nvPr/>
            </p:nvSpPr>
            <p:spPr bwMode="auto">
              <a:xfrm>
                <a:off x="7620000" y="5087938"/>
                <a:ext cx="639763" cy="630238"/>
              </a:xfrm>
              <a:custGeom>
                <a:avLst/>
                <a:gdLst>
                  <a:gd name="T0" fmla="*/ 810 w 1614"/>
                  <a:gd name="T1" fmla="*/ 233 h 1589"/>
                  <a:gd name="T2" fmla="*/ 723 w 1614"/>
                  <a:gd name="T3" fmla="*/ 117 h 1589"/>
                  <a:gd name="T4" fmla="*/ 631 w 1614"/>
                  <a:gd name="T5" fmla="*/ 0 h 1589"/>
                  <a:gd name="T6" fmla="*/ 582 w 1614"/>
                  <a:gd name="T7" fmla="*/ 9 h 1589"/>
                  <a:gd name="T8" fmla="*/ 491 w 1614"/>
                  <a:gd name="T9" fmla="*/ 36 h 1589"/>
                  <a:gd name="T10" fmla="*/ 411 w 1614"/>
                  <a:gd name="T11" fmla="*/ 75 h 1589"/>
                  <a:gd name="T12" fmla="*/ 340 w 1614"/>
                  <a:gd name="T13" fmla="*/ 124 h 1589"/>
                  <a:gd name="T14" fmla="*/ 280 w 1614"/>
                  <a:gd name="T15" fmla="*/ 183 h 1589"/>
                  <a:gd name="T16" fmla="*/ 230 w 1614"/>
                  <a:gd name="T17" fmla="*/ 253 h 1589"/>
                  <a:gd name="T18" fmla="*/ 191 w 1614"/>
                  <a:gd name="T19" fmla="*/ 332 h 1589"/>
                  <a:gd name="T20" fmla="*/ 161 w 1614"/>
                  <a:gd name="T21" fmla="*/ 420 h 1589"/>
                  <a:gd name="T22" fmla="*/ 150 w 1614"/>
                  <a:gd name="T23" fmla="*/ 468 h 1589"/>
                  <a:gd name="T24" fmla="*/ 70 w 1614"/>
                  <a:gd name="T25" fmla="*/ 1056 h 1589"/>
                  <a:gd name="T26" fmla="*/ 0 w 1614"/>
                  <a:gd name="T27" fmla="*/ 1589 h 1589"/>
                  <a:gd name="T28" fmla="*/ 278 w 1614"/>
                  <a:gd name="T29" fmla="*/ 1589 h 1589"/>
                  <a:gd name="T30" fmla="*/ 394 w 1614"/>
                  <a:gd name="T31" fmla="*/ 704 h 1589"/>
                  <a:gd name="T32" fmla="*/ 398 w 1614"/>
                  <a:gd name="T33" fmla="*/ 1408 h 1589"/>
                  <a:gd name="T34" fmla="*/ 1212 w 1614"/>
                  <a:gd name="T35" fmla="*/ 1418 h 1589"/>
                  <a:gd name="T36" fmla="*/ 1233 w 1614"/>
                  <a:gd name="T37" fmla="*/ 726 h 1589"/>
                  <a:gd name="T38" fmla="*/ 1346 w 1614"/>
                  <a:gd name="T39" fmla="*/ 1589 h 1589"/>
                  <a:gd name="T40" fmla="*/ 1614 w 1614"/>
                  <a:gd name="T41" fmla="*/ 1589 h 1589"/>
                  <a:gd name="T42" fmla="*/ 1596 w 1614"/>
                  <a:gd name="T43" fmla="*/ 1448 h 1589"/>
                  <a:gd name="T44" fmla="*/ 1506 w 1614"/>
                  <a:gd name="T45" fmla="*/ 796 h 1589"/>
                  <a:gd name="T46" fmla="*/ 1456 w 1614"/>
                  <a:gd name="T47" fmla="*/ 447 h 1589"/>
                  <a:gd name="T48" fmla="*/ 1443 w 1614"/>
                  <a:gd name="T49" fmla="*/ 386 h 1589"/>
                  <a:gd name="T50" fmla="*/ 1430 w 1614"/>
                  <a:gd name="T51" fmla="*/ 347 h 1589"/>
                  <a:gd name="T52" fmla="*/ 1397 w 1614"/>
                  <a:gd name="T53" fmla="*/ 277 h 1589"/>
                  <a:gd name="T54" fmla="*/ 1357 w 1614"/>
                  <a:gd name="T55" fmla="*/ 213 h 1589"/>
                  <a:gd name="T56" fmla="*/ 1308 w 1614"/>
                  <a:gd name="T57" fmla="*/ 157 h 1589"/>
                  <a:gd name="T58" fmla="*/ 1252 w 1614"/>
                  <a:gd name="T59" fmla="*/ 108 h 1589"/>
                  <a:gd name="T60" fmla="*/ 1189 w 1614"/>
                  <a:gd name="T61" fmla="*/ 66 h 1589"/>
                  <a:gd name="T62" fmla="*/ 1117 w 1614"/>
                  <a:gd name="T63" fmla="*/ 32 h 1589"/>
                  <a:gd name="T64" fmla="*/ 1037 w 1614"/>
                  <a:gd name="T65" fmla="*/ 9 h 1589"/>
                  <a:gd name="T66" fmla="*/ 996 w 1614"/>
                  <a:gd name="T67" fmla="*/ 1 h 1589"/>
                  <a:gd name="T68" fmla="*/ 810 w 1614"/>
                  <a:gd name="T69" fmla="*/ 233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4" h="1589">
                    <a:moveTo>
                      <a:pt x="810" y="233"/>
                    </a:moveTo>
                    <a:lnTo>
                      <a:pt x="723" y="117"/>
                    </a:lnTo>
                    <a:lnTo>
                      <a:pt x="631" y="0"/>
                    </a:lnTo>
                    <a:lnTo>
                      <a:pt x="582" y="9"/>
                    </a:lnTo>
                    <a:lnTo>
                      <a:pt x="491" y="36"/>
                    </a:lnTo>
                    <a:lnTo>
                      <a:pt x="411" y="75"/>
                    </a:lnTo>
                    <a:lnTo>
                      <a:pt x="340" y="124"/>
                    </a:lnTo>
                    <a:lnTo>
                      <a:pt x="280" y="183"/>
                    </a:lnTo>
                    <a:lnTo>
                      <a:pt x="230" y="253"/>
                    </a:lnTo>
                    <a:lnTo>
                      <a:pt x="191" y="332"/>
                    </a:lnTo>
                    <a:lnTo>
                      <a:pt x="161" y="420"/>
                    </a:lnTo>
                    <a:lnTo>
                      <a:pt x="150" y="468"/>
                    </a:lnTo>
                    <a:lnTo>
                      <a:pt x="70" y="1056"/>
                    </a:lnTo>
                    <a:lnTo>
                      <a:pt x="0" y="1589"/>
                    </a:lnTo>
                    <a:lnTo>
                      <a:pt x="278" y="1589"/>
                    </a:lnTo>
                    <a:lnTo>
                      <a:pt x="394" y="704"/>
                    </a:lnTo>
                    <a:lnTo>
                      <a:pt x="398" y="1408"/>
                    </a:lnTo>
                    <a:lnTo>
                      <a:pt x="1212" y="1418"/>
                    </a:lnTo>
                    <a:lnTo>
                      <a:pt x="1233" y="726"/>
                    </a:lnTo>
                    <a:lnTo>
                      <a:pt x="1346" y="1589"/>
                    </a:lnTo>
                    <a:lnTo>
                      <a:pt x="1614" y="1589"/>
                    </a:lnTo>
                    <a:lnTo>
                      <a:pt x="1596" y="1448"/>
                    </a:lnTo>
                    <a:lnTo>
                      <a:pt x="1506" y="796"/>
                    </a:lnTo>
                    <a:lnTo>
                      <a:pt x="1456" y="447"/>
                    </a:lnTo>
                    <a:lnTo>
                      <a:pt x="1443" y="386"/>
                    </a:lnTo>
                    <a:lnTo>
                      <a:pt x="1430" y="347"/>
                    </a:lnTo>
                    <a:lnTo>
                      <a:pt x="1397" y="277"/>
                    </a:lnTo>
                    <a:lnTo>
                      <a:pt x="1357" y="213"/>
                    </a:lnTo>
                    <a:lnTo>
                      <a:pt x="1308" y="157"/>
                    </a:lnTo>
                    <a:lnTo>
                      <a:pt x="1252" y="108"/>
                    </a:lnTo>
                    <a:lnTo>
                      <a:pt x="1189" y="66"/>
                    </a:lnTo>
                    <a:lnTo>
                      <a:pt x="1117" y="32"/>
                    </a:lnTo>
                    <a:lnTo>
                      <a:pt x="1037" y="9"/>
                    </a:lnTo>
                    <a:lnTo>
                      <a:pt x="996" y="1"/>
                    </a:lnTo>
                    <a:lnTo>
                      <a:pt x="810" y="233"/>
                    </a:lnTo>
                    <a:close/>
                  </a:path>
                </a:pathLst>
              </a:custGeom>
              <a:solidFill>
                <a:srgbClr val="D8493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213">
                <a:extLst>
                  <a:ext uri="{FF2B5EF4-FFF2-40B4-BE49-F238E27FC236}">
                    <a16:creationId xmlns:a16="http://schemas.microsoft.com/office/drawing/2014/main" xmlns="" id="{4D84EBA4-57F0-4E31-81D1-0A9D1FF65BDF}"/>
                  </a:ext>
                </a:extLst>
              </p:cNvPr>
              <p:cNvSpPr>
                <a:spLocks/>
              </p:cNvSpPr>
              <p:nvPr/>
            </p:nvSpPr>
            <p:spPr bwMode="auto">
              <a:xfrm>
                <a:off x="7700963" y="6243638"/>
                <a:ext cx="177800" cy="57150"/>
              </a:xfrm>
              <a:custGeom>
                <a:avLst/>
                <a:gdLst>
                  <a:gd name="T0" fmla="*/ 440 w 446"/>
                  <a:gd name="T1" fmla="*/ 0 h 146"/>
                  <a:gd name="T2" fmla="*/ 446 w 446"/>
                  <a:gd name="T3" fmla="*/ 146 h 146"/>
                  <a:gd name="T4" fmla="*/ 27 w 446"/>
                  <a:gd name="T5" fmla="*/ 146 h 146"/>
                  <a:gd name="T6" fmla="*/ 9 w 446"/>
                  <a:gd name="T7" fmla="*/ 144 h 146"/>
                  <a:gd name="T8" fmla="*/ 0 w 446"/>
                  <a:gd name="T9" fmla="*/ 130 h 146"/>
                  <a:gd name="T10" fmla="*/ 16 w 446"/>
                  <a:gd name="T11" fmla="*/ 108 h 146"/>
                  <a:gd name="T12" fmla="*/ 51 w 446"/>
                  <a:gd name="T13" fmla="*/ 85 h 146"/>
                  <a:gd name="T14" fmla="*/ 73 w 446"/>
                  <a:gd name="T15" fmla="*/ 73 h 146"/>
                  <a:gd name="T16" fmla="*/ 152 w 446"/>
                  <a:gd name="T17" fmla="*/ 37 h 146"/>
                  <a:gd name="T18" fmla="*/ 253 w 446"/>
                  <a:gd name="T19" fmla="*/ 4 h 146"/>
                  <a:gd name="T20" fmla="*/ 263 w 446"/>
                  <a:gd name="T21" fmla="*/ 2 h 146"/>
                  <a:gd name="T22" fmla="*/ 440 w 446"/>
                  <a:gd name="T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 h="146">
                    <a:moveTo>
                      <a:pt x="440" y="0"/>
                    </a:moveTo>
                    <a:lnTo>
                      <a:pt x="446" y="146"/>
                    </a:lnTo>
                    <a:lnTo>
                      <a:pt x="27" y="146"/>
                    </a:lnTo>
                    <a:lnTo>
                      <a:pt x="9" y="144"/>
                    </a:lnTo>
                    <a:lnTo>
                      <a:pt x="0" y="130"/>
                    </a:lnTo>
                    <a:lnTo>
                      <a:pt x="16" y="108"/>
                    </a:lnTo>
                    <a:lnTo>
                      <a:pt x="51" y="85"/>
                    </a:lnTo>
                    <a:lnTo>
                      <a:pt x="73" y="73"/>
                    </a:lnTo>
                    <a:lnTo>
                      <a:pt x="152" y="37"/>
                    </a:lnTo>
                    <a:lnTo>
                      <a:pt x="253" y="4"/>
                    </a:lnTo>
                    <a:lnTo>
                      <a:pt x="263" y="2"/>
                    </a:lnTo>
                    <a:lnTo>
                      <a:pt x="440" y="0"/>
                    </a:lnTo>
                    <a:close/>
                  </a:path>
                </a:pathLst>
              </a:custGeom>
              <a:solidFill>
                <a:srgbClr val="433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4">
                <a:extLst>
                  <a:ext uri="{FF2B5EF4-FFF2-40B4-BE49-F238E27FC236}">
                    <a16:creationId xmlns:a16="http://schemas.microsoft.com/office/drawing/2014/main" xmlns="" id="{3DBFAC26-939F-4856-AE20-7EF1BC652B55}"/>
                  </a:ext>
                </a:extLst>
              </p:cNvPr>
              <p:cNvSpPr>
                <a:spLocks/>
              </p:cNvSpPr>
              <p:nvPr/>
            </p:nvSpPr>
            <p:spPr bwMode="auto">
              <a:xfrm>
                <a:off x="7999413" y="6248400"/>
                <a:ext cx="184150" cy="52388"/>
              </a:xfrm>
              <a:custGeom>
                <a:avLst/>
                <a:gdLst>
                  <a:gd name="T0" fmla="*/ 11 w 466"/>
                  <a:gd name="T1" fmla="*/ 0 h 135"/>
                  <a:gd name="T2" fmla="*/ 0 w 466"/>
                  <a:gd name="T3" fmla="*/ 135 h 135"/>
                  <a:gd name="T4" fmla="*/ 437 w 466"/>
                  <a:gd name="T5" fmla="*/ 135 h 135"/>
                  <a:gd name="T6" fmla="*/ 455 w 466"/>
                  <a:gd name="T7" fmla="*/ 133 h 135"/>
                  <a:gd name="T8" fmla="*/ 466 w 466"/>
                  <a:gd name="T9" fmla="*/ 122 h 135"/>
                  <a:gd name="T10" fmla="*/ 449 w 466"/>
                  <a:gd name="T11" fmla="*/ 102 h 135"/>
                  <a:gd name="T12" fmla="*/ 413 w 466"/>
                  <a:gd name="T13" fmla="*/ 80 h 135"/>
                  <a:gd name="T14" fmla="*/ 391 w 466"/>
                  <a:gd name="T15" fmla="*/ 68 h 135"/>
                  <a:gd name="T16" fmla="*/ 348 w 466"/>
                  <a:gd name="T17" fmla="*/ 49 h 135"/>
                  <a:gd name="T18" fmla="*/ 273 w 466"/>
                  <a:gd name="T19" fmla="*/ 22 h 135"/>
                  <a:gd name="T20" fmla="*/ 195 w 466"/>
                  <a:gd name="T21" fmla="*/ 1 h 135"/>
                  <a:gd name="T22" fmla="*/ 183 w 466"/>
                  <a:gd name="T23" fmla="*/ 0 h 135"/>
                  <a:gd name="T24" fmla="*/ 11 w 466"/>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35">
                    <a:moveTo>
                      <a:pt x="11" y="0"/>
                    </a:moveTo>
                    <a:lnTo>
                      <a:pt x="0" y="135"/>
                    </a:lnTo>
                    <a:lnTo>
                      <a:pt x="437" y="135"/>
                    </a:lnTo>
                    <a:lnTo>
                      <a:pt x="455" y="133"/>
                    </a:lnTo>
                    <a:lnTo>
                      <a:pt x="466" y="122"/>
                    </a:lnTo>
                    <a:lnTo>
                      <a:pt x="449" y="102"/>
                    </a:lnTo>
                    <a:lnTo>
                      <a:pt x="413" y="80"/>
                    </a:lnTo>
                    <a:lnTo>
                      <a:pt x="391" y="68"/>
                    </a:lnTo>
                    <a:lnTo>
                      <a:pt x="348" y="49"/>
                    </a:lnTo>
                    <a:lnTo>
                      <a:pt x="273" y="22"/>
                    </a:lnTo>
                    <a:lnTo>
                      <a:pt x="195" y="1"/>
                    </a:lnTo>
                    <a:lnTo>
                      <a:pt x="183" y="0"/>
                    </a:lnTo>
                    <a:lnTo>
                      <a:pt x="11" y="0"/>
                    </a:lnTo>
                    <a:close/>
                  </a:path>
                </a:pathLst>
              </a:custGeom>
              <a:solidFill>
                <a:srgbClr val="433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5">
                <a:extLst>
                  <a:ext uri="{FF2B5EF4-FFF2-40B4-BE49-F238E27FC236}">
                    <a16:creationId xmlns:a16="http://schemas.microsoft.com/office/drawing/2014/main" xmlns="" id="{78CEAD4F-F009-4C88-8219-5B67C24C1329}"/>
                  </a:ext>
                </a:extLst>
              </p:cNvPr>
              <p:cNvSpPr>
                <a:spLocks/>
              </p:cNvSpPr>
              <p:nvPr/>
            </p:nvSpPr>
            <p:spPr bwMode="auto">
              <a:xfrm>
                <a:off x="7707313" y="4532313"/>
                <a:ext cx="469900" cy="292100"/>
              </a:xfrm>
              <a:custGeom>
                <a:avLst/>
                <a:gdLst>
                  <a:gd name="T0" fmla="*/ 812 w 1187"/>
                  <a:gd name="T1" fmla="*/ 51 h 736"/>
                  <a:gd name="T2" fmla="*/ 755 w 1187"/>
                  <a:gd name="T3" fmla="*/ 34 h 736"/>
                  <a:gd name="T4" fmla="*/ 659 w 1187"/>
                  <a:gd name="T5" fmla="*/ 14 h 736"/>
                  <a:gd name="T6" fmla="*/ 590 w 1187"/>
                  <a:gd name="T7" fmla="*/ 7 h 736"/>
                  <a:gd name="T8" fmla="*/ 520 w 1187"/>
                  <a:gd name="T9" fmla="*/ 7 h 736"/>
                  <a:gd name="T10" fmla="*/ 449 w 1187"/>
                  <a:gd name="T11" fmla="*/ 17 h 736"/>
                  <a:gd name="T12" fmla="*/ 379 w 1187"/>
                  <a:gd name="T13" fmla="*/ 39 h 736"/>
                  <a:gd name="T14" fmla="*/ 310 w 1187"/>
                  <a:gd name="T15" fmla="*/ 74 h 736"/>
                  <a:gd name="T16" fmla="*/ 278 w 1187"/>
                  <a:gd name="T17" fmla="*/ 99 h 736"/>
                  <a:gd name="T18" fmla="*/ 276 w 1187"/>
                  <a:gd name="T19" fmla="*/ 71 h 736"/>
                  <a:gd name="T20" fmla="*/ 281 w 1187"/>
                  <a:gd name="T21" fmla="*/ 21 h 736"/>
                  <a:gd name="T22" fmla="*/ 289 w 1187"/>
                  <a:gd name="T23" fmla="*/ 0 h 736"/>
                  <a:gd name="T24" fmla="*/ 284 w 1187"/>
                  <a:gd name="T25" fmla="*/ 8 h 736"/>
                  <a:gd name="T26" fmla="*/ 258 w 1187"/>
                  <a:gd name="T27" fmla="*/ 59 h 736"/>
                  <a:gd name="T28" fmla="*/ 240 w 1187"/>
                  <a:gd name="T29" fmla="*/ 105 h 736"/>
                  <a:gd name="T30" fmla="*/ 233 w 1187"/>
                  <a:gd name="T31" fmla="*/ 131 h 736"/>
                  <a:gd name="T32" fmla="*/ 219 w 1187"/>
                  <a:gd name="T33" fmla="*/ 140 h 736"/>
                  <a:gd name="T34" fmla="*/ 202 w 1187"/>
                  <a:gd name="T35" fmla="*/ 154 h 736"/>
                  <a:gd name="T36" fmla="*/ 149 w 1187"/>
                  <a:gd name="T37" fmla="*/ 156 h 736"/>
                  <a:gd name="T38" fmla="*/ 71 w 1187"/>
                  <a:gd name="T39" fmla="*/ 174 h 736"/>
                  <a:gd name="T40" fmla="*/ 64 w 1187"/>
                  <a:gd name="T41" fmla="*/ 178 h 736"/>
                  <a:gd name="T42" fmla="*/ 86 w 1187"/>
                  <a:gd name="T43" fmla="*/ 174 h 736"/>
                  <a:gd name="T44" fmla="*/ 136 w 1187"/>
                  <a:gd name="T45" fmla="*/ 182 h 736"/>
                  <a:gd name="T46" fmla="*/ 163 w 1187"/>
                  <a:gd name="T47" fmla="*/ 189 h 736"/>
                  <a:gd name="T48" fmla="*/ 130 w 1187"/>
                  <a:gd name="T49" fmla="*/ 223 h 736"/>
                  <a:gd name="T50" fmla="*/ 81 w 1187"/>
                  <a:gd name="T51" fmla="*/ 291 h 736"/>
                  <a:gd name="T52" fmla="*/ 51 w 1187"/>
                  <a:gd name="T53" fmla="*/ 344 h 736"/>
                  <a:gd name="T54" fmla="*/ 26 w 1187"/>
                  <a:gd name="T55" fmla="*/ 405 h 736"/>
                  <a:gd name="T56" fmla="*/ 9 w 1187"/>
                  <a:gd name="T57" fmla="*/ 473 h 736"/>
                  <a:gd name="T58" fmla="*/ 0 w 1187"/>
                  <a:gd name="T59" fmla="*/ 548 h 736"/>
                  <a:gd name="T60" fmla="*/ 1 w 1187"/>
                  <a:gd name="T61" fmla="*/ 633 h 736"/>
                  <a:gd name="T62" fmla="*/ 8 w 1187"/>
                  <a:gd name="T63" fmla="*/ 677 h 736"/>
                  <a:gd name="T64" fmla="*/ 38 w 1187"/>
                  <a:gd name="T65" fmla="*/ 644 h 736"/>
                  <a:gd name="T66" fmla="*/ 178 w 1187"/>
                  <a:gd name="T67" fmla="*/ 472 h 736"/>
                  <a:gd name="T68" fmla="*/ 241 w 1187"/>
                  <a:gd name="T69" fmla="*/ 380 h 736"/>
                  <a:gd name="T70" fmla="*/ 271 w 1187"/>
                  <a:gd name="T71" fmla="*/ 326 h 736"/>
                  <a:gd name="T72" fmla="*/ 279 w 1187"/>
                  <a:gd name="T73" fmla="*/ 302 h 736"/>
                  <a:gd name="T74" fmla="*/ 389 w 1187"/>
                  <a:gd name="T75" fmla="*/ 346 h 736"/>
                  <a:gd name="T76" fmla="*/ 888 w 1187"/>
                  <a:gd name="T77" fmla="*/ 563 h 736"/>
                  <a:gd name="T78" fmla="*/ 1093 w 1187"/>
                  <a:gd name="T79" fmla="*/ 665 h 736"/>
                  <a:gd name="T80" fmla="*/ 1156 w 1187"/>
                  <a:gd name="T81" fmla="*/ 707 h 736"/>
                  <a:gd name="T82" fmla="*/ 1181 w 1187"/>
                  <a:gd name="T83" fmla="*/ 729 h 736"/>
                  <a:gd name="T84" fmla="*/ 1185 w 1187"/>
                  <a:gd name="T85" fmla="*/ 736 h 736"/>
                  <a:gd name="T86" fmla="*/ 1187 w 1187"/>
                  <a:gd name="T87" fmla="*/ 720 h 736"/>
                  <a:gd name="T88" fmla="*/ 1187 w 1187"/>
                  <a:gd name="T89" fmla="*/ 605 h 736"/>
                  <a:gd name="T90" fmla="*/ 1177 w 1187"/>
                  <a:gd name="T91" fmla="*/ 502 h 736"/>
                  <a:gd name="T92" fmla="*/ 1149 w 1187"/>
                  <a:gd name="T93" fmla="*/ 386 h 736"/>
                  <a:gd name="T94" fmla="*/ 1111 w 1187"/>
                  <a:gd name="T95" fmla="*/ 298 h 736"/>
                  <a:gd name="T96" fmla="*/ 1077 w 1187"/>
                  <a:gd name="T97" fmla="*/ 243 h 736"/>
                  <a:gd name="T98" fmla="*/ 1036 w 1187"/>
                  <a:gd name="T99" fmla="*/ 189 h 736"/>
                  <a:gd name="T100" fmla="*/ 984 w 1187"/>
                  <a:gd name="T101" fmla="*/ 141 h 736"/>
                  <a:gd name="T102" fmla="*/ 923 w 1187"/>
                  <a:gd name="T103" fmla="*/ 99 h 736"/>
                  <a:gd name="T104" fmla="*/ 852 w 1187"/>
                  <a:gd name="T105" fmla="*/ 65 h 736"/>
                  <a:gd name="T106" fmla="*/ 812 w 1187"/>
                  <a:gd name="T107" fmla="*/ 51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7" h="736">
                    <a:moveTo>
                      <a:pt x="812" y="51"/>
                    </a:moveTo>
                    <a:lnTo>
                      <a:pt x="755" y="34"/>
                    </a:lnTo>
                    <a:lnTo>
                      <a:pt x="659" y="14"/>
                    </a:lnTo>
                    <a:lnTo>
                      <a:pt x="590" y="7"/>
                    </a:lnTo>
                    <a:lnTo>
                      <a:pt x="520" y="7"/>
                    </a:lnTo>
                    <a:lnTo>
                      <a:pt x="449" y="17"/>
                    </a:lnTo>
                    <a:lnTo>
                      <a:pt x="379" y="39"/>
                    </a:lnTo>
                    <a:lnTo>
                      <a:pt x="310" y="74"/>
                    </a:lnTo>
                    <a:lnTo>
                      <a:pt x="278" y="99"/>
                    </a:lnTo>
                    <a:lnTo>
                      <a:pt x="276" y="71"/>
                    </a:lnTo>
                    <a:lnTo>
                      <a:pt x="281" y="21"/>
                    </a:lnTo>
                    <a:lnTo>
                      <a:pt x="289" y="0"/>
                    </a:lnTo>
                    <a:lnTo>
                      <a:pt x="284" y="8"/>
                    </a:lnTo>
                    <a:lnTo>
                      <a:pt x="258" y="59"/>
                    </a:lnTo>
                    <a:lnTo>
                      <a:pt x="240" y="105"/>
                    </a:lnTo>
                    <a:lnTo>
                      <a:pt x="233" y="131"/>
                    </a:lnTo>
                    <a:lnTo>
                      <a:pt x="219" y="140"/>
                    </a:lnTo>
                    <a:lnTo>
                      <a:pt x="202" y="154"/>
                    </a:lnTo>
                    <a:lnTo>
                      <a:pt x="149" y="156"/>
                    </a:lnTo>
                    <a:lnTo>
                      <a:pt x="71" y="174"/>
                    </a:lnTo>
                    <a:lnTo>
                      <a:pt x="64" y="178"/>
                    </a:lnTo>
                    <a:lnTo>
                      <a:pt x="86" y="174"/>
                    </a:lnTo>
                    <a:lnTo>
                      <a:pt x="136" y="182"/>
                    </a:lnTo>
                    <a:lnTo>
                      <a:pt x="163" y="189"/>
                    </a:lnTo>
                    <a:lnTo>
                      <a:pt x="130" y="223"/>
                    </a:lnTo>
                    <a:lnTo>
                      <a:pt x="81" y="291"/>
                    </a:lnTo>
                    <a:lnTo>
                      <a:pt x="51" y="344"/>
                    </a:lnTo>
                    <a:lnTo>
                      <a:pt x="26" y="405"/>
                    </a:lnTo>
                    <a:lnTo>
                      <a:pt x="9" y="473"/>
                    </a:lnTo>
                    <a:lnTo>
                      <a:pt x="0" y="548"/>
                    </a:lnTo>
                    <a:lnTo>
                      <a:pt x="1" y="633"/>
                    </a:lnTo>
                    <a:lnTo>
                      <a:pt x="8" y="677"/>
                    </a:lnTo>
                    <a:lnTo>
                      <a:pt x="38" y="644"/>
                    </a:lnTo>
                    <a:lnTo>
                      <a:pt x="178" y="472"/>
                    </a:lnTo>
                    <a:lnTo>
                      <a:pt x="241" y="380"/>
                    </a:lnTo>
                    <a:lnTo>
                      <a:pt x="271" y="326"/>
                    </a:lnTo>
                    <a:lnTo>
                      <a:pt x="279" y="302"/>
                    </a:lnTo>
                    <a:lnTo>
                      <a:pt x="389" y="346"/>
                    </a:lnTo>
                    <a:lnTo>
                      <a:pt x="888" y="563"/>
                    </a:lnTo>
                    <a:lnTo>
                      <a:pt x="1093" y="665"/>
                    </a:lnTo>
                    <a:lnTo>
                      <a:pt x="1156" y="707"/>
                    </a:lnTo>
                    <a:lnTo>
                      <a:pt x="1181" y="729"/>
                    </a:lnTo>
                    <a:lnTo>
                      <a:pt x="1185" y="736"/>
                    </a:lnTo>
                    <a:lnTo>
                      <a:pt x="1187" y="720"/>
                    </a:lnTo>
                    <a:lnTo>
                      <a:pt x="1187" y="605"/>
                    </a:lnTo>
                    <a:lnTo>
                      <a:pt x="1177" y="502"/>
                    </a:lnTo>
                    <a:lnTo>
                      <a:pt x="1149" y="386"/>
                    </a:lnTo>
                    <a:lnTo>
                      <a:pt x="1111" y="298"/>
                    </a:lnTo>
                    <a:lnTo>
                      <a:pt x="1077" y="243"/>
                    </a:lnTo>
                    <a:lnTo>
                      <a:pt x="1036" y="189"/>
                    </a:lnTo>
                    <a:lnTo>
                      <a:pt x="984" y="141"/>
                    </a:lnTo>
                    <a:lnTo>
                      <a:pt x="923" y="99"/>
                    </a:lnTo>
                    <a:lnTo>
                      <a:pt x="852" y="65"/>
                    </a:lnTo>
                    <a:lnTo>
                      <a:pt x="812" y="51"/>
                    </a:lnTo>
                    <a:close/>
                  </a:path>
                </a:pathLst>
              </a:custGeom>
              <a:solidFill>
                <a:srgbClr val="522E2C"/>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8" name="TextBox 47">
            <a:extLst>
              <a:ext uri="{FF2B5EF4-FFF2-40B4-BE49-F238E27FC236}">
                <a16:creationId xmlns:a16="http://schemas.microsoft.com/office/drawing/2014/main" xmlns="" id="{AB33EF14-6DF8-4F83-9C05-E10A8D559946}"/>
              </a:ext>
            </a:extLst>
          </p:cNvPr>
          <p:cNvSpPr txBox="1"/>
          <p:nvPr/>
        </p:nvSpPr>
        <p:spPr>
          <a:xfrm>
            <a:off x="12606087" y="743497"/>
            <a:ext cx="2989513" cy="5078313"/>
          </a:xfrm>
          <a:prstGeom prst="rect">
            <a:avLst/>
          </a:prstGeom>
          <a:noFill/>
        </p:spPr>
        <p:txBody>
          <a:bodyPr wrap="square">
            <a:spAutoFit/>
          </a:bodyPr>
          <a:lstStyle/>
          <a:p>
            <a:r>
              <a:rPr lang="en-US" dirty="0"/>
              <a:t>Bolivia</a:t>
            </a:r>
          </a:p>
          <a:p>
            <a:r>
              <a:rPr lang="en-US" dirty="0"/>
              <a:t>Bosnia and Herzegovina</a:t>
            </a:r>
          </a:p>
          <a:p>
            <a:r>
              <a:rPr lang="en-US" dirty="0"/>
              <a:t>Brazil</a:t>
            </a:r>
          </a:p>
          <a:p>
            <a:r>
              <a:rPr lang="en-US" dirty="0"/>
              <a:t>China</a:t>
            </a:r>
          </a:p>
          <a:p>
            <a:r>
              <a:rPr lang="en-US" dirty="0"/>
              <a:t>Colombia</a:t>
            </a:r>
          </a:p>
          <a:p>
            <a:r>
              <a:rPr lang="en-US" dirty="0"/>
              <a:t>Croatia</a:t>
            </a:r>
          </a:p>
          <a:p>
            <a:r>
              <a:rPr lang="en-US" dirty="0"/>
              <a:t>France</a:t>
            </a:r>
          </a:p>
          <a:p>
            <a:r>
              <a:rPr lang="en-US" dirty="0"/>
              <a:t>Hungary</a:t>
            </a:r>
          </a:p>
          <a:p>
            <a:r>
              <a:rPr lang="en-US" dirty="0"/>
              <a:t>Malaysia</a:t>
            </a:r>
          </a:p>
          <a:p>
            <a:r>
              <a:rPr lang="en-US" dirty="0"/>
              <a:t>Mozambique</a:t>
            </a:r>
          </a:p>
          <a:p>
            <a:r>
              <a:rPr lang="en-US" dirty="0"/>
              <a:t>Nigeria</a:t>
            </a:r>
          </a:p>
          <a:p>
            <a:r>
              <a:rPr lang="en-US" dirty="0"/>
              <a:t>Oman</a:t>
            </a:r>
          </a:p>
          <a:p>
            <a:r>
              <a:rPr lang="en-US" dirty="0"/>
              <a:t>Poland</a:t>
            </a:r>
          </a:p>
          <a:p>
            <a:r>
              <a:rPr lang="en-US" dirty="0"/>
              <a:t>Portugal</a:t>
            </a:r>
          </a:p>
          <a:p>
            <a:r>
              <a:rPr lang="en-US" dirty="0"/>
              <a:t>Trinidad and Tobago</a:t>
            </a:r>
          </a:p>
          <a:p>
            <a:r>
              <a:rPr lang="en-US" dirty="0"/>
              <a:t>Turkey</a:t>
            </a:r>
          </a:p>
          <a:p>
            <a:r>
              <a:rPr lang="en-US" dirty="0"/>
              <a:t>UK </a:t>
            </a:r>
          </a:p>
          <a:p>
            <a:r>
              <a:rPr lang="en-US" dirty="0"/>
              <a:t>USA</a:t>
            </a:r>
          </a:p>
        </p:txBody>
      </p:sp>
      <p:grpSp>
        <p:nvGrpSpPr>
          <p:cNvPr id="50" name="Group 49">
            <a:extLst>
              <a:ext uri="{FF2B5EF4-FFF2-40B4-BE49-F238E27FC236}">
                <a16:creationId xmlns:a16="http://schemas.microsoft.com/office/drawing/2014/main" xmlns="" id="{FF8079A6-E0B2-4199-BB3B-6BA66232D0EB}"/>
              </a:ext>
            </a:extLst>
          </p:cNvPr>
          <p:cNvGrpSpPr/>
          <p:nvPr/>
        </p:nvGrpSpPr>
        <p:grpSpPr>
          <a:xfrm>
            <a:off x="829108" y="1548986"/>
            <a:ext cx="6355953" cy="3756070"/>
            <a:chOff x="4883418" y="1243192"/>
            <a:chExt cx="6355953" cy="3756070"/>
          </a:xfrm>
        </p:grpSpPr>
        <p:grpSp>
          <p:nvGrpSpPr>
            <p:cNvPr id="35" name="Group 34">
              <a:extLst>
                <a:ext uri="{FF2B5EF4-FFF2-40B4-BE49-F238E27FC236}">
                  <a16:creationId xmlns:a16="http://schemas.microsoft.com/office/drawing/2014/main" xmlns="" id="{7C3D3AB8-2318-4898-8BDE-5DE7F2F6351C}"/>
                </a:ext>
              </a:extLst>
            </p:cNvPr>
            <p:cNvGrpSpPr/>
            <p:nvPr/>
          </p:nvGrpSpPr>
          <p:grpSpPr>
            <a:xfrm>
              <a:off x="4883418" y="1618388"/>
              <a:ext cx="6355953" cy="3380874"/>
              <a:chOff x="569913" y="0"/>
              <a:chExt cx="11052176" cy="5537201"/>
            </a:xfrm>
          </p:grpSpPr>
          <p:sp>
            <p:nvSpPr>
              <p:cNvPr id="36" name="Freeform 53">
                <a:extLst>
                  <a:ext uri="{FF2B5EF4-FFF2-40B4-BE49-F238E27FC236}">
                    <a16:creationId xmlns:a16="http://schemas.microsoft.com/office/drawing/2014/main" xmlns="" id="{FC638264-6085-4F2A-93E1-BD0B560E6F6C}"/>
                  </a:ext>
                </a:extLst>
              </p:cNvPr>
              <p:cNvSpPr>
                <a:spLocks/>
              </p:cNvSpPr>
              <p:nvPr/>
            </p:nvSpPr>
            <p:spPr bwMode="auto">
              <a:xfrm>
                <a:off x="3070226" y="3148013"/>
                <a:ext cx="1635125" cy="2389188"/>
              </a:xfrm>
              <a:custGeom>
                <a:avLst/>
                <a:gdLst>
                  <a:gd name="T0" fmla="*/ 4202 w 5149"/>
                  <a:gd name="T1" fmla="*/ 1836 h 7524"/>
                  <a:gd name="T2" fmla="*/ 3627 w 5149"/>
                  <a:gd name="T3" fmla="*/ 1634 h 7524"/>
                  <a:gd name="T4" fmla="*/ 3569 w 5149"/>
                  <a:gd name="T5" fmla="*/ 1220 h 7524"/>
                  <a:gd name="T6" fmla="*/ 3419 w 5149"/>
                  <a:gd name="T7" fmla="*/ 1089 h 7524"/>
                  <a:gd name="T8" fmla="*/ 3022 w 5149"/>
                  <a:gd name="T9" fmla="*/ 924 h 7524"/>
                  <a:gd name="T10" fmla="*/ 2487 w 5149"/>
                  <a:gd name="T11" fmla="*/ 612 h 7524"/>
                  <a:gd name="T12" fmla="*/ 1884 w 5149"/>
                  <a:gd name="T13" fmla="*/ 592 h 7524"/>
                  <a:gd name="T14" fmla="*/ 1554 w 5149"/>
                  <a:gd name="T15" fmla="*/ 527 h 7524"/>
                  <a:gd name="T16" fmla="*/ 1444 w 5149"/>
                  <a:gd name="T17" fmla="*/ 418 h 7524"/>
                  <a:gd name="T18" fmla="*/ 1154 w 5149"/>
                  <a:gd name="T19" fmla="*/ 591 h 7524"/>
                  <a:gd name="T20" fmla="*/ 731 w 5149"/>
                  <a:gd name="T21" fmla="*/ 597 h 7524"/>
                  <a:gd name="T22" fmla="*/ 511 w 5149"/>
                  <a:gd name="T23" fmla="*/ 566 h 7524"/>
                  <a:gd name="T24" fmla="*/ 297 w 5149"/>
                  <a:gd name="T25" fmla="*/ 281 h 7524"/>
                  <a:gd name="T26" fmla="*/ 237 w 5149"/>
                  <a:gd name="T27" fmla="*/ 45 h 7524"/>
                  <a:gd name="T28" fmla="*/ 68 w 5149"/>
                  <a:gd name="T29" fmla="*/ 0 h 7524"/>
                  <a:gd name="T30" fmla="*/ 174 w 5149"/>
                  <a:gd name="T31" fmla="*/ 396 h 7524"/>
                  <a:gd name="T32" fmla="*/ 353 w 5149"/>
                  <a:gd name="T33" fmla="*/ 808 h 7524"/>
                  <a:gd name="T34" fmla="*/ 757 w 5149"/>
                  <a:gd name="T35" fmla="*/ 864 h 7524"/>
                  <a:gd name="T36" fmla="*/ 973 w 5149"/>
                  <a:gd name="T37" fmla="*/ 1088 h 7524"/>
                  <a:gd name="T38" fmla="*/ 941 w 5149"/>
                  <a:gd name="T39" fmla="*/ 1283 h 7524"/>
                  <a:gd name="T40" fmla="*/ 779 w 5149"/>
                  <a:gd name="T41" fmla="*/ 1417 h 7524"/>
                  <a:gd name="T42" fmla="*/ 621 w 5149"/>
                  <a:gd name="T43" fmla="*/ 1673 h 7524"/>
                  <a:gd name="T44" fmla="*/ 489 w 5149"/>
                  <a:gd name="T45" fmla="*/ 1895 h 7524"/>
                  <a:gd name="T46" fmla="*/ 566 w 5149"/>
                  <a:gd name="T47" fmla="*/ 2310 h 7524"/>
                  <a:gd name="T48" fmla="*/ 987 w 5149"/>
                  <a:gd name="T49" fmla="*/ 2816 h 7524"/>
                  <a:gd name="T50" fmla="*/ 1033 w 5149"/>
                  <a:gd name="T51" fmla="*/ 3153 h 7524"/>
                  <a:gd name="T52" fmla="*/ 1191 w 5149"/>
                  <a:gd name="T53" fmla="*/ 3221 h 7524"/>
                  <a:gd name="T54" fmla="*/ 1529 w 5149"/>
                  <a:gd name="T55" fmla="*/ 3521 h 7524"/>
                  <a:gd name="T56" fmla="*/ 1652 w 5149"/>
                  <a:gd name="T57" fmla="*/ 3772 h 7524"/>
                  <a:gd name="T58" fmla="*/ 1711 w 5149"/>
                  <a:gd name="T59" fmla="*/ 4126 h 7524"/>
                  <a:gd name="T60" fmla="*/ 1540 w 5149"/>
                  <a:gd name="T61" fmla="*/ 4372 h 7524"/>
                  <a:gd name="T62" fmla="*/ 1503 w 5149"/>
                  <a:gd name="T63" fmla="*/ 4853 h 7524"/>
                  <a:gd name="T64" fmla="*/ 1417 w 5149"/>
                  <a:gd name="T65" fmla="*/ 5217 h 7524"/>
                  <a:gd name="T66" fmla="*/ 1292 w 5149"/>
                  <a:gd name="T67" fmla="*/ 5427 h 7524"/>
                  <a:gd name="T68" fmla="*/ 1369 w 5149"/>
                  <a:gd name="T69" fmla="*/ 5952 h 7524"/>
                  <a:gd name="T70" fmla="*/ 1352 w 5149"/>
                  <a:gd name="T71" fmla="*/ 6435 h 7524"/>
                  <a:gd name="T72" fmla="*/ 1238 w 5149"/>
                  <a:gd name="T73" fmla="*/ 6743 h 7524"/>
                  <a:gd name="T74" fmla="*/ 1564 w 5149"/>
                  <a:gd name="T75" fmla="*/ 7426 h 7524"/>
                  <a:gd name="T76" fmla="*/ 1737 w 5149"/>
                  <a:gd name="T77" fmla="*/ 7518 h 7524"/>
                  <a:gd name="T78" fmla="*/ 1907 w 5149"/>
                  <a:gd name="T79" fmla="*/ 7161 h 7524"/>
                  <a:gd name="T80" fmla="*/ 2115 w 5149"/>
                  <a:gd name="T81" fmla="*/ 6844 h 7524"/>
                  <a:gd name="T82" fmla="*/ 2015 w 5149"/>
                  <a:gd name="T83" fmla="*/ 6453 h 7524"/>
                  <a:gd name="T84" fmla="*/ 2158 w 5149"/>
                  <a:gd name="T85" fmla="*/ 6378 h 7524"/>
                  <a:gd name="T86" fmla="*/ 2229 w 5149"/>
                  <a:gd name="T87" fmla="*/ 6010 h 7524"/>
                  <a:gd name="T88" fmla="*/ 2307 w 5149"/>
                  <a:gd name="T89" fmla="*/ 5945 h 7524"/>
                  <a:gd name="T90" fmla="*/ 2529 w 5149"/>
                  <a:gd name="T91" fmla="*/ 5912 h 7524"/>
                  <a:gd name="T92" fmla="*/ 2893 w 5149"/>
                  <a:gd name="T93" fmla="*/ 5632 h 7524"/>
                  <a:gd name="T94" fmla="*/ 2964 w 5149"/>
                  <a:gd name="T95" fmla="*/ 5472 h 7524"/>
                  <a:gd name="T96" fmla="*/ 2795 w 5149"/>
                  <a:gd name="T97" fmla="*/ 5148 h 7524"/>
                  <a:gd name="T98" fmla="*/ 3189 w 5149"/>
                  <a:gd name="T99" fmla="*/ 5281 h 7524"/>
                  <a:gd name="T100" fmla="*/ 3384 w 5149"/>
                  <a:gd name="T101" fmla="*/ 5172 h 7524"/>
                  <a:gd name="T102" fmla="*/ 3553 w 5149"/>
                  <a:gd name="T103" fmla="*/ 4824 h 7524"/>
                  <a:gd name="T104" fmla="*/ 3627 w 5149"/>
                  <a:gd name="T105" fmla="*/ 4559 h 7524"/>
                  <a:gd name="T106" fmla="*/ 3774 w 5149"/>
                  <a:gd name="T107" fmla="*/ 4388 h 7524"/>
                  <a:gd name="T108" fmla="*/ 3927 w 5149"/>
                  <a:gd name="T109" fmla="*/ 4151 h 7524"/>
                  <a:gd name="T110" fmla="*/ 4297 w 5149"/>
                  <a:gd name="T111" fmla="*/ 4002 h 7524"/>
                  <a:gd name="T112" fmla="*/ 4530 w 5149"/>
                  <a:gd name="T113" fmla="*/ 3715 h 7524"/>
                  <a:gd name="T114" fmla="*/ 4615 w 5149"/>
                  <a:gd name="T115" fmla="*/ 3325 h 7524"/>
                  <a:gd name="T116" fmla="*/ 4941 w 5149"/>
                  <a:gd name="T117" fmla="*/ 2745 h 7524"/>
                  <a:gd name="T118" fmla="*/ 5149 w 5149"/>
                  <a:gd name="T119" fmla="*/ 2367 h 7524"/>
                  <a:gd name="T120" fmla="*/ 4915 w 5149"/>
                  <a:gd name="T121" fmla="*/ 2113 h 7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9" h="7524">
                    <a:moveTo>
                      <a:pt x="4863" y="2080"/>
                    </a:moveTo>
                    <a:lnTo>
                      <a:pt x="4863" y="2080"/>
                    </a:lnTo>
                    <a:lnTo>
                      <a:pt x="4810" y="2048"/>
                    </a:lnTo>
                    <a:lnTo>
                      <a:pt x="4760" y="2021"/>
                    </a:lnTo>
                    <a:lnTo>
                      <a:pt x="4713" y="1998"/>
                    </a:lnTo>
                    <a:lnTo>
                      <a:pt x="4669" y="1977"/>
                    </a:lnTo>
                    <a:lnTo>
                      <a:pt x="4626" y="1960"/>
                    </a:lnTo>
                    <a:lnTo>
                      <a:pt x="4586" y="1945"/>
                    </a:lnTo>
                    <a:lnTo>
                      <a:pt x="4546" y="1932"/>
                    </a:lnTo>
                    <a:lnTo>
                      <a:pt x="4505" y="1919"/>
                    </a:lnTo>
                    <a:lnTo>
                      <a:pt x="4426" y="1897"/>
                    </a:lnTo>
                    <a:lnTo>
                      <a:pt x="4342" y="1876"/>
                    </a:lnTo>
                    <a:lnTo>
                      <a:pt x="4297" y="1864"/>
                    </a:lnTo>
                    <a:lnTo>
                      <a:pt x="4251" y="1852"/>
                    </a:lnTo>
                    <a:lnTo>
                      <a:pt x="4202" y="1836"/>
                    </a:lnTo>
                    <a:lnTo>
                      <a:pt x="4148" y="1820"/>
                    </a:lnTo>
                    <a:lnTo>
                      <a:pt x="4148" y="1820"/>
                    </a:lnTo>
                    <a:lnTo>
                      <a:pt x="4094" y="1802"/>
                    </a:lnTo>
                    <a:lnTo>
                      <a:pt x="4040" y="1787"/>
                    </a:lnTo>
                    <a:lnTo>
                      <a:pt x="3936" y="1760"/>
                    </a:lnTo>
                    <a:lnTo>
                      <a:pt x="3839" y="1734"/>
                    </a:lnTo>
                    <a:lnTo>
                      <a:pt x="3795" y="1722"/>
                    </a:lnTo>
                    <a:lnTo>
                      <a:pt x="3753" y="1708"/>
                    </a:lnTo>
                    <a:lnTo>
                      <a:pt x="3717" y="1693"/>
                    </a:lnTo>
                    <a:lnTo>
                      <a:pt x="3698" y="1684"/>
                    </a:lnTo>
                    <a:lnTo>
                      <a:pt x="3682" y="1676"/>
                    </a:lnTo>
                    <a:lnTo>
                      <a:pt x="3666" y="1666"/>
                    </a:lnTo>
                    <a:lnTo>
                      <a:pt x="3652" y="1656"/>
                    </a:lnTo>
                    <a:lnTo>
                      <a:pt x="3640" y="1646"/>
                    </a:lnTo>
                    <a:lnTo>
                      <a:pt x="3627" y="1634"/>
                    </a:lnTo>
                    <a:lnTo>
                      <a:pt x="3616" y="1622"/>
                    </a:lnTo>
                    <a:lnTo>
                      <a:pt x="3606" y="1610"/>
                    </a:lnTo>
                    <a:lnTo>
                      <a:pt x="3598" y="1596"/>
                    </a:lnTo>
                    <a:lnTo>
                      <a:pt x="3592" y="1580"/>
                    </a:lnTo>
                    <a:lnTo>
                      <a:pt x="3587" y="1566"/>
                    </a:lnTo>
                    <a:lnTo>
                      <a:pt x="3582" y="1548"/>
                    </a:lnTo>
                    <a:lnTo>
                      <a:pt x="3580" y="1530"/>
                    </a:lnTo>
                    <a:lnTo>
                      <a:pt x="3580" y="1510"/>
                    </a:lnTo>
                    <a:lnTo>
                      <a:pt x="3580" y="1510"/>
                    </a:lnTo>
                    <a:lnTo>
                      <a:pt x="3581" y="1432"/>
                    </a:lnTo>
                    <a:lnTo>
                      <a:pt x="3581" y="1356"/>
                    </a:lnTo>
                    <a:lnTo>
                      <a:pt x="3581" y="1319"/>
                    </a:lnTo>
                    <a:lnTo>
                      <a:pt x="3578" y="1284"/>
                    </a:lnTo>
                    <a:lnTo>
                      <a:pt x="3575" y="1251"/>
                    </a:lnTo>
                    <a:lnTo>
                      <a:pt x="3569" y="1220"/>
                    </a:lnTo>
                    <a:lnTo>
                      <a:pt x="3565" y="1206"/>
                    </a:lnTo>
                    <a:lnTo>
                      <a:pt x="3561" y="1192"/>
                    </a:lnTo>
                    <a:lnTo>
                      <a:pt x="3556" y="1179"/>
                    </a:lnTo>
                    <a:lnTo>
                      <a:pt x="3550" y="1166"/>
                    </a:lnTo>
                    <a:lnTo>
                      <a:pt x="3543" y="1154"/>
                    </a:lnTo>
                    <a:lnTo>
                      <a:pt x="3535" y="1144"/>
                    </a:lnTo>
                    <a:lnTo>
                      <a:pt x="3527" y="1133"/>
                    </a:lnTo>
                    <a:lnTo>
                      <a:pt x="3517" y="1125"/>
                    </a:lnTo>
                    <a:lnTo>
                      <a:pt x="3507" y="1116"/>
                    </a:lnTo>
                    <a:lnTo>
                      <a:pt x="3495" y="1109"/>
                    </a:lnTo>
                    <a:lnTo>
                      <a:pt x="3483" y="1103"/>
                    </a:lnTo>
                    <a:lnTo>
                      <a:pt x="3469" y="1098"/>
                    </a:lnTo>
                    <a:lnTo>
                      <a:pt x="3453" y="1094"/>
                    </a:lnTo>
                    <a:lnTo>
                      <a:pt x="3438" y="1090"/>
                    </a:lnTo>
                    <a:lnTo>
                      <a:pt x="3419" y="1089"/>
                    </a:lnTo>
                    <a:lnTo>
                      <a:pt x="3401" y="1088"/>
                    </a:lnTo>
                    <a:lnTo>
                      <a:pt x="3401" y="1088"/>
                    </a:lnTo>
                    <a:lnTo>
                      <a:pt x="3380" y="1088"/>
                    </a:lnTo>
                    <a:lnTo>
                      <a:pt x="3360" y="1086"/>
                    </a:lnTo>
                    <a:lnTo>
                      <a:pt x="3341" y="1083"/>
                    </a:lnTo>
                    <a:lnTo>
                      <a:pt x="3320" y="1078"/>
                    </a:lnTo>
                    <a:lnTo>
                      <a:pt x="3300" y="1073"/>
                    </a:lnTo>
                    <a:lnTo>
                      <a:pt x="3280" y="1066"/>
                    </a:lnTo>
                    <a:lnTo>
                      <a:pt x="3259" y="1059"/>
                    </a:lnTo>
                    <a:lnTo>
                      <a:pt x="3238" y="1050"/>
                    </a:lnTo>
                    <a:lnTo>
                      <a:pt x="3196" y="1030"/>
                    </a:lnTo>
                    <a:lnTo>
                      <a:pt x="3155" y="1007"/>
                    </a:lnTo>
                    <a:lnTo>
                      <a:pt x="3111" y="983"/>
                    </a:lnTo>
                    <a:lnTo>
                      <a:pt x="3068" y="955"/>
                    </a:lnTo>
                    <a:lnTo>
                      <a:pt x="3022" y="924"/>
                    </a:lnTo>
                    <a:lnTo>
                      <a:pt x="2977" y="893"/>
                    </a:lnTo>
                    <a:lnTo>
                      <a:pt x="2884" y="827"/>
                    </a:lnTo>
                    <a:lnTo>
                      <a:pt x="2836" y="794"/>
                    </a:lnTo>
                    <a:lnTo>
                      <a:pt x="2786" y="761"/>
                    </a:lnTo>
                    <a:lnTo>
                      <a:pt x="2737" y="729"/>
                    </a:lnTo>
                    <a:lnTo>
                      <a:pt x="2686" y="699"/>
                    </a:lnTo>
                    <a:lnTo>
                      <a:pt x="2686" y="699"/>
                    </a:lnTo>
                    <a:lnTo>
                      <a:pt x="2660" y="684"/>
                    </a:lnTo>
                    <a:lnTo>
                      <a:pt x="2634" y="671"/>
                    </a:lnTo>
                    <a:lnTo>
                      <a:pt x="2609" y="658"/>
                    </a:lnTo>
                    <a:lnTo>
                      <a:pt x="2584" y="647"/>
                    </a:lnTo>
                    <a:lnTo>
                      <a:pt x="2560" y="636"/>
                    </a:lnTo>
                    <a:lnTo>
                      <a:pt x="2535" y="628"/>
                    </a:lnTo>
                    <a:lnTo>
                      <a:pt x="2511" y="619"/>
                    </a:lnTo>
                    <a:lnTo>
                      <a:pt x="2487" y="612"/>
                    </a:lnTo>
                    <a:lnTo>
                      <a:pt x="2441" y="600"/>
                    </a:lnTo>
                    <a:lnTo>
                      <a:pt x="2395" y="591"/>
                    </a:lnTo>
                    <a:lnTo>
                      <a:pt x="2351" y="585"/>
                    </a:lnTo>
                    <a:lnTo>
                      <a:pt x="2310" y="580"/>
                    </a:lnTo>
                    <a:lnTo>
                      <a:pt x="2268" y="579"/>
                    </a:lnTo>
                    <a:lnTo>
                      <a:pt x="2228" y="577"/>
                    </a:lnTo>
                    <a:lnTo>
                      <a:pt x="2190" y="579"/>
                    </a:lnTo>
                    <a:lnTo>
                      <a:pt x="2153" y="580"/>
                    </a:lnTo>
                    <a:lnTo>
                      <a:pt x="2083" y="582"/>
                    </a:lnTo>
                    <a:lnTo>
                      <a:pt x="2050" y="584"/>
                    </a:lnTo>
                    <a:lnTo>
                      <a:pt x="2018" y="585"/>
                    </a:lnTo>
                    <a:lnTo>
                      <a:pt x="2018" y="585"/>
                    </a:lnTo>
                    <a:lnTo>
                      <a:pt x="1988" y="585"/>
                    </a:lnTo>
                    <a:lnTo>
                      <a:pt x="1953" y="587"/>
                    </a:lnTo>
                    <a:lnTo>
                      <a:pt x="1884" y="592"/>
                    </a:lnTo>
                    <a:lnTo>
                      <a:pt x="1847" y="595"/>
                    </a:lnTo>
                    <a:lnTo>
                      <a:pt x="1810" y="597"/>
                    </a:lnTo>
                    <a:lnTo>
                      <a:pt x="1775" y="597"/>
                    </a:lnTo>
                    <a:lnTo>
                      <a:pt x="1738" y="597"/>
                    </a:lnTo>
                    <a:lnTo>
                      <a:pt x="1704" y="595"/>
                    </a:lnTo>
                    <a:lnTo>
                      <a:pt x="1672" y="590"/>
                    </a:lnTo>
                    <a:lnTo>
                      <a:pt x="1656" y="586"/>
                    </a:lnTo>
                    <a:lnTo>
                      <a:pt x="1640" y="581"/>
                    </a:lnTo>
                    <a:lnTo>
                      <a:pt x="1627" y="576"/>
                    </a:lnTo>
                    <a:lnTo>
                      <a:pt x="1612" y="571"/>
                    </a:lnTo>
                    <a:lnTo>
                      <a:pt x="1598" y="564"/>
                    </a:lnTo>
                    <a:lnTo>
                      <a:pt x="1586" y="557"/>
                    </a:lnTo>
                    <a:lnTo>
                      <a:pt x="1575" y="548"/>
                    </a:lnTo>
                    <a:lnTo>
                      <a:pt x="1564" y="538"/>
                    </a:lnTo>
                    <a:lnTo>
                      <a:pt x="1554" y="527"/>
                    </a:lnTo>
                    <a:lnTo>
                      <a:pt x="1546" y="515"/>
                    </a:lnTo>
                    <a:lnTo>
                      <a:pt x="1538" y="502"/>
                    </a:lnTo>
                    <a:lnTo>
                      <a:pt x="1531" y="487"/>
                    </a:lnTo>
                    <a:lnTo>
                      <a:pt x="1531" y="487"/>
                    </a:lnTo>
                    <a:lnTo>
                      <a:pt x="1525" y="472"/>
                    </a:lnTo>
                    <a:lnTo>
                      <a:pt x="1519" y="460"/>
                    </a:lnTo>
                    <a:lnTo>
                      <a:pt x="1511" y="449"/>
                    </a:lnTo>
                    <a:lnTo>
                      <a:pt x="1504" y="440"/>
                    </a:lnTo>
                    <a:lnTo>
                      <a:pt x="1497" y="433"/>
                    </a:lnTo>
                    <a:lnTo>
                      <a:pt x="1488" y="427"/>
                    </a:lnTo>
                    <a:lnTo>
                      <a:pt x="1480" y="423"/>
                    </a:lnTo>
                    <a:lnTo>
                      <a:pt x="1471" y="420"/>
                    </a:lnTo>
                    <a:lnTo>
                      <a:pt x="1462" y="418"/>
                    </a:lnTo>
                    <a:lnTo>
                      <a:pt x="1454" y="417"/>
                    </a:lnTo>
                    <a:lnTo>
                      <a:pt x="1444" y="418"/>
                    </a:lnTo>
                    <a:lnTo>
                      <a:pt x="1434" y="420"/>
                    </a:lnTo>
                    <a:lnTo>
                      <a:pt x="1425" y="423"/>
                    </a:lnTo>
                    <a:lnTo>
                      <a:pt x="1415" y="427"/>
                    </a:lnTo>
                    <a:lnTo>
                      <a:pt x="1393" y="437"/>
                    </a:lnTo>
                    <a:lnTo>
                      <a:pt x="1372" y="449"/>
                    </a:lnTo>
                    <a:lnTo>
                      <a:pt x="1349" y="464"/>
                    </a:lnTo>
                    <a:lnTo>
                      <a:pt x="1303" y="498"/>
                    </a:lnTo>
                    <a:lnTo>
                      <a:pt x="1254" y="535"/>
                    </a:lnTo>
                    <a:lnTo>
                      <a:pt x="1231" y="552"/>
                    </a:lnTo>
                    <a:lnTo>
                      <a:pt x="1207" y="568"/>
                    </a:lnTo>
                    <a:lnTo>
                      <a:pt x="1207" y="568"/>
                    </a:lnTo>
                    <a:lnTo>
                      <a:pt x="1194" y="575"/>
                    </a:lnTo>
                    <a:lnTo>
                      <a:pt x="1181" y="581"/>
                    </a:lnTo>
                    <a:lnTo>
                      <a:pt x="1167" y="587"/>
                    </a:lnTo>
                    <a:lnTo>
                      <a:pt x="1154" y="591"/>
                    </a:lnTo>
                    <a:lnTo>
                      <a:pt x="1139" y="595"/>
                    </a:lnTo>
                    <a:lnTo>
                      <a:pt x="1125" y="597"/>
                    </a:lnTo>
                    <a:lnTo>
                      <a:pt x="1094" y="601"/>
                    </a:lnTo>
                    <a:lnTo>
                      <a:pt x="1062" y="602"/>
                    </a:lnTo>
                    <a:lnTo>
                      <a:pt x="1029" y="602"/>
                    </a:lnTo>
                    <a:lnTo>
                      <a:pt x="996" y="600"/>
                    </a:lnTo>
                    <a:lnTo>
                      <a:pt x="963" y="597"/>
                    </a:lnTo>
                    <a:lnTo>
                      <a:pt x="896" y="591"/>
                    </a:lnTo>
                    <a:lnTo>
                      <a:pt x="864" y="588"/>
                    </a:lnTo>
                    <a:lnTo>
                      <a:pt x="832" y="586"/>
                    </a:lnTo>
                    <a:lnTo>
                      <a:pt x="801" y="586"/>
                    </a:lnTo>
                    <a:lnTo>
                      <a:pt x="772" y="588"/>
                    </a:lnTo>
                    <a:lnTo>
                      <a:pt x="757" y="591"/>
                    </a:lnTo>
                    <a:lnTo>
                      <a:pt x="744" y="593"/>
                    </a:lnTo>
                    <a:lnTo>
                      <a:pt x="731" y="597"/>
                    </a:lnTo>
                    <a:lnTo>
                      <a:pt x="719" y="601"/>
                    </a:lnTo>
                    <a:lnTo>
                      <a:pt x="719" y="601"/>
                    </a:lnTo>
                    <a:lnTo>
                      <a:pt x="707" y="604"/>
                    </a:lnTo>
                    <a:lnTo>
                      <a:pt x="694" y="608"/>
                    </a:lnTo>
                    <a:lnTo>
                      <a:pt x="681" y="611"/>
                    </a:lnTo>
                    <a:lnTo>
                      <a:pt x="669" y="612"/>
                    </a:lnTo>
                    <a:lnTo>
                      <a:pt x="656" y="612"/>
                    </a:lnTo>
                    <a:lnTo>
                      <a:pt x="643" y="612"/>
                    </a:lnTo>
                    <a:lnTo>
                      <a:pt x="630" y="611"/>
                    </a:lnTo>
                    <a:lnTo>
                      <a:pt x="616" y="608"/>
                    </a:lnTo>
                    <a:lnTo>
                      <a:pt x="603" y="606"/>
                    </a:lnTo>
                    <a:lnTo>
                      <a:pt x="591" y="602"/>
                    </a:lnTo>
                    <a:lnTo>
                      <a:pt x="564" y="593"/>
                    </a:lnTo>
                    <a:lnTo>
                      <a:pt x="538" y="581"/>
                    </a:lnTo>
                    <a:lnTo>
                      <a:pt x="511" y="566"/>
                    </a:lnTo>
                    <a:lnTo>
                      <a:pt x="485" y="549"/>
                    </a:lnTo>
                    <a:lnTo>
                      <a:pt x="461" y="530"/>
                    </a:lnTo>
                    <a:lnTo>
                      <a:pt x="436" y="508"/>
                    </a:lnTo>
                    <a:lnTo>
                      <a:pt x="412" y="484"/>
                    </a:lnTo>
                    <a:lnTo>
                      <a:pt x="390" y="459"/>
                    </a:lnTo>
                    <a:lnTo>
                      <a:pt x="368" y="432"/>
                    </a:lnTo>
                    <a:lnTo>
                      <a:pt x="348" y="404"/>
                    </a:lnTo>
                    <a:lnTo>
                      <a:pt x="329" y="373"/>
                    </a:lnTo>
                    <a:lnTo>
                      <a:pt x="329" y="373"/>
                    </a:lnTo>
                    <a:lnTo>
                      <a:pt x="320" y="358"/>
                    </a:lnTo>
                    <a:lnTo>
                      <a:pt x="313" y="342"/>
                    </a:lnTo>
                    <a:lnTo>
                      <a:pt x="308" y="328"/>
                    </a:lnTo>
                    <a:lnTo>
                      <a:pt x="303" y="312"/>
                    </a:lnTo>
                    <a:lnTo>
                      <a:pt x="299" y="297"/>
                    </a:lnTo>
                    <a:lnTo>
                      <a:pt x="297" y="281"/>
                    </a:lnTo>
                    <a:lnTo>
                      <a:pt x="294" y="252"/>
                    </a:lnTo>
                    <a:lnTo>
                      <a:pt x="293" y="222"/>
                    </a:lnTo>
                    <a:lnTo>
                      <a:pt x="293" y="194"/>
                    </a:lnTo>
                    <a:lnTo>
                      <a:pt x="294" y="167"/>
                    </a:lnTo>
                    <a:lnTo>
                      <a:pt x="294" y="142"/>
                    </a:lnTo>
                    <a:lnTo>
                      <a:pt x="292" y="118"/>
                    </a:lnTo>
                    <a:lnTo>
                      <a:pt x="291" y="107"/>
                    </a:lnTo>
                    <a:lnTo>
                      <a:pt x="288" y="98"/>
                    </a:lnTo>
                    <a:lnTo>
                      <a:pt x="285" y="88"/>
                    </a:lnTo>
                    <a:lnTo>
                      <a:pt x="280" y="78"/>
                    </a:lnTo>
                    <a:lnTo>
                      <a:pt x="274" y="71"/>
                    </a:lnTo>
                    <a:lnTo>
                      <a:pt x="267" y="62"/>
                    </a:lnTo>
                    <a:lnTo>
                      <a:pt x="259" y="56"/>
                    </a:lnTo>
                    <a:lnTo>
                      <a:pt x="249" y="50"/>
                    </a:lnTo>
                    <a:lnTo>
                      <a:pt x="237" y="45"/>
                    </a:lnTo>
                    <a:lnTo>
                      <a:pt x="223" y="40"/>
                    </a:lnTo>
                    <a:lnTo>
                      <a:pt x="209" y="36"/>
                    </a:lnTo>
                    <a:lnTo>
                      <a:pt x="191" y="34"/>
                    </a:lnTo>
                    <a:lnTo>
                      <a:pt x="172" y="33"/>
                    </a:lnTo>
                    <a:lnTo>
                      <a:pt x="150" y="31"/>
                    </a:lnTo>
                    <a:lnTo>
                      <a:pt x="150" y="31"/>
                    </a:lnTo>
                    <a:lnTo>
                      <a:pt x="136" y="31"/>
                    </a:lnTo>
                    <a:lnTo>
                      <a:pt x="124" y="30"/>
                    </a:lnTo>
                    <a:lnTo>
                      <a:pt x="113" y="27"/>
                    </a:lnTo>
                    <a:lnTo>
                      <a:pt x="102" y="23"/>
                    </a:lnTo>
                    <a:lnTo>
                      <a:pt x="92" y="19"/>
                    </a:lnTo>
                    <a:lnTo>
                      <a:pt x="84" y="13"/>
                    </a:lnTo>
                    <a:lnTo>
                      <a:pt x="75" y="7"/>
                    </a:lnTo>
                    <a:lnTo>
                      <a:pt x="68" y="0"/>
                    </a:lnTo>
                    <a:lnTo>
                      <a:pt x="68" y="0"/>
                    </a:lnTo>
                    <a:lnTo>
                      <a:pt x="58" y="31"/>
                    </a:lnTo>
                    <a:lnTo>
                      <a:pt x="51" y="66"/>
                    </a:lnTo>
                    <a:lnTo>
                      <a:pt x="35" y="137"/>
                    </a:lnTo>
                    <a:lnTo>
                      <a:pt x="0" y="293"/>
                    </a:lnTo>
                    <a:lnTo>
                      <a:pt x="0" y="293"/>
                    </a:lnTo>
                    <a:lnTo>
                      <a:pt x="24" y="297"/>
                    </a:lnTo>
                    <a:lnTo>
                      <a:pt x="45" y="302"/>
                    </a:lnTo>
                    <a:lnTo>
                      <a:pt x="64" y="309"/>
                    </a:lnTo>
                    <a:lnTo>
                      <a:pt x="84" y="318"/>
                    </a:lnTo>
                    <a:lnTo>
                      <a:pt x="101" y="328"/>
                    </a:lnTo>
                    <a:lnTo>
                      <a:pt x="118" y="339"/>
                    </a:lnTo>
                    <a:lnTo>
                      <a:pt x="134" y="351"/>
                    </a:lnTo>
                    <a:lnTo>
                      <a:pt x="149" y="366"/>
                    </a:lnTo>
                    <a:lnTo>
                      <a:pt x="162" y="380"/>
                    </a:lnTo>
                    <a:lnTo>
                      <a:pt x="174" y="396"/>
                    </a:lnTo>
                    <a:lnTo>
                      <a:pt x="187" y="413"/>
                    </a:lnTo>
                    <a:lnTo>
                      <a:pt x="198" y="431"/>
                    </a:lnTo>
                    <a:lnTo>
                      <a:pt x="209" y="449"/>
                    </a:lnTo>
                    <a:lnTo>
                      <a:pt x="218" y="468"/>
                    </a:lnTo>
                    <a:lnTo>
                      <a:pt x="237" y="508"/>
                    </a:lnTo>
                    <a:lnTo>
                      <a:pt x="253" y="548"/>
                    </a:lnTo>
                    <a:lnTo>
                      <a:pt x="267" y="588"/>
                    </a:lnTo>
                    <a:lnTo>
                      <a:pt x="293" y="668"/>
                    </a:lnTo>
                    <a:lnTo>
                      <a:pt x="305" y="705"/>
                    </a:lnTo>
                    <a:lnTo>
                      <a:pt x="318" y="739"/>
                    </a:lnTo>
                    <a:lnTo>
                      <a:pt x="331" y="770"/>
                    </a:lnTo>
                    <a:lnTo>
                      <a:pt x="337" y="783"/>
                    </a:lnTo>
                    <a:lnTo>
                      <a:pt x="345" y="795"/>
                    </a:lnTo>
                    <a:lnTo>
                      <a:pt x="345" y="795"/>
                    </a:lnTo>
                    <a:lnTo>
                      <a:pt x="353" y="808"/>
                    </a:lnTo>
                    <a:lnTo>
                      <a:pt x="364" y="817"/>
                    </a:lnTo>
                    <a:lnTo>
                      <a:pt x="375" y="826"/>
                    </a:lnTo>
                    <a:lnTo>
                      <a:pt x="390" y="833"/>
                    </a:lnTo>
                    <a:lnTo>
                      <a:pt x="405" y="839"/>
                    </a:lnTo>
                    <a:lnTo>
                      <a:pt x="420" y="844"/>
                    </a:lnTo>
                    <a:lnTo>
                      <a:pt x="438" y="849"/>
                    </a:lnTo>
                    <a:lnTo>
                      <a:pt x="456" y="853"/>
                    </a:lnTo>
                    <a:lnTo>
                      <a:pt x="476" y="855"/>
                    </a:lnTo>
                    <a:lnTo>
                      <a:pt x="496" y="858"/>
                    </a:lnTo>
                    <a:lnTo>
                      <a:pt x="538" y="860"/>
                    </a:lnTo>
                    <a:lnTo>
                      <a:pt x="582" y="860"/>
                    </a:lnTo>
                    <a:lnTo>
                      <a:pt x="627" y="860"/>
                    </a:lnTo>
                    <a:lnTo>
                      <a:pt x="671" y="862"/>
                    </a:lnTo>
                    <a:lnTo>
                      <a:pt x="716" y="862"/>
                    </a:lnTo>
                    <a:lnTo>
                      <a:pt x="757" y="864"/>
                    </a:lnTo>
                    <a:lnTo>
                      <a:pt x="777" y="866"/>
                    </a:lnTo>
                    <a:lnTo>
                      <a:pt x="795" y="869"/>
                    </a:lnTo>
                    <a:lnTo>
                      <a:pt x="812" y="873"/>
                    </a:lnTo>
                    <a:lnTo>
                      <a:pt x="829" y="876"/>
                    </a:lnTo>
                    <a:lnTo>
                      <a:pt x="844" y="882"/>
                    </a:lnTo>
                    <a:lnTo>
                      <a:pt x="859" y="888"/>
                    </a:lnTo>
                    <a:lnTo>
                      <a:pt x="871" y="896"/>
                    </a:lnTo>
                    <a:lnTo>
                      <a:pt x="882" y="904"/>
                    </a:lnTo>
                    <a:lnTo>
                      <a:pt x="891" y="914"/>
                    </a:lnTo>
                    <a:lnTo>
                      <a:pt x="898" y="925"/>
                    </a:lnTo>
                    <a:lnTo>
                      <a:pt x="898" y="925"/>
                    </a:lnTo>
                    <a:lnTo>
                      <a:pt x="924" y="977"/>
                    </a:lnTo>
                    <a:lnTo>
                      <a:pt x="951" y="1032"/>
                    </a:lnTo>
                    <a:lnTo>
                      <a:pt x="963" y="1060"/>
                    </a:lnTo>
                    <a:lnTo>
                      <a:pt x="973" y="1088"/>
                    </a:lnTo>
                    <a:lnTo>
                      <a:pt x="982" y="1116"/>
                    </a:lnTo>
                    <a:lnTo>
                      <a:pt x="989" y="1143"/>
                    </a:lnTo>
                    <a:lnTo>
                      <a:pt x="991" y="1157"/>
                    </a:lnTo>
                    <a:lnTo>
                      <a:pt x="992" y="1169"/>
                    </a:lnTo>
                    <a:lnTo>
                      <a:pt x="993" y="1182"/>
                    </a:lnTo>
                    <a:lnTo>
                      <a:pt x="993" y="1195"/>
                    </a:lnTo>
                    <a:lnTo>
                      <a:pt x="992" y="1206"/>
                    </a:lnTo>
                    <a:lnTo>
                      <a:pt x="990" y="1218"/>
                    </a:lnTo>
                    <a:lnTo>
                      <a:pt x="986" y="1229"/>
                    </a:lnTo>
                    <a:lnTo>
                      <a:pt x="982" y="1239"/>
                    </a:lnTo>
                    <a:lnTo>
                      <a:pt x="976" y="1248"/>
                    </a:lnTo>
                    <a:lnTo>
                      <a:pt x="969" y="1258"/>
                    </a:lnTo>
                    <a:lnTo>
                      <a:pt x="962" y="1267"/>
                    </a:lnTo>
                    <a:lnTo>
                      <a:pt x="952" y="1275"/>
                    </a:lnTo>
                    <a:lnTo>
                      <a:pt x="941" y="1283"/>
                    </a:lnTo>
                    <a:lnTo>
                      <a:pt x="927" y="1289"/>
                    </a:lnTo>
                    <a:lnTo>
                      <a:pt x="914" y="1295"/>
                    </a:lnTo>
                    <a:lnTo>
                      <a:pt x="898" y="1300"/>
                    </a:lnTo>
                    <a:lnTo>
                      <a:pt x="898" y="1300"/>
                    </a:lnTo>
                    <a:lnTo>
                      <a:pt x="882" y="1305"/>
                    </a:lnTo>
                    <a:lnTo>
                      <a:pt x="867" y="1311"/>
                    </a:lnTo>
                    <a:lnTo>
                      <a:pt x="854" y="1318"/>
                    </a:lnTo>
                    <a:lnTo>
                      <a:pt x="842" y="1327"/>
                    </a:lnTo>
                    <a:lnTo>
                      <a:pt x="831" y="1335"/>
                    </a:lnTo>
                    <a:lnTo>
                      <a:pt x="821" y="1345"/>
                    </a:lnTo>
                    <a:lnTo>
                      <a:pt x="812" y="1356"/>
                    </a:lnTo>
                    <a:lnTo>
                      <a:pt x="804" y="1367"/>
                    </a:lnTo>
                    <a:lnTo>
                      <a:pt x="796" y="1379"/>
                    </a:lnTo>
                    <a:lnTo>
                      <a:pt x="790" y="1392"/>
                    </a:lnTo>
                    <a:lnTo>
                      <a:pt x="779" y="1417"/>
                    </a:lnTo>
                    <a:lnTo>
                      <a:pt x="768" y="1446"/>
                    </a:lnTo>
                    <a:lnTo>
                      <a:pt x="760" y="1474"/>
                    </a:lnTo>
                    <a:lnTo>
                      <a:pt x="750" y="1503"/>
                    </a:lnTo>
                    <a:lnTo>
                      <a:pt x="740" y="1532"/>
                    </a:lnTo>
                    <a:lnTo>
                      <a:pt x="729" y="1561"/>
                    </a:lnTo>
                    <a:lnTo>
                      <a:pt x="722" y="1574"/>
                    </a:lnTo>
                    <a:lnTo>
                      <a:pt x="714" y="1588"/>
                    </a:lnTo>
                    <a:lnTo>
                      <a:pt x="707" y="1601"/>
                    </a:lnTo>
                    <a:lnTo>
                      <a:pt x="697" y="1613"/>
                    </a:lnTo>
                    <a:lnTo>
                      <a:pt x="687" y="1624"/>
                    </a:lnTo>
                    <a:lnTo>
                      <a:pt x="678" y="1637"/>
                    </a:lnTo>
                    <a:lnTo>
                      <a:pt x="665" y="1646"/>
                    </a:lnTo>
                    <a:lnTo>
                      <a:pt x="652" y="1656"/>
                    </a:lnTo>
                    <a:lnTo>
                      <a:pt x="637" y="1665"/>
                    </a:lnTo>
                    <a:lnTo>
                      <a:pt x="621" y="1673"/>
                    </a:lnTo>
                    <a:lnTo>
                      <a:pt x="621" y="1673"/>
                    </a:lnTo>
                    <a:lnTo>
                      <a:pt x="605" y="1682"/>
                    </a:lnTo>
                    <a:lnTo>
                      <a:pt x="589" y="1692"/>
                    </a:lnTo>
                    <a:lnTo>
                      <a:pt x="576" y="1703"/>
                    </a:lnTo>
                    <a:lnTo>
                      <a:pt x="562" y="1715"/>
                    </a:lnTo>
                    <a:lnTo>
                      <a:pt x="551" y="1728"/>
                    </a:lnTo>
                    <a:lnTo>
                      <a:pt x="540" y="1744"/>
                    </a:lnTo>
                    <a:lnTo>
                      <a:pt x="531" y="1760"/>
                    </a:lnTo>
                    <a:lnTo>
                      <a:pt x="522" y="1776"/>
                    </a:lnTo>
                    <a:lnTo>
                      <a:pt x="514" y="1794"/>
                    </a:lnTo>
                    <a:lnTo>
                      <a:pt x="507" y="1813"/>
                    </a:lnTo>
                    <a:lnTo>
                      <a:pt x="501" y="1832"/>
                    </a:lnTo>
                    <a:lnTo>
                      <a:pt x="496" y="1853"/>
                    </a:lnTo>
                    <a:lnTo>
                      <a:pt x="493" y="1874"/>
                    </a:lnTo>
                    <a:lnTo>
                      <a:pt x="489" y="1895"/>
                    </a:lnTo>
                    <a:lnTo>
                      <a:pt x="487" y="1917"/>
                    </a:lnTo>
                    <a:lnTo>
                      <a:pt x="485" y="1939"/>
                    </a:lnTo>
                    <a:lnTo>
                      <a:pt x="484" y="1962"/>
                    </a:lnTo>
                    <a:lnTo>
                      <a:pt x="484" y="1985"/>
                    </a:lnTo>
                    <a:lnTo>
                      <a:pt x="485" y="2008"/>
                    </a:lnTo>
                    <a:lnTo>
                      <a:pt x="487" y="2031"/>
                    </a:lnTo>
                    <a:lnTo>
                      <a:pt x="491" y="2077"/>
                    </a:lnTo>
                    <a:lnTo>
                      <a:pt x="500" y="2124"/>
                    </a:lnTo>
                    <a:lnTo>
                      <a:pt x="511" y="2168"/>
                    </a:lnTo>
                    <a:lnTo>
                      <a:pt x="523" y="2212"/>
                    </a:lnTo>
                    <a:lnTo>
                      <a:pt x="539" y="2252"/>
                    </a:lnTo>
                    <a:lnTo>
                      <a:pt x="548" y="2272"/>
                    </a:lnTo>
                    <a:lnTo>
                      <a:pt x="556" y="2290"/>
                    </a:lnTo>
                    <a:lnTo>
                      <a:pt x="556" y="2290"/>
                    </a:lnTo>
                    <a:lnTo>
                      <a:pt x="566" y="2310"/>
                    </a:lnTo>
                    <a:lnTo>
                      <a:pt x="577" y="2328"/>
                    </a:lnTo>
                    <a:lnTo>
                      <a:pt x="589" y="2348"/>
                    </a:lnTo>
                    <a:lnTo>
                      <a:pt x="604" y="2366"/>
                    </a:lnTo>
                    <a:lnTo>
                      <a:pt x="635" y="2407"/>
                    </a:lnTo>
                    <a:lnTo>
                      <a:pt x="669" y="2447"/>
                    </a:lnTo>
                    <a:lnTo>
                      <a:pt x="705" y="2487"/>
                    </a:lnTo>
                    <a:lnTo>
                      <a:pt x="742" y="2528"/>
                    </a:lnTo>
                    <a:lnTo>
                      <a:pt x="821" y="2610"/>
                    </a:lnTo>
                    <a:lnTo>
                      <a:pt x="858" y="2650"/>
                    </a:lnTo>
                    <a:lnTo>
                      <a:pt x="893" y="2689"/>
                    </a:lnTo>
                    <a:lnTo>
                      <a:pt x="925" y="2727"/>
                    </a:lnTo>
                    <a:lnTo>
                      <a:pt x="954" y="2764"/>
                    </a:lnTo>
                    <a:lnTo>
                      <a:pt x="967" y="2781"/>
                    </a:lnTo>
                    <a:lnTo>
                      <a:pt x="978" y="2800"/>
                    </a:lnTo>
                    <a:lnTo>
                      <a:pt x="987" y="2816"/>
                    </a:lnTo>
                    <a:lnTo>
                      <a:pt x="996" y="2833"/>
                    </a:lnTo>
                    <a:lnTo>
                      <a:pt x="1002" y="2849"/>
                    </a:lnTo>
                    <a:lnTo>
                      <a:pt x="1007" y="2863"/>
                    </a:lnTo>
                    <a:lnTo>
                      <a:pt x="1011" y="2878"/>
                    </a:lnTo>
                    <a:lnTo>
                      <a:pt x="1011" y="2893"/>
                    </a:lnTo>
                    <a:lnTo>
                      <a:pt x="1011" y="2893"/>
                    </a:lnTo>
                    <a:lnTo>
                      <a:pt x="1011" y="2948"/>
                    </a:lnTo>
                    <a:lnTo>
                      <a:pt x="1009" y="3004"/>
                    </a:lnTo>
                    <a:lnTo>
                      <a:pt x="1009" y="3032"/>
                    </a:lnTo>
                    <a:lnTo>
                      <a:pt x="1011" y="3059"/>
                    </a:lnTo>
                    <a:lnTo>
                      <a:pt x="1013" y="3085"/>
                    </a:lnTo>
                    <a:lnTo>
                      <a:pt x="1017" y="3109"/>
                    </a:lnTo>
                    <a:lnTo>
                      <a:pt x="1024" y="3133"/>
                    </a:lnTo>
                    <a:lnTo>
                      <a:pt x="1028" y="3142"/>
                    </a:lnTo>
                    <a:lnTo>
                      <a:pt x="1033" y="3153"/>
                    </a:lnTo>
                    <a:lnTo>
                      <a:pt x="1038" y="3162"/>
                    </a:lnTo>
                    <a:lnTo>
                      <a:pt x="1045" y="3172"/>
                    </a:lnTo>
                    <a:lnTo>
                      <a:pt x="1051" y="3179"/>
                    </a:lnTo>
                    <a:lnTo>
                      <a:pt x="1060" y="3187"/>
                    </a:lnTo>
                    <a:lnTo>
                      <a:pt x="1068" y="3194"/>
                    </a:lnTo>
                    <a:lnTo>
                      <a:pt x="1078" y="3200"/>
                    </a:lnTo>
                    <a:lnTo>
                      <a:pt x="1088" y="3205"/>
                    </a:lnTo>
                    <a:lnTo>
                      <a:pt x="1100" y="3210"/>
                    </a:lnTo>
                    <a:lnTo>
                      <a:pt x="1112" y="3212"/>
                    </a:lnTo>
                    <a:lnTo>
                      <a:pt x="1127" y="3215"/>
                    </a:lnTo>
                    <a:lnTo>
                      <a:pt x="1142" y="3217"/>
                    </a:lnTo>
                    <a:lnTo>
                      <a:pt x="1158" y="3217"/>
                    </a:lnTo>
                    <a:lnTo>
                      <a:pt x="1158" y="3217"/>
                    </a:lnTo>
                    <a:lnTo>
                      <a:pt x="1175" y="3218"/>
                    </a:lnTo>
                    <a:lnTo>
                      <a:pt x="1191" y="3221"/>
                    </a:lnTo>
                    <a:lnTo>
                      <a:pt x="1207" y="3225"/>
                    </a:lnTo>
                    <a:lnTo>
                      <a:pt x="1222" y="3229"/>
                    </a:lnTo>
                    <a:lnTo>
                      <a:pt x="1238" y="3236"/>
                    </a:lnTo>
                    <a:lnTo>
                      <a:pt x="1254" y="3243"/>
                    </a:lnTo>
                    <a:lnTo>
                      <a:pt x="1270" y="3253"/>
                    </a:lnTo>
                    <a:lnTo>
                      <a:pt x="1285" y="3262"/>
                    </a:lnTo>
                    <a:lnTo>
                      <a:pt x="1301" y="3272"/>
                    </a:lnTo>
                    <a:lnTo>
                      <a:pt x="1316" y="3285"/>
                    </a:lnTo>
                    <a:lnTo>
                      <a:pt x="1345" y="3310"/>
                    </a:lnTo>
                    <a:lnTo>
                      <a:pt x="1373" y="3338"/>
                    </a:lnTo>
                    <a:lnTo>
                      <a:pt x="1401" y="3368"/>
                    </a:lnTo>
                    <a:lnTo>
                      <a:pt x="1428" y="3398"/>
                    </a:lnTo>
                    <a:lnTo>
                      <a:pt x="1455" y="3430"/>
                    </a:lnTo>
                    <a:lnTo>
                      <a:pt x="1505" y="3491"/>
                    </a:lnTo>
                    <a:lnTo>
                      <a:pt x="1529" y="3521"/>
                    </a:lnTo>
                    <a:lnTo>
                      <a:pt x="1552" y="3547"/>
                    </a:lnTo>
                    <a:lnTo>
                      <a:pt x="1575" y="3571"/>
                    </a:lnTo>
                    <a:lnTo>
                      <a:pt x="1596" y="3591"/>
                    </a:lnTo>
                    <a:lnTo>
                      <a:pt x="1596" y="3591"/>
                    </a:lnTo>
                    <a:lnTo>
                      <a:pt x="1607" y="3600"/>
                    </a:lnTo>
                    <a:lnTo>
                      <a:pt x="1616" y="3610"/>
                    </a:lnTo>
                    <a:lnTo>
                      <a:pt x="1623" y="3621"/>
                    </a:lnTo>
                    <a:lnTo>
                      <a:pt x="1629" y="3632"/>
                    </a:lnTo>
                    <a:lnTo>
                      <a:pt x="1635" y="3644"/>
                    </a:lnTo>
                    <a:lnTo>
                      <a:pt x="1639" y="3657"/>
                    </a:lnTo>
                    <a:lnTo>
                      <a:pt x="1642" y="3670"/>
                    </a:lnTo>
                    <a:lnTo>
                      <a:pt x="1646" y="3684"/>
                    </a:lnTo>
                    <a:lnTo>
                      <a:pt x="1650" y="3712"/>
                    </a:lnTo>
                    <a:lnTo>
                      <a:pt x="1651" y="3741"/>
                    </a:lnTo>
                    <a:lnTo>
                      <a:pt x="1652" y="3772"/>
                    </a:lnTo>
                    <a:lnTo>
                      <a:pt x="1651" y="3805"/>
                    </a:lnTo>
                    <a:lnTo>
                      <a:pt x="1650" y="3871"/>
                    </a:lnTo>
                    <a:lnTo>
                      <a:pt x="1651" y="3906"/>
                    </a:lnTo>
                    <a:lnTo>
                      <a:pt x="1653" y="3941"/>
                    </a:lnTo>
                    <a:lnTo>
                      <a:pt x="1658" y="3975"/>
                    </a:lnTo>
                    <a:lnTo>
                      <a:pt x="1662" y="3993"/>
                    </a:lnTo>
                    <a:lnTo>
                      <a:pt x="1667" y="4011"/>
                    </a:lnTo>
                    <a:lnTo>
                      <a:pt x="1672" y="4028"/>
                    </a:lnTo>
                    <a:lnTo>
                      <a:pt x="1678" y="4045"/>
                    </a:lnTo>
                    <a:lnTo>
                      <a:pt x="1685" y="4062"/>
                    </a:lnTo>
                    <a:lnTo>
                      <a:pt x="1694" y="4079"/>
                    </a:lnTo>
                    <a:lnTo>
                      <a:pt x="1694" y="4079"/>
                    </a:lnTo>
                    <a:lnTo>
                      <a:pt x="1701" y="4095"/>
                    </a:lnTo>
                    <a:lnTo>
                      <a:pt x="1707" y="4111"/>
                    </a:lnTo>
                    <a:lnTo>
                      <a:pt x="1711" y="4126"/>
                    </a:lnTo>
                    <a:lnTo>
                      <a:pt x="1712" y="4140"/>
                    </a:lnTo>
                    <a:lnTo>
                      <a:pt x="1712" y="4154"/>
                    </a:lnTo>
                    <a:lnTo>
                      <a:pt x="1711" y="4167"/>
                    </a:lnTo>
                    <a:lnTo>
                      <a:pt x="1707" y="4181"/>
                    </a:lnTo>
                    <a:lnTo>
                      <a:pt x="1702" y="4193"/>
                    </a:lnTo>
                    <a:lnTo>
                      <a:pt x="1695" y="4205"/>
                    </a:lnTo>
                    <a:lnTo>
                      <a:pt x="1688" y="4217"/>
                    </a:lnTo>
                    <a:lnTo>
                      <a:pt x="1679" y="4228"/>
                    </a:lnTo>
                    <a:lnTo>
                      <a:pt x="1669" y="4241"/>
                    </a:lnTo>
                    <a:lnTo>
                      <a:pt x="1649" y="4263"/>
                    </a:lnTo>
                    <a:lnTo>
                      <a:pt x="1625" y="4286"/>
                    </a:lnTo>
                    <a:lnTo>
                      <a:pt x="1600" y="4309"/>
                    </a:lnTo>
                    <a:lnTo>
                      <a:pt x="1575" y="4333"/>
                    </a:lnTo>
                    <a:lnTo>
                      <a:pt x="1551" y="4358"/>
                    </a:lnTo>
                    <a:lnTo>
                      <a:pt x="1540" y="4372"/>
                    </a:lnTo>
                    <a:lnTo>
                      <a:pt x="1530" y="4385"/>
                    </a:lnTo>
                    <a:lnTo>
                      <a:pt x="1520" y="4399"/>
                    </a:lnTo>
                    <a:lnTo>
                      <a:pt x="1510" y="4413"/>
                    </a:lnTo>
                    <a:lnTo>
                      <a:pt x="1503" y="4429"/>
                    </a:lnTo>
                    <a:lnTo>
                      <a:pt x="1496" y="4445"/>
                    </a:lnTo>
                    <a:lnTo>
                      <a:pt x="1491" y="4462"/>
                    </a:lnTo>
                    <a:lnTo>
                      <a:pt x="1486" y="4479"/>
                    </a:lnTo>
                    <a:lnTo>
                      <a:pt x="1483" y="4498"/>
                    </a:lnTo>
                    <a:lnTo>
                      <a:pt x="1482" y="4517"/>
                    </a:lnTo>
                    <a:lnTo>
                      <a:pt x="1482" y="4517"/>
                    </a:lnTo>
                    <a:lnTo>
                      <a:pt x="1483" y="4559"/>
                    </a:lnTo>
                    <a:lnTo>
                      <a:pt x="1486" y="4603"/>
                    </a:lnTo>
                    <a:lnTo>
                      <a:pt x="1493" y="4700"/>
                    </a:lnTo>
                    <a:lnTo>
                      <a:pt x="1500" y="4801"/>
                    </a:lnTo>
                    <a:lnTo>
                      <a:pt x="1503" y="4853"/>
                    </a:lnTo>
                    <a:lnTo>
                      <a:pt x="1505" y="4903"/>
                    </a:lnTo>
                    <a:lnTo>
                      <a:pt x="1505" y="4953"/>
                    </a:lnTo>
                    <a:lnTo>
                      <a:pt x="1503" y="5001"/>
                    </a:lnTo>
                    <a:lnTo>
                      <a:pt x="1500" y="5024"/>
                    </a:lnTo>
                    <a:lnTo>
                      <a:pt x="1498" y="5046"/>
                    </a:lnTo>
                    <a:lnTo>
                      <a:pt x="1494" y="5068"/>
                    </a:lnTo>
                    <a:lnTo>
                      <a:pt x="1489" y="5089"/>
                    </a:lnTo>
                    <a:lnTo>
                      <a:pt x="1485" y="5109"/>
                    </a:lnTo>
                    <a:lnTo>
                      <a:pt x="1478" y="5127"/>
                    </a:lnTo>
                    <a:lnTo>
                      <a:pt x="1471" y="5146"/>
                    </a:lnTo>
                    <a:lnTo>
                      <a:pt x="1462" y="5163"/>
                    </a:lnTo>
                    <a:lnTo>
                      <a:pt x="1453" y="5177"/>
                    </a:lnTo>
                    <a:lnTo>
                      <a:pt x="1443" y="5192"/>
                    </a:lnTo>
                    <a:lnTo>
                      <a:pt x="1431" y="5204"/>
                    </a:lnTo>
                    <a:lnTo>
                      <a:pt x="1417" y="5217"/>
                    </a:lnTo>
                    <a:lnTo>
                      <a:pt x="1417" y="5217"/>
                    </a:lnTo>
                    <a:lnTo>
                      <a:pt x="1404" y="5228"/>
                    </a:lnTo>
                    <a:lnTo>
                      <a:pt x="1391" y="5239"/>
                    </a:lnTo>
                    <a:lnTo>
                      <a:pt x="1379" y="5251"/>
                    </a:lnTo>
                    <a:lnTo>
                      <a:pt x="1368" y="5264"/>
                    </a:lnTo>
                    <a:lnTo>
                      <a:pt x="1357" y="5278"/>
                    </a:lnTo>
                    <a:lnTo>
                      <a:pt x="1347" y="5292"/>
                    </a:lnTo>
                    <a:lnTo>
                      <a:pt x="1338" y="5307"/>
                    </a:lnTo>
                    <a:lnTo>
                      <a:pt x="1329" y="5322"/>
                    </a:lnTo>
                    <a:lnTo>
                      <a:pt x="1322" y="5338"/>
                    </a:lnTo>
                    <a:lnTo>
                      <a:pt x="1314" y="5355"/>
                    </a:lnTo>
                    <a:lnTo>
                      <a:pt x="1308" y="5372"/>
                    </a:lnTo>
                    <a:lnTo>
                      <a:pt x="1302" y="5389"/>
                    </a:lnTo>
                    <a:lnTo>
                      <a:pt x="1297" y="5408"/>
                    </a:lnTo>
                    <a:lnTo>
                      <a:pt x="1292" y="5427"/>
                    </a:lnTo>
                    <a:lnTo>
                      <a:pt x="1289" y="5447"/>
                    </a:lnTo>
                    <a:lnTo>
                      <a:pt x="1285" y="5466"/>
                    </a:lnTo>
                    <a:lnTo>
                      <a:pt x="1284" y="5487"/>
                    </a:lnTo>
                    <a:lnTo>
                      <a:pt x="1281" y="5508"/>
                    </a:lnTo>
                    <a:lnTo>
                      <a:pt x="1281" y="5529"/>
                    </a:lnTo>
                    <a:lnTo>
                      <a:pt x="1280" y="5551"/>
                    </a:lnTo>
                    <a:lnTo>
                      <a:pt x="1282" y="5596"/>
                    </a:lnTo>
                    <a:lnTo>
                      <a:pt x="1287" y="5644"/>
                    </a:lnTo>
                    <a:lnTo>
                      <a:pt x="1295" y="5693"/>
                    </a:lnTo>
                    <a:lnTo>
                      <a:pt x="1306" y="5743"/>
                    </a:lnTo>
                    <a:lnTo>
                      <a:pt x="1319" y="5796"/>
                    </a:lnTo>
                    <a:lnTo>
                      <a:pt x="1336" y="5850"/>
                    </a:lnTo>
                    <a:lnTo>
                      <a:pt x="1336" y="5850"/>
                    </a:lnTo>
                    <a:lnTo>
                      <a:pt x="1353" y="5903"/>
                    </a:lnTo>
                    <a:lnTo>
                      <a:pt x="1369" y="5952"/>
                    </a:lnTo>
                    <a:lnTo>
                      <a:pt x="1383" y="5999"/>
                    </a:lnTo>
                    <a:lnTo>
                      <a:pt x="1394" y="6042"/>
                    </a:lnTo>
                    <a:lnTo>
                      <a:pt x="1402" y="6082"/>
                    </a:lnTo>
                    <a:lnTo>
                      <a:pt x="1410" y="6121"/>
                    </a:lnTo>
                    <a:lnTo>
                      <a:pt x="1415" y="6157"/>
                    </a:lnTo>
                    <a:lnTo>
                      <a:pt x="1417" y="6191"/>
                    </a:lnTo>
                    <a:lnTo>
                      <a:pt x="1418" y="6224"/>
                    </a:lnTo>
                    <a:lnTo>
                      <a:pt x="1416" y="6256"/>
                    </a:lnTo>
                    <a:lnTo>
                      <a:pt x="1411" y="6287"/>
                    </a:lnTo>
                    <a:lnTo>
                      <a:pt x="1405" y="6316"/>
                    </a:lnTo>
                    <a:lnTo>
                      <a:pt x="1395" y="6345"/>
                    </a:lnTo>
                    <a:lnTo>
                      <a:pt x="1384" y="6375"/>
                    </a:lnTo>
                    <a:lnTo>
                      <a:pt x="1369" y="6405"/>
                    </a:lnTo>
                    <a:lnTo>
                      <a:pt x="1352" y="6435"/>
                    </a:lnTo>
                    <a:lnTo>
                      <a:pt x="1352" y="6435"/>
                    </a:lnTo>
                    <a:lnTo>
                      <a:pt x="1334" y="6464"/>
                    </a:lnTo>
                    <a:lnTo>
                      <a:pt x="1317" y="6490"/>
                    </a:lnTo>
                    <a:lnTo>
                      <a:pt x="1285" y="6534"/>
                    </a:lnTo>
                    <a:lnTo>
                      <a:pt x="1257" y="6569"/>
                    </a:lnTo>
                    <a:lnTo>
                      <a:pt x="1245" y="6587"/>
                    </a:lnTo>
                    <a:lnTo>
                      <a:pt x="1235" y="6601"/>
                    </a:lnTo>
                    <a:lnTo>
                      <a:pt x="1226" y="6617"/>
                    </a:lnTo>
                    <a:lnTo>
                      <a:pt x="1220" y="6632"/>
                    </a:lnTo>
                    <a:lnTo>
                      <a:pt x="1216" y="6648"/>
                    </a:lnTo>
                    <a:lnTo>
                      <a:pt x="1215" y="6664"/>
                    </a:lnTo>
                    <a:lnTo>
                      <a:pt x="1216" y="6681"/>
                    </a:lnTo>
                    <a:lnTo>
                      <a:pt x="1221" y="6700"/>
                    </a:lnTo>
                    <a:lnTo>
                      <a:pt x="1229" y="6721"/>
                    </a:lnTo>
                    <a:lnTo>
                      <a:pt x="1238" y="6743"/>
                    </a:lnTo>
                    <a:lnTo>
                      <a:pt x="1238" y="6743"/>
                    </a:lnTo>
                    <a:lnTo>
                      <a:pt x="1252" y="6771"/>
                    </a:lnTo>
                    <a:lnTo>
                      <a:pt x="1267" y="6807"/>
                    </a:lnTo>
                    <a:lnTo>
                      <a:pt x="1300" y="6893"/>
                    </a:lnTo>
                    <a:lnTo>
                      <a:pt x="1339" y="6994"/>
                    </a:lnTo>
                    <a:lnTo>
                      <a:pt x="1360" y="7048"/>
                    </a:lnTo>
                    <a:lnTo>
                      <a:pt x="1383" y="7103"/>
                    </a:lnTo>
                    <a:lnTo>
                      <a:pt x="1407" y="7158"/>
                    </a:lnTo>
                    <a:lnTo>
                      <a:pt x="1433" y="7213"/>
                    </a:lnTo>
                    <a:lnTo>
                      <a:pt x="1460" y="7267"/>
                    </a:lnTo>
                    <a:lnTo>
                      <a:pt x="1488" y="7318"/>
                    </a:lnTo>
                    <a:lnTo>
                      <a:pt x="1503" y="7342"/>
                    </a:lnTo>
                    <a:lnTo>
                      <a:pt x="1518" y="7364"/>
                    </a:lnTo>
                    <a:lnTo>
                      <a:pt x="1532" y="7386"/>
                    </a:lnTo>
                    <a:lnTo>
                      <a:pt x="1548" y="7407"/>
                    </a:lnTo>
                    <a:lnTo>
                      <a:pt x="1564" y="7426"/>
                    </a:lnTo>
                    <a:lnTo>
                      <a:pt x="1580" y="7445"/>
                    </a:lnTo>
                    <a:lnTo>
                      <a:pt x="1596" y="7461"/>
                    </a:lnTo>
                    <a:lnTo>
                      <a:pt x="1613" y="7475"/>
                    </a:lnTo>
                    <a:lnTo>
                      <a:pt x="1613" y="7475"/>
                    </a:lnTo>
                    <a:lnTo>
                      <a:pt x="1629" y="7488"/>
                    </a:lnTo>
                    <a:lnTo>
                      <a:pt x="1644" y="7499"/>
                    </a:lnTo>
                    <a:lnTo>
                      <a:pt x="1658" y="7507"/>
                    </a:lnTo>
                    <a:lnTo>
                      <a:pt x="1671" y="7513"/>
                    </a:lnTo>
                    <a:lnTo>
                      <a:pt x="1683" y="7518"/>
                    </a:lnTo>
                    <a:lnTo>
                      <a:pt x="1694" y="7522"/>
                    </a:lnTo>
                    <a:lnTo>
                      <a:pt x="1704" y="7523"/>
                    </a:lnTo>
                    <a:lnTo>
                      <a:pt x="1713" y="7524"/>
                    </a:lnTo>
                    <a:lnTo>
                      <a:pt x="1722" y="7523"/>
                    </a:lnTo>
                    <a:lnTo>
                      <a:pt x="1729" y="7521"/>
                    </a:lnTo>
                    <a:lnTo>
                      <a:pt x="1737" y="7518"/>
                    </a:lnTo>
                    <a:lnTo>
                      <a:pt x="1743" y="7513"/>
                    </a:lnTo>
                    <a:lnTo>
                      <a:pt x="1748" y="7509"/>
                    </a:lnTo>
                    <a:lnTo>
                      <a:pt x="1753" y="7502"/>
                    </a:lnTo>
                    <a:lnTo>
                      <a:pt x="1758" y="7496"/>
                    </a:lnTo>
                    <a:lnTo>
                      <a:pt x="1761" y="7489"/>
                    </a:lnTo>
                    <a:lnTo>
                      <a:pt x="1767" y="7474"/>
                    </a:lnTo>
                    <a:lnTo>
                      <a:pt x="1771" y="7458"/>
                    </a:lnTo>
                    <a:lnTo>
                      <a:pt x="1773" y="7442"/>
                    </a:lnTo>
                    <a:lnTo>
                      <a:pt x="1775" y="7428"/>
                    </a:lnTo>
                    <a:lnTo>
                      <a:pt x="1776" y="7403"/>
                    </a:lnTo>
                    <a:lnTo>
                      <a:pt x="1775" y="7393"/>
                    </a:lnTo>
                    <a:lnTo>
                      <a:pt x="1775" y="7393"/>
                    </a:lnTo>
                    <a:lnTo>
                      <a:pt x="1814" y="7322"/>
                    </a:lnTo>
                    <a:lnTo>
                      <a:pt x="1857" y="7248"/>
                    </a:lnTo>
                    <a:lnTo>
                      <a:pt x="1907" y="7161"/>
                    </a:lnTo>
                    <a:lnTo>
                      <a:pt x="1962" y="7071"/>
                    </a:lnTo>
                    <a:lnTo>
                      <a:pt x="1989" y="7029"/>
                    </a:lnTo>
                    <a:lnTo>
                      <a:pt x="2015" y="6989"/>
                    </a:lnTo>
                    <a:lnTo>
                      <a:pt x="2040" y="6955"/>
                    </a:lnTo>
                    <a:lnTo>
                      <a:pt x="2062" y="6926"/>
                    </a:lnTo>
                    <a:lnTo>
                      <a:pt x="2073" y="6913"/>
                    </a:lnTo>
                    <a:lnTo>
                      <a:pt x="2083" y="6904"/>
                    </a:lnTo>
                    <a:lnTo>
                      <a:pt x="2092" y="6896"/>
                    </a:lnTo>
                    <a:lnTo>
                      <a:pt x="2100" y="6890"/>
                    </a:lnTo>
                    <a:lnTo>
                      <a:pt x="2100" y="6890"/>
                    </a:lnTo>
                    <a:lnTo>
                      <a:pt x="2107" y="6884"/>
                    </a:lnTo>
                    <a:lnTo>
                      <a:pt x="2111" y="6877"/>
                    </a:lnTo>
                    <a:lnTo>
                      <a:pt x="2114" y="6868"/>
                    </a:lnTo>
                    <a:lnTo>
                      <a:pt x="2115" y="6857"/>
                    </a:lnTo>
                    <a:lnTo>
                      <a:pt x="2115" y="6844"/>
                    </a:lnTo>
                    <a:lnTo>
                      <a:pt x="2114" y="6830"/>
                    </a:lnTo>
                    <a:lnTo>
                      <a:pt x="2110" y="6814"/>
                    </a:lnTo>
                    <a:lnTo>
                      <a:pt x="2107" y="6798"/>
                    </a:lnTo>
                    <a:lnTo>
                      <a:pt x="2096" y="6763"/>
                    </a:lnTo>
                    <a:lnTo>
                      <a:pt x="2082" y="6725"/>
                    </a:lnTo>
                    <a:lnTo>
                      <a:pt x="2051" y="6644"/>
                    </a:lnTo>
                    <a:lnTo>
                      <a:pt x="2037" y="6605"/>
                    </a:lnTo>
                    <a:lnTo>
                      <a:pt x="2024" y="6566"/>
                    </a:lnTo>
                    <a:lnTo>
                      <a:pt x="2015" y="6530"/>
                    </a:lnTo>
                    <a:lnTo>
                      <a:pt x="2011" y="6514"/>
                    </a:lnTo>
                    <a:lnTo>
                      <a:pt x="2009" y="6500"/>
                    </a:lnTo>
                    <a:lnTo>
                      <a:pt x="2007" y="6485"/>
                    </a:lnTo>
                    <a:lnTo>
                      <a:pt x="2009" y="6473"/>
                    </a:lnTo>
                    <a:lnTo>
                      <a:pt x="2011" y="6462"/>
                    </a:lnTo>
                    <a:lnTo>
                      <a:pt x="2015" y="6453"/>
                    </a:lnTo>
                    <a:lnTo>
                      <a:pt x="2021" y="6445"/>
                    </a:lnTo>
                    <a:lnTo>
                      <a:pt x="2028" y="6440"/>
                    </a:lnTo>
                    <a:lnTo>
                      <a:pt x="2039" y="6436"/>
                    </a:lnTo>
                    <a:lnTo>
                      <a:pt x="2051" y="6435"/>
                    </a:lnTo>
                    <a:lnTo>
                      <a:pt x="2051" y="6435"/>
                    </a:lnTo>
                    <a:lnTo>
                      <a:pt x="2065" y="6435"/>
                    </a:lnTo>
                    <a:lnTo>
                      <a:pt x="2077" y="6432"/>
                    </a:lnTo>
                    <a:lnTo>
                      <a:pt x="2089" y="6430"/>
                    </a:lnTo>
                    <a:lnTo>
                      <a:pt x="2102" y="6425"/>
                    </a:lnTo>
                    <a:lnTo>
                      <a:pt x="2111" y="6420"/>
                    </a:lnTo>
                    <a:lnTo>
                      <a:pt x="2122" y="6413"/>
                    </a:lnTo>
                    <a:lnTo>
                      <a:pt x="2132" y="6405"/>
                    </a:lnTo>
                    <a:lnTo>
                      <a:pt x="2141" y="6398"/>
                    </a:lnTo>
                    <a:lnTo>
                      <a:pt x="2149" y="6388"/>
                    </a:lnTo>
                    <a:lnTo>
                      <a:pt x="2158" y="6378"/>
                    </a:lnTo>
                    <a:lnTo>
                      <a:pt x="2165" y="6369"/>
                    </a:lnTo>
                    <a:lnTo>
                      <a:pt x="2173" y="6358"/>
                    </a:lnTo>
                    <a:lnTo>
                      <a:pt x="2185" y="6333"/>
                    </a:lnTo>
                    <a:lnTo>
                      <a:pt x="2196" y="6307"/>
                    </a:lnTo>
                    <a:lnTo>
                      <a:pt x="2204" y="6279"/>
                    </a:lnTo>
                    <a:lnTo>
                      <a:pt x="2212" y="6252"/>
                    </a:lnTo>
                    <a:lnTo>
                      <a:pt x="2218" y="6223"/>
                    </a:lnTo>
                    <a:lnTo>
                      <a:pt x="2223" y="6195"/>
                    </a:lnTo>
                    <a:lnTo>
                      <a:pt x="2227" y="6168"/>
                    </a:lnTo>
                    <a:lnTo>
                      <a:pt x="2229" y="6141"/>
                    </a:lnTo>
                    <a:lnTo>
                      <a:pt x="2230" y="6116"/>
                    </a:lnTo>
                    <a:lnTo>
                      <a:pt x="2230" y="6093"/>
                    </a:lnTo>
                    <a:lnTo>
                      <a:pt x="2230" y="6093"/>
                    </a:lnTo>
                    <a:lnTo>
                      <a:pt x="2230" y="6050"/>
                    </a:lnTo>
                    <a:lnTo>
                      <a:pt x="2229" y="6010"/>
                    </a:lnTo>
                    <a:lnTo>
                      <a:pt x="2230" y="5990"/>
                    </a:lnTo>
                    <a:lnTo>
                      <a:pt x="2231" y="5973"/>
                    </a:lnTo>
                    <a:lnTo>
                      <a:pt x="2233" y="5957"/>
                    </a:lnTo>
                    <a:lnTo>
                      <a:pt x="2236" y="5944"/>
                    </a:lnTo>
                    <a:lnTo>
                      <a:pt x="2241" y="5933"/>
                    </a:lnTo>
                    <a:lnTo>
                      <a:pt x="2244" y="5928"/>
                    </a:lnTo>
                    <a:lnTo>
                      <a:pt x="2247" y="5925"/>
                    </a:lnTo>
                    <a:lnTo>
                      <a:pt x="2251" y="5922"/>
                    </a:lnTo>
                    <a:lnTo>
                      <a:pt x="2255" y="5921"/>
                    </a:lnTo>
                    <a:lnTo>
                      <a:pt x="2260" y="5919"/>
                    </a:lnTo>
                    <a:lnTo>
                      <a:pt x="2264" y="5921"/>
                    </a:lnTo>
                    <a:lnTo>
                      <a:pt x="2271" y="5922"/>
                    </a:lnTo>
                    <a:lnTo>
                      <a:pt x="2277" y="5924"/>
                    </a:lnTo>
                    <a:lnTo>
                      <a:pt x="2291" y="5932"/>
                    </a:lnTo>
                    <a:lnTo>
                      <a:pt x="2307" y="5945"/>
                    </a:lnTo>
                    <a:lnTo>
                      <a:pt x="2328" y="5963"/>
                    </a:lnTo>
                    <a:lnTo>
                      <a:pt x="2328" y="5963"/>
                    </a:lnTo>
                    <a:lnTo>
                      <a:pt x="2339" y="5973"/>
                    </a:lnTo>
                    <a:lnTo>
                      <a:pt x="2350" y="5979"/>
                    </a:lnTo>
                    <a:lnTo>
                      <a:pt x="2362" y="5984"/>
                    </a:lnTo>
                    <a:lnTo>
                      <a:pt x="2376" y="5987"/>
                    </a:lnTo>
                    <a:lnTo>
                      <a:pt x="2388" y="5987"/>
                    </a:lnTo>
                    <a:lnTo>
                      <a:pt x="2403" y="5984"/>
                    </a:lnTo>
                    <a:lnTo>
                      <a:pt x="2418" y="5981"/>
                    </a:lnTo>
                    <a:lnTo>
                      <a:pt x="2432" y="5974"/>
                    </a:lnTo>
                    <a:lnTo>
                      <a:pt x="2447" y="5967"/>
                    </a:lnTo>
                    <a:lnTo>
                      <a:pt x="2463" y="5958"/>
                    </a:lnTo>
                    <a:lnTo>
                      <a:pt x="2479" y="5949"/>
                    </a:lnTo>
                    <a:lnTo>
                      <a:pt x="2495" y="5938"/>
                    </a:lnTo>
                    <a:lnTo>
                      <a:pt x="2529" y="5912"/>
                    </a:lnTo>
                    <a:lnTo>
                      <a:pt x="2563" y="5883"/>
                    </a:lnTo>
                    <a:lnTo>
                      <a:pt x="2599" y="5851"/>
                    </a:lnTo>
                    <a:lnTo>
                      <a:pt x="2634" y="5819"/>
                    </a:lnTo>
                    <a:lnTo>
                      <a:pt x="2671" y="5786"/>
                    </a:lnTo>
                    <a:lnTo>
                      <a:pt x="2707" y="5754"/>
                    </a:lnTo>
                    <a:lnTo>
                      <a:pt x="2743" y="5723"/>
                    </a:lnTo>
                    <a:lnTo>
                      <a:pt x="2779" y="5696"/>
                    </a:lnTo>
                    <a:lnTo>
                      <a:pt x="2796" y="5684"/>
                    </a:lnTo>
                    <a:lnTo>
                      <a:pt x="2814" y="5673"/>
                    </a:lnTo>
                    <a:lnTo>
                      <a:pt x="2831" y="5663"/>
                    </a:lnTo>
                    <a:lnTo>
                      <a:pt x="2847" y="5655"/>
                    </a:lnTo>
                    <a:lnTo>
                      <a:pt x="2847" y="5655"/>
                    </a:lnTo>
                    <a:lnTo>
                      <a:pt x="2864" y="5648"/>
                    </a:lnTo>
                    <a:lnTo>
                      <a:pt x="2879" y="5639"/>
                    </a:lnTo>
                    <a:lnTo>
                      <a:pt x="2893" y="5632"/>
                    </a:lnTo>
                    <a:lnTo>
                      <a:pt x="2905" y="5623"/>
                    </a:lnTo>
                    <a:lnTo>
                      <a:pt x="2916" y="5614"/>
                    </a:lnTo>
                    <a:lnTo>
                      <a:pt x="2927" y="5606"/>
                    </a:lnTo>
                    <a:lnTo>
                      <a:pt x="2935" y="5596"/>
                    </a:lnTo>
                    <a:lnTo>
                      <a:pt x="2944" y="5586"/>
                    </a:lnTo>
                    <a:lnTo>
                      <a:pt x="2950" y="5576"/>
                    </a:lnTo>
                    <a:lnTo>
                      <a:pt x="2956" y="5567"/>
                    </a:lnTo>
                    <a:lnTo>
                      <a:pt x="2961" y="5557"/>
                    </a:lnTo>
                    <a:lnTo>
                      <a:pt x="2964" y="5546"/>
                    </a:lnTo>
                    <a:lnTo>
                      <a:pt x="2966" y="5535"/>
                    </a:lnTo>
                    <a:lnTo>
                      <a:pt x="2969" y="5523"/>
                    </a:lnTo>
                    <a:lnTo>
                      <a:pt x="2969" y="5510"/>
                    </a:lnTo>
                    <a:lnTo>
                      <a:pt x="2967" y="5498"/>
                    </a:lnTo>
                    <a:lnTo>
                      <a:pt x="2966" y="5486"/>
                    </a:lnTo>
                    <a:lnTo>
                      <a:pt x="2964" y="5472"/>
                    </a:lnTo>
                    <a:lnTo>
                      <a:pt x="2960" y="5459"/>
                    </a:lnTo>
                    <a:lnTo>
                      <a:pt x="2955" y="5444"/>
                    </a:lnTo>
                    <a:lnTo>
                      <a:pt x="2943" y="5415"/>
                    </a:lnTo>
                    <a:lnTo>
                      <a:pt x="2928" y="5383"/>
                    </a:lnTo>
                    <a:lnTo>
                      <a:pt x="2909" y="5349"/>
                    </a:lnTo>
                    <a:lnTo>
                      <a:pt x="2887" y="5312"/>
                    </a:lnTo>
                    <a:lnTo>
                      <a:pt x="2861" y="5274"/>
                    </a:lnTo>
                    <a:lnTo>
                      <a:pt x="2831" y="5232"/>
                    </a:lnTo>
                    <a:lnTo>
                      <a:pt x="2831" y="5232"/>
                    </a:lnTo>
                    <a:lnTo>
                      <a:pt x="2818" y="5213"/>
                    </a:lnTo>
                    <a:lnTo>
                      <a:pt x="2808" y="5194"/>
                    </a:lnTo>
                    <a:lnTo>
                      <a:pt x="2800" y="5180"/>
                    </a:lnTo>
                    <a:lnTo>
                      <a:pt x="2796" y="5168"/>
                    </a:lnTo>
                    <a:lnTo>
                      <a:pt x="2793" y="5157"/>
                    </a:lnTo>
                    <a:lnTo>
                      <a:pt x="2795" y="5148"/>
                    </a:lnTo>
                    <a:lnTo>
                      <a:pt x="2797" y="5142"/>
                    </a:lnTo>
                    <a:lnTo>
                      <a:pt x="2803" y="5137"/>
                    </a:lnTo>
                    <a:lnTo>
                      <a:pt x="2811" y="5134"/>
                    </a:lnTo>
                    <a:lnTo>
                      <a:pt x="2819" y="5133"/>
                    </a:lnTo>
                    <a:lnTo>
                      <a:pt x="2830" y="5133"/>
                    </a:lnTo>
                    <a:lnTo>
                      <a:pt x="2844" y="5134"/>
                    </a:lnTo>
                    <a:lnTo>
                      <a:pt x="2857" y="5138"/>
                    </a:lnTo>
                    <a:lnTo>
                      <a:pt x="2873" y="5142"/>
                    </a:lnTo>
                    <a:lnTo>
                      <a:pt x="2907" y="5153"/>
                    </a:lnTo>
                    <a:lnTo>
                      <a:pt x="2944" y="5168"/>
                    </a:lnTo>
                    <a:lnTo>
                      <a:pt x="2983" y="5185"/>
                    </a:lnTo>
                    <a:lnTo>
                      <a:pt x="3024" y="5203"/>
                    </a:lnTo>
                    <a:lnTo>
                      <a:pt x="3063" y="5221"/>
                    </a:lnTo>
                    <a:lnTo>
                      <a:pt x="3134" y="5256"/>
                    </a:lnTo>
                    <a:lnTo>
                      <a:pt x="3189" y="5281"/>
                    </a:lnTo>
                    <a:lnTo>
                      <a:pt x="3189" y="5281"/>
                    </a:lnTo>
                    <a:lnTo>
                      <a:pt x="3200" y="5285"/>
                    </a:lnTo>
                    <a:lnTo>
                      <a:pt x="3212" y="5286"/>
                    </a:lnTo>
                    <a:lnTo>
                      <a:pt x="3224" y="5286"/>
                    </a:lnTo>
                    <a:lnTo>
                      <a:pt x="3237" y="5284"/>
                    </a:lnTo>
                    <a:lnTo>
                      <a:pt x="3250" y="5279"/>
                    </a:lnTo>
                    <a:lnTo>
                      <a:pt x="3265" y="5274"/>
                    </a:lnTo>
                    <a:lnTo>
                      <a:pt x="3278" y="5266"/>
                    </a:lnTo>
                    <a:lnTo>
                      <a:pt x="3293" y="5257"/>
                    </a:lnTo>
                    <a:lnTo>
                      <a:pt x="3308" y="5246"/>
                    </a:lnTo>
                    <a:lnTo>
                      <a:pt x="3322" y="5234"/>
                    </a:lnTo>
                    <a:lnTo>
                      <a:pt x="3338" y="5220"/>
                    </a:lnTo>
                    <a:lnTo>
                      <a:pt x="3353" y="5206"/>
                    </a:lnTo>
                    <a:lnTo>
                      <a:pt x="3368" y="5190"/>
                    </a:lnTo>
                    <a:lnTo>
                      <a:pt x="3384" y="5172"/>
                    </a:lnTo>
                    <a:lnTo>
                      <a:pt x="3398" y="5154"/>
                    </a:lnTo>
                    <a:lnTo>
                      <a:pt x="3413" y="5134"/>
                    </a:lnTo>
                    <a:lnTo>
                      <a:pt x="3426" y="5115"/>
                    </a:lnTo>
                    <a:lnTo>
                      <a:pt x="3441" y="5094"/>
                    </a:lnTo>
                    <a:lnTo>
                      <a:pt x="3455" y="5072"/>
                    </a:lnTo>
                    <a:lnTo>
                      <a:pt x="3468" y="5049"/>
                    </a:lnTo>
                    <a:lnTo>
                      <a:pt x="3480" y="5026"/>
                    </a:lnTo>
                    <a:lnTo>
                      <a:pt x="3491" y="5001"/>
                    </a:lnTo>
                    <a:lnTo>
                      <a:pt x="3504" y="4977"/>
                    </a:lnTo>
                    <a:lnTo>
                      <a:pt x="3513" y="4952"/>
                    </a:lnTo>
                    <a:lnTo>
                      <a:pt x="3523" y="4926"/>
                    </a:lnTo>
                    <a:lnTo>
                      <a:pt x="3532" y="4901"/>
                    </a:lnTo>
                    <a:lnTo>
                      <a:pt x="3540" y="4875"/>
                    </a:lnTo>
                    <a:lnTo>
                      <a:pt x="3546" y="4849"/>
                    </a:lnTo>
                    <a:lnTo>
                      <a:pt x="3553" y="4824"/>
                    </a:lnTo>
                    <a:lnTo>
                      <a:pt x="3558" y="4797"/>
                    </a:lnTo>
                    <a:lnTo>
                      <a:pt x="3561" y="4771"/>
                    </a:lnTo>
                    <a:lnTo>
                      <a:pt x="3562" y="4745"/>
                    </a:lnTo>
                    <a:lnTo>
                      <a:pt x="3562" y="4745"/>
                    </a:lnTo>
                    <a:lnTo>
                      <a:pt x="3565" y="4719"/>
                    </a:lnTo>
                    <a:lnTo>
                      <a:pt x="3569" y="4697"/>
                    </a:lnTo>
                    <a:lnTo>
                      <a:pt x="3572" y="4675"/>
                    </a:lnTo>
                    <a:lnTo>
                      <a:pt x="3577" y="4656"/>
                    </a:lnTo>
                    <a:lnTo>
                      <a:pt x="3582" y="4639"/>
                    </a:lnTo>
                    <a:lnTo>
                      <a:pt x="3588" y="4621"/>
                    </a:lnTo>
                    <a:lnTo>
                      <a:pt x="3595" y="4607"/>
                    </a:lnTo>
                    <a:lnTo>
                      <a:pt x="3603" y="4593"/>
                    </a:lnTo>
                    <a:lnTo>
                      <a:pt x="3611" y="4580"/>
                    </a:lnTo>
                    <a:lnTo>
                      <a:pt x="3619" y="4569"/>
                    </a:lnTo>
                    <a:lnTo>
                      <a:pt x="3627" y="4559"/>
                    </a:lnTo>
                    <a:lnTo>
                      <a:pt x="3637" y="4549"/>
                    </a:lnTo>
                    <a:lnTo>
                      <a:pt x="3655" y="4532"/>
                    </a:lnTo>
                    <a:lnTo>
                      <a:pt x="3675" y="4517"/>
                    </a:lnTo>
                    <a:lnTo>
                      <a:pt x="3712" y="4492"/>
                    </a:lnTo>
                    <a:lnTo>
                      <a:pt x="3729" y="4479"/>
                    </a:lnTo>
                    <a:lnTo>
                      <a:pt x="3744" y="4466"/>
                    </a:lnTo>
                    <a:lnTo>
                      <a:pt x="3750" y="4459"/>
                    </a:lnTo>
                    <a:lnTo>
                      <a:pt x="3756" y="4451"/>
                    </a:lnTo>
                    <a:lnTo>
                      <a:pt x="3761" y="4443"/>
                    </a:lnTo>
                    <a:lnTo>
                      <a:pt x="3766" y="4433"/>
                    </a:lnTo>
                    <a:lnTo>
                      <a:pt x="3769" y="4423"/>
                    </a:lnTo>
                    <a:lnTo>
                      <a:pt x="3772" y="4412"/>
                    </a:lnTo>
                    <a:lnTo>
                      <a:pt x="3774" y="4400"/>
                    </a:lnTo>
                    <a:lnTo>
                      <a:pt x="3774" y="4388"/>
                    </a:lnTo>
                    <a:lnTo>
                      <a:pt x="3774" y="4388"/>
                    </a:lnTo>
                    <a:lnTo>
                      <a:pt x="3774" y="4374"/>
                    </a:lnTo>
                    <a:lnTo>
                      <a:pt x="3777" y="4359"/>
                    </a:lnTo>
                    <a:lnTo>
                      <a:pt x="3779" y="4346"/>
                    </a:lnTo>
                    <a:lnTo>
                      <a:pt x="3783" y="4333"/>
                    </a:lnTo>
                    <a:lnTo>
                      <a:pt x="3788" y="4318"/>
                    </a:lnTo>
                    <a:lnTo>
                      <a:pt x="3794" y="4304"/>
                    </a:lnTo>
                    <a:lnTo>
                      <a:pt x="3800" y="4291"/>
                    </a:lnTo>
                    <a:lnTo>
                      <a:pt x="3809" y="4277"/>
                    </a:lnTo>
                    <a:lnTo>
                      <a:pt x="3817" y="4263"/>
                    </a:lnTo>
                    <a:lnTo>
                      <a:pt x="3826" y="4251"/>
                    </a:lnTo>
                    <a:lnTo>
                      <a:pt x="3837" y="4237"/>
                    </a:lnTo>
                    <a:lnTo>
                      <a:pt x="3846" y="4224"/>
                    </a:lnTo>
                    <a:lnTo>
                      <a:pt x="3871" y="4198"/>
                    </a:lnTo>
                    <a:lnTo>
                      <a:pt x="3898" y="4175"/>
                    </a:lnTo>
                    <a:lnTo>
                      <a:pt x="3927" y="4151"/>
                    </a:lnTo>
                    <a:lnTo>
                      <a:pt x="3959" y="4129"/>
                    </a:lnTo>
                    <a:lnTo>
                      <a:pt x="3992" y="4110"/>
                    </a:lnTo>
                    <a:lnTo>
                      <a:pt x="4028" y="4093"/>
                    </a:lnTo>
                    <a:lnTo>
                      <a:pt x="4064" y="4077"/>
                    </a:lnTo>
                    <a:lnTo>
                      <a:pt x="4102" y="4064"/>
                    </a:lnTo>
                    <a:lnTo>
                      <a:pt x="4142" y="4053"/>
                    </a:lnTo>
                    <a:lnTo>
                      <a:pt x="4161" y="4050"/>
                    </a:lnTo>
                    <a:lnTo>
                      <a:pt x="4181" y="4046"/>
                    </a:lnTo>
                    <a:lnTo>
                      <a:pt x="4181" y="4046"/>
                    </a:lnTo>
                    <a:lnTo>
                      <a:pt x="4200" y="4042"/>
                    </a:lnTo>
                    <a:lnTo>
                      <a:pt x="4220" y="4037"/>
                    </a:lnTo>
                    <a:lnTo>
                      <a:pt x="4240" y="4030"/>
                    </a:lnTo>
                    <a:lnTo>
                      <a:pt x="4259" y="4023"/>
                    </a:lnTo>
                    <a:lnTo>
                      <a:pt x="4277" y="4013"/>
                    </a:lnTo>
                    <a:lnTo>
                      <a:pt x="4297" y="4002"/>
                    </a:lnTo>
                    <a:lnTo>
                      <a:pt x="4315" y="3990"/>
                    </a:lnTo>
                    <a:lnTo>
                      <a:pt x="4334" y="3976"/>
                    </a:lnTo>
                    <a:lnTo>
                      <a:pt x="4351" y="3963"/>
                    </a:lnTo>
                    <a:lnTo>
                      <a:pt x="4369" y="3947"/>
                    </a:lnTo>
                    <a:lnTo>
                      <a:pt x="4386" y="3930"/>
                    </a:lnTo>
                    <a:lnTo>
                      <a:pt x="4402" y="3913"/>
                    </a:lnTo>
                    <a:lnTo>
                      <a:pt x="4420" y="3894"/>
                    </a:lnTo>
                    <a:lnTo>
                      <a:pt x="4435" y="3875"/>
                    </a:lnTo>
                    <a:lnTo>
                      <a:pt x="4450" y="3854"/>
                    </a:lnTo>
                    <a:lnTo>
                      <a:pt x="4465" y="3833"/>
                    </a:lnTo>
                    <a:lnTo>
                      <a:pt x="4480" y="3811"/>
                    </a:lnTo>
                    <a:lnTo>
                      <a:pt x="4493" y="3788"/>
                    </a:lnTo>
                    <a:lnTo>
                      <a:pt x="4505" y="3764"/>
                    </a:lnTo>
                    <a:lnTo>
                      <a:pt x="4517" y="3740"/>
                    </a:lnTo>
                    <a:lnTo>
                      <a:pt x="4530" y="3715"/>
                    </a:lnTo>
                    <a:lnTo>
                      <a:pt x="4541" y="3690"/>
                    </a:lnTo>
                    <a:lnTo>
                      <a:pt x="4551" y="3664"/>
                    </a:lnTo>
                    <a:lnTo>
                      <a:pt x="4560" y="3637"/>
                    </a:lnTo>
                    <a:lnTo>
                      <a:pt x="4569" y="3610"/>
                    </a:lnTo>
                    <a:lnTo>
                      <a:pt x="4576" y="3582"/>
                    </a:lnTo>
                    <a:lnTo>
                      <a:pt x="4584" y="3555"/>
                    </a:lnTo>
                    <a:lnTo>
                      <a:pt x="4588" y="3527"/>
                    </a:lnTo>
                    <a:lnTo>
                      <a:pt x="4593" y="3499"/>
                    </a:lnTo>
                    <a:lnTo>
                      <a:pt x="4598" y="3469"/>
                    </a:lnTo>
                    <a:lnTo>
                      <a:pt x="4601" y="3441"/>
                    </a:lnTo>
                    <a:lnTo>
                      <a:pt x="4603" y="3412"/>
                    </a:lnTo>
                    <a:lnTo>
                      <a:pt x="4603" y="3412"/>
                    </a:lnTo>
                    <a:lnTo>
                      <a:pt x="4606" y="3384"/>
                    </a:lnTo>
                    <a:lnTo>
                      <a:pt x="4609" y="3354"/>
                    </a:lnTo>
                    <a:lnTo>
                      <a:pt x="4615" y="3325"/>
                    </a:lnTo>
                    <a:lnTo>
                      <a:pt x="4622" y="3296"/>
                    </a:lnTo>
                    <a:lnTo>
                      <a:pt x="4630" y="3267"/>
                    </a:lnTo>
                    <a:lnTo>
                      <a:pt x="4640" y="3238"/>
                    </a:lnTo>
                    <a:lnTo>
                      <a:pt x="4651" y="3209"/>
                    </a:lnTo>
                    <a:lnTo>
                      <a:pt x="4663" y="3179"/>
                    </a:lnTo>
                    <a:lnTo>
                      <a:pt x="4677" y="3151"/>
                    </a:lnTo>
                    <a:lnTo>
                      <a:pt x="4690" y="3122"/>
                    </a:lnTo>
                    <a:lnTo>
                      <a:pt x="4705" y="3094"/>
                    </a:lnTo>
                    <a:lnTo>
                      <a:pt x="4721" y="3065"/>
                    </a:lnTo>
                    <a:lnTo>
                      <a:pt x="4754" y="3009"/>
                    </a:lnTo>
                    <a:lnTo>
                      <a:pt x="4791" y="2953"/>
                    </a:lnTo>
                    <a:lnTo>
                      <a:pt x="4827" y="2899"/>
                    </a:lnTo>
                    <a:lnTo>
                      <a:pt x="4865" y="2846"/>
                    </a:lnTo>
                    <a:lnTo>
                      <a:pt x="4903" y="2795"/>
                    </a:lnTo>
                    <a:lnTo>
                      <a:pt x="4941" y="2745"/>
                    </a:lnTo>
                    <a:lnTo>
                      <a:pt x="5013" y="2652"/>
                    </a:lnTo>
                    <a:lnTo>
                      <a:pt x="5045" y="2609"/>
                    </a:lnTo>
                    <a:lnTo>
                      <a:pt x="5075" y="2567"/>
                    </a:lnTo>
                    <a:lnTo>
                      <a:pt x="5075" y="2567"/>
                    </a:lnTo>
                    <a:lnTo>
                      <a:pt x="5099" y="2529"/>
                    </a:lnTo>
                    <a:lnTo>
                      <a:pt x="5110" y="2511"/>
                    </a:lnTo>
                    <a:lnTo>
                      <a:pt x="5120" y="2492"/>
                    </a:lnTo>
                    <a:lnTo>
                      <a:pt x="5127" y="2475"/>
                    </a:lnTo>
                    <a:lnTo>
                      <a:pt x="5135" y="2459"/>
                    </a:lnTo>
                    <a:lnTo>
                      <a:pt x="5139" y="2443"/>
                    </a:lnTo>
                    <a:lnTo>
                      <a:pt x="5144" y="2427"/>
                    </a:lnTo>
                    <a:lnTo>
                      <a:pt x="5147" y="2412"/>
                    </a:lnTo>
                    <a:lnTo>
                      <a:pt x="5149" y="2397"/>
                    </a:lnTo>
                    <a:lnTo>
                      <a:pt x="5149" y="2382"/>
                    </a:lnTo>
                    <a:lnTo>
                      <a:pt x="5149" y="2367"/>
                    </a:lnTo>
                    <a:lnTo>
                      <a:pt x="5147" y="2353"/>
                    </a:lnTo>
                    <a:lnTo>
                      <a:pt x="5143" y="2339"/>
                    </a:lnTo>
                    <a:lnTo>
                      <a:pt x="5139" y="2325"/>
                    </a:lnTo>
                    <a:lnTo>
                      <a:pt x="5133" y="2311"/>
                    </a:lnTo>
                    <a:lnTo>
                      <a:pt x="5126" y="2298"/>
                    </a:lnTo>
                    <a:lnTo>
                      <a:pt x="5117" y="2284"/>
                    </a:lnTo>
                    <a:lnTo>
                      <a:pt x="5108" y="2271"/>
                    </a:lnTo>
                    <a:lnTo>
                      <a:pt x="5097" y="2257"/>
                    </a:lnTo>
                    <a:lnTo>
                      <a:pt x="5084" y="2243"/>
                    </a:lnTo>
                    <a:lnTo>
                      <a:pt x="5071" y="2229"/>
                    </a:lnTo>
                    <a:lnTo>
                      <a:pt x="5056" y="2216"/>
                    </a:lnTo>
                    <a:lnTo>
                      <a:pt x="5040" y="2201"/>
                    </a:lnTo>
                    <a:lnTo>
                      <a:pt x="5004" y="2173"/>
                    </a:lnTo>
                    <a:lnTo>
                      <a:pt x="4962" y="2143"/>
                    </a:lnTo>
                    <a:lnTo>
                      <a:pt x="4915" y="2113"/>
                    </a:lnTo>
                    <a:lnTo>
                      <a:pt x="4863" y="2080"/>
                    </a:lnTo>
                    <a:lnTo>
                      <a:pt x="4863" y="20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4">
                <a:extLst>
                  <a:ext uri="{FF2B5EF4-FFF2-40B4-BE49-F238E27FC236}">
                    <a16:creationId xmlns:a16="http://schemas.microsoft.com/office/drawing/2014/main" xmlns="" id="{12F1B6F3-36FA-463B-9904-81C59A8C3D82}"/>
                  </a:ext>
                </a:extLst>
              </p:cNvPr>
              <p:cNvSpPr>
                <a:spLocks noEditPoints="1"/>
              </p:cNvSpPr>
              <p:nvPr/>
            </p:nvSpPr>
            <p:spPr bwMode="auto">
              <a:xfrm>
                <a:off x="569913" y="0"/>
                <a:ext cx="5006975" cy="3444875"/>
              </a:xfrm>
              <a:custGeom>
                <a:avLst/>
                <a:gdLst>
                  <a:gd name="T0" fmla="*/ 7245 w 15772"/>
                  <a:gd name="T1" fmla="*/ 1796 h 10851"/>
                  <a:gd name="T2" fmla="*/ 7655 w 15772"/>
                  <a:gd name="T3" fmla="*/ 1941 h 10851"/>
                  <a:gd name="T4" fmla="*/ 7431 w 15772"/>
                  <a:gd name="T5" fmla="*/ 2316 h 10851"/>
                  <a:gd name="T6" fmla="*/ 6867 w 15772"/>
                  <a:gd name="T7" fmla="*/ 1317 h 10851"/>
                  <a:gd name="T8" fmla="*/ 6306 w 15772"/>
                  <a:gd name="T9" fmla="*/ 1843 h 10851"/>
                  <a:gd name="T10" fmla="*/ 7312 w 15772"/>
                  <a:gd name="T11" fmla="*/ 1412 h 10851"/>
                  <a:gd name="T12" fmla="*/ 7169 w 15772"/>
                  <a:gd name="T13" fmla="*/ 981 h 10851"/>
                  <a:gd name="T14" fmla="*/ 6831 w 15772"/>
                  <a:gd name="T15" fmla="*/ 2130 h 10851"/>
                  <a:gd name="T16" fmla="*/ 10277 w 15772"/>
                  <a:gd name="T17" fmla="*/ 3711 h 10851"/>
                  <a:gd name="T18" fmla="*/ 8686 w 15772"/>
                  <a:gd name="T19" fmla="*/ 2368 h 10851"/>
                  <a:gd name="T20" fmla="*/ 9256 w 15772"/>
                  <a:gd name="T21" fmla="*/ 3361 h 10851"/>
                  <a:gd name="T22" fmla="*/ 10020 w 15772"/>
                  <a:gd name="T23" fmla="*/ 4332 h 10851"/>
                  <a:gd name="T24" fmla="*/ 8236 w 15772"/>
                  <a:gd name="T25" fmla="*/ 1008 h 10851"/>
                  <a:gd name="T26" fmla="*/ 8885 w 15772"/>
                  <a:gd name="T27" fmla="*/ 1528 h 10851"/>
                  <a:gd name="T28" fmla="*/ 9447 w 15772"/>
                  <a:gd name="T29" fmla="*/ 299 h 10851"/>
                  <a:gd name="T30" fmla="*/ 8018 w 15772"/>
                  <a:gd name="T31" fmla="*/ 3857 h 10851"/>
                  <a:gd name="T32" fmla="*/ 6815 w 15772"/>
                  <a:gd name="T33" fmla="*/ 3306 h 10851"/>
                  <a:gd name="T34" fmla="*/ 6624 w 15772"/>
                  <a:gd name="T35" fmla="*/ 2525 h 10851"/>
                  <a:gd name="T36" fmla="*/ 8318 w 15772"/>
                  <a:gd name="T37" fmla="*/ 4375 h 10851"/>
                  <a:gd name="T38" fmla="*/ 5655 w 15772"/>
                  <a:gd name="T39" fmla="*/ 3235 h 10851"/>
                  <a:gd name="T40" fmla="*/ 4969 w 15772"/>
                  <a:gd name="T41" fmla="*/ 2324 h 10851"/>
                  <a:gd name="T42" fmla="*/ 8335 w 15772"/>
                  <a:gd name="T43" fmla="*/ 9216 h 10851"/>
                  <a:gd name="T44" fmla="*/ 10819 w 15772"/>
                  <a:gd name="T45" fmla="*/ 5867 h 10851"/>
                  <a:gd name="T46" fmla="*/ 9917 w 15772"/>
                  <a:gd name="T47" fmla="*/ 4825 h 10851"/>
                  <a:gd name="T48" fmla="*/ 8788 w 15772"/>
                  <a:gd name="T49" fmla="*/ 5217 h 10851"/>
                  <a:gd name="T50" fmla="*/ 7270 w 15772"/>
                  <a:gd name="T51" fmla="*/ 4780 h 10851"/>
                  <a:gd name="T52" fmla="*/ 8380 w 15772"/>
                  <a:gd name="T53" fmla="*/ 3677 h 10851"/>
                  <a:gd name="T54" fmla="*/ 7557 w 15772"/>
                  <a:gd name="T55" fmla="*/ 3263 h 10851"/>
                  <a:gd name="T56" fmla="*/ 7255 w 15772"/>
                  <a:gd name="T57" fmla="*/ 3312 h 10851"/>
                  <a:gd name="T58" fmla="*/ 5246 w 15772"/>
                  <a:gd name="T59" fmla="*/ 3330 h 10851"/>
                  <a:gd name="T60" fmla="*/ 3244 w 15772"/>
                  <a:gd name="T61" fmla="*/ 3160 h 10851"/>
                  <a:gd name="T62" fmla="*/ 260 w 15772"/>
                  <a:gd name="T63" fmla="*/ 3407 h 10851"/>
                  <a:gd name="T64" fmla="*/ 185 w 15772"/>
                  <a:gd name="T65" fmla="*/ 4555 h 10851"/>
                  <a:gd name="T66" fmla="*/ 812 w 15772"/>
                  <a:gd name="T67" fmla="*/ 5312 h 10851"/>
                  <a:gd name="T68" fmla="*/ 3125 w 15772"/>
                  <a:gd name="T69" fmla="*/ 4935 h 10851"/>
                  <a:gd name="T70" fmla="*/ 4526 w 15772"/>
                  <a:gd name="T71" fmla="*/ 6412 h 10851"/>
                  <a:gd name="T72" fmla="*/ 5015 w 15772"/>
                  <a:gd name="T73" fmla="*/ 8392 h 10851"/>
                  <a:gd name="T74" fmla="*/ 6350 w 15772"/>
                  <a:gd name="T75" fmla="*/ 9702 h 10851"/>
                  <a:gd name="T76" fmla="*/ 8777 w 15772"/>
                  <a:gd name="T77" fmla="*/ 10851 h 10851"/>
                  <a:gd name="T78" fmla="*/ 7952 w 15772"/>
                  <a:gd name="T79" fmla="*/ 9239 h 10851"/>
                  <a:gd name="T80" fmla="*/ 7600 w 15772"/>
                  <a:gd name="T81" fmla="*/ 8490 h 10851"/>
                  <a:gd name="T82" fmla="*/ 9021 w 15772"/>
                  <a:gd name="T83" fmla="*/ 7515 h 10851"/>
                  <a:gd name="T84" fmla="*/ 9721 w 15772"/>
                  <a:gd name="T85" fmla="*/ 6097 h 10851"/>
                  <a:gd name="T86" fmla="*/ 5329 w 15772"/>
                  <a:gd name="T87" fmla="*/ 1343 h 10851"/>
                  <a:gd name="T88" fmla="*/ 14800 w 15772"/>
                  <a:gd name="T89" fmla="*/ 4117 h 10851"/>
                  <a:gd name="T90" fmla="*/ 15680 w 15772"/>
                  <a:gd name="T91" fmla="*/ 2750 h 10851"/>
                  <a:gd name="T92" fmla="*/ 13265 w 15772"/>
                  <a:gd name="T93" fmla="*/ 402 h 10851"/>
                  <a:gd name="T94" fmla="*/ 12143 w 15772"/>
                  <a:gd name="T95" fmla="*/ 444 h 10851"/>
                  <a:gd name="T96" fmla="*/ 10884 w 15772"/>
                  <a:gd name="T97" fmla="*/ 487 h 10851"/>
                  <a:gd name="T98" fmla="*/ 9827 w 15772"/>
                  <a:gd name="T99" fmla="*/ 1300 h 10851"/>
                  <a:gd name="T100" fmla="*/ 10552 w 15772"/>
                  <a:gd name="T101" fmla="*/ 1964 h 10851"/>
                  <a:gd name="T102" fmla="*/ 11381 w 15772"/>
                  <a:gd name="T103" fmla="*/ 2872 h 10851"/>
                  <a:gd name="T104" fmla="*/ 11340 w 15772"/>
                  <a:gd name="T105" fmla="*/ 3982 h 10851"/>
                  <a:gd name="T106" fmla="*/ 13322 w 15772"/>
                  <a:gd name="T107" fmla="*/ 3358 h 10851"/>
                  <a:gd name="T108" fmla="*/ 13906 w 15772"/>
                  <a:gd name="T109" fmla="*/ 2352 h 10851"/>
                  <a:gd name="T110" fmla="*/ 14445 w 15772"/>
                  <a:gd name="T111" fmla="*/ 1297 h 10851"/>
                  <a:gd name="T112" fmla="*/ 10720 w 15772"/>
                  <a:gd name="T113" fmla="*/ 6052 h 10851"/>
                  <a:gd name="T114" fmla="*/ 8820 w 15772"/>
                  <a:gd name="T115" fmla="*/ 9458 h 10851"/>
                  <a:gd name="T116" fmla="*/ 4766 w 15772"/>
                  <a:gd name="T117" fmla="*/ 1622 h 10851"/>
                  <a:gd name="T118" fmla="*/ 5588 w 15772"/>
                  <a:gd name="T119" fmla="*/ 2107 h 10851"/>
                  <a:gd name="T120" fmla="*/ 5246 w 15772"/>
                  <a:gd name="T121" fmla="*/ 1862 h 10851"/>
                  <a:gd name="T122" fmla="*/ 9033 w 15772"/>
                  <a:gd name="T123" fmla="*/ 9031 h 10851"/>
                  <a:gd name="T124" fmla="*/ 10102 w 15772"/>
                  <a:gd name="T125" fmla="*/ 6818 h 10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72" h="10851">
                    <a:moveTo>
                      <a:pt x="7559" y="1696"/>
                    </a:moveTo>
                    <a:lnTo>
                      <a:pt x="7559" y="1696"/>
                    </a:lnTo>
                    <a:lnTo>
                      <a:pt x="7541" y="1695"/>
                    </a:lnTo>
                    <a:lnTo>
                      <a:pt x="7525" y="1692"/>
                    </a:lnTo>
                    <a:lnTo>
                      <a:pt x="7512" y="1690"/>
                    </a:lnTo>
                    <a:lnTo>
                      <a:pt x="7499" y="1686"/>
                    </a:lnTo>
                    <a:lnTo>
                      <a:pt x="7486" y="1681"/>
                    </a:lnTo>
                    <a:lnTo>
                      <a:pt x="7474" y="1677"/>
                    </a:lnTo>
                    <a:lnTo>
                      <a:pt x="7464" y="1671"/>
                    </a:lnTo>
                    <a:lnTo>
                      <a:pt x="7456" y="1666"/>
                    </a:lnTo>
                    <a:lnTo>
                      <a:pt x="7447" y="1660"/>
                    </a:lnTo>
                    <a:lnTo>
                      <a:pt x="7440" y="1654"/>
                    </a:lnTo>
                    <a:lnTo>
                      <a:pt x="7434" y="1647"/>
                    </a:lnTo>
                    <a:lnTo>
                      <a:pt x="7429" y="1641"/>
                    </a:lnTo>
                    <a:lnTo>
                      <a:pt x="7425" y="1633"/>
                    </a:lnTo>
                    <a:lnTo>
                      <a:pt x="7423" y="1626"/>
                    </a:lnTo>
                    <a:lnTo>
                      <a:pt x="7420" y="1620"/>
                    </a:lnTo>
                    <a:lnTo>
                      <a:pt x="7419" y="1612"/>
                    </a:lnTo>
                    <a:lnTo>
                      <a:pt x="7420" y="1605"/>
                    </a:lnTo>
                    <a:lnTo>
                      <a:pt x="7421" y="1598"/>
                    </a:lnTo>
                    <a:lnTo>
                      <a:pt x="7424" y="1592"/>
                    </a:lnTo>
                    <a:lnTo>
                      <a:pt x="7426" y="1584"/>
                    </a:lnTo>
                    <a:lnTo>
                      <a:pt x="7431" y="1578"/>
                    </a:lnTo>
                    <a:lnTo>
                      <a:pt x="7436" y="1572"/>
                    </a:lnTo>
                    <a:lnTo>
                      <a:pt x="7442" y="1566"/>
                    </a:lnTo>
                    <a:lnTo>
                      <a:pt x="7450" y="1561"/>
                    </a:lnTo>
                    <a:lnTo>
                      <a:pt x="7458" y="1556"/>
                    </a:lnTo>
                    <a:lnTo>
                      <a:pt x="7468" y="1551"/>
                    </a:lnTo>
                    <a:lnTo>
                      <a:pt x="7479" y="1548"/>
                    </a:lnTo>
                    <a:lnTo>
                      <a:pt x="7490" y="1544"/>
                    </a:lnTo>
                    <a:lnTo>
                      <a:pt x="7502" y="1541"/>
                    </a:lnTo>
                    <a:lnTo>
                      <a:pt x="7516" y="1539"/>
                    </a:lnTo>
                    <a:lnTo>
                      <a:pt x="7530" y="1538"/>
                    </a:lnTo>
                    <a:lnTo>
                      <a:pt x="7546" y="1538"/>
                    </a:lnTo>
                    <a:lnTo>
                      <a:pt x="7546" y="1538"/>
                    </a:lnTo>
                    <a:lnTo>
                      <a:pt x="7565" y="1538"/>
                    </a:lnTo>
                    <a:lnTo>
                      <a:pt x="7583" y="1539"/>
                    </a:lnTo>
                    <a:lnTo>
                      <a:pt x="7600" y="1544"/>
                    </a:lnTo>
                    <a:lnTo>
                      <a:pt x="7616" y="1550"/>
                    </a:lnTo>
                    <a:lnTo>
                      <a:pt x="7616" y="1550"/>
                    </a:lnTo>
                    <a:lnTo>
                      <a:pt x="7627" y="1557"/>
                    </a:lnTo>
                    <a:lnTo>
                      <a:pt x="7638" y="1566"/>
                    </a:lnTo>
                    <a:lnTo>
                      <a:pt x="7648" y="1575"/>
                    </a:lnTo>
                    <a:lnTo>
                      <a:pt x="7655" y="1584"/>
                    </a:lnTo>
                    <a:lnTo>
                      <a:pt x="7661" y="1594"/>
                    </a:lnTo>
                    <a:lnTo>
                      <a:pt x="7666" y="1605"/>
                    </a:lnTo>
                    <a:lnTo>
                      <a:pt x="7670" y="1615"/>
                    </a:lnTo>
                    <a:lnTo>
                      <a:pt x="7672" y="1626"/>
                    </a:lnTo>
                    <a:lnTo>
                      <a:pt x="7672" y="1637"/>
                    </a:lnTo>
                    <a:lnTo>
                      <a:pt x="7670" y="1647"/>
                    </a:lnTo>
                    <a:lnTo>
                      <a:pt x="7666" y="1657"/>
                    </a:lnTo>
                    <a:lnTo>
                      <a:pt x="7660" y="1666"/>
                    </a:lnTo>
                    <a:lnTo>
                      <a:pt x="7653" y="1674"/>
                    </a:lnTo>
                    <a:lnTo>
                      <a:pt x="7642" y="1681"/>
                    </a:lnTo>
                    <a:lnTo>
                      <a:pt x="7630" y="1687"/>
                    </a:lnTo>
                    <a:lnTo>
                      <a:pt x="7616" y="1692"/>
                    </a:lnTo>
                    <a:lnTo>
                      <a:pt x="7616" y="1692"/>
                    </a:lnTo>
                    <a:lnTo>
                      <a:pt x="7603" y="1695"/>
                    </a:lnTo>
                    <a:lnTo>
                      <a:pt x="7589" y="1696"/>
                    </a:lnTo>
                    <a:lnTo>
                      <a:pt x="7574" y="1697"/>
                    </a:lnTo>
                    <a:lnTo>
                      <a:pt x="7559" y="1696"/>
                    </a:lnTo>
                    <a:lnTo>
                      <a:pt x="7559" y="1696"/>
                    </a:lnTo>
                    <a:close/>
                    <a:moveTo>
                      <a:pt x="7145" y="1538"/>
                    </a:moveTo>
                    <a:lnTo>
                      <a:pt x="7145" y="1538"/>
                    </a:lnTo>
                    <a:lnTo>
                      <a:pt x="7128" y="1539"/>
                    </a:lnTo>
                    <a:lnTo>
                      <a:pt x="7110" y="1544"/>
                    </a:lnTo>
                    <a:lnTo>
                      <a:pt x="7093" y="1550"/>
                    </a:lnTo>
                    <a:lnTo>
                      <a:pt x="7077" y="1560"/>
                    </a:lnTo>
                    <a:lnTo>
                      <a:pt x="7060" y="1572"/>
                    </a:lnTo>
                    <a:lnTo>
                      <a:pt x="7044" y="1586"/>
                    </a:lnTo>
                    <a:lnTo>
                      <a:pt x="7030" y="1601"/>
                    </a:lnTo>
                    <a:lnTo>
                      <a:pt x="7016" y="1620"/>
                    </a:lnTo>
                    <a:lnTo>
                      <a:pt x="7016" y="1620"/>
                    </a:lnTo>
                    <a:lnTo>
                      <a:pt x="7004" y="1638"/>
                    </a:lnTo>
                    <a:lnTo>
                      <a:pt x="6993" y="1659"/>
                    </a:lnTo>
                    <a:lnTo>
                      <a:pt x="6984" y="1681"/>
                    </a:lnTo>
                    <a:lnTo>
                      <a:pt x="6978" y="1704"/>
                    </a:lnTo>
                    <a:lnTo>
                      <a:pt x="6973" y="1728"/>
                    </a:lnTo>
                    <a:lnTo>
                      <a:pt x="6971" y="1753"/>
                    </a:lnTo>
                    <a:lnTo>
                      <a:pt x="6971" y="1779"/>
                    </a:lnTo>
                    <a:lnTo>
                      <a:pt x="6973" y="1806"/>
                    </a:lnTo>
                    <a:lnTo>
                      <a:pt x="6973" y="1806"/>
                    </a:lnTo>
                    <a:lnTo>
                      <a:pt x="6976" y="1814"/>
                    </a:lnTo>
                    <a:lnTo>
                      <a:pt x="6979" y="1823"/>
                    </a:lnTo>
                    <a:lnTo>
                      <a:pt x="6983" y="1830"/>
                    </a:lnTo>
                    <a:lnTo>
                      <a:pt x="6988" y="1837"/>
                    </a:lnTo>
                    <a:lnTo>
                      <a:pt x="6994" y="1843"/>
                    </a:lnTo>
                    <a:lnTo>
                      <a:pt x="7000" y="1848"/>
                    </a:lnTo>
                    <a:lnTo>
                      <a:pt x="7008" y="1851"/>
                    </a:lnTo>
                    <a:lnTo>
                      <a:pt x="7016" y="1854"/>
                    </a:lnTo>
                    <a:lnTo>
                      <a:pt x="7016" y="1854"/>
                    </a:lnTo>
                    <a:lnTo>
                      <a:pt x="7026" y="1857"/>
                    </a:lnTo>
                    <a:lnTo>
                      <a:pt x="7036" y="1859"/>
                    </a:lnTo>
                    <a:lnTo>
                      <a:pt x="7047" y="1860"/>
                    </a:lnTo>
                    <a:lnTo>
                      <a:pt x="7059" y="1860"/>
                    </a:lnTo>
                    <a:lnTo>
                      <a:pt x="7083" y="1857"/>
                    </a:lnTo>
                    <a:lnTo>
                      <a:pt x="7109" y="1854"/>
                    </a:lnTo>
                    <a:lnTo>
                      <a:pt x="7135" y="1846"/>
                    </a:lnTo>
                    <a:lnTo>
                      <a:pt x="7161" y="1838"/>
                    </a:lnTo>
                    <a:lnTo>
                      <a:pt x="7185" y="1829"/>
                    </a:lnTo>
                    <a:lnTo>
                      <a:pt x="7207" y="1818"/>
                    </a:lnTo>
                    <a:lnTo>
                      <a:pt x="7228" y="1807"/>
                    </a:lnTo>
                    <a:lnTo>
                      <a:pt x="7245" y="1796"/>
                    </a:lnTo>
                    <a:lnTo>
                      <a:pt x="7259" y="1786"/>
                    </a:lnTo>
                    <a:lnTo>
                      <a:pt x="7267" y="1777"/>
                    </a:lnTo>
                    <a:lnTo>
                      <a:pt x="7270" y="1773"/>
                    </a:lnTo>
                    <a:lnTo>
                      <a:pt x="7270" y="1769"/>
                    </a:lnTo>
                    <a:lnTo>
                      <a:pt x="7270" y="1766"/>
                    </a:lnTo>
                    <a:lnTo>
                      <a:pt x="7267" y="1762"/>
                    </a:lnTo>
                    <a:lnTo>
                      <a:pt x="7263" y="1761"/>
                    </a:lnTo>
                    <a:lnTo>
                      <a:pt x="7259" y="1758"/>
                    </a:lnTo>
                    <a:lnTo>
                      <a:pt x="7251" y="1757"/>
                    </a:lnTo>
                    <a:lnTo>
                      <a:pt x="7241" y="1757"/>
                    </a:lnTo>
                    <a:lnTo>
                      <a:pt x="7241" y="1757"/>
                    </a:lnTo>
                    <a:lnTo>
                      <a:pt x="7229" y="1756"/>
                    </a:lnTo>
                    <a:lnTo>
                      <a:pt x="7219" y="1754"/>
                    </a:lnTo>
                    <a:lnTo>
                      <a:pt x="7211" y="1751"/>
                    </a:lnTo>
                    <a:lnTo>
                      <a:pt x="7205" y="1747"/>
                    </a:lnTo>
                    <a:lnTo>
                      <a:pt x="7199" y="1742"/>
                    </a:lnTo>
                    <a:lnTo>
                      <a:pt x="7194" y="1736"/>
                    </a:lnTo>
                    <a:lnTo>
                      <a:pt x="7191" y="1730"/>
                    </a:lnTo>
                    <a:lnTo>
                      <a:pt x="7189" y="1723"/>
                    </a:lnTo>
                    <a:lnTo>
                      <a:pt x="7188" y="1714"/>
                    </a:lnTo>
                    <a:lnTo>
                      <a:pt x="7186" y="1706"/>
                    </a:lnTo>
                    <a:lnTo>
                      <a:pt x="7188" y="1687"/>
                    </a:lnTo>
                    <a:lnTo>
                      <a:pt x="7190" y="1668"/>
                    </a:lnTo>
                    <a:lnTo>
                      <a:pt x="7192" y="1647"/>
                    </a:lnTo>
                    <a:lnTo>
                      <a:pt x="7196" y="1627"/>
                    </a:lnTo>
                    <a:lnTo>
                      <a:pt x="7199" y="1608"/>
                    </a:lnTo>
                    <a:lnTo>
                      <a:pt x="7199" y="1588"/>
                    </a:lnTo>
                    <a:lnTo>
                      <a:pt x="7199" y="1579"/>
                    </a:lnTo>
                    <a:lnTo>
                      <a:pt x="7197" y="1572"/>
                    </a:lnTo>
                    <a:lnTo>
                      <a:pt x="7195" y="1565"/>
                    </a:lnTo>
                    <a:lnTo>
                      <a:pt x="7191" y="1557"/>
                    </a:lnTo>
                    <a:lnTo>
                      <a:pt x="7186" y="1552"/>
                    </a:lnTo>
                    <a:lnTo>
                      <a:pt x="7181" y="1548"/>
                    </a:lnTo>
                    <a:lnTo>
                      <a:pt x="7174" y="1543"/>
                    </a:lnTo>
                    <a:lnTo>
                      <a:pt x="7166" y="1540"/>
                    </a:lnTo>
                    <a:lnTo>
                      <a:pt x="7156" y="1538"/>
                    </a:lnTo>
                    <a:lnTo>
                      <a:pt x="7145" y="1538"/>
                    </a:lnTo>
                    <a:lnTo>
                      <a:pt x="7145" y="1538"/>
                    </a:lnTo>
                    <a:close/>
                    <a:moveTo>
                      <a:pt x="7796" y="2178"/>
                    </a:moveTo>
                    <a:lnTo>
                      <a:pt x="7796" y="2178"/>
                    </a:lnTo>
                    <a:lnTo>
                      <a:pt x="7839" y="2182"/>
                    </a:lnTo>
                    <a:lnTo>
                      <a:pt x="7887" y="2187"/>
                    </a:lnTo>
                    <a:lnTo>
                      <a:pt x="7987" y="2199"/>
                    </a:lnTo>
                    <a:lnTo>
                      <a:pt x="8096" y="2212"/>
                    </a:lnTo>
                    <a:lnTo>
                      <a:pt x="8152" y="2219"/>
                    </a:lnTo>
                    <a:lnTo>
                      <a:pt x="8209" y="2223"/>
                    </a:lnTo>
                    <a:lnTo>
                      <a:pt x="8209" y="2223"/>
                    </a:lnTo>
                    <a:lnTo>
                      <a:pt x="8280" y="2227"/>
                    </a:lnTo>
                    <a:lnTo>
                      <a:pt x="8314" y="2228"/>
                    </a:lnTo>
                    <a:lnTo>
                      <a:pt x="8348" y="2228"/>
                    </a:lnTo>
                    <a:lnTo>
                      <a:pt x="8383" y="2227"/>
                    </a:lnTo>
                    <a:lnTo>
                      <a:pt x="8416" y="2225"/>
                    </a:lnTo>
                    <a:lnTo>
                      <a:pt x="8449" y="2221"/>
                    </a:lnTo>
                    <a:lnTo>
                      <a:pt x="8479" y="2216"/>
                    </a:lnTo>
                    <a:lnTo>
                      <a:pt x="8479" y="2216"/>
                    </a:lnTo>
                    <a:lnTo>
                      <a:pt x="8500" y="2211"/>
                    </a:lnTo>
                    <a:lnTo>
                      <a:pt x="8520" y="2206"/>
                    </a:lnTo>
                    <a:lnTo>
                      <a:pt x="8539" y="2201"/>
                    </a:lnTo>
                    <a:lnTo>
                      <a:pt x="8558" y="2195"/>
                    </a:lnTo>
                    <a:lnTo>
                      <a:pt x="8576" y="2188"/>
                    </a:lnTo>
                    <a:lnTo>
                      <a:pt x="8593" y="2179"/>
                    </a:lnTo>
                    <a:lnTo>
                      <a:pt x="8609" y="2171"/>
                    </a:lnTo>
                    <a:lnTo>
                      <a:pt x="8625" y="2161"/>
                    </a:lnTo>
                    <a:lnTo>
                      <a:pt x="8625" y="2161"/>
                    </a:lnTo>
                    <a:lnTo>
                      <a:pt x="8639" y="2151"/>
                    </a:lnTo>
                    <a:lnTo>
                      <a:pt x="8650" y="2141"/>
                    </a:lnTo>
                    <a:lnTo>
                      <a:pt x="8656" y="2132"/>
                    </a:lnTo>
                    <a:lnTo>
                      <a:pt x="8657" y="2127"/>
                    </a:lnTo>
                    <a:lnTo>
                      <a:pt x="8658" y="2122"/>
                    </a:lnTo>
                    <a:lnTo>
                      <a:pt x="8658" y="2117"/>
                    </a:lnTo>
                    <a:lnTo>
                      <a:pt x="8658" y="2112"/>
                    </a:lnTo>
                    <a:lnTo>
                      <a:pt x="8657" y="2107"/>
                    </a:lnTo>
                    <a:lnTo>
                      <a:pt x="8654" y="2102"/>
                    </a:lnTo>
                    <a:lnTo>
                      <a:pt x="8647" y="2094"/>
                    </a:lnTo>
                    <a:lnTo>
                      <a:pt x="8639" y="2085"/>
                    </a:lnTo>
                    <a:lnTo>
                      <a:pt x="8626" y="2076"/>
                    </a:lnTo>
                    <a:lnTo>
                      <a:pt x="8612" y="2068"/>
                    </a:lnTo>
                    <a:lnTo>
                      <a:pt x="8594" y="2061"/>
                    </a:lnTo>
                    <a:lnTo>
                      <a:pt x="8575" y="2052"/>
                    </a:lnTo>
                    <a:lnTo>
                      <a:pt x="8554" y="2045"/>
                    </a:lnTo>
                    <a:lnTo>
                      <a:pt x="8531" y="2039"/>
                    </a:lnTo>
                    <a:lnTo>
                      <a:pt x="8479" y="2025"/>
                    </a:lnTo>
                    <a:lnTo>
                      <a:pt x="8479" y="2025"/>
                    </a:lnTo>
                    <a:lnTo>
                      <a:pt x="8418" y="2012"/>
                    </a:lnTo>
                    <a:lnTo>
                      <a:pt x="8351" y="2001"/>
                    </a:lnTo>
                    <a:lnTo>
                      <a:pt x="8281" y="1990"/>
                    </a:lnTo>
                    <a:lnTo>
                      <a:pt x="8209" y="1982"/>
                    </a:lnTo>
                    <a:lnTo>
                      <a:pt x="8209" y="1982"/>
                    </a:lnTo>
                    <a:lnTo>
                      <a:pt x="8155" y="1976"/>
                    </a:lnTo>
                    <a:lnTo>
                      <a:pt x="8102" y="1972"/>
                    </a:lnTo>
                    <a:lnTo>
                      <a:pt x="8051" y="1969"/>
                    </a:lnTo>
                    <a:lnTo>
                      <a:pt x="8001" y="1966"/>
                    </a:lnTo>
                    <a:lnTo>
                      <a:pt x="7953" y="1965"/>
                    </a:lnTo>
                    <a:lnTo>
                      <a:pt x="7908" y="1964"/>
                    </a:lnTo>
                    <a:lnTo>
                      <a:pt x="7866" y="1965"/>
                    </a:lnTo>
                    <a:lnTo>
                      <a:pt x="7829" y="1966"/>
                    </a:lnTo>
                    <a:lnTo>
                      <a:pt x="7829" y="1966"/>
                    </a:lnTo>
                    <a:lnTo>
                      <a:pt x="7794" y="1968"/>
                    </a:lnTo>
                    <a:lnTo>
                      <a:pt x="7761" y="1966"/>
                    </a:lnTo>
                    <a:lnTo>
                      <a:pt x="7731" y="1961"/>
                    </a:lnTo>
                    <a:lnTo>
                      <a:pt x="7704" y="1957"/>
                    </a:lnTo>
                    <a:lnTo>
                      <a:pt x="7679" y="1949"/>
                    </a:lnTo>
                    <a:lnTo>
                      <a:pt x="7655" y="1941"/>
                    </a:lnTo>
                    <a:lnTo>
                      <a:pt x="7634" y="1931"/>
                    </a:lnTo>
                    <a:lnTo>
                      <a:pt x="7616" y="1920"/>
                    </a:lnTo>
                    <a:lnTo>
                      <a:pt x="7616" y="1920"/>
                    </a:lnTo>
                    <a:lnTo>
                      <a:pt x="7599" y="1910"/>
                    </a:lnTo>
                    <a:lnTo>
                      <a:pt x="7584" y="1899"/>
                    </a:lnTo>
                    <a:lnTo>
                      <a:pt x="7557" y="1878"/>
                    </a:lnTo>
                    <a:lnTo>
                      <a:pt x="7533" y="1860"/>
                    </a:lnTo>
                    <a:lnTo>
                      <a:pt x="7508" y="1843"/>
                    </a:lnTo>
                    <a:lnTo>
                      <a:pt x="7497" y="1837"/>
                    </a:lnTo>
                    <a:lnTo>
                      <a:pt x="7486" y="1830"/>
                    </a:lnTo>
                    <a:lnTo>
                      <a:pt x="7474" y="1827"/>
                    </a:lnTo>
                    <a:lnTo>
                      <a:pt x="7462" y="1824"/>
                    </a:lnTo>
                    <a:lnTo>
                      <a:pt x="7450" y="1824"/>
                    </a:lnTo>
                    <a:lnTo>
                      <a:pt x="7436" y="1826"/>
                    </a:lnTo>
                    <a:lnTo>
                      <a:pt x="7421" y="1830"/>
                    </a:lnTo>
                    <a:lnTo>
                      <a:pt x="7407" y="1837"/>
                    </a:lnTo>
                    <a:lnTo>
                      <a:pt x="7407" y="1837"/>
                    </a:lnTo>
                    <a:lnTo>
                      <a:pt x="7387" y="1834"/>
                    </a:lnTo>
                    <a:lnTo>
                      <a:pt x="7370" y="1833"/>
                    </a:lnTo>
                    <a:lnTo>
                      <a:pt x="7355" y="1834"/>
                    </a:lnTo>
                    <a:lnTo>
                      <a:pt x="7342" y="1835"/>
                    </a:lnTo>
                    <a:lnTo>
                      <a:pt x="7330" y="1839"/>
                    </a:lnTo>
                    <a:lnTo>
                      <a:pt x="7320" y="1843"/>
                    </a:lnTo>
                    <a:lnTo>
                      <a:pt x="7311" y="1849"/>
                    </a:lnTo>
                    <a:lnTo>
                      <a:pt x="7304" y="1855"/>
                    </a:lnTo>
                    <a:lnTo>
                      <a:pt x="7298" y="1862"/>
                    </a:lnTo>
                    <a:lnTo>
                      <a:pt x="7293" y="1871"/>
                    </a:lnTo>
                    <a:lnTo>
                      <a:pt x="7290" y="1881"/>
                    </a:lnTo>
                    <a:lnTo>
                      <a:pt x="7288" y="1890"/>
                    </a:lnTo>
                    <a:lnTo>
                      <a:pt x="7288" y="1901"/>
                    </a:lnTo>
                    <a:lnTo>
                      <a:pt x="7288" y="1914"/>
                    </a:lnTo>
                    <a:lnTo>
                      <a:pt x="7290" y="1925"/>
                    </a:lnTo>
                    <a:lnTo>
                      <a:pt x="7293" y="1938"/>
                    </a:lnTo>
                    <a:lnTo>
                      <a:pt x="7297" y="1952"/>
                    </a:lnTo>
                    <a:lnTo>
                      <a:pt x="7300" y="1965"/>
                    </a:lnTo>
                    <a:lnTo>
                      <a:pt x="7311" y="1993"/>
                    </a:lnTo>
                    <a:lnTo>
                      <a:pt x="7326" y="2021"/>
                    </a:lnTo>
                    <a:lnTo>
                      <a:pt x="7342" y="2051"/>
                    </a:lnTo>
                    <a:lnTo>
                      <a:pt x="7360" y="2080"/>
                    </a:lnTo>
                    <a:lnTo>
                      <a:pt x="7381" y="2108"/>
                    </a:lnTo>
                    <a:lnTo>
                      <a:pt x="7401" y="2136"/>
                    </a:lnTo>
                    <a:lnTo>
                      <a:pt x="7423" y="2161"/>
                    </a:lnTo>
                    <a:lnTo>
                      <a:pt x="7423" y="2161"/>
                    </a:lnTo>
                    <a:lnTo>
                      <a:pt x="7436" y="2176"/>
                    </a:lnTo>
                    <a:lnTo>
                      <a:pt x="7448" y="2188"/>
                    </a:lnTo>
                    <a:lnTo>
                      <a:pt x="7461" y="2198"/>
                    </a:lnTo>
                    <a:lnTo>
                      <a:pt x="7473" y="2206"/>
                    </a:lnTo>
                    <a:lnTo>
                      <a:pt x="7484" y="2211"/>
                    </a:lnTo>
                    <a:lnTo>
                      <a:pt x="7495" y="2216"/>
                    </a:lnTo>
                    <a:lnTo>
                      <a:pt x="7506" y="2219"/>
                    </a:lnTo>
                    <a:lnTo>
                      <a:pt x="7517" y="2220"/>
                    </a:lnTo>
                    <a:lnTo>
                      <a:pt x="7528" y="2220"/>
                    </a:lnTo>
                    <a:lnTo>
                      <a:pt x="7539" y="2219"/>
                    </a:lnTo>
                    <a:lnTo>
                      <a:pt x="7550" y="2216"/>
                    </a:lnTo>
                    <a:lnTo>
                      <a:pt x="7562" y="2214"/>
                    </a:lnTo>
                    <a:lnTo>
                      <a:pt x="7587" y="2206"/>
                    </a:lnTo>
                    <a:lnTo>
                      <a:pt x="7616" y="2198"/>
                    </a:lnTo>
                    <a:lnTo>
                      <a:pt x="7616" y="2198"/>
                    </a:lnTo>
                    <a:lnTo>
                      <a:pt x="7652" y="2188"/>
                    </a:lnTo>
                    <a:lnTo>
                      <a:pt x="7671" y="2184"/>
                    </a:lnTo>
                    <a:lnTo>
                      <a:pt x="7692" y="2181"/>
                    </a:lnTo>
                    <a:lnTo>
                      <a:pt x="7715" y="2178"/>
                    </a:lnTo>
                    <a:lnTo>
                      <a:pt x="7740" y="2177"/>
                    </a:lnTo>
                    <a:lnTo>
                      <a:pt x="7767" y="2177"/>
                    </a:lnTo>
                    <a:lnTo>
                      <a:pt x="7796" y="2178"/>
                    </a:lnTo>
                    <a:lnTo>
                      <a:pt x="7796" y="2178"/>
                    </a:lnTo>
                    <a:close/>
                    <a:moveTo>
                      <a:pt x="7241" y="2634"/>
                    </a:moveTo>
                    <a:lnTo>
                      <a:pt x="7241" y="2634"/>
                    </a:lnTo>
                    <a:lnTo>
                      <a:pt x="7245" y="2626"/>
                    </a:lnTo>
                    <a:lnTo>
                      <a:pt x="7250" y="2620"/>
                    </a:lnTo>
                    <a:lnTo>
                      <a:pt x="7262" y="2608"/>
                    </a:lnTo>
                    <a:lnTo>
                      <a:pt x="7277" y="2597"/>
                    </a:lnTo>
                    <a:lnTo>
                      <a:pt x="7294" y="2586"/>
                    </a:lnTo>
                    <a:lnTo>
                      <a:pt x="7312" y="2575"/>
                    </a:lnTo>
                    <a:lnTo>
                      <a:pt x="7333" y="2564"/>
                    </a:lnTo>
                    <a:lnTo>
                      <a:pt x="7377" y="2542"/>
                    </a:lnTo>
                    <a:lnTo>
                      <a:pt x="7399" y="2531"/>
                    </a:lnTo>
                    <a:lnTo>
                      <a:pt x="7421" y="2517"/>
                    </a:lnTo>
                    <a:lnTo>
                      <a:pt x="7442" y="2504"/>
                    </a:lnTo>
                    <a:lnTo>
                      <a:pt x="7462" y="2489"/>
                    </a:lnTo>
                    <a:lnTo>
                      <a:pt x="7480" y="2473"/>
                    </a:lnTo>
                    <a:lnTo>
                      <a:pt x="7489" y="2465"/>
                    </a:lnTo>
                    <a:lnTo>
                      <a:pt x="7497" y="2456"/>
                    </a:lnTo>
                    <a:lnTo>
                      <a:pt x="7505" y="2446"/>
                    </a:lnTo>
                    <a:lnTo>
                      <a:pt x="7511" y="2435"/>
                    </a:lnTo>
                    <a:lnTo>
                      <a:pt x="7517" y="2425"/>
                    </a:lnTo>
                    <a:lnTo>
                      <a:pt x="7522" y="2414"/>
                    </a:lnTo>
                    <a:lnTo>
                      <a:pt x="7522" y="2414"/>
                    </a:lnTo>
                    <a:lnTo>
                      <a:pt x="7525" y="2403"/>
                    </a:lnTo>
                    <a:lnTo>
                      <a:pt x="7528" y="2392"/>
                    </a:lnTo>
                    <a:lnTo>
                      <a:pt x="7529" y="2384"/>
                    </a:lnTo>
                    <a:lnTo>
                      <a:pt x="7529" y="2375"/>
                    </a:lnTo>
                    <a:lnTo>
                      <a:pt x="7528" y="2367"/>
                    </a:lnTo>
                    <a:lnTo>
                      <a:pt x="7527" y="2359"/>
                    </a:lnTo>
                    <a:lnTo>
                      <a:pt x="7523" y="2353"/>
                    </a:lnTo>
                    <a:lnTo>
                      <a:pt x="7519" y="2347"/>
                    </a:lnTo>
                    <a:lnTo>
                      <a:pt x="7513" y="2342"/>
                    </a:lnTo>
                    <a:lnTo>
                      <a:pt x="7507" y="2337"/>
                    </a:lnTo>
                    <a:lnTo>
                      <a:pt x="7501" y="2334"/>
                    </a:lnTo>
                    <a:lnTo>
                      <a:pt x="7492" y="2330"/>
                    </a:lnTo>
                    <a:lnTo>
                      <a:pt x="7475" y="2324"/>
                    </a:lnTo>
                    <a:lnTo>
                      <a:pt x="7454" y="2320"/>
                    </a:lnTo>
                    <a:lnTo>
                      <a:pt x="7431" y="2316"/>
                    </a:lnTo>
                    <a:lnTo>
                      <a:pt x="7407" y="2315"/>
                    </a:lnTo>
                    <a:lnTo>
                      <a:pt x="7381" y="2315"/>
                    </a:lnTo>
                    <a:lnTo>
                      <a:pt x="7354" y="2315"/>
                    </a:lnTo>
                    <a:lnTo>
                      <a:pt x="7298" y="2316"/>
                    </a:lnTo>
                    <a:lnTo>
                      <a:pt x="7241" y="2316"/>
                    </a:lnTo>
                    <a:lnTo>
                      <a:pt x="7241" y="2316"/>
                    </a:lnTo>
                    <a:lnTo>
                      <a:pt x="7223" y="2318"/>
                    </a:lnTo>
                    <a:lnTo>
                      <a:pt x="7205" y="2320"/>
                    </a:lnTo>
                    <a:lnTo>
                      <a:pt x="7189" y="2324"/>
                    </a:lnTo>
                    <a:lnTo>
                      <a:pt x="7174" y="2326"/>
                    </a:lnTo>
                    <a:lnTo>
                      <a:pt x="7159" y="2331"/>
                    </a:lnTo>
                    <a:lnTo>
                      <a:pt x="7147" y="2336"/>
                    </a:lnTo>
                    <a:lnTo>
                      <a:pt x="7135" y="2341"/>
                    </a:lnTo>
                    <a:lnTo>
                      <a:pt x="7125" y="2347"/>
                    </a:lnTo>
                    <a:lnTo>
                      <a:pt x="7115" y="2353"/>
                    </a:lnTo>
                    <a:lnTo>
                      <a:pt x="7106" y="2359"/>
                    </a:lnTo>
                    <a:lnTo>
                      <a:pt x="7098" y="2367"/>
                    </a:lnTo>
                    <a:lnTo>
                      <a:pt x="7092" y="2375"/>
                    </a:lnTo>
                    <a:lnTo>
                      <a:pt x="7086" y="2383"/>
                    </a:lnTo>
                    <a:lnTo>
                      <a:pt x="7080" y="2391"/>
                    </a:lnTo>
                    <a:lnTo>
                      <a:pt x="7076" y="2400"/>
                    </a:lnTo>
                    <a:lnTo>
                      <a:pt x="7072" y="2410"/>
                    </a:lnTo>
                    <a:lnTo>
                      <a:pt x="7070" y="2419"/>
                    </a:lnTo>
                    <a:lnTo>
                      <a:pt x="7068" y="2429"/>
                    </a:lnTo>
                    <a:lnTo>
                      <a:pt x="7065" y="2450"/>
                    </a:lnTo>
                    <a:lnTo>
                      <a:pt x="7066" y="2471"/>
                    </a:lnTo>
                    <a:lnTo>
                      <a:pt x="7069" y="2493"/>
                    </a:lnTo>
                    <a:lnTo>
                      <a:pt x="7074" y="2516"/>
                    </a:lnTo>
                    <a:lnTo>
                      <a:pt x="7080" y="2538"/>
                    </a:lnTo>
                    <a:lnTo>
                      <a:pt x="7087" y="2561"/>
                    </a:lnTo>
                    <a:lnTo>
                      <a:pt x="7096" y="2585"/>
                    </a:lnTo>
                    <a:lnTo>
                      <a:pt x="7096" y="2585"/>
                    </a:lnTo>
                    <a:lnTo>
                      <a:pt x="7104" y="2605"/>
                    </a:lnTo>
                    <a:lnTo>
                      <a:pt x="7114" y="2625"/>
                    </a:lnTo>
                    <a:lnTo>
                      <a:pt x="7124" y="2641"/>
                    </a:lnTo>
                    <a:lnTo>
                      <a:pt x="7134" y="2653"/>
                    </a:lnTo>
                    <a:lnTo>
                      <a:pt x="7143" y="2664"/>
                    </a:lnTo>
                    <a:lnTo>
                      <a:pt x="7153" y="2673"/>
                    </a:lnTo>
                    <a:lnTo>
                      <a:pt x="7163" y="2679"/>
                    </a:lnTo>
                    <a:lnTo>
                      <a:pt x="7173" y="2681"/>
                    </a:lnTo>
                    <a:lnTo>
                      <a:pt x="7183" y="2683"/>
                    </a:lnTo>
                    <a:lnTo>
                      <a:pt x="7192" y="2683"/>
                    </a:lnTo>
                    <a:lnTo>
                      <a:pt x="7201" y="2679"/>
                    </a:lnTo>
                    <a:lnTo>
                      <a:pt x="7210" y="2674"/>
                    </a:lnTo>
                    <a:lnTo>
                      <a:pt x="7218" y="2667"/>
                    </a:lnTo>
                    <a:lnTo>
                      <a:pt x="7227" y="2657"/>
                    </a:lnTo>
                    <a:lnTo>
                      <a:pt x="7234" y="2646"/>
                    </a:lnTo>
                    <a:lnTo>
                      <a:pt x="7241" y="2634"/>
                    </a:lnTo>
                    <a:lnTo>
                      <a:pt x="7241" y="2634"/>
                    </a:lnTo>
                    <a:close/>
                    <a:moveTo>
                      <a:pt x="6301" y="1560"/>
                    </a:moveTo>
                    <a:lnTo>
                      <a:pt x="6301" y="1560"/>
                    </a:lnTo>
                    <a:lnTo>
                      <a:pt x="6338" y="1562"/>
                    </a:lnTo>
                    <a:lnTo>
                      <a:pt x="6373" y="1563"/>
                    </a:lnTo>
                    <a:lnTo>
                      <a:pt x="6408" y="1563"/>
                    </a:lnTo>
                    <a:lnTo>
                      <a:pt x="6441" y="1563"/>
                    </a:lnTo>
                    <a:lnTo>
                      <a:pt x="6441" y="1563"/>
                    </a:lnTo>
                    <a:lnTo>
                      <a:pt x="6547" y="1560"/>
                    </a:lnTo>
                    <a:lnTo>
                      <a:pt x="6600" y="1557"/>
                    </a:lnTo>
                    <a:lnTo>
                      <a:pt x="6654" y="1557"/>
                    </a:lnTo>
                    <a:lnTo>
                      <a:pt x="6654" y="1557"/>
                    </a:lnTo>
                    <a:lnTo>
                      <a:pt x="6682" y="1559"/>
                    </a:lnTo>
                    <a:lnTo>
                      <a:pt x="6710" y="1560"/>
                    </a:lnTo>
                    <a:lnTo>
                      <a:pt x="6739" y="1562"/>
                    </a:lnTo>
                    <a:lnTo>
                      <a:pt x="6770" y="1566"/>
                    </a:lnTo>
                    <a:lnTo>
                      <a:pt x="6802" y="1571"/>
                    </a:lnTo>
                    <a:lnTo>
                      <a:pt x="6834" y="1577"/>
                    </a:lnTo>
                    <a:lnTo>
                      <a:pt x="6868" y="1584"/>
                    </a:lnTo>
                    <a:lnTo>
                      <a:pt x="6902" y="1593"/>
                    </a:lnTo>
                    <a:lnTo>
                      <a:pt x="6902" y="1593"/>
                    </a:lnTo>
                    <a:lnTo>
                      <a:pt x="6921" y="1597"/>
                    </a:lnTo>
                    <a:lnTo>
                      <a:pt x="6938" y="1599"/>
                    </a:lnTo>
                    <a:lnTo>
                      <a:pt x="6954" y="1600"/>
                    </a:lnTo>
                    <a:lnTo>
                      <a:pt x="6968" y="1600"/>
                    </a:lnTo>
                    <a:lnTo>
                      <a:pt x="6982" y="1599"/>
                    </a:lnTo>
                    <a:lnTo>
                      <a:pt x="6994" y="1597"/>
                    </a:lnTo>
                    <a:lnTo>
                      <a:pt x="7005" y="1593"/>
                    </a:lnTo>
                    <a:lnTo>
                      <a:pt x="7016" y="1588"/>
                    </a:lnTo>
                    <a:lnTo>
                      <a:pt x="7016" y="1588"/>
                    </a:lnTo>
                    <a:lnTo>
                      <a:pt x="7027" y="1581"/>
                    </a:lnTo>
                    <a:lnTo>
                      <a:pt x="7036" y="1573"/>
                    </a:lnTo>
                    <a:lnTo>
                      <a:pt x="7044" y="1563"/>
                    </a:lnTo>
                    <a:lnTo>
                      <a:pt x="7050" y="1552"/>
                    </a:lnTo>
                    <a:lnTo>
                      <a:pt x="7055" y="1541"/>
                    </a:lnTo>
                    <a:lnTo>
                      <a:pt x="7059" y="1529"/>
                    </a:lnTo>
                    <a:lnTo>
                      <a:pt x="7060" y="1516"/>
                    </a:lnTo>
                    <a:lnTo>
                      <a:pt x="7061" y="1504"/>
                    </a:lnTo>
                    <a:lnTo>
                      <a:pt x="7060" y="1489"/>
                    </a:lnTo>
                    <a:lnTo>
                      <a:pt x="7058" y="1475"/>
                    </a:lnTo>
                    <a:lnTo>
                      <a:pt x="7054" y="1461"/>
                    </a:lnTo>
                    <a:lnTo>
                      <a:pt x="7049" y="1447"/>
                    </a:lnTo>
                    <a:lnTo>
                      <a:pt x="7043" y="1432"/>
                    </a:lnTo>
                    <a:lnTo>
                      <a:pt x="7036" y="1419"/>
                    </a:lnTo>
                    <a:lnTo>
                      <a:pt x="7026" y="1406"/>
                    </a:lnTo>
                    <a:lnTo>
                      <a:pt x="7016" y="1392"/>
                    </a:lnTo>
                    <a:lnTo>
                      <a:pt x="7016" y="1392"/>
                    </a:lnTo>
                    <a:lnTo>
                      <a:pt x="7000" y="1376"/>
                    </a:lnTo>
                    <a:lnTo>
                      <a:pt x="6983" y="1363"/>
                    </a:lnTo>
                    <a:lnTo>
                      <a:pt x="6963" y="1349"/>
                    </a:lnTo>
                    <a:lnTo>
                      <a:pt x="6943" y="1338"/>
                    </a:lnTo>
                    <a:lnTo>
                      <a:pt x="6919" y="1328"/>
                    </a:lnTo>
                    <a:lnTo>
                      <a:pt x="6894" y="1322"/>
                    </a:lnTo>
                    <a:lnTo>
                      <a:pt x="6880" y="1320"/>
                    </a:lnTo>
                    <a:lnTo>
                      <a:pt x="6867" y="1317"/>
                    </a:lnTo>
                    <a:lnTo>
                      <a:pt x="6852" y="1316"/>
                    </a:lnTo>
                    <a:lnTo>
                      <a:pt x="6837" y="1316"/>
                    </a:lnTo>
                    <a:lnTo>
                      <a:pt x="6837" y="1316"/>
                    </a:lnTo>
                    <a:lnTo>
                      <a:pt x="6790" y="1315"/>
                    </a:lnTo>
                    <a:lnTo>
                      <a:pt x="6743" y="1311"/>
                    </a:lnTo>
                    <a:lnTo>
                      <a:pt x="6698" y="1306"/>
                    </a:lnTo>
                    <a:lnTo>
                      <a:pt x="6654" y="1299"/>
                    </a:lnTo>
                    <a:lnTo>
                      <a:pt x="6654" y="1299"/>
                    </a:lnTo>
                    <a:lnTo>
                      <a:pt x="6600" y="1288"/>
                    </a:lnTo>
                    <a:lnTo>
                      <a:pt x="6547" y="1277"/>
                    </a:lnTo>
                    <a:lnTo>
                      <a:pt x="6441" y="1251"/>
                    </a:lnTo>
                    <a:lnTo>
                      <a:pt x="6441" y="1251"/>
                    </a:lnTo>
                    <a:lnTo>
                      <a:pt x="6367" y="1234"/>
                    </a:lnTo>
                    <a:lnTo>
                      <a:pt x="6330" y="1227"/>
                    </a:lnTo>
                    <a:lnTo>
                      <a:pt x="6291" y="1221"/>
                    </a:lnTo>
                    <a:lnTo>
                      <a:pt x="6252" y="1215"/>
                    </a:lnTo>
                    <a:lnTo>
                      <a:pt x="6212" y="1210"/>
                    </a:lnTo>
                    <a:lnTo>
                      <a:pt x="6170" y="1206"/>
                    </a:lnTo>
                    <a:lnTo>
                      <a:pt x="6128" y="1204"/>
                    </a:lnTo>
                    <a:lnTo>
                      <a:pt x="6128" y="1204"/>
                    </a:lnTo>
                    <a:lnTo>
                      <a:pt x="6089" y="1202"/>
                    </a:lnTo>
                    <a:lnTo>
                      <a:pt x="6089" y="1202"/>
                    </a:lnTo>
                    <a:lnTo>
                      <a:pt x="6078" y="1199"/>
                    </a:lnTo>
                    <a:lnTo>
                      <a:pt x="6068" y="1196"/>
                    </a:lnTo>
                    <a:lnTo>
                      <a:pt x="6059" y="1196"/>
                    </a:lnTo>
                    <a:lnTo>
                      <a:pt x="6051" y="1196"/>
                    </a:lnTo>
                    <a:lnTo>
                      <a:pt x="6044" y="1197"/>
                    </a:lnTo>
                    <a:lnTo>
                      <a:pt x="6037" y="1200"/>
                    </a:lnTo>
                    <a:lnTo>
                      <a:pt x="6032" y="1202"/>
                    </a:lnTo>
                    <a:lnTo>
                      <a:pt x="6027" y="1207"/>
                    </a:lnTo>
                    <a:lnTo>
                      <a:pt x="6023" y="1212"/>
                    </a:lnTo>
                    <a:lnTo>
                      <a:pt x="6021" y="1218"/>
                    </a:lnTo>
                    <a:lnTo>
                      <a:pt x="6018" y="1226"/>
                    </a:lnTo>
                    <a:lnTo>
                      <a:pt x="6017" y="1233"/>
                    </a:lnTo>
                    <a:lnTo>
                      <a:pt x="6017" y="1241"/>
                    </a:lnTo>
                    <a:lnTo>
                      <a:pt x="6017" y="1250"/>
                    </a:lnTo>
                    <a:lnTo>
                      <a:pt x="6019" y="1271"/>
                    </a:lnTo>
                    <a:lnTo>
                      <a:pt x="6024" y="1292"/>
                    </a:lnTo>
                    <a:lnTo>
                      <a:pt x="6033" y="1315"/>
                    </a:lnTo>
                    <a:lnTo>
                      <a:pt x="6044" y="1339"/>
                    </a:lnTo>
                    <a:lnTo>
                      <a:pt x="6056" y="1365"/>
                    </a:lnTo>
                    <a:lnTo>
                      <a:pt x="6072" y="1390"/>
                    </a:lnTo>
                    <a:lnTo>
                      <a:pt x="6088" y="1415"/>
                    </a:lnTo>
                    <a:lnTo>
                      <a:pt x="6108" y="1440"/>
                    </a:lnTo>
                    <a:lnTo>
                      <a:pt x="6128" y="1463"/>
                    </a:lnTo>
                    <a:lnTo>
                      <a:pt x="6128" y="1463"/>
                    </a:lnTo>
                    <a:lnTo>
                      <a:pt x="6147" y="1481"/>
                    </a:lnTo>
                    <a:lnTo>
                      <a:pt x="6166" y="1500"/>
                    </a:lnTo>
                    <a:lnTo>
                      <a:pt x="6187" y="1516"/>
                    </a:lnTo>
                    <a:lnTo>
                      <a:pt x="6209" y="1529"/>
                    </a:lnTo>
                    <a:lnTo>
                      <a:pt x="6231" y="1541"/>
                    </a:lnTo>
                    <a:lnTo>
                      <a:pt x="6255" y="1550"/>
                    </a:lnTo>
                    <a:lnTo>
                      <a:pt x="6266" y="1554"/>
                    </a:lnTo>
                    <a:lnTo>
                      <a:pt x="6278" y="1556"/>
                    </a:lnTo>
                    <a:lnTo>
                      <a:pt x="6289" y="1559"/>
                    </a:lnTo>
                    <a:lnTo>
                      <a:pt x="6301" y="1560"/>
                    </a:lnTo>
                    <a:lnTo>
                      <a:pt x="6301" y="1560"/>
                    </a:lnTo>
                    <a:close/>
                    <a:moveTo>
                      <a:pt x="6158" y="1769"/>
                    </a:moveTo>
                    <a:lnTo>
                      <a:pt x="6158" y="1769"/>
                    </a:lnTo>
                    <a:lnTo>
                      <a:pt x="6128" y="1770"/>
                    </a:lnTo>
                    <a:lnTo>
                      <a:pt x="6128" y="1770"/>
                    </a:lnTo>
                    <a:lnTo>
                      <a:pt x="6099" y="1773"/>
                    </a:lnTo>
                    <a:lnTo>
                      <a:pt x="6076" y="1777"/>
                    </a:lnTo>
                    <a:lnTo>
                      <a:pt x="6057" y="1783"/>
                    </a:lnTo>
                    <a:lnTo>
                      <a:pt x="6043" y="1790"/>
                    </a:lnTo>
                    <a:lnTo>
                      <a:pt x="6037" y="1794"/>
                    </a:lnTo>
                    <a:lnTo>
                      <a:pt x="6032" y="1799"/>
                    </a:lnTo>
                    <a:lnTo>
                      <a:pt x="6028" y="1802"/>
                    </a:lnTo>
                    <a:lnTo>
                      <a:pt x="6024" y="1807"/>
                    </a:lnTo>
                    <a:lnTo>
                      <a:pt x="6023" y="1812"/>
                    </a:lnTo>
                    <a:lnTo>
                      <a:pt x="6022" y="1817"/>
                    </a:lnTo>
                    <a:lnTo>
                      <a:pt x="6022" y="1822"/>
                    </a:lnTo>
                    <a:lnTo>
                      <a:pt x="6022" y="1827"/>
                    </a:lnTo>
                    <a:lnTo>
                      <a:pt x="6024" y="1832"/>
                    </a:lnTo>
                    <a:lnTo>
                      <a:pt x="6026" y="1837"/>
                    </a:lnTo>
                    <a:lnTo>
                      <a:pt x="6033" y="1846"/>
                    </a:lnTo>
                    <a:lnTo>
                      <a:pt x="6043" y="1857"/>
                    </a:lnTo>
                    <a:lnTo>
                      <a:pt x="6055" y="1866"/>
                    </a:lnTo>
                    <a:lnTo>
                      <a:pt x="6070" y="1876"/>
                    </a:lnTo>
                    <a:lnTo>
                      <a:pt x="6087" y="1883"/>
                    </a:lnTo>
                    <a:lnTo>
                      <a:pt x="6106" y="1890"/>
                    </a:lnTo>
                    <a:lnTo>
                      <a:pt x="6128" y="1895"/>
                    </a:lnTo>
                    <a:lnTo>
                      <a:pt x="6128" y="1895"/>
                    </a:lnTo>
                    <a:lnTo>
                      <a:pt x="6143" y="1899"/>
                    </a:lnTo>
                    <a:lnTo>
                      <a:pt x="6160" y="1901"/>
                    </a:lnTo>
                    <a:lnTo>
                      <a:pt x="6177" y="1903"/>
                    </a:lnTo>
                    <a:lnTo>
                      <a:pt x="6195" y="1903"/>
                    </a:lnTo>
                    <a:lnTo>
                      <a:pt x="6195" y="1903"/>
                    </a:lnTo>
                    <a:lnTo>
                      <a:pt x="6210" y="1903"/>
                    </a:lnTo>
                    <a:lnTo>
                      <a:pt x="6224" y="1901"/>
                    </a:lnTo>
                    <a:lnTo>
                      <a:pt x="6237" y="1899"/>
                    </a:lnTo>
                    <a:lnTo>
                      <a:pt x="6248" y="1897"/>
                    </a:lnTo>
                    <a:lnTo>
                      <a:pt x="6259" y="1894"/>
                    </a:lnTo>
                    <a:lnTo>
                      <a:pt x="6269" y="1890"/>
                    </a:lnTo>
                    <a:lnTo>
                      <a:pt x="6278" y="1887"/>
                    </a:lnTo>
                    <a:lnTo>
                      <a:pt x="6285" y="1882"/>
                    </a:lnTo>
                    <a:lnTo>
                      <a:pt x="6291" y="1877"/>
                    </a:lnTo>
                    <a:lnTo>
                      <a:pt x="6296" y="1872"/>
                    </a:lnTo>
                    <a:lnTo>
                      <a:pt x="6300" y="1866"/>
                    </a:lnTo>
                    <a:lnTo>
                      <a:pt x="6302" y="1861"/>
                    </a:lnTo>
                    <a:lnTo>
                      <a:pt x="6305" y="1855"/>
                    </a:lnTo>
                    <a:lnTo>
                      <a:pt x="6306" y="1849"/>
                    </a:lnTo>
                    <a:lnTo>
                      <a:pt x="6306" y="1843"/>
                    </a:lnTo>
                    <a:lnTo>
                      <a:pt x="6305" y="1835"/>
                    </a:lnTo>
                    <a:lnTo>
                      <a:pt x="6302" y="1829"/>
                    </a:lnTo>
                    <a:lnTo>
                      <a:pt x="6299" y="1823"/>
                    </a:lnTo>
                    <a:lnTo>
                      <a:pt x="6295" y="1817"/>
                    </a:lnTo>
                    <a:lnTo>
                      <a:pt x="6290" y="1811"/>
                    </a:lnTo>
                    <a:lnTo>
                      <a:pt x="6284" y="1806"/>
                    </a:lnTo>
                    <a:lnTo>
                      <a:pt x="6277" y="1800"/>
                    </a:lnTo>
                    <a:lnTo>
                      <a:pt x="6268" y="1795"/>
                    </a:lnTo>
                    <a:lnTo>
                      <a:pt x="6259" y="1790"/>
                    </a:lnTo>
                    <a:lnTo>
                      <a:pt x="6250" y="1785"/>
                    </a:lnTo>
                    <a:lnTo>
                      <a:pt x="6240" y="1781"/>
                    </a:lnTo>
                    <a:lnTo>
                      <a:pt x="6228" y="1778"/>
                    </a:lnTo>
                    <a:lnTo>
                      <a:pt x="6215" y="1775"/>
                    </a:lnTo>
                    <a:lnTo>
                      <a:pt x="6202" y="1773"/>
                    </a:lnTo>
                    <a:lnTo>
                      <a:pt x="6188" y="1770"/>
                    </a:lnTo>
                    <a:lnTo>
                      <a:pt x="6174" y="1769"/>
                    </a:lnTo>
                    <a:lnTo>
                      <a:pt x="6158" y="1769"/>
                    </a:lnTo>
                    <a:lnTo>
                      <a:pt x="6158" y="1769"/>
                    </a:lnTo>
                    <a:close/>
                    <a:moveTo>
                      <a:pt x="6853" y="1137"/>
                    </a:moveTo>
                    <a:lnTo>
                      <a:pt x="6853" y="1137"/>
                    </a:lnTo>
                    <a:lnTo>
                      <a:pt x="6869" y="1137"/>
                    </a:lnTo>
                    <a:lnTo>
                      <a:pt x="6884" y="1135"/>
                    </a:lnTo>
                    <a:lnTo>
                      <a:pt x="6896" y="1133"/>
                    </a:lnTo>
                    <a:lnTo>
                      <a:pt x="6907" y="1128"/>
                    </a:lnTo>
                    <a:lnTo>
                      <a:pt x="6917" y="1123"/>
                    </a:lnTo>
                    <a:lnTo>
                      <a:pt x="6924" y="1117"/>
                    </a:lnTo>
                    <a:lnTo>
                      <a:pt x="6932" y="1110"/>
                    </a:lnTo>
                    <a:lnTo>
                      <a:pt x="6937" y="1102"/>
                    </a:lnTo>
                    <a:lnTo>
                      <a:pt x="6940" y="1095"/>
                    </a:lnTo>
                    <a:lnTo>
                      <a:pt x="6943" y="1085"/>
                    </a:lnTo>
                    <a:lnTo>
                      <a:pt x="6944" y="1076"/>
                    </a:lnTo>
                    <a:lnTo>
                      <a:pt x="6944" y="1066"/>
                    </a:lnTo>
                    <a:lnTo>
                      <a:pt x="6941" y="1057"/>
                    </a:lnTo>
                    <a:lnTo>
                      <a:pt x="6939" y="1047"/>
                    </a:lnTo>
                    <a:lnTo>
                      <a:pt x="6935" y="1036"/>
                    </a:lnTo>
                    <a:lnTo>
                      <a:pt x="6930" y="1026"/>
                    </a:lnTo>
                    <a:lnTo>
                      <a:pt x="6926" y="1016"/>
                    </a:lnTo>
                    <a:lnTo>
                      <a:pt x="6918" y="1005"/>
                    </a:lnTo>
                    <a:lnTo>
                      <a:pt x="6911" y="995"/>
                    </a:lnTo>
                    <a:lnTo>
                      <a:pt x="6901" y="986"/>
                    </a:lnTo>
                    <a:lnTo>
                      <a:pt x="6892" y="977"/>
                    </a:lnTo>
                    <a:lnTo>
                      <a:pt x="6881" y="968"/>
                    </a:lnTo>
                    <a:lnTo>
                      <a:pt x="6870" y="960"/>
                    </a:lnTo>
                    <a:lnTo>
                      <a:pt x="6858" y="953"/>
                    </a:lnTo>
                    <a:lnTo>
                      <a:pt x="6846" y="945"/>
                    </a:lnTo>
                    <a:lnTo>
                      <a:pt x="6832" y="940"/>
                    </a:lnTo>
                    <a:lnTo>
                      <a:pt x="6818" y="934"/>
                    </a:lnTo>
                    <a:lnTo>
                      <a:pt x="6803" y="931"/>
                    </a:lnTo>
                    <a:lnTo>
                      <a:pt x="6788" y="928"/>
                    </a:lnTo>
                    <a:lnTo>
                      <a:pt x="6772" y="926"/>
                    </a:lnTo>
                    <a:lnTo>
                      <a:pt x="6757" y="926"/>
                    </a:lnTo>
                    <a:lnTo>
                      <a:pt x="6739" y="927"/>
                    </a:lnTo>
                    <a:lnTo>
                      <a:pt x="6739" y="927"/>
                    </a:lnTo>
                    <a:lnTo>
                      <a:pt x="6711" y="928"/>
                    </a:lnTo>
                    <a:lnTo>
                      <a:pt x="6688" y="931"/>
                    </a:lnTo>
                    <a:lnTo>
                      <a:pt x="6678" y="934"/>
                    </a:lnTo>
                    <a:lnTo>
                      <a:pt x="6668" y="937"/>
                    </a:lnTo>
                    <a:lnTo>
                      <a:pt x="6661" y="940"/>
                    </a:lnTo>
                    <a:lnTo>
                      <a:pt x="6654" y="944"/>
                    </a:lnTo>
                    <a:lnTo>
                      <a:pt x="6654" y="944"/>
                    </a:lnTo>
                    <a:lnTo>
                      <a:pt x="6648" y="949"/>
                    </a:lnTo>
                    <a:lnTo>
                      <a:pt x="6641" y="954"/>
                    </a:lnTo>
                    <a:lnTo>
                      <a:pt x="6638" y="959"/>
                    </a:lnTo>
                    <a:lnTo>
                      <a:pt x="6634" y="964"/>
                    </a:lnTo>
                    <a:lnTo>
                      <a:pt x="6632" y="970"/>
                    </a:lnTo>
                    <a:lnTo>
                      <a:pt x="6629" y="976"/>
                    </a:lnTo>
                    <a:lnTo>
                      <a:pt x="6628" y="982"/>
                    </a:lnTo>
                    <a:lnTo>
                      <a:pt x="6628" y="988"/>
                    </a:lnTo>
                    <a:lnTo>
                      <a:pt x="6630" y="1002"/>
                    </a:lnTo>
                    <a:lnTo>
                      <a:pt x="6635" y="1016"/>
                    </a:lnTo>
                    <a:lnTo>
                      <a:pt x="6643" y="1030"/>
                    </a:lnTo>
                    <a:lnTo>
                      <a:pt x="6654" y="1044"/>
                    </a:lnTo>
                    <a:lnTo>
                      <a:pt x="6654" y="1044"/>
                    </a:lnTo>
                    <a:lnTo>
                      <a:pt x="6661" y="1053"/>
                    </a:lnTo>
                    <a:lnTo>
                      <a:pt x="6670" y="1062"/>
                    </a:lnTo>
                    <a:lnTo>
                      <a:pt x="6689" y="1079"/>
                    </a:lnTo>
                    <a:lnTo>
                      <a:pt x="6712" y="1095"/>
                    </a:lnTo>
                    <a:lnTo>
                      <a:pt x="6737" y="1109"/>
                    </a:lnTo>
                    <a:lnTo>
                      <a:pt x="6750" y="1115"/>
                    </a:lnTo>
                    <a:lnTo>
                      <a:pt x="6764" y="1120"/>
                    </a:lnTo>
                    <a:lnTo>
                      <a:pt x="6779" y="1125"/>
                    </a:lnTo>
                    <a:lnTo>
                      <a:pt x="6793" y="1130"/>
                    </a:lnTo>
                    <a:lnTo>
                      <a:pt x="6808" y="1133"/>
                    </a:lnTo>
                    <a:lnTo>
                      <a:pt x="6823" y="1135"/>
                    </a:lnTo>
                    <a:lnTo>
                      <a:pt x="6839" y="1137"/>
                    </a:lnTo>
                    <a:lnTo>
                      <a:pt x="6853" y="1137"/>
                    </a:lnTo>
                    <a:lnTo>
                      <a:pt x="6853" y="1137"/>
                    </a:lnTo>
                    <a:close/>
                    <a:moveTo>
                      <a:pt x="7244" y="1235"/>
                    </a:moveTo>
                    <a:lnTo>
                      <a:pt x="7244" y="1235"/>
                    </a:lnTo>
                    <a:lnTo>
                      <a:pt x="7241" y="1251"/>
                    </a:lnTo>
                    <a:lnTo>
                      <a:pt x="7240" y="1267"/>
                    </a:lnTo>
                    <a:lnTo>
                      <a:pt x="7241" y="1283"/>
                    </a:lnTo>
                    <a:lnTo>
                      <a:pt x="7243" y="1298"/>
                    </a:lnTo>
                    <a:lnTo>
                      <a:pt x="7245" y="1311"/>
                    </a:lnTo>
                    <a:lnTo>
                      <a:pt x="7249" y="1326"/>
                    </a:lnTo>
                    <a:lnTo>
                      <a:pt x="7254" y="1338"/>
                    </a:lnTo>
                    <a:lnTo>
                      <a:pt x="7259" y="1352"/>
                    </a:lnTo>
                    <a:lnTo>
                      <a:pt x="7266" y="1363"/>
                    </a:lnTo>
                    <a:lnTo>
                      <a:pt x="7273" y="1374"/>
                    </a:lnTo>
                    <a:lnTo>
                      <a:pt x="7282" y="1385"/>
                    </a:lnTo>
                    <a:lnTo>
                      <a:pt x="7292" y="1395"/>
                    </a:lnTo>
                    <a:lnTo>
                      <a:pt x="7301" y="1403"/>
                    </a:lnTo>
                    <a:lnTo>
                      <a:pt x="7312" y="1412"/>
                    </a:lnTo>
                    <a:lnTo>
                      <a:pt x="7325" y="1420"/>
                    </a:lnTo>
                    <a:lnTo>
                      <a:pt x="7337" y="1426"/>
                    </a:lnTo>
                    <a:lnTo>
                      <a:pt x="7350" y="1432"/>
                    </a:lnTo>
                    <a:lnTo>
                      <a:pt x="7365" y="1439"/>
                    </a:lnTo>
                    <a:lnTo>
                      <a:pt x="7380" y="1442"/>
                    </a:lnTo>
                    <a:lnTo>
                      <a:pt x="7394" y="1446"/>
                    </a:lnTo>
                    <a:lnTo>
                      <a:pt x="7410" y="1448"/>
                    </a:lnTo>
                    <a:lnTo>
                      <a:pt x="7428" y="1451"/>
                    </a:lnTo>
                    <a:lnTo>
                      <a:pt x="7445" y="1452"/>
                    </a:lnTo>
                    <a:lnTo>
                      <a:pt x="7462" y="1452"/>
                    </a:lnTo>
                    <a:lnTo>
                      <a:pt x="7480" y="1451"/>
                    </a:lnTo>
                    <a:lnTo>
                      <a:pt x="7499" y="1448"/>
                    </a:lnTo>
                    <a:lnTo>
                      <a:pt x="7517" y="1446"/>
                    </a:lnTo>
                    <a:lnTo>
                      <a:pt x="7537" y="1442"/>
                    </a:lnTo>
                    <a:lnTo>
                      <a:pt x="7556" y="1437"/>
                    </a:lnTo>
                    <a:lnTo>
                      <a:pt x="7576" y="1431"/>
                    </a:lnTo>
                    <a:lnTo>
                      <a:pt x="7595" y="1424"/>
                    </a:lnTo>
                    <a:lnTo>
                      <a:pt x="7616" y="1415"/>
                    </a:lnTo>
                    <a:lnTo>
                      <a:pt x="7616" y="1415"/>
                    </a:lnTo>
                    <a:lnTo>
                      <a:pt x="7649" y="1401"/>
                    </a:lnTo>
                    <a:lnTo>
                      <a:pt x="7682" y="1381"/>
                    </a:lnTo>
                    <a:lnTo>
                      <a:pt x="7682" y="1381"/>
                    </a:lnTo>
                    <a:lnTo>
                      <a:pt x="7703" y="1368"/>
                    </a:lnTo>
                    <a:lnTo>
                      <a:pt x="7723" y="1353"/>
                    </a:lnTo>
                    <a:lnTo>
                      <a:pt x="7739" y="1338"/>
                    </a:lnTo>
                    <a:lnTo>
                      <a:pt x="7753" y="1324"/>
                    </a:lnTo>
                    <a:lnTo>
                      <a:pt x="7765" y="1308"/>
                    </a:lnTo>
                    <a:lnTo>
                      <a:pt x="7777" y="1292"/>
                    </a:lnTo>
                    <a:lnTo>
                      <a:pt x="7785" y="1275"/>
                    </a:lnTo>
                    <a:lnTo>
                      <a:pt x="7791" y="1257"/>
                    </a:lnTo>
                    <a:lnTo>
                      <a:pt x="7797" y="1241"/>
                    </a:lnTo>
                    <a:lnTo>
                      <a:pt x="7800" y="1224"/>
                    </a:lnTo>
                    <a:lnTo>
                      <a:pt x="7802" y="1207"/>
                    </a:lnTo>
                    <a:lnTo>
                      <a:pt x="7802" y="1189"/>
                    </a:lnTo>
                    <a:lnTo>
                      <a:pt x="7802" y="1172"/>
                    </a:lnTo>
                    <a:lnTo>
                      <a:pt x="7800" y="1156"/>
                    </a:lnTo>
                    <a:lnTo>
                      <a:pt x="7796" y="1139"/>
                    </a:lnTo>
                    <a:lnTo>
                      <a:pt x="7791" y="1122"/>
                    </a:lnTo>
                    <a:lnTo>
                      <a:pt x="7785" y="1106"/>
                    </a:lnTo>
                    <a:lnTo>
                      <a:pt x="7779" y="1090"/>
                    </a:lnTo>
                    <a:lnTo>
                      <a:pt x="7770" y="1075"/>
                    </a:lnTo>
                    <a:lnTo>
                      <a:pt x="7762" y="1059"/>
                    </a:lnTo>
                    <a:lnTo>
                      <a:pt x="7752" y="1046"/>
                    </a:lnTo>
                    <a:lnTo>
                      <a:pt x="7742" y="1032"/>
                    </a:lnTo>
                    <a:lnTo>
                      <a:pt x="7731" y="1019"/>
                    </a:lnTo>
                    <a:lnTo>
                      <a:pt x="7719" y="1006"/>
                    </a:lnTo>
                    <a:lnTo>
                      <a:pt x="7708" y="995"/>
                    </a:lnTo>
                    <a:lnTo>
                      <a:pt x="7696" y="984"/>
                    </a:lnTo>
                    <a:lnTo>
                      <a:pt x="7682" y="976"/>
                    </a:lnTo>
                    <a:lnTo>
                      <a:pt x="7669" y="967"/>
                    </a:lnTo>
                    <a:lnTo>
                      <a:pt x="7657" y="960"/>
                    </a:lnTo>
                    <a:lnTo>
                      <a:pt x="7643" y="954"/>
                    </a:lnTo>
                    <a:lnTo>
                      <a:pt x="7630" y="949"/>
                    </a:lnTo>
                    <a:lnTo>
                      <a:pt x="7616" y="945"/>
                    </a:lnTo>
                    <a:lnTo>
                      <a:pt x="7616" y="945"/>
                    </a:lnTo>
                    <a:lnTo>
                      <a:pt x="7601" y="943"/>
                    </a:lnTo>
                    <a:lnTo>
                      <a:pt x="7601" y="943"/>
                    </a:lnTo>
                    <a:lnTo>
                      <a:pt x="7588" y="940"/>
                    </a:lnTo>
                    <a:lnTo>
                      <a:pt x="7576" y="937"/>
                    </a:lnTo>
                    <a:lnTo>
                      <a:pt x="7565" y="933"/>
                    </a:lnTo>
                    <a:lnTo>
                      <a:pt x="7554" y="927"/>
                    </a:lnTo>
                    <a:lnTo>
                      <a:pt x="7544" y="921"/>
                    </a:lnTo>
                    <a:lnTo>
                      <a:pt x="7534" y="913"/>
                    </a:lnTo>
                    <a:lnTo>
                      <a:pt x="7525" y="905"/>
                    </a:lnTo>
                    <a:lnTo>
                      <a:pt x="7517" y="895"/>
                    </a:lnTo>
                    <a:lnTo>
                      <a:pt x="7501" y="877"/>
                    </a:lnTo>
                    <a:lnTo>
                      <a:pt x="7485" y="855"/>
                    </a:lnTo>
                    <a:lnTo>
                      <a:pt x="7468" y="833"/>
                    </a:lnTo>
                    <a:lnTo>
                      <a:pt x="7451" y="811"/>
                    </a:lnTo>
                    <a:lnTo>
                      <a:pt x="7431" y="788"/>
                    </a:lnTo>
                    <a:lnTo>
                      <a:pt x="7421" y="779"/>
                    </a:lnTo>
                    <a:lnTo>
                      <a:pt x="7409" y="769"/>
                    </a:lnTo>
                    <a:lnTo>
                      <a:pt x="7397" y="759"/>
                    </a:lnTo>
                    <a:lnTo>
                      <a:pt x="7383" y="751"/>
                    </a:lnTo>
                    <a:lnTo>
                      <a:pt x="7370" y="742"/>
                    </a:lnTo>
                    <a:lnTo>
                      <a:pt x="7354" y="735"/>
                    </a:lnTo>
                    <a:lnTo>
                      <a:pt x="7338" y="728"/>
                    </a:lnTo>
                    <a:lnTo>
                      <a:pt x="7320" y="722"/>
                    </a:lnTo>
                    <a:lnTo>
                      <a:pt x="7300" y="719"/>
                    </a:lnTo>
                    <a:lnTo>
                      <a:pt x="7279" y="715"/>
                    </a:lnTo>
                    <a:lnTo>
                      <a:pt x="7257" y="713"/>
                    </a:lnTo>
                    <a:lnTo>
                      <a:pt x="7233" y="713"/>
                    </a:lnTo>
                    <a:lnTo>
                      <a:pt x="7207" y="713"/>
                    </a:lnTo>
                    <a:lnTo>
                      <a:pt x="7179" y="715"/>
                    </a:lnTo>
                    <a:lnTo>
                      <a:pt x="7179" y="715"/>
                    </a:lnTo>
                    <a:lnTo>
                      <a:pt x="7156" y="715"/>
                    </a:lnTo>
                    <a:lnTo>
                      <a:pt x="7137" y="716"/>
                    </a:lnTo>
                    <a:lnTo>
                      <a:pt x="7121" y="720"/>
                    </a:lnTo>
                    <a:lnTo>
                      <a:pt x="7108" y="725"/>
                    </a:lnTo>
                    <a:lnTo>
                      <a:pt x="7103" y="728"/>
                    </a:lnTo>
                    <a:lnTo>
                      <a:pt x="7098" y="732"/>
                    </a:lnTo>
                    <a:lnTo>
                      <a:pt x="7094" y="736"/>
                    </a:lnTo>
                    <a:lnTo>
                      <a:pt x="7091" y="741"/>
                    </a:lnTo>
                    <a:lnTo>
                      <a:pt x="7086" y="751"/>
                    </a:lnTo>
                    <a:lnTo>
                      <a:pt x="7083" y="762"/>
                    </a:lnTo>
                    <a:lnTo>
                      <a:pt x="7083" y="775"/>
                    </a:lnTo>
                    <a:lnTo>
                      <a:pt x="7085" y="790"/>
                    </a:lnTo>
                    <a:lnTo>
                      <a:pt x="7088" y="804"/>
                    </a:lnTo>
                    <a:lnTo>
                      <a:pt x="7093" y="822"/>
                    </a:lnTo>
                    <a:lnTo>
                      <a:pt x="7099" y="839"/>
                    </a:lnTo>
                    <a:lnTo>
                      <a:pt x="7108" y="857"/>
                    </a:lnTo>
                    <a:lnTo>
                      <a:pt x="7126" y="896"/>
                    </a:lnTo>
                    <a:lnTo>
                      <a:pt x="7169" y="981"/>
                    </a:lnTo>
                    <a:lnTo>
                      <a:pt x="7191" y="1025"/>
                    </a:lnTo>
                    <a:lnTo>
                      <a:pt x="7211" y="1069"/>
                    </a:lnTo>
                    <a:lnTo>
                      <a:pt x="7219" y="1091"/>
                    </a:lnTo>
                    <a:lnTo>
                      <a:pt x="7228" y="1113"/>
                    </a:lnTo>
                    <a:lnTo>
                      <a:pt x="7234" y="1135"/>
                    </a:lnTo>
                    <a:lnTo>
                      <a:pt x="7239" y="1156"/>
                    </a:lnTo>
                    <a:lnTo>
                      <a:pt x="7244" y="1177"/>
                    </a:lnTo>
                    <a:lnTo>
                      <a:pt x="7245" y="1197"/>
                    </a:lnTo>
                    <a:lnTo>
                      <a:pt x="7245" y="1217"/>
                    </a:lnTo>
                    <a:lnTo>
                      <a:pt x="7244" y="1235"/>
                    </a:lnTo>
                    <a:lnTo>
                      <a:pt x="7244" y="1235"/>
                    </a:lnTo>
                    <a:close/>
                    <a:moveTo>
                      <a:pt x="7205" y="2183"/>
                    </a:moveTo>
                    <a:lnTo>
                      <a:pt x="7205" y="2183"/>
                    </a:lnTo>
                    <a:lnTo>
                      <a:pt x="7221" y="2183"/>
                    </a:lnTo>
                    <a:lnTo>
                      <a:pt x="7234" y="2182"/>
                    </a:lnTo>
                    <a:lnTo>
                      <a:pt x="7245" y="2179"/>
                    </a:lnTo>
                    <a:lnTo>
                      <a:pt x="7254" y="2177"/>
                    </a:lnTo>
                    <a:lnTo>
                      <a:pt x="7261" y="2174"/>
                    </a:lnTo>
                    <a:lnTo>
                      <a:pt x="7266" y="2171"/>
                    </a:lnTo>
                    <a:lnTo>
                      <a:pt x="7268" y="2167"/>
                    </a:lnTo>
                    <a:lnTo>
                      <a:pt x="7271" y="2162"/>
                    </a:lnTo>
                    <a:lnTo>
                      <a:pt x="7270" y="2157"/>
                    </a:lnTo>
                    <a:lnTo>
                      <a:pt x="7268" y="2152"/>
                    </a:lnTo>
                    <a:lnTo>
                      <a:pt x="7265" y="2146"/>
                    </a:lnTo>
                    <a:lnTo>
                      <a:pt x="7260" y="2140"/>
                    </a:lnTo>
                    <a:lnTo>
                      <a:pt x="7246" y="2128"/>
                    </a:lnTo>
                    <a:lnTo>
                      <a:pt x="7229" y="2114"/>
                    </a:lnTo>
                    <a:lnTo>
                      <a:pt x="7207" y="2101"/>
                    </a:lnTo>
                    <a:lnTo>
                      <a:pt x="7183" y="2088"/>
                    </a:lnTo>
                    <a:lnTo>
                      <a:pt x="7156" y="2073"/>
                    </a:lnTo>
                    <a:lnTo>
                      <a:pt x="7128" y="2061"/>
                    </a:lnTo>
                    <a:lnTo>
                      <a:pt x="7099" y="2048"/>
                    </a:lnTo>
                    <a:lnTo>
                      <a:pt x="7070" y="2037"/>
                    </a:lnTo>
                    <a:lnTo>
                      <a:pt x="7042" y="2029"/>
                    </a:lnTo>
                    <a:lnTo>
                      <a:pt x="7016" y="2020"/>
                    </a:lnTo>
                    <a:lnTo>
                      <a:pt x="7016" y="2020"/>
                    </a:lnTo>
                    <a:lnTo>
                      <a:pt x="6987" y="2014"/>
                    </a:lnTo>
                    <a:lnTo>
                      <a:pt x="6973" y="2013"/>
                    </a:lnTo>
                    <a:lnTo>
                      <a:pt x="6961" y="2013"/>
                    </a:lnTo>
                    <a:lnTo>
                      <a:pt x="6961" y="2013"/>
                    </a:lnTo>
                    <a:lnTo>
                      <a:pt x="6951" y="2012"/>
                    </a:lnTo>
                    <a:lnTo>
                      <a:pt x="6941" y="2010"/>
                    </a:lnTo>
                    <a:lnTo>
                      <a:pt x="6933" y="2008"/>
                    </a:lnTo>
                    <a:lnTo>
                      <a:pt x="6924" y="2004"/>
                    </a:lnTo>
                    <a:lnTo>
                      <a:pt x="6916" y="2001"/>
                    </a:lnTo>
                    <a:lnTo>
                      <a:pt x="6907" y="1996"/>
                    </a:lnTo>
                    <a:lnTo>
                      <a:pt x="6891" y="1983"/>
                    </a:lnTo>
                    <a:lnTo>
                      <a:pt x="6877" y="1970"/>
                    </a:lnTo>
                    <a:lnTo>
                      <a:pt x="6862" y="1954"/>
                    </a:lnTo>
                    <a:lnTo>
                      <a:pt x="6832" y="1921"/>
                    </a:lnTo>
                    <a:lnTo>
                      <a:pt x="6817" y="1904"/>
                    </a:lnTo>
                    <a:lnTo>
                      <a:pt x="6799" y="1888"/>
                    </a:lnTo>
                    <a:lnTo>
                      <a:pt x="6781" y="1872"/>
                    </a:lnTo>
                    <a:lnTo>
                      <a:pt x="6761" y="1859"/>
                    </a:lnTo>
                    <a:lnTo>
                      <a:pt x="6750" y="1852"/>
                    </a:lnTo>
                    <a:lnTo>
                      <a:pt x="6739" y="1846"/>
                    </a:lnTo>
                    <a:lnTo>
                      <a:pt x="6727" y="1841"/>
                    </a:lnTo>
                    <a:lnTo>
                      <a:pt x="6715" y="1838"/>
                    </a:lnTo>
                    <a:lnTo>
                      <a:pt x="6701" y="1834"/>
                    </a:lnTo>
                    <a:lnTo>
                      <a:pt x="6688" y="1832"/>
                    </a:lnTo>
                    <a:lnTo>
                      <a:pt x="6673" y="1830"/>
                    </a:lnTo>
                    <a:lnTo>
                      <a:pt x="6657" y="1830"/>
                    </a:lnTo>
                    <a:lnTo>
                      <a:pt x="6654" y="1829"/>
                    </a:lnTo>
                    <a:lnTo>
                      <a:pt x="6654" y="1829"/>
                    </a:lnTo>
                    <a:lnTo>
                      <a:pt x="6635" y="1828"/>
                    </a:lnTo>
                    <a:lnTo>
                      <a:pt x="6617" y="1829"/>
                    </a:lnTo>
                    <a:lnTo>
                      <a:pt x="6601" y="1832"/>
                    </a:lnTo>
                    <a:lnTo>
                      <a:pt x="6586" y="1834"/>
                    </a:lnTo>
                    <a:lnTo>
                      <a:pt x="6572" y="1839"/>
                    </a:lnTo>
                    <a:lnTo>
                      <a:pt x="6559" y="1845"/>
                    </a:lnTo>
                    <a:lnTo>
                      <a:pt x="6547" y="1852"/>
                    </a:lnTo>
                    <a:lnTo>
                      <a:pt x="6537" y="1861"/>
                    </a:lnTo>
                    <a:lnTo>
                      <a:pt x="6528" y="1871"/>
                    </a:lnTo>
                    <a:lnTo>
                      <a:pt x="6519" y="1881"/>
                    </a:lnTo>
                    <a:lnTo>
                      <a:pt x="6512" y="1890"/>
                    </a:lnTo>
                    <a:lnTo>
                      <a:pt x="6506" y="1903"/>
                    </a:lnTo>
                    <a:lnTo>
                      <a:pt x="6501" y="1914"/>
                    </a:lnTo>
                    <a:lnTo>
                      <a:pt x="6497" y="1926"/>
                    </a:lnTo>
                    <a:lnTo>
                      <a:pt x="6495" y="1938"/>
                    </a:lnTo>
                    <a:lnTo>
                      <a:pt x="6493" y="1952"/>
                    </a:lnTo>
                    <a:lnTo>
                      <a:pt x="6492" y="1964"/>
                    </a:lnTo>
                    <a:lnTo>
                      <a:pt x="6493" y="1977"/>
                    </a:lnTo>
                    <a:lnTo>
                      <a:pt x="6495" y="1990"/>
                    </a:lnTo>
                    <a:lnTo>
                      <a:pt x="6498" y="2002"/>
                    </a:lnTo>
                    <a:lnTo>
                      <a:pt x="6502" y="2014"/>
                    </a:lnTo>
                    <a:lnTo>
                      <a:pt x="6507" y="2026"/>
                    </a:lnTo>
                    <a:lnTo>
                      <a:pt x="6513" y="2037"/>
                    </a:lnTo>
                    <a:lnTo>
                      <a:pt x="6520" y="2048"/>
                    </a:lnTo>
                    <a:lnTo>
                      <a:pt x="6529" y="2058"/>
                    </a:lnTo>
                    <a:lnTo>
                      <a:pt x="6539" y="2067"/>
                    </a:lnTo>
                    <a:lnTo>
                      <a:pt x="6550" y="2075"/>
                    </a:lnTo>
                    <a:lnTo>
                      <a:pt x="6562" y="2081"/>
                    </a:lnTo>
                    <a:lnTo>
                      <a:pt x="6574" y="2088"/>
                    </a:lnTo>
                    <a:lnTo>
                      <a:pt x="6589" y="2092"/>
                    </a:lnTo>
                    <a:lnTo>
                      <a:pt x="6605" y="2096"/>
                    </a:lnTo>
                    <a:lnTo>
                      <a:pt x="6621" y="2097"/>
                    </a:lnTo>
                    <a:lnTo>
                      <a:pt x="6621" y="2097"/>
                    </a:lnTo>
                    <a:lnTo>
                      <a:pt x="6654" y="2101"/>
                    </a:lnTo>
                    <a:lnTo>
                      <a:pt x="6654" y="2101"/>
                    </a:lnTo>
                    <a:lnTo>
                      <a:pt x="6697" y="2106"/>
                    </a:lnTo>
                    <a:lnTo>
                      <a:pt x="6741" y="2113"/>
                    </a:lnTo>
                    <a:lnTo>
                      <a:pt x="6786" y="2121"/>
                    </a:lnTo>
                    <a:lnTo>
                      <a:pt x="6831" y="2130"/>
                    </a:lnTo>
                    <a:lnTo>
                      <a:pt x="6922" y="2149"/>
                    </a:lnTo>
                    <a:lnTo>
                      <a:pt x="6968" y="2157"/>
                    </a:lnTo>
                    <a:lnTo>
                      <a:pt x="7016" y="2166"/>
                    </a:lnTo>
                    <a:lnTo>
                      <a:pt x="7016" y="2166"/>
                    </a:lnTo>
                    <a:lnTo>
                      <a:pt x="7063" y="2173"/>
                    </a:lnTo>
                    <a:lnTo>
                      <a:pt x="7109" y="2178"/>
                    </a:lnTo>
                    <a:lnTo>
                      <a:pt x="7157" y="2182"/>
                    </a:lnTo>
                    <a:lnTo>
                      <a:pt x="7205" y="2183"/>
                    </a:lnTo>
                    <a:lnTo>
                      <a:pt x="7205" y="2183"/>
                    </a:lnTo>
                    <a:close/>
                    <a:moveTo>
                      <a:pt x="8858" y="3526"/>
                    </a:moveTo>
                    <a:lnTo>
                      <a:pt x="8858" y="3526"/>
                    </a:lnTo>
                    <a:lnTo>
                      <a:pt x="8874" y="3521"/>
                    </a:lnTo>
                    <a:lnTo>
                      <a:pt x="8888" y="3515"/>
                    </a:lnTo>
                    <a:lnTo>
                      <a:pt x="8905" y="3508"/>
                    </a:lnTo>
                    <a:lnTo>
                      <a:pt x="8921" y="3498"/>
                    </a:lnTo>
                    <a:lnTo>
                      <a:pt x="8921" y="3498"/>
                    </a:lnTo>
                    <a:lnTo>
                      <a:pt x="8935" y="3488"/>
                    </a:lnTo>
                    <a:lnTo>
                      <a:pt x="8946" y="3480"/>
                    </a:lnTo>
                    <a:lnTo>
                      <a:pt x="8957" y="3471"/>
                    </a:lnTo>
                    <a:lnTo>
                      <a:pt x="8965" y="3462"/>
                    </a:lnTo>
                    <a:lnTo>
                      <a:pt x="8974" y="3454"/>
                    </a:lnTo>
                    <a:lnTo>
                      <a:pt x="8980" y="3445"/>
                    </a:lnTo>
                    <a:lnTo>
                      <a:pt x="8986" y="3437"/>
                    </a:lnTo>
                    <a:lnTo>
                      <a:pt x="8991" y="3428"/>
                    </a:lnTo>
                    <a:lnTo>
                      <a:pt x="8994" y="3420"/>
                    </a:lnTo>
                    <a:lnTo>
                      <a:pt x="8996" y="3412"/>
                    </a:lnTo>
                    <a:lnTo>
                      <a:pt x="8997" y="3404"/>
                    </a:lnTo>
                    <a:lnTo>
                      <a:pt x="8999" y="3396"/>
                    </a:lnTo>
                    <a:lnTo>
                      <a:pt x="8997" y="3389"/>
                    </a:lnTo>
                    <a:lnTo>
                      <a:pt x="8996" y="3382"/>
                    </a:lnTo>
                    <a:lnTo>
                      <a:pt x="8994" y="3374"/>
                    </a:lnTo>
                    <a:lnTo>
                      <a:pt x="8990" y="3368"/>
                    </a:lnTo>
                    <a:lnTo>
                      <a:pt x="8986" y="3362"/>
                    </a:lnTo>
                    <a:lnTo>
                      <a:pt x="8981" y="3356"/>
                    </a:lnTo>
                    <a:lnTo>
                      <a:pt x="8970" y="3345"/>
                    </a:lnTo>
                    <a:lnTo>
                      <a:pt x="8956" y="3335"/>
                    </a:lnTo>
                    <a:lnTo>
                      <a:pt x="8940" y="3328"/>
                    </a:lnTo>
                    <a:lnTo>
                      <a:pt x="8921" y="3322"/>
                    </a:lnTo>
                    <a:lnTo>
                      <a:pt x="8902" y="3317"/>
                    </a:lnTo>
                    <a:lnTo>
                      <a:pt x="8880" y="3316"/>
                    </a:lnTo>
                    <a:lnTo>
                      <a:pt x="8858" y="3316"/>
                    </a:lnTo>
                    <a:lnTo>
                      <a:pt x="8858" y="3316"/>
                    </a:lnTo>
                    <a:lnTo>
                      <a:pt x="8843" y="3317"/>
                    </a:lnTo>
                    <a:lnTo>
                      <a:pt x="8830" y="3319"/>
                    </a:lnTo>
                    <a:lnTo>
                      <a:pt x="8815" y="3323"/>
                    </a:lnTo>
                    <a:lnTo>
                      <a:pt x="8800" y="3327"/>
                    </a:lnTo>
                    <a:lnTo>
                      <a:pt x="8800" y="3327"/>
                    </a:lnTo>
                    <a:lnTo>
                      <a:pt x="8787" y="3336"/>
                    </a:lnTo>
                    <a:lnTo>
                      <a:pt x="8774" y="3345"/>
                    </a:lnTo>
                    <a:lnTo>
                      <a:pt x="8763" y="3355"/>
                    </a:lnTo>
                    <a:lnTo>
                      <a:pt x="8754" y="3365"/>
                    </a:lnTo>
                    <a:lnTo>
                      <a:pt x="8746" y="3374"/>
                    </a:lnTo>
                    <a:lnTo>
                      <a:pt x="8739" y="3384"/>
                    </a:lnTo>
                    <a:lnTo>
                      <a:pt x="8733" y="3394"/>
                    </a:lnTo>
                    <a:lnTo>
                      <a:pt x="8728" y="3404"/>
                    </a:lnTo>
                    <a:lnTo>
                      <a:pt x="8723" y="3413"/>
                    </a:lnTo>
                    <a:lnTo>
                      <a:pt x="8721" y="3423"/>
                    </a:lnTo>
                    <a:lnTo>
                      <a:pt x="8718" y="3433"/>
                    </a:lnTo>
                    <a:lnTo>
                      <a:pt x="8718" y="3442"/>
                    </a:lnTo>
                    <a:lnTo>
                      <a:pt x="8718" y="3451"/>
                    </a:lnTo>
                    <a:lnTo>
                      <a:pt x="8718" y="3460"/>
                    </a:lnTo>
                    <a:lnTo>
                      <a:pt x="8721" y="3469"/>
                    </a:lnTo>
                    <a:lnTo>
                      <a:pt x="8723" y="3476"/>
                    </a:lnTo>
                    <a:lnTo>
                      <a:pt x="8727" y="3485"/>
                    </a:lnTo>
                    <a:lnTo>
                      <a:pt x="8730" y="3492"/>
                    </a:lnTo>
                    <a:lnTo>
                      <a:pt x="8735" y="3498"/>
                    </a:lnTo>
                    <a:lnTo>
                      <a:pt x="8741" y="3505"/>
                    </a:lnTo>
                    <a:lnTo>
                      <a:pt x="8749" y="3510"/>
                    </a:lnTo>
                    <a:lnTo>
                      <a:pt x="8755" y="3516"/>
                    </a:lnTo>
                    <a:lnTo>
                      <a:pt x="8763" y="3520"/>
                    </a:lnTo>
                    <a:lnTo>
                      <a:pt x="8772" y="3525"/>
                    </a:lnTo>
                    <a:lnTo>
                      <a:pt x="8781" y="3527"/>
                    </a:lnTo>
                    <a:lnTo>
                      <a:pt x="8790" y="3530"/>
                    </a:lnTo>
                    <a:lnTo>
                      <a:pt x="8800" y="3532"/>
                    </a:lnTo>
                    <a:lnTo>
                      <a:pt x="8811" y="3532"/>
                    </a:lnTo>
                    <a:lnTo>
                      <a:pt x="8822" y="3532"/>
                    </a:lnTo>
                    <a:lnTo>
                      <a:pt x="8833" y="3531"/>
                    </a:lnTo>
                    <a:lnTo>
                      <a:pt x="8845" y="3530"/>
                    </a:lnTo>
                    <a:lnTo>
                      <a:pt x="8858" y="3526"/>
                    </a:lnTo>
                    <a:lnTo>
                      <a:pt x="8858" y="3526"/>
                    </a:lnTo>
                    <a:close/>
                    <a:moveTo>
                      <a:pt x="10020" y="3749"/>
                    </a:moveTo>
                    <a:lnTo>
                      <a:pt x="10020" y="3749"/>
                    </a:lnTo>
                    <a:lnTo>
                      <a:pt x="10047" y="3750"/>
                    </a:lnTo>
                    <a:lnTo>
                      <a:pt x="10077" y="3754"/>
                    </a:lnTo>
                    <a:lnTo>
                      <a:pt x="10108" y="3759"/>
                    </a:lnTo>
                    <a:lnTo>
                      <a:pt x="10140" y="3766"/>
                    </a:lnTo>
                    <a:lnTo>
                      <a:pt x="10140" y="3766"/>
                    </a:lnTo>
                    <a:lnTo>
                      <a:pt x="10153" y="3770"/>
                    </a:lnTo>
                    <a:lnTo>
                      <a:pt x="10153" y="3770"/>
                    </a:lnTo>
                    <a:lnTo>
                      <a:pt x="10170" y="3775"/>
                    </a:lnTo>
                    <a:lnTo>
                      <a:pt x="10186" y="3777"/>
                    </a:lnTo>
                    <a:lnTo>
                      <a:pt x="10201" y="3778"/>
                    </a:lnTo>
                    <a:lnTo>
                      <a:pt x="10213" y="3778"/>
                    </a:lnTo>
                    <a:lnTo>
                      <a:pt x="10225" y="3776"/>
                    </a:lnTo>
                    <a:lnTo>
                      <a:pt x="10236" y="3773"/>
                    </a:lnTo>
                    <a:lnTo>
                      <a:pt x="10245" y="3770"/>
                    </a:lnTo>
                    <a:lnTo>
                      <a:pt x="10254" y="3764"/>
                    </a:lnTo>
                    <a:lnTo>
                      <a:pt x="10260" y="3758"/>
                    </a:lnTo>
                    <a:lnTo>
                      <a:pt x="10266" y="3750"/>
                    </a:lnTo>
                    <a:lnTo>
                      <a:pt x="10269" y="3742"/>
                    </a:lnTo>
                    <a:lnTo>
                      <a:pt x="10273" y="3732"/>
                    </a:lnTo>
                    <a:lnTo>
                      <a:pt x="10276" y="3722"/>
                    </a:lnTo>
                    <a:lnTo>
                      <a:pt x="10277" y="3711"/>
                    </a:lnTo>
                    <a:lnTo>
                      <a:pt x="10277" y="3699"/>
                    </a:lnTo>
                    <a:lnTo>
                      <a:pt x="10276" y="3687"/>
                    </a:lnTo>
                    <a:lnTo>
                      <a:pt x="10274" y="3674"/>
                    </a:lnTo>
                    <a:lnTo>
                      <a:pt x="10271" y="3661"/>
                    </a:lnTo>
                    <a:lnTo>
                      <a:pt x="10267" y="3647"/>
                    </a:lnTo>
                    <a:lnTo>
                      <a:pt x="10262" y="3634"/>
                    </a:lnTo>
                    <a:lnTo>
                      <a:pt x="10256" y="3619"/>
                    </a:lnTo>
                    <a:lnTo>
                      <a:pt x="10250" y="3606"/>
                    </a:lnTo>
                    <a:lnTo>
                      <a:pt x="10234" y="3576"/>
                    </a:lnTo>
                    <a:lnTo>
                      <a:pt x="10214" y="3548"/>
                    </a:lnTo>
                    <a:lnTo>
                      <a:pt x="10205" y="3535"/>
                    </a:lnTo>
                    <a:lnTo>
                      <a:pt x="10192" y="3520"/>
                    </a:lnTo>
                    <a:lnTo>
                      <a:pt x="10180" y="3508"/>
                    </a:lnTo>
                    <a:lnTo>
                      <a:pt x="10168" y="3494"/>
                    </a:lnTo>
                    <a:lnTo>
                      <a:pt x="10154" y="3482"/>
                    </a:lnTo>
                    <a:lnTo>
                      <a:pt x="10140" y="3470"/>
                    </a:lnTo>
                    <a:lnTo>
                      <a:pt x="10140" y="3470"/>
                    </a:lnTo>
                    <a:lnTo>
                      <a:pt x="10116" y="3453"/>
                    </a:lnTo>
                    <a:lnTo>
                      <a:pt x="10092" y="3437"/>
                    </a:lnTo>
                    <a:lnTo>
                      <a:pt x="10066" y="3423"/>
                    </a:lnTo>
                    <a:lnTo>
                      <a:pt x="10039" y="3412"/>
                    </a:lnTo>
                    <a:lnTo>
                      <a:pt x="10039" y="3412"/>
                    </a:lnTo>
                    <a:lnTo>
                      <a:pt x="10020" y="3405"/>
                    </a:lnTo>
                    <a:lnTo>
                      <a:pt x="10020" y="3405"/>
                    </a:lnTo>
                    <a:lnTo>
                      <a:pt x="10001" y="3395"/>
                    </a:lnTo>
                    <a:lnTo>
                      <a:pt x="9984" y="3383"/>
                    </a:lnTo>
                    <a:lnTo>
                      <a:pt x="9970" y="3371"/>
                    </a:lnTo>
                    <a:lnTo>
                      <a:pt x="9956" y="3356"/>
                    </a:lnTo>
                    <a:lnTo>
                      <a:pt x="9944" y="3340"/>
                    </a:lnTo>
                    <a:lnTo>
                      <a:pt x="9932" y="3324"/>
                    </a:lnTo>
                    <a:lnTo>
                      <a:pt x="9922" y="3306"/>
                    </a:lnTo>
                    <a:lnTo>
                      <a:pt x="9912" y="3287"/>
                    </a:lnTo>
                    <a:lnTo>
                      <a:pt x="9903" y="3268"/>
                    </a:lnTo>
                    <a:lnTo>
                      <a:pt x="9895" y="3248"/>
                    </a:lnTo>
                    <a:lnTo>
                      <a:pt x="9880" y="3207"/>
                    </a:lnTo>
                    <a:lnTo>
                      <a:pt x="9867" y="3164"/>
                    </a:lnTo>
                    <a:lnTo>
                      <a:pt x="9853" y="3120"/>
                    </a:lnTo>
                    <a:lnTo>
                      <a:pt x="9840" y="3077"/>
                    </a:lnTo>
                    <a:lnTo>
                      <a:pt x="9824" y="3034"/>
                    </a:lnTo>
                    <a:lnTo>
                      <a:pt x="9815" y="3014"/>
                    </a:lnTo>
                    <a:lnTo>
                      <a:pt x="9805" y="2995"/>
                    </a:lnTo>
                    <a:lnTo>
                      <a:pt x="9796" y="2976"/>
                    </a:lnTo>
                    <a:lnTo>
                      <a:pt x="9785" y="2958"/>
                    </a:lnTo>
                    <a:lnTo>
                      <a:pt x="9772" y="2941"/>
                    </a:lnTo>
                    <a:lnTo>
                      <a:pt x="9760" y="2925"/>
                    </a:lnTo>
                    <a:lnTo>
                      <a:pt x="9745" y="2912"/>
                    </a:lnTo>
                    <a:lnTo>
                      <a:pt x="9730" y="2898"/>
                    </a:lnTo>
                    <a:lnTo>
                      <a:pt x="9711" y="2886"/>
                    </a:lnTo>
                    <a:lnTo>
                      <a:pt x="9693" y="2876"/>
                    </a:lnTo>
                    <a:lnTo>
                      <a:pt x="9672" y="2867"/>
                    </a:lnTo>
                    <a:lnTo>
                      <a:pt x="9649" y="2860"/>
                    </a:lnTo>
                    <a:lnTo>
                      <a:pt x="9649" y="2860"/>
                    </a:lnTo>
                    <a:lnTo>
                      <a:pt x="9558" y="2838"/>
                    </a:lnTo>
                    <a:lnTo>
                      <a:pt x="9447" y="2809"/>
                    </a:lnTo>
                    <a:lnTo>
                      <a:pt x="9447" y="2809"/>
                    </a:lnTo>
                    <a:lnTo>
                      <a:pt x="9365" y="2788"/>
                    </a:lnTo>
                    <a:lnTo>
                      <a:pt x="9280" y="2765"/>
                    </a:lnTo>
                    <a:lnTo>
                      <a:pt x="9196" y="2740"/>
                    </a:lnTo>
                    <a:lnTo>
                      <a:pt x="9112" y="2716"/>
                    </a:lnTo>
                    <a:lnTo>
                      <a:pt x="9035" y="2690"/>
                    </a:lnTo>
                    <a:lnTo>
                      <a:pt x="8965" y="2665"/>
                    </a:lnTo>
                    <a:lnTo>
                      <a:pt x="8934" y="2653"/>
                    </a:lnTo>
                    <a:lnTo>
                      <a:pt x="8905" y="2641"/>
                    </a:lnTo>
                    <a:lnTo>
                      <a:pt x="8880" y="2629"/>
                    </a:lnTo>
                    <a:lnTo>
                      <a:pt x="8858" y="2616"/>
                    </a:lnTo>
                    <a:lnTo>
                      <a:pt x="8858" y="2616"/>
                    </a:lnTo>
                    <a:lnTo>
                      <a:pt x="8839" y="2605"/>
                    </a:lnTo>
                    <a:lnTo>
                      <a:pt x="8825" y="2593"/>
                    </a:lnTo>
                    <a:lnTo>
                      <a:pt x="8820" y="2588"/>
                    </a:lnTo>
                    <a:lnTo>
                      <a:pt x="8816" y="2583"/>
                    </a:lnTo>
                    <a:lnTo>
                      <a:pt x="8812" y="2577"/>
                    </a:lnTo>
                    <a:lnTo>
                      <a:pt x="8811" y="2572"/>
                    </a:lnTo>
                    <a:lnTo>
                      <a:pt x="8812" y="2567"/>
                    </a:lnTo>
                    <a:lnTo>
                      <a:pt x="8814" y="2563"/>
                    </a:lnTo>
                    <a:lnTo>
                      <a:pt x="8817" y="2558"/>
                    </a:lnTo>
                    <a:lnTo>
                      <a:pt x="8822" y="2554"/>
                    </a:lnTo>
                    <a:lnTo>
                      <a:pt x="8828" y="2549"/>
                    </a:lnTo>
                    <a:lnTo>
                      <a:pt x="8837" y="2545"/>
                    </a:lnTo>
                    <a:lnTo>
                      <a:pt x="8847" y="2542"/>
                    </a:lnTo>
                    <a:lnTo>
                      <a:pt x="8858" y="2538"/>
                    </a:lnTo>
                    <a:lnTo>
                      <a:pt x="8858" y="2538"/>
                    </a:lnTo>
                    <a:lnTo>
                      <a:pt x="8869" y="2536"/>
                    </a:lnTo>
                    <a:lnTo>
                      <a:pt x="8869" y="2536"/>
                    </a:lnTo>
                    <a:lnTo>
                      <a:pt x="8887" y="2531"/>
                    </a:lnTo>
                    <a:lnTo>
                      <a:pt x="8903" y="2525"/>
                    </a:lnTo>
                    <a:lnTo>
                      <a:pt x="8915" y="2520"/>
                    </a:lnTo>
                    <a:lnTo>
                      <a:pt x="8925" y="2514"/>
                    </a:lnTo>
                    <a:lnTo>
                      <a:pt x="8931" y="2507"/>
                    </a:lnTo>
                    <a:lnTo>
                      <a:pt x="8936" y="2501"/>
                    </a:lnTo>
                    <a:lnTo>
                      <a:pt x="8937" y="2494"/>
                    </a:lnTo>
                    <a:lnTo>
                      <a:pt x="8936" y="2488"/>
                    </a:lnTo>
                    <a:lnTo>
                      <a:pt x="8934" y="2481"/>
                    </a:lnTo>
                    <a:lnTo>
                      <a:pt x="8929" y="2473"/>
                    </a:lnTo>
                    <a:lnTo>
                      <a:pt x="8921" y="2466"/>
                    </a:lnTo>
                    <a:lnTo>
                      <a:pt x="8912" y="2458"/>
                    </a:lnTo>
                    <a:lnTo>
                      <a:pt x="8901" y="2450"/>
                    </a:lnTo>
                    <a:lnTo>
                      <a:pt x="8888" y="2443"/>
                    </a:lnTo>
                    <a:lnTo>
                      <a:pt x="8858" y="2428"/>
                    </a:lnTo>
                    <a:lnTo>
                      <a:pt x="8858" y="2428"/>
                    </a:lnTo>
                    <a:lnTo>
                      <a:pt x="8821" y="2412"/>
                    </a:lnTo>
                    <a:lnTo>
                      <a:pt x="8781" y="2397"/>
                    </a:lnTo>
                    <a:lnTo>
                      <a:pt x="8735" y="2383"/>
                    </a:lnTo>
                    <a:lnTo>
                      <a:pt x="8686" y="2368"/>
                    </a:lnTo>
                    <a:lnTo>
                      <a:pt x="8636" y="2354"/>
                    </a:lnTo>
                    <a:lnTo>
                      <a:pt x="8583" y="2343"/>
                    </a:lnTo>
                    <a:lnTo>
                      <a:pt x="8532" y="2332"/>
                    </a:lnTo>
                    <a:lnTo>
                      <a:pt x="8479" y="2324"/>
                    </a:lnTo>
                    <a:lnTo>
                      <a:pt x="8479" y="2324"/>
                    </a:lnTo>
                    <a:lnTo>
                      <a:pt x="8421" y="2315"/>
                    </a:lnTo>
                    <a:lnTo>
                      <a:pt x="8364" y="2309"/>
                    </a:lnTo>
                    <a:lnTo>
                      <a:pt x="8337" y="2308"/>
                    </a:lnTo>
                    <a:lnTo>
                      <a:pt x="8313" y="2307"/>
                    </a:lnTo>
                    <a:lnTo>
                      <a:pt x="8290" y="2307"/>
                    </a:lnTo>
                    <a:lnTo>
                      <a:pt x="8268" y="2308"/>
                    </a:lnTo>
                    <a:lnTo>
                      <a:pt x="8268" y="2308"/>
                    </a:lnTo>
                    <a:lnTo>
                      <a:pt x="8209" y="2312"/>
                    </a:lnTo>
                    <a:lnTo>
                      <a:pt x="8209" y="2312"/>
                    </a:lnTo>
                    <a:lnTo>
                      <a:pt x="8173" y="2314"/>
                    </a:lnTo>
                    <a:lnTo>
                      <a:pt x="8139" y="2318"/>
                    </a:lnTo>
                    <a:lnTo>
                      <a:pt x="8106" y="2323"/>
                    </a:lnTo>
                    <a:lnTo>
                      <a:pt x="8075" y="2329"/>
                    </a:lnTo>
                    <a:lnTo>
                      <a:pt x="8046" y="2335"/>
                    </a:lnTo>
                    <a:lnTo>
                      <a:pt x="8018" y="2341"/>
                    </a:lnTo>
                    <a:lnTo>
                      <a:pt x="7992" y="2348"/>
                    </a:lnTo>
                    <a:lnTo>
                      <a:pt x="7966" y="2357"/>
                    </a:lnTo>
                    <a:lnTo>
                      <a:pt x="7943" y="2365"/>
                    </a:lnTo>
                    <a:lnTo>
                      <a:pt x="7921" y="2375"/>
                    </a:lnTo>
                    <a:lnTo>
                      <a:pt x="7900" y="2385"/>
                    </a:lnTo>
                    <a:lnTo>
                      <a:pt x="7881" y="2395"/>
                    </a:lnTo>
                    <a:lnTo>
                      <a:pt x="7862" y="2406"/>
                    </a:lnTo>
                    <a:lnTo>
                      <a:pt x="7846" y="2417"/>
                    </a:lnTo>
                    <a:lnTo>
                      <a:pt x="7830" y="2429"/>
                    </a:lnTo>
                    <a:lnTo>
                      <a:pt x="7816" y="2441"/>
                    </a:lnTo>
                    <a:lnTo>
                      <a:pt x="7802" y="2454"/>
                    </a:lnTo>
                    <a:lnTo>
                      <a:pt x="7790" y="2466"/>
                    </a:lnTo>
                    <a:lnTo>
                      <a:pt x="7779" y="2479"/>
                    </a:lnTo>
                    <a:lnTo>
                      <a:pt x="7768" y="2493"/>
                    </a:lnTo>
                    <a:lnTo>
                      <a:pt x="7759" y="2506"/>
                    </a:lnTo>
                    <a:lnTo>
                      <a:pt x="7751" y="2521"/>
                    </a:lnTo>
                    <a:lnTo>
                      <a:pt x="7743" y="2534"/>
                    </a:lnTo>
                    <a:lnTo>
                      <a:pt x="7737" y="2549"/>
                    </a:lnTo>
                    <a:lnTo>
                      <a:pt x="7731" y="2563"/>
                    </a:lnTo>
                    <a:lnTo>
                      <a:pt x="7728" y="2577"/>
                    </a:lnTo>
                    <a:lnTo>
                      <a:pt x="7724" y="2592"/>
                    </a:lnTo>
                    <a:lnTo>
                      <a:pt x="7720" y="2607"/>
                    </a:lnTo>
                    <a:lnTo>
                      <a:pt x="7717" y="2636"/>
                    </a:lnTo>
                    <a:lnTo>
                      <a:pt x="7715" y="2665"/>
                    </a:lnTo>
                    <a:lnTo>
                      <a:pt x="7715" y="2665"/>
                    </a:lnTo>
                    <a:lnTo>
                      <a:pt x="7715" y="2680"/>
                    </a:lnTo>
                    <a:lnTo>
                      <a:pt x="7718" y="2694"/>
                    </a:lnTo>
                    <a:lnTo>
                      <a:pt x="7723" y="2709"/>
                    </a:lnTo>
                    <a:lnTo>
                      <a:pt x="7728" y="2724"/>
                    </a:lnTo>
                    <a:lnTo>
                      <a:pt x="7735" y="2739"/>
                    </a:lnTo>
                    <a:lnTo>
                      <a:pt x="7742" y="2754"/>
                    </a:lnTo>
                    <a:lnTo>
                      <a:pt x="7752" y="2768"/>
                    </a:lnTo>
                    <a:lnTo>
                      <a:pt x="7763" y="2784"/>
                    </a:lnTo>
                    <a:lnTo>
                      <a:pt x="7774" y="2799"/>
                    </a:lnTo>
                    <a:lnTo>
                      <a:pt x="7788" y="2814"/>
                    </a:lnTo>
                    <a:lnTo>
                      <a:pt x="7801" y="2828"/>
                    </a:lnTo>
                    <a:lnTo>
                      <a:pt x="7816" y="2843"/>
                    </a:lnTo>
                    <a:lnTo>
                      <a:pt x="7848" y="2871"/>
                    </a:lnTo>
                    <a:lnTo>
                      <a:pt x="7883" y="2898"/>
                    </a:lnTo>
                    <a:lnTo>
                      <a:pt x="7921" y="2924"/>
                    </a:lnTo>
                    <a:lnTo>
                      <a:pt x="7960" y="2948"/>
                    </a:lnTo>
                    <a:lnTo>
                      <a:pt x="8001" y="2970"/>
                    </a:lnTo>
                    <a:lnTo>
                      <a:pt x="8043" y="2989"/>
                    </a:lnTo>
                    <a:lnTo>
                      <a:pt x="8085" y="3006"/>
                    </a:lnTo>
                    <a:lnTo>
                      <a:pt x="8127" y="3019"/>
                    </a:lnTo>
                    <a:lnTo>
                      <a:pt x="8148" y="3025"/>
                    </a:lnTo>
                    <a:lnTo>
                      <a:pt x="8168" y="3030"/>
                    </a:lnTo>
                    <a:lnTo>
                      <a:pt x="8189" y="3034"/>
                    </a:lnTo>
                    <a:lnTo>
                      <a:pt x="8209" y="3036"/>
                    </a:lnTo>
                    <a:lnTo>
                      <a:pt x="8209" y="3036"/>
                    </a:lnTo>
                    <a:lnTo>
                      <a:pt x="8231" y="3039"/>
                    </a:lnTo>
                    <a:lnTo>
                      <a:pt x="8252" y="3039"/>
                    </a:lnTo>
                    <a:lnTo>
                      <a:pt x="8252" y="3039"/>
                    </a:lnTo>
                    <a:lnTo>
                      <a:pt x="8302" y="3039"/>
                    </a:lnTo>
                    <a:lnTo>
                      <a:pt x="8357" y="3040"/>
                    </a:lnTo>
                    <a:lnTo>
                      <a:pt x="8417" y="3043"/>
                    </a:lnTo>
                    <a:lnTo>
                      <a:pt x="8479" y="3047"/>
                    </a:lnTo>
                    <a:lnTo>
                      <a:pt x="8479" y="3047"/>
                    </a:lnTo>
                    <a:lnTo>
                      <a:pt x="8526" y="3051"/>
                    </a:lnTo>
                    <a:lnTo>
                      <a:pt x="8572" y="3056"/>
                    </a:lnTo>
                    <a:lnTo>
                      <a:pt x="8620" y="3062"/>
                    </a:lnTo>
                    <a:lnTo>
                      <a:pt x="8668" y="3068"/>
                    </a:lnTo>
                    <a:lnTo>
                      <a:pt x="8716" y="3078"/>
                    </a:lnTo>
                    <a:lnTo>
                      <a:pt x="8763" y="3088"/>
                    </a:lnTo>
                    <a:lnTo>
                      <a:pt x="8811" y="3099"/>
                    </a:lnTo>
                    <a:lnTo>
                      <a:pt x="8858" y="3112"/>
                    </a:lnTo>
                    <a:lnTo>
                      <a:pt x="8858" y="3112"/>
                    </a:lnTo>
                    <a:lnTo>
                      <a:pt x="8888" y="3122"/>
                    </a:lnTo>
                    <a:lnTo>
                      <a:pt x="8918" y="3133"/>
                    </a:lnTo>
                    <a:lnTo>
                      <a:pt x="8947" y="3145"/>
                    </a:lnTo>
                    <a:lnTo>
                      <a:pt x="8975" y="3158"/>
                    </a:lnTo>
                    <a:lnTo>
                      <a:pt x="9003" y="3171"/>
                    </a:lnTo>
                    <a:lnTo>
                      <a:pt x="9030" y="3186"/>
                    </a:lnTo>
                    <a:lnTo>
                      <a:pt x="9056" y="3202"/>
                    </a:lnTo>
                    <a:lnTo>
                      <a:pt x="9081" y="3218"/>
                    </a:lnTo>
                    <a:lnTo>
                      <a:pt x="9081" y="3218"/>
                    </a:lnTo>
                    <a:lnTo>
                      <a:pt x="9155" y="3271"/>
                    </a:lnTo>
                    <a:lnTo>
                      <a:pt x="9185" y="3294"/>
                    </a:lnTo>
                    <a:lnTo>
                      <a:pt x="9209" y="3313"/>
                    </a:lnTo>
                    <a:lnTo>
                      <a:pt x="9230" y="3331"/>
                    </a:lnTo>
                    <a:lnTo>
                      <a:pt x="9245" y="3346"/>
                    </a:lnTo>
                    <a:lnTo>
                      <a:pt x="9251" y="3353"/>
                    </a:lnTo>
                    <a:lnTo>
                      <a:pt x="9256" y="3361"/>
                    </a:lnTo>
                    <a:lnTo>
                      <a:pt x="9258" y="3368"/>
                    </a:lnTo>
                    <a:lnTo>
                      <a:pt x="9261" y="3374"/>
                    </a:lnTo>
                    <a:lnTo>
                      <a:pt x="9263" y="3380"/>
                    </a:lnTo>
                    <a:lnTo>
                      <a:pt x="9263" y="3387"/>
                    </a:lnTo>
                    <a:lnTo>
                      <a:pt x="9262" y="3393"/>
                    </a:lnTo>
                    <a:lnTo>
                      <a:pt x="9261" y="3400"/>
                    </a:lnTo>
                    <a:lnTo>
                      <a:pt x="9257" y="3406"/>
                    </a:lnTo>
                    <a:lnTo>
                      <a:pt x="9253" y="3412"/>
                    </a:lnTo>
                    <a:lnTo>
                      <a:pt x="9242" y="3426"/>
                    </a:lnTo>
                    <a:lnTo>
                      <a:pt x="9227" y="3440"/>
                    </a:lnTo>
                    <a:lnTo>
                      <a:pt x="9209" y="3456"/>
                    </a:lnTo>
                    <a:lnTo>
                      <a:pt x="9161" y="3494"/>
                    </a:lnTo>
                    <a:lnTo>
                      <a:pt x="9161" y="3494"/>
                    </a:lnTo>
                    <a:lnTo>
                      <a:pt x="9149" y="3504"/>
                    </a:lnTo>
                    <a:lnTo>
                      <a:pt x="9137" y="3515"/>
                    </a:lnTo>
                    <a:lnTo>
                      <a:pt x="9127" y="3527"/>
                    </a:lnTo>
                    <a:lnTo>
                      <a:pt x="9117" y="3538"/>
                    </a:lnTo>
                    <a:lnTo>
                      <a:pt x="9107" y="3551"/>
                    </a:lnTo>
                    <a:lnTo>
                      <a:pt x="9100" y="3563"/>
                    </a:lnTo>
                    <a:lnTo>
                      <a:pt x="9085" y="3587"/>
                    </a:lnTo>
                    <a:lnTo>
                      <a:pt x="9072" y="3613"/>
                    </a:lnTo>
                    <a:lnTo>
                      <a:pt x="9061" y="3638"/>
                    </a:lnTo>
                    <a:lnTo>
                      <a:pt x="9039" y="3688"/>
                    </a:lnTo>
                    <a:lnTo>
                      <a:pt x="9027" y="3711"/>
                    </a:lnTo>
                    <a:lnTo>
                      <a:pt x="9013" y="3733"/>
                    </a:lnTo>
                    <a:lnTo>
                      <a:pt x="9005" y="3743"/>
                    </a:lnTo>
                    <a:lnTo>
                      <a:pt x="8996" y="3753"/>
                    </a:lnTo>
                    <a:lnTo>
                      <a:pt x="8987" y="3762"/>
                    </a:lnTo>
                    <a:lnTo>
                      <a:pt x="8978" y="3771"/>
                    </a:lnTo>
                    <a:lnTo>
                      <a:pt x="8967" y="3780"/>
                    </a:lnTo>
                    <a:lnTo>
                      <a:pt x="8954" y="3787"/>
                    </a:lnTo>
                    <a:lnTo>
                      <a:pt x="8942" y="3794"/>
                    </a:lnTo>
                    <a:lnTo>
                      <a:pt x="8927" y="3800"/>
                    </a:lnTo>
                    <a:lnTo>
                      <a:pt x="8913" y="3805"/>
                    </a:lnTo>
                    <a:lnTo>
                      <a:pt x="8896" y="3810"/>
                    </a:lnTo>
                    <a:lnTo>
                      <a:pt x="8877" y="3814"/>
                    </a:lnTo>
                    <a:lnTo>
                      <a:pt x="8858" y="3818"/>
                    </a:lnTo>
                    <a:lnTo>
                      <a:pt x="8858" y="3818"/>
                    </a:lnTo>
                    <a:lnTo>
                      <a:pt x="8837" y="3819"/>
                    </a:lnTo>
                    <a:lnTo>
                      <a:pt x="8837" y="3819"/>
                    </a:lnTo>
                    <a:lnTo>
                      <a:pt x="8816" y="3821"/>
                    </a:lnTo>
                    <a:lnTo>
                      <a:pt x="8798" y="3824"/>
                    </a:lnTo>
                    <a:lnTo>
                      <a:pt x="8782" y="3827"/>
                    </a:lnTo>
                    <a:lnTo>
                      <a:pt x="8766" y="3832"/>
                    </a:lnTo>
                    <a:lnTo>
                      <a:pt x="8751" y="3837"/>
                    </a:lnTo>
                    <a:lnTo>
                      <a:pt x="8739" y="3843"/>
                    </a:lnTo>
                    <a:lnTo>
                      <a:pt x="8728" y="3851"/>
                    </a:lnTo>
                    <a:lnTo>
                      <a:pt x="8718" y="3858"/>
                    </a:lnTo>
                    <a:lnTo>
                      <a:pt x="8710" y="3865"/>
                    </a:lnTo>
                    <a:lnTo>
                      <a:pt x="8702" y="3874"/>
                    </a:lnTo>
                    <a:lnTo>
                      <a:pt x="8696" y="3882"/>
                    </a:lnTo>
                    <a:lnTo>
                      <a:pt x="8691" y="3891"/>
                    </a:lnTo>
                    <a:lnTo>
                      <a:pt x="8689" y="3901"/>
                    </a:lnTo>
                    <a:lnTo>
                      <a:pt x="8686" y="3911"/>
                    </a:lnTo>
                    <a:lnTo>
                      <a:pt x="8685" y="3920"/>
                    </a:lnTo>
                    <a:lnTo>
                      <a:pt x="8686" y="3931"/>
                    </a:lnTo>
                    <a:lnTo>
                      <a:pt x="8688" y="3941"/>
                    </a:lnTo>
                    <a:lnTo>
                      <a:pt x="8691" y="3951"/>
                    </a:lnTo>
                    <a:lnTo>
                      <a:pt x="8695" y="3962"/>
                    </a:lnTo>
                    <a:lnTo>
                      <a:pt x="8701" y="3972"/>
                    </a:lnTo>
                    <a:lnTo>
                      <a:pt x="8707" y="3982"/>
                    </a:lnTo>
                    <a:lnTo>
                      <a:pt x="8716" y="3991"/>
                    </a:lnTo>
                    <a:lnTo>
                      <a:pt x="8724" y="4001"/>
                    </a:lnTo>
                    <a:lnTo>
                      <a:pt x="8735" y="4011"/>
                    </a:lnTo>
                    <a:lnTo>
                      <a:pt x="8746" y="4020"/>
                    </a:lnTo>
                    <a:lnTo>
                      <a:pt x="8759" y="4028"/>
                    </a:lnTo>
                    <a:lnTo>
                      <a:pt x="8773" y="4037"/>
                    </a:lnTo>
                    <a:lnTo>
                      <a:pt x="8788" y="4044"/>
                    </a:lnTo>
                    <a:lnTo>
                      <a:pt x="8804" y="4051"/>
                    </a:lnTo>
                    <a:lnTo>
                      <a:pt x="8821" y="4057"/>
                    </a:lnTo>
                    <a:lnTo>
                      <a:pt x="8838" y="4064"/>
                    </a:lnTo>
                    <a:lnTo>
                      <a:pt x="8858" y="4069"/>
                    </a:lnTo>
                    <a:lnTo>
                      <a:pt x="8858" y="4069"/>
                    </a:lnTo>
                    <a:lnTo>
                      <a:pt x="8876" y="4072"/>
                    </a:lnTo>
                    <a:lnTo>
                      <a:pt x="8894" y="4075"/>
                    </a:lnTo>
                    <a:lnTo>
                      <a:pt x="8914" y="4077"/>
                    </a:lnTo>
                    <a:lnTo>
                      <a:pt x="8934" y="4080"/>
                    </a:lnTo>
                    <a:lnTo>
                      <a:pt x="8934" y="4080"/>
                    </a:lnTo>
                    <a:lnTo>
                      <a:pt x="8961" y="4081"/>
                    </a:lnTo>
                    <a:lnTo>
                      <a:pt x="8989" y="4084"/>
                    </a:lnTo>
                    <a:lnTo>
                      <a:pt x="9046" y="4093"/>
                    </a:lnTo>
                    <a:lnTo>
                      <a:pt x="9109" y="4105"/>
                    </a:lnTo>
                    <a:lnTo>
                      <a:pt x="9174" y="4120"/>
                    </a:lnTo>
                    <a:lnTo>
                      <a:pt x="9241" y="4137"/>
                    </a:lnTo>
                    <a:lnTo>
                      <a:pt x="9310" y="4157"/>
                    </a:lnTo>
                    <a:lnTo>
                      <a:pt x="9378" y="4176"/>
                    </a:lnTo>
                    <a:lnTo>
                      <a:pt x="9447" y="4198"/>
                    </a:lnTo>
                    <a:lnTo>
                      <a:pt x="9447" y="4198"/>
                    </a:lnTo>
                    <a:lnTo>
                      <a:pt x="9513" y="4220"/>
                    </a:lnTo>
                    <a:lnTo>
                      <a:pt x="9579" y="4244"/>
                    </a:lnTo>
                    <a:lnTo>
                      <a:pt x="9699" y="4286"/>
                    </a:lnTo>
                    <a:lnTo>
                      <a:pt x="9801" y="4326"/>
                    </a:lnTo>
                    <a:lnTo>
                      <a:pt x="9876" y="4355"/>
                    </a:lnTo>
                    <a:lnTo>
                      <a:pt x="9876" y="4355"/>
                    </a:lnTo>
                    <a:lnTo>
                      <a:pt x="9896" y="4362"/>
                    </a:lnTo>
                    <a:lnTo>
                      <a:pt x="9916" y="4365"/>
                    </a:lnTo>
                    <a:lnTo>
                      <a:pt x="9935" y="4366"/>
                    </a:lnTo>
                    <a:lnTo>
                      <a:pt x="9954" y="4364"/>
                    </a:lnTo>
                    <a:lnTo>
                      <a:pt x="9972" y="4360"/>
                    </a:lnTo>
                    <a:lnTo>
                      <a:pt x="9989" y="4353"/>
                    </a:lnTo>
                    <a:lnTo>
                      <a:pt x="10005" y="4344"/>
                    </a:lnTo>
                    <a:lnTo>
                      <a:pt x="10020" y="4332"/>
                    </a:lnTo>
                    <a:lnTo>
                      <a:pt x="10020" y="4332"/>
                    </a:lnTo>
                    <a:lnTo>
                      <a:pt x="10032" y="4321"/>
                    </a:lnTo>
                    <a:lnTo>
                      <a:pt x="10043" y="4307"/>
                    </a:lnTo>
                    <a:lnTo>
                      <a:pt x="10053" y="4293"/>
                    </a:lnTo>
                    <a:lnTo>
                      <a:pt x="10061" y="4277"/>
                    </a:lnTo>
                    <a:lnTo>
                      <a:pt x="10067" y="4261"/>
                    </a:lnTo>
                    <a:lnTo>
                      <a:pt x="10074" y="4242"/>
                    </a:lnTo>
                    <a:lnTo>
                      <a:pt x="10077" y="4224"/>
                    </a:lnTo>
                    <a:lnTo>
                      <a:pt x="10078" y="4204"/>
                    </a:lnTo>
                    <a:lnTo>
                      <a:pt x="10078" y="4184"/>
                    </a:lnTo>
                    <a:lnTo>
                      <a:pt x="10077" y="4163"/>
                    </a:lnTo>
                    <a:lnTo>
                      <a:pt x="10074" y="4141"/>
                    </a:lnTo>
                    <a:lnTo>
                      <a:pt x="10067" y="4120"/>
                    </a:lnTo>
                    <a:lnTo>
                      <a:pt x="10059" y="4098"/>
                    </a:lnTo>
                    <a:lnTo>
                      <a:pt x="10048" y="4076"/>
                    </a:lnTo>
                    <a:lnTo>
                      <a:pt x="10036" y="4053"/>
                    </a:lnTo>
                    <a:lnTo>
                      <a:pt x="10020" y="4031"/>
                    </a:lnTo>
                    <a:lnTo>
                      <a:pt x="10020" y="4031"/>
                    </a:lnTo>
                    <a:lnTo>
                      <a:pt x="9999" y="4006"/>
                    </a:lnTo>
                    <a:lnTo>
                      <a:pt x="9974" y="3982"/>
                    </a:lnTo>
                    <a:lnTo>
                      <a:pt x="9974" y="3982"/>
                    </a:lnTo>
                    <a:lnTo>
                      <a:pt x="9946" y="3953"/>
                    </a:lnTo>
                    <a:lnTo>
                      <a:pt x="9922" y="3928"/>
                    </a:lnTo>
                    <a:lnTo>
                      <a:pt x="9905" y="3903"/>
                    </a:lnTo>
                    <a:lnTo>
                      <a:pt x="9897" y="3891"/>
                    </a:lnTo>
                    <a:lnTo>
                      <a:pt x="9890" y="3880"/>
                    </a:lnTo>
                    <a:lnTo>
                      <a:pt x="9885" y="3869"/>
                    </a:lnTo>
                    <a:lnTo>
                      <a:pt x="9881" y="3859"/>
                    </a:lnTo>
                    <a:lnTo>
                      <a:pt x="9879" y="3849"/>
                    </a:lnTo>
                    <a:lnTo>
                      <a:pt x="9876" y="3840"/>
                    </a:lnTo>
                    <a:lnTo>
                      <a:pt x="9876" y="3831"/>
                    </a:lnTo>
                    <a:lnTo>
                      <a:pt x="9876" y="3822"/>
                    </a:lnTo>
                    <a:lnTo>
                      <a:pt x="9878" y="3814"/>
                    </a:lnTo>
                    <a:lnTo>
                      <a:pt x="9880" y="3807"/>
                    </a:lnTo>
                    <a:lnTo>
                      <a:pt x="9883" y="3799"/>
                    </a:lnTo>
                    <a:lnTo>
                      <a:pt x="9886" y="3792"/>
                    </a:lnTo>
                    <a:lnTo>
                      <a:pt x="9891" y="3786"/>
                    </a:lnTo>
                    <a:lnTo>
                      <a:pt x="9897" y="3781"/>
                    </a:lnTo>
                    <a:lnTo>
                      <a:pt x="9903" y="3775"/>
                    </a:lnTo>
                    <a:lnTo>
                      <a:pt x="9911" y="3770"/>
                    </a:lnTo>
                    <a:lnTo>
                      <a:pt x="9918" y="3766"/>
                    </a:lnTo>
                    <a:lnTo>
                      <a:pt x="9927" y="3762"/>
                    </a:lnTo>
                    <a:lnTo>
                      <a:pt x="9946" y="3755"/>
                    </a:lnTo>
                    <a:lnTo>
                      <a:pt x="9968" y="3751"/>
                    </a:lnTo>
                    <a:lnTo>
                      <a:pt x="9993" y="3749"/>
                    </a:lnTo>
                    <a:lnTo>
                      <a:pt x="10020" y="3749"/>
                    </a:lnTo>
                    <a:lnTo>
                      <a:pt x="10020" y="3749"/>
                    </a:lnTo>
                    <a:close/>
                    <a:moveTo>
                      <a:pt x="7616" y="748"/>
                    </a:moveTo>
                    <a:lnTo>
                      <a:pt x="7616" y="748"/>
                    </a:lnTo>
                    <a:lnTo>
                      <a:pt x="7657" y="765"/>
                    </a:lnTo>
                    <a:lnTo>
                      <a:pt x="7699" y="780"/>
                    </a:lnTo>
                    <a:lnTo>
                      <a:pt x="7699" y="780"/>
                    </a:lnTo>
                    <a:lnTo>
                      <a:pt x="7736" y="792"/>
                    </a:lnTo>
                    <a:lnTo>
                      <a:pt x="7770" y="802"/>
                    </a:lnTo>
                    <a:lnTo>
                      <a:pt x="7801" y="811"/>
                    </a:lnTo>
                    <a:lnTo>
                      <a:pt x="7830" y="817"/>
                    </a:lnTo>
                    <a:lnTo>
                      <a:pt x="7856" y="822"/>
                    </a:lnTo>
                    <a:lnTo>
                      <a:pt x="7882" y="824"/>
                    </a:lnTo>
                    <a:lnTo>
                      <a:pt x="7906" y="826"/>
                    </a:lnTo>
                    <a:lnTo>
                      <a:pt x="7932" y="826"/>
                    </a:lnTo>
                    <a:lnTo>
                      <a:pt x="7958" y="826"/>
                    </a:lnTo>
                    <a:lnTo>
                      <a:pt x="7985" y="826"/>
                    </a:lnTo>
                    <a:lnTo>
                      <a:pt x="8045" y="823"/>
                    </a:lnTo>
                    <a:lnTo>
                      <a:pt x="8118" y="819"/>
                    </a:lnTo>
                    <a:lnTo>
                      <a:pt x="8209" y="814"/>
                    </a:lnTo>
                    <a:lnTo>
                      <a:pt x="8209" y="814"/>
                    </a:lnTo>
                    <a:lnTo>
                      <a:pt x="8274" y="813"/>
                    </a:lnTo>
                    <a:lnTo>
                      <a:pt x="8348" y="813"/>
                    </a:lnTo>
                    <a:lnTo>
                      <a:pt x="8348" y="813"/>
                    </a:lnTo>
                    <a:lnTo>
                      <a:pt x="8386" y="813"/>
                    </a:lnTo>
                    <a:lnTo>
                      <a:pt x="8421" y="814"/>
                    </a:lnTo>
                    <a:lnTo>
                      <a:pt x="8451" y="817"/>
                    </a:lnTo>
                    <a:lnTo>
                      <a:pt x="8479" y="820"/>
                    </a:lnTo>
                    <a:lnTo>
                      <a:pt x="8479" y="820"/>
                    </a:lnTo>
                    <a:lnTo>
                      <a:pt x="8510" y="825"/>
                    </a:lnTo>
                    <a:lnTo>
                      <a:pt x="8536" y="830"/>
                    </a:lnTo>
                    <a:lnTo>
                      <a:pt x="8556" y="837"/>
                    </a:lnTo>
                    <a:lnTo>
                      <a:pt x="8575" y="845"/>
                    </a:lnTo>
                    <a:lnTo>
                      <a:pt x="8587" y="853"/>
                    </a:lnTo>
                    <a:lnTo>
                      <a:pt x="8592" y="858"/>
                    </a:lnTo>
                    <a:lnTo>
                      <a:pt x="8597" y="863"/>
                    </a:lnTo>
                    <a:lnTo>
                      <a:pt x="8599" y="867"/>
                    </a:lnTo>
                    <a:lnTo>
                      <a:pt x="8602" y="872"/>
                    </a:lnTo>
                    <a:lnTo>
                      <a:pt x="8603" y="877"/>
                    </a:lnTo>
                    <a:lnTo>
                      <a:pt x="8603" y="882"/>
                    </a:lnTo>
                    <a:lnTo>
                      <a:pt x="8602" y="888"/>
                    </a:lnTo>
                    <a:lnTo>
                      <a:pt x="8599" y="893"/>
                    </a:lnTo>
                    <a:lnTo>
                      <a:pt x="8597" y="897"/>
                    </a:lnTo>
                    <a:lnTo>
                      <a:pt x="8593" y="902"/>
                    </a:lnTo>
                    <a:lnTo>
                      <a:pt x="8583" y="913"/>
                    </a:lnTo>
                    <a:lnTo>
                      <a:pt x="8569" y="924"/>
                    </a:lnTo>
                    <a:lnTo>
                      <a:pt x="8552" y="934"/>
                    </a:lnTo>
                    <a:lnTo>
                      <a:pt x="8531" y="945"/>
                    </a:lnTo>
                    <a:lnTo>
                      <a:pt x="8506" y="955"/>
                    </a:lnTo>
                    <a:lnTo>
                      <a:pt x="8479" y="964"/>
                    </a:lnTo>
                    <a:lnTo>
                      <a:pt x="8479" y="964"/>
                    </a:lnTo>
                    <a:lnTo>
                      <a:pt x="8455" y="971"/>
                    </a:lnTo>
                    <a:lnTo>
                      <a:pt x="8429" y="978"/>
                    </a:lnTo>
                    <a:lnTo>
                      <a:pt x="8402" y="984"/>
                    </a:lnTo>
                    <a:lnTo>
                      <a:pt x="8372" y="990"/>
                    </a:lnTo>
                    <a:lnTo>
                      <a:pt x="8341" y="995"/>
                    </a:lnTo>
                    <a:lnTo>
                      <a:pt x="8307" y="1000"/>
                    </a:lnTo>
                    <a:lnTo>
                      <a:pt x="8272" y="1004"/>
                    </a:lnTo>
                    <a:lnTo>
                      <a:pt x="8236" y="1008"/>
                    </a:lnTo>
                    <a:lnTo>
                      <a:pt x="8236" y="1008"/>
                    </a:lnTo>
                    <a:lnTo>
                      <a:pt x="8209" y="1010"/>
                    </a:lnTo>
                    <a:lnTo>
                      <a:pt x="8209" y="1010"/>
                    </a:lnTo>
                    <a:lnTo>
                      <a:pt x="8177" y="1015"/>
                    </a:lnTo>
                    <a:lnTo>
                      <a:pt x="8150" y="1021"/>
                    </a:lnTo>
                    <a:lnTo>
                      <a:pt x="8127" y="1028"/>
                    </a:lnTo>
                    <a:lnTo>
                      <a:pt x="8108" y="1037"/>
                    </a:lnTo>
                    <a:lnTo>
                      <a:pt x="8092" y="1047"/>
                    </a:lnTo>
                    <a:lnTo>
                      <a:pt x="8080" y="1057"/>
                    </a:lnTo>
                    <a:lnTo>
                      <a:pt x="8072" y="1068"/>
                    </a:lnTo>
                    <a:lnTo>
                      <a:pt x="8065" y="1080"/>
                    </a:lnTo>
                    <a:lnTo>
                      <a:pt x="8062" y="1093"/>
                    </a:lnTo>
                    <a:lnTo>
                      <a:pt x="8061" y="1107"/>
                    </a:lnTo>
                    <a:lnTo>
                      <a:pt x="8061" y="1120"/>
                    </a:lnTo>
                    <a:lnTo>
                      <a:pt x="8063" y="1135"/>
                    </a:lnTo>
                    <a:lnTo>
                      <a:pt x="8067" y="1150"/>
                    </a:lnTo>
                    <a:lnTo>
                      <a:pt x="8073" y="1166"/>
                    </a:lnTo>
                    <a:lnTo>
                      <a:pt x="8085" y="1196"/>
                    </a:lnTo>
                    <a:lnTo>
                      <a:pt x="8116" y="1259"/>
                    </a:lnTo>
                    <a:lnTo>
                      <a:pt x="8129" y="1288"/>
                    </a:lnTo>
                    <a:lnTo>
                      <a:pt x="8134" y="1303"/>
                    </a:lnTo>
                    <a:lnTo>
                      <a:pt x="8138" y="1316"/>
                    </a:lnTo>
                    <a:lnTo>
                      <a:pt x="8140" y="1330"/>
                    </a:lnTo>
                    <a:lnTo>
                      <a:pt x="8140" y="1342"/>
                    </a:lnTo>
                    <a:lnTo>
                      <a:pt x="8138" y="1354"/>
                    </a:lnTo>
                    <a:lnTo>
                      <a:pt x="8134" y="1364"/>
                    </a:lnTo>
                    <a:lnTo>
                      <a:pt x="8127" y="1375"/>
                    </a:lnTo>
                    <a:lnTo>
                      <a:pt x="8118" y="1384"/>
                    </a:lnTo>
                    <a:lnTo>
                      <a:pt x="8105" y="1391"/>
                    </a:lnTo>
                    <a:lnTo>
                      <a:pt x="8089" y="1398"/>
                    </a:lnTo>
                    <a:lnTo>
                      <a:pt x="8089" y="1398"/>
                    </a:lnTo>
                    <a:lnTo>
                      <a:pt x="8053" y="1410"/>
                    </a:lnTo>
                    <a:lnTo>
                      <a:pt x="8019" y="1425"/>
                    </a:lnTo>
                    <a:lnTo>
                      <a:pt x="7987" y="1442"/>
                    </a:lnTo>
                    <a:lnTo>
                      <a:pt x="7958" y="1461"/>
                    </a:lnTo>
                    <a:lnTo>
                      <a:pt x="7930" y="1481"/>
                    </a:lnTo>
                    <a:lnTo>
                      <a:pt x="7904" y="1504"/>
                    </a:lnTo>
                    <a:lnTo>
                      <a:pt x="7879" y="1527"/>
                    </a:lnTo>
                    <a:lnTo>
                      <a:pt x="7857" y="1552"/>
                    </a:lnTo>
                    <a:lnTo>
                      <a:pt x="7837" y="1578"/>
                    </a:lnTo>
                    <a:lnTo>
                      <a:pt x="7818" y="1606"/>
                    </a:lnTo>
                    <a:lnTo>
                      <a:pt x="7802" y="1637"/>
                    </a:lnTo>
                    <a:lnTo>
                      <a:pt x="7788" y="1668"/>
                    </a:lnTo>
                    <a:lnTo>
                      <a:pt x="7774" y="1699"/>
                    </a:lnTo>
                    <a:lnTo>
                      <a:pt x="7763" y="1734"/>
                    </a:lnTo>
                    <a:lnTo>
                      <a:pt x="7754" y="1768"/>
                    </a:lnTo>
                    <a:lnTo>
                      <a:pt x="7747" y="1803"/>
                    </a:lnTo>
                    <a:lnTo>
                      <a:pt x="7747" y="1803"/>
                    </a:lnTo>
                    <a:lnTo>
                      <a:pt x="7746" y="1817"/>
                    </a:lnTo>
                    <a:lnTo>
                      <a:pt x="7746" y="1829"/>
                    </a:lnTo>
                    <a:lnTo>
                      <a:pt x="7748" y="1841"/>
                    </a:lnTo>
                    <a:lnTo>
                      <a:pt x="7751" y="1851"/>
                    </a:lnTo>
                    <a:lnTo>
                      <a:pt x="7756" y="1861"/>
                    </a:lnTo>
                    <a:lnTo>
                      <a:pt x="7762" y="1870"/>
                    </a:lnTo>
                    <a:lnTo>
                      <a:pt x="7769" y="1877"/>
                    </a:lnTo>
                    <a:lnTo>
                      <a:pt x="7778" y="1883"/>
                    </a:lnTo>
                    <a:lnTo>
                      <a:pt x="7788" y="1889"/>
                    </a:lnTo>
                    <a:lnTo>
                      <a:pt x="7799" y="1894"/>
                    </a:lnTo>
                    <a:lnTo>
                      <a:pt x="7810" y="1899"/>
                    </a:lnTo>
                    <a:lnTo>
                      <a:pt x="7823" y="1903"/>
                    </a:lnTo>
                    <a:lnTo>
                      <a:pt x="7837" y="1905"/>
                    </a:lnTo>
                    <a:lnTo>
                      <a:pt x="7852" y="1908"/>
                    </a:lnTo>
                    <a:lnTo>
                      <a:pt x="7884" y="1910"/>
                    </a:lnTo>
                    <a:lnTo>
                      <a:pt x="7920" y="1911"/>
                    </a:lnTo>
                    <a:lnTo>
                      <a:pt x="7957" y="1910"/>
                    </a:lnTo>
                    <a:lnTo>
                      <a:pt x="7997" y="1908"/>
                    </a:lnTo>
                    <a:lnTo>
                      <a:pt x="8037" y="1905"/>
                    </a:lnTo>
                    <a:lnTo>
                      <a:pt x="8123" y="1895"/>
                    </a:lnTo>
                    <a:lnTo>
                      <a:pt x="8209" y="1884"/>
                    </a:lnTo>
                    <a:lnTo>
                      <a:pt x="8209" y="1884"/>
                    </a:lnTo>
                    <a:lnTo>
                      <a:pt x="8260" y="1878"/>
                    </a:lnTo>
                    <a:lnTo>
                      <a:pt x="8309" y="1873"/>
                    </a:lnTo>
                    <a:lnTo>
                      <a:pt x="8356" y="1870"/>
                    </a:lnTo>
                    <a:lnTo>
                      <a:pt x="8397" y="1868"/>
                    </a:lnTo>
                    <a:lnTo>
                      <a:pt x="8397" y="1868"/>
                    </a:lnTo>
                    <a:lnTo>
                      <a:pt x="8419" y="1868"/>
                    </a:lnTo>
                    <a:lnTo>
                      <a:pt x="8440" y="1865"/>
                    </a:lnTo>
                    <a:lnTo>
                      <a:pt x="8460" y="1860"/>
                    </a:lnTo>
                    <a:lnTo>
                      <a:pt x="8479" y="1854"/>
                    </a:lnTo>
                    <a:lnTo>
                      <a:pt x="8479" y="1854"/>
                    </a:lnTo>
                    <a:lnTo>
                      <a:pt x="8495" y="1848"/>
                    </a:lnTo>
                    <a:lnTo>
                      <a:pt x="8510" y="1840"/>
                    </a:lnTo>
                    <a:lnTo>
                      <a:pt x="8525" y="1833"/>
                    </a:lnTo>
                    <a:lnTo>
                      <a:pt x="8538" y="1824"/>
                    </a:lnTo>
                    <a:lnTo>
                      <a:pt x="8566" y="1805"/>
                    </a:lnTo>
                    <a:lnTo>
                      <a:pt x="8593" y="1783"/>
                    </a:lnTo>
                    <a:lnTo>
                      <a:pt x="8619" y="1759"/>
                    </a:lnTo>
                    <a:lnTo>
                      <a:pt x="8643" y="1735"/>
                    </a:lnTo>
                    <a:lnTo>
                      <a:pt x="8668" y="1709"/>
                    </a:lnTo>
                    <a:lnTo>
                      <a:pt x="8691" y="1683"/>
                    </a:lnTo>
                    <a:lnTo>
                      <a:pt x="8735" y="1635"/>
                    </a:lnTo>
                    <a:lnTo>
                      <a:pt x="8757" y="1611"/>
                    </a:lnTo>
                    <a:lnTo>
                      <a:pt x="8778" y="1589"/>
                    </a:lnTo>
                    <a:lnTo>
                      <a:pt x="8798" y="1570"/>
                    </a:lnTo>
                    <a:lnTo>
                      <a:pt x="8819" y="1554"/>
                    </a:lnTo>
                    <a:lnTo>
                      <a:pt x="8828" y="1548"/>
                    </a:lnTo>
                    <a:lnTo>
                      <a:pt x="8838" y="1541"/>
                    </a:lnTo>
                    <a:lnTo>
                      <a:pt x="8848" y="1537"/>
                    </a:lnTo>
                    <a:lnTo>
                      <a:pt x="8858" y="1533"/>
                    </a:lnTo>
                    <a:lnTo>
                      <a:pt x="8858" y="1533"/>
                    </a:lnTo>
                    <a:lnTo>
                      <a:pt x="8871" y="1529"/>
                    </a:lnTo>
                    <a:lnTo>
                      <a:pt x="8885" y="1528"/>
                    </a:lnTo>
                    <a:lnTo>
                      <a:pt x="8885" y="1528"/>
                    </a:lnTo>
                    <a:lnTo>
                      <a:pt x="8897" y="1527"/>
                    </a:lnTo>
                    <a:lnTo>
                      <a:pt x="8907" y="1523"/>
                    </a:lnTo>
                    <a:lnTo>
                      <a:pt x="8915" y="1517"/>
                    </a:lnTo>
                    <a:lnTo>
                      <a:pt x="8924" y="1508"/>
                    </a:lnTo>
                    <a:lnTo>
                      <a:pt x="8930" y="1499"/>
                    </a:lnTo>
                    <a:lnTo>
                      <a:pt x="8936" y="1488"/>
                    </a:lnTo>
                    <a:lnTo>
                      <a:pt x="8941" y="1474"/>
                    </a:lnTo>
                    <a:lnTo>
                      <a:pt x="8946" y="1459"/>
                    </a:lnTo>
                    <a:lnTo>
                      <a:pt x="8950" y="1444"/>
                    </a:lnTo>
                    <a:lnTo>
                      <a:pt x="8952" y="1426"/>
                    </a:lnTo>
                    <a:lnTo>
                      <a:pt x="8957" y="1390"/>
                    </a:lnTo>
                    <a:lnTo>
                      <a:pt x="8964" y="1310"/>
                    </a:lnTo>
                    <a:lnTo>
                      <a:pt x="8969" y="1270"/>
                    </a:lnTo>
                    <a:lnTo>
                      <a:pt x="8974" y="1232"/>
                    </a:lnTo>
                    <a:lnTo>
                      <a:pt x="8978" y="1213"/>
                    </a:lnTo>
                    <a:lnTo>
                      <a:pt x="8983" y="1196"/>
                    </a:lnTo>
                    <a:lnTo>
                      <a:pt x="8987" y="1179"/>
                    </a:lnTo>
                    <a:lnTo>
                      <a:pt x="8992" y="1164"/>
                    </a:lnTo>
                    <a:lnTo>
                      <a:pt x="9000" y="1151"/>
                    </a:lnTo>
                    <a:lnTo>
                      <a:pt x="9007" y="1139"/>
                    </a:lnTo>
                    <a:lnTo>
                      <a:pt x="9016" y="1128"/>
                    </a:lnTo>
                    <a:lnTo>
                      <a:pt x="9025" y="1119"/>
                    </a:lnTo>
                    <a:lnTo>
                      <a:pt x="9038" y="1112"/>
                    </a:lnTo>
                    <a:lnTo>
                      <a:pt x="9050" y="1107"/>
                    </a:lnTo>
                    <a:lnTo>
                      <a:pt x="9065" y="1104"/>
                    </a:lnTo>
                    <a:lnTo>
                      <a:pt x="9081" y="1106"/>
                    </a:lnTo>
                    <a:lnTo>
                      <a:pt x="9081" y="1106"/>
                    </a:lnTo>
                    <a:lnTo>
                      <a:pt x="9098" y="1106"/>
                    </a:lnTo>
                    <a:lnTo>
                      <a:pt x="9117" y="1107"/>
                    </a:lnTo>
                    <a:lnTo>
                      <a:pt x="9137" y="1106"/>
                    </a:lnTo>
                    <a:lnTo>
                      <a:pt x="9158" y="1103"/>
                    </a:lnTo>
                    <a:lnTo>
                      <a:pt x="9179" y="1101"/>
                    </a:lnTo>
                    <a:lnTo>
                      <a:pt x="9202" y="1097"/>
                    </a:lnTo>
                    <a:lnTo>
                      <a:pt x="9248" y="1088"/>
                    </a:lnTo>
                    <a:lnTo>
                      <a:pt x="9296" y="1076"/>
                    </a:lnTo>
                    <a:lnTo>
                      <a:pt x="9346" y="1060"/>
                    </a:lnTo>
                    <a:lnTo>
                      <a:pt x="9396" y="1043"/>
                    </a:lnTo>
                    <a:lnTo>
                      <a:pt x="9447" y="1022"/>
                    </a:lnTo>
                    <a:lnTo>
                      <a:pt x="9447" y="1022"/>
                    </a:lnTo>
                    <a:lnTo>
                      <a:pt x="9493" y="1000"/>
                    </a:lnTo>
                    <a:lnTo>
                      <a:pt x="9538" y="978"/>
                    </a:lnTo>
                    <a:lnTo>
                      <a:pt x="9583" y="953"/>
                    </a:lnTo>
                    <a:lnTo>
                      <a:pt x="9623" y="927"/>
                    </a:lnTo>
                    <a:lnTo>
                      <a:pt x="9643" y="913"/>
                    </a:lnTo>
                    <a:lnTo>
                      <a:pt x="9661" y="900"/>
                    </a:lnTo>
                    <a:lnTo>
                      <a:pt x="9678" y="885"/>
                    </a:lnTo>
                    <a:lnTo>
                      <a:pt x="9694" y="872"/>
                    </a:lnTo>
                    <a:lnTo>
                      <a:pt x="9709" y="857"/>
                    </a:lnTo>
                    <a:lnTo>
                      <a:pt x="9723" y="842"/>
                    </a:lnTo>
                    <a:lnTo>
                      <a:pt x="9736" y="828"/>
                    </a:lnTo>
                    <a:lnTo>
                      <a:pt x="9747" y="813"/>
                    </a:lnTo>
                    <a:lnTo>
                      <a:pt x="9747" y="813"/>
                    </a:lnTo>
                    <a:lnTo>
                      <a:pt x="9774" y="776"/>
                    </a:lnTo>
                    <a:lnTo>
                      <a:pt x="9802" y="742"/>
                    </a:lnTo>
                    <a:lnTo>
                      <a:pt x="9832" y="709"/>
                    </a:lnTo>
                    <a:lnTo>
                      <a:pt x="9865" y="678"/>
                    </a:lnTo>
                    <a:lnTo>
                      <a:pt x="9900" y="649"/>
                    </a:lnTo>
                    <a:lnTo>
                      <a:pt x="9936" y="621"/>
                    </a:lnTo>
                    <a:lnTo>
                      <a:pt x="9977" y="595"/>
                    </a:lnTo>
                    <a:lnTo>
                      <a:pt x="10020" y="569"/>
                    </a:lnTo>
                    <a:lnTo>
                      <a:pt x="10020" y="569"/>
                    </a:lnTo>
                    <a:lnTo>
                      <a:pt x="10048" y="555"/>
                    </a:lnTo>
                    <a:lnTo>
                      <a:pt x="10077" y="540"/>
                    </a:lnTo>
                    <a:lnTo>
                      <a:pt x="10108" y="525"/>
                    </a:lnTo>
                    <a:lnTo>
                      <a:pt x="10140" y="511"/>
                    </a:lnTo>
                    <a:lnTo>
                      <a:pt x="10140" y="511"/>
                    </a:lnTo>
                    <a:lnTo>
                      <a:pt x="10208" y="482"/>
                    </a:lnTo>
                    <a:lnTo>
                      <a:pt x="10283" y="455"/>
                    </a:lnTo>
                    <a:lnTo>
                      <a:pt x="10283" y="455"/>
                    </a:lnTo>
                    <a:lnTo>
                      <a:pt x="10305" y="446"/>
                    </a:lnTo>
                    <a:lnTo>
                      <a:pt x="10322" y="437"/>
                    </a:lnTo>
                    <a:lnTo>
                      <a:pt x="10334" y="429"/>
                    </a:lnTo>
                    <a:lnTo>
                      <a:pt x="10338" y="425"/>
                    </a:lnTo>
                    <a:lnTo>
                      <a:pt x="10342" y="420"/>
                    </a:lnTo>
                    <a:lnTo>
                      <a:pt x="10343" y="415"/>
                    </a:lnTo>
                    <a:lnTo>
                      <a:pt x="10344" y="411"/>
                    </a:lnTo>
                    <a:lnTo>
                      <a:pt x="10344" y="408"/>
                    </a:lnTo>
                    <a:lnTo>
                      <a:pt x="10343" y="403"/>
                    </a:lnTo>
                    <a:lnTo>
                      <a:pt x="10341" y="399"/>
                    </a:lnTo>
                    <a:lnTo>
                      <a:pt x="10337" y="394"/>
                    </a:lnTo>
                    <a:lnTo>
                      <a:pt x="10327" y="386"/>
                    </a:lnTo>
                    <a:lnTo>
                      <a:pt x="10314" y="378"/>
                    </a:lnTo>
                    <a:lnTo>
                      <a:pt x="10298" y="371"/>
                    </a:lnTo>
                    <a:lnTo>
                      <a:pt x="10277" y="362"/>
                    </a:lnTo>
                    <a:lnTo>
                      <a:pt x="10255" y="355"/>
                    </a:lnTo>
                    <a:lnTo>
                      <a:pt x="10229" y="348"/>
                    </a:lnTo>
                    <a:lnTo>
                      <a:pt x="10202" y="342"/>
                    </a:lnTo>
                    <a:lnTo>
                      <a:pt x="10140" y="328"/>
                    </a:lnTo>
                    <a:lnTo>
                      <a:pt x="10140" y="328"/>
                    </a:lnTo>
                    <a:lnTo>
                      <a:pt x="10081" y="318"/>
                    </a:lnTo>
                    <a:lnTo>
                      <a:pt x="10020" y="310"/>
                    </a:lnTo>
                    <a:lnTo>
                      <a:pt x="10020" y="310"/>
                    </a:lnTo>
                    <a:lnTo>
                      <a:pt x="9954" y="302"/>
                    </a:lnTo>
                    <a:lnTo>
                      <a:pt x="9887" y="296"/>
                    </a:lnTo>
                    <a:lnTo>
                      <a:pt x="9820" y="291"/>
                    </a:lnTo>
                    <a:lnTo>
                      <a:pt x="9753" y="288"/>
                    </a:lnTo>
                    <a:lnTo>
                      <a:pt x="9689" y="286"/>
                    </a:lnTo>
                    <a:lnTo>
                      <a:pt x="9627" y="286"/>
                    </a:lnTo>
                    <a:lnTo>
                      <a:pt x="9570" y="289"/>
                    </a:lnTo>
                    <a:lnTo>
                      <a:pt x="9519" y="293"/>
                    </a:lnTo>
                    <a:lnTo>
                      <a:pt x="9519" y="293"/>
                    </a:lnTo>
                    <a:lnTo>
                      <a:pt x="9481" y="296"/>
                    </a:lnTo>
                    <a:lnTo>
                      <a:pt x="9447" y="299"/>
                    </a:lnTo>
                    <a:lnTo>
                      <a:pt x="9447" y="299"/>
                    </a:lnTo>
                    <a:lnTo>
                      <a:pt x="9405" y="299"/>
                    </a:lnTo>
                    <a:lnTo>
                      <a:pt x="9368" y="299"/>
                    </a:lnTo>
                    <a:lnTo>
                      <a:pt x="9335" y="295"/>
                    </a:lnTo>
                    <a:lnTo>
                      <a:pt x="9306" y="291"/>
                    </a:lnTo>
                    <a:lnTo>
                      <a:pt x="9279" y="286"/>
                    </a:lnTo>
                    <a:lnTo>
                      <a:pt x="9253" y="280"/>
                    </a:lnTo>
                    <a:lnTo>
                      <a:pt x="9207" y="267"/>
                    </a:lnTo>
                    <a:lnTo>
                      <a:pt x="9160" y="252"/>
                    </a:lnTo>
                    <a:lnTo>
                      <a:pt x="9136" y="246"/>
                    </a:lnTo>
                    <a:lnTo>
                      <a:pt x="9109" y="240"/>
                    </a:lnTo>
                    <a:lnTo>
                      <a:pt x="9079" y="235"/>
                    </a:lnTo>
                    <a:lnTo>
                      <a:pt x="9046" y="231"/>
                    </a:lnTo>
                    <a:lnTo>
                      <a:pt x="9008" y="229"/>
                    </a:lnTo>
                    <a:lnTo>
                      <a:pt x="8967" y="228"/>
                    </a:lnTo>
                    <a:lnTo>
                      <a:pt x="8967" y="228"/>
                    </a:lnTo>
                    <a:lnTo>
                      <a:pt x="8940" y="227"/>
                    </a:lnTo>
                    <a:lnTo>
                      <a:pt x="8913" y="225"/>
                    </a:lnTo>
                    <a:lnTo>
                      <a:pt x="8885" y="225"/>
                    </a:lnTo>
                    <a:lnTo>
                      <a:pt x="8858" y="227"/>
                    </a:lnTo>
                    <a:lnTo>
                      <a:pt x="8858" y="227"/>
                    </a:lnTo>
                    <a:lnTo>
                      <a:pt x="8811" y="230"/>
                    </a:lnTo>
                    <a:lnTo>
                      <a:pt x="8765" y="236"/>
                    </a:lnTo>
                    <a:lnTo>
                      <a:pt x="8717" y="244"/>
                    </a:lnTo>
                    <a:lnTo>
                      <a:pt x="8669" y="253"/>
                    </a:lnTo>
                    <a:lnTo>
                      <a:pt x="8623" y="264"/>
                    </a:lnTo>
                    <a:lnTo>
                      <a:pt x="8575" y="277"/>
                    </a:lnTo>
                    <a:lnTo>
                      <a:pt x="8527" y="290"/>
                    </a:lnTo>
                    <a:lnTo>
                      <a:pt x="8479" y="305"/>
                    </a:lnTo>
                    <a:lnTo>
                      <a:pt x="8479" y="305"/>
                    </a:lnTo>
                    <a:lnTo>
                      <a:pt x="8411" y="327"/>
                    </a:lnTo>
                    <a:lnTo>
                      <a:pt x="8343" y="350"/>
                    </a:lnTo>
                    <a:lnTo>
                      <a:pt x="8209" y="399"/>
                    </a:lnTo>
                    <a:lnTo>
                      <a:pt x="8209" y="399"/>
                    </a:lnTo>
                    <a:lnTo>
                      <a:pt x="8135" y="426"/>
                    </a:lnTo>
                    <a:lnTo>
                      <a:pt x="8062" y="451"/>
                    </a:lnTo>
                    <a:lnTo>
                      <a:pt x="7991" y="474"/>
                    </a:lnTo>
                    <a:lnTo>
                      <a:pt x="7920" y="495"/>
                    </a:lnTo>
                    <a:lnTo>
                      <a:pt x="7884" y="503"/>
                    </a:lnTo>
                    <a:lnTo>
                      <a:pt x="7850" y="512"/>
                    </a:lnTo>
                    <a:lnTo>
                      <a:pt x="7816" y="519"/>
                    </a:lnTo>
                    <a:lnTo>
                      <a:pt x="7781" y="525"/>
                    </a:lnTo>
                    <a:lnTo>
                      <a:pt x="7748" y="530"/>
                    </a:lnTo>
                    <a:lnTo>
                      <a:pt x="7715" y="534"/>
                    </a:lnTo>
                    <a:lnTo>
                      <a:pt x="7682" y="535"/>
                    </a:lnTo>
                    <a:lnTo>
                      <a:pt x="7650" y="536"/>
                    </a:lnTo>
                    <a:lnTo>
                      <a:pt x="7650" y="536"/>
                    </a:lnTo>
                    <a:lnTo>
                      <a:pt x="7616" y="536"/>
                    </a:lnTo>
                    <a:lnTo>
                      <a:pt x="7616" y="536"/>
                    </a:lnTo>
                    <a:lnTo>
                      <a:pt x="7588" y="537"/>
                    </a:lnTo>
                    <a:lnTo>
                      <a:pt x="7563" y="540"/>
                    </a:lnTo>
                    <a:lnTo>
                      <a:pt x="7541" y="542"/>
                    </a:lnTo>
                    <a:lnTo>
                      <a:pt x="7521" y="545"/>
                    </a:lnTo>
                    <a:lnTo>
                      <a:pt x="7503" y="549"/>
                    </a:lnTo>
                    <a:lnTo>
                      <a:pt x="7488" y="552"/>
                    </a:lnTo>
                    <a:lnTo>
                      <a:pt x="7473" y="557"/>
                    </a:lnTo>
                    <a:lnTo>
                      <a:pt x="7462" y="562"/>
                    </a:lnTo>
                    <a:lnTo>
                      <a:pt x="7451" y="567"/>
                    </a:lnTo>
                    <a:lnTo>
                      <a:pt x="7443" y="573"/>
                    </a:lnTo>
                    <a:lnTo>
                      <a:pt x="7437" y="579"/>
                    </a:lnTo>
                    <a:lnTo>
                      <a:pt x="7432" y="585"/>
                    </a:lnTo>
                    <a:lnTo>
                      <a:pt x="7430" y="593"/>
                    </a:lnTo>
                    <a:lnTo>
                      <a:pt x="7429" y="600"/>
                    </a:lnTo>
                    <a:lnTo>
                      <a:pt x="7429" y="607"/>
                    </a:lnTo>
                    <a:lnTo>
                      <a:pt x="7431" y="615"/>
                    </a:lnTo>
                    <a:lnTo>
                      <a:pt x="7434" y="623"/>
                    </a:lnTo>
                    <a:lnTo>
                      <a:pt x="7439" y="631"/>
                    </a:lnTo>
                    <a:lnTo>
                      <a:pt x="7445" y="639"/>
                    </a:lnTo>
                    <a:lnTo>
                      <a:pt x="7452" y="648"/>
                    </a:lnTo>
                    <a:lnTo>
                      <a:pt x="7470" y="665"/>
                    </a:lnTo>
                    <a:lnTo>
                      <a:pt x="7492" y="682"/>
                    </a:lnTo>
                    <a:lnTo>
                      <a:pt x="7518" y="699"/>
                    </a:lnTo>
                    <a:lnTo>
                      <a:pt x="7549" y="716"/>
                    </a:lnTo>
                    <a:lnTo>
                      <a:pt x="7581" y="732"/>
                    </a:lnTo>
                    <a:lnTo>
                      <a:pt x="7616" y="748"/>
                    </a:lnTo>
                    <a:lnTo>
                      <a:pt x="7616" y="748"/>
                    </a:lnTo>
                    <a:close/>
                    <a:moveTo>
                      <a:pt x="8479" y="4037"/>
                    </a:moveTo>
                    <a:lnTo>
                      <a:pt x="8479" y="4037"/>
                    </a:lnTo>
                    <a:lnTo>
                      <a:pt x="8468" y="4023"/>
                    </a:lnTo>
                    <a:lnTo>
                      <a:pt x="8457" y="4007"/>
                    </a:lnTo>
                    <a:lnTo>
                      <a:pt x="8444" y="3993"/>
                    </a:lnTo>
                    <a:lnTo>
                      <a:pt x="8429" y="3978"/>
                    </a:lnTo>
                    <a:lnTo>
                      <a:pt x="8399" y="3947"/>
                    </a:lnTo>
                    <a:lnTo>
                      <a:pt x="8381" y="3933"/>
                    </a:lnTo>
                    <a:lnTo>
                      <a:pt x="8364" y="3918"/>
                    </a:lnTo>
                    <a:lnTo>
                      <a:pt x="8346" y="3904"/>
                    </a:lnTo>
                    <a:lnTo>
                      <a:pt x="8326" y="3891"/>
                    </a:lnTo>
                    <a:lnTo>
                      <a:pt x="8308" y="3879"/>
                    </a:lnTo>
                    <a:lnTo>
                      <a:pt x="8288" y="3867"/>
                    </a:lnTo>
                    <a:lnTo>
                      <a:pt x="8269" y="3855"/>
                    </a:lnTo>
                    <a:lnTo>
                      <a:pt x="8248" y="3847"/>
                    </a:lnTo>
                    <a:lnTo>
                      <a:pt x="8228" y="3838"/>
                    </a:lnTo>
                    <a:lnTo>
                      <a:pt x="8209" y="3831"/>
                    </a:lnTo>
                    <a:lnTo>
                      <a:pt x="8209" y="3831"/>
                    </a:lnTo>
                    <a:lnTo>
                      <a:pt x="8190" y="3826"/>
                    </a:lnTo>
                    <a:lnTo>
                      <a:pt x="8172" y="3822"/>
                    </a:lnTo>
                    <a:lnTo>
                      <a:pt x="8155" y="3820"/>
                    </a:lnTo>
                    <a:lnTo>
                      <a:pt x="8138" y="3819"/>
                    </a:lnTo>
                    <a:lnTo>
                      <a:pt x="8138" y="3819"/>
                    </a:lnTo>
                    <a:lnTo>
                      <a:pt x="8105" y="3826"/>
                    </a:lnTo>
                    <a:lnTo>
                      <a:pt x="8074" y="3835"/>
                    </a:lnTo>
                    <a:lnTo>
                      <a:pt x="8045" y="3844"/>
                    </a:lnTo>
                    <a:lnTo>
                      <a:pt x="8018" y="3857"/>
                    </a:lnTo>
                    <a:lnTo>
                      <a:pt x="7993" y="3870"/>
                    </a:lnTo>
                    <a:lnTo>
                      <a:pt x="7982" y="3878"/>
                    </a:lnTo>
                    <a:lnTo>
                      <a:pt x="7971" y="3885"/>
                    </a:lnTo>
                    <a:lnTo>
                      <a:pt x="7961" y="3893"/>
                    </a:lnTo>
                    <a:lnTo>
                      <a:pt x="7953" y="3902"/>
                    </a:lnTo>
                    <a:lnTo>
                      <a:pt x="7944" y="3911"/>
                    </a:lnTo>
                    <a:lnTo>
                      <a:pt x="7937" y="3920"/>
                    </a:lnTo>
                    <a:lnTo>
                      <a:pt x="7930" y="3931"/>
                    </a:lnTo>
                    <a:lnTo>
                      <a:pt x="7923" y="3941"/>
                    </a:lnTo>
                    <a:lnTo>
                      <a:pt x="7919" y="3952"/>
                    </a:lnTo>
                    <a:lnTo>
                      <a:pt x="7915" y="3964"/>
                    </a:lnTo>
                    <a:lnTo>
                      <a:pt x="7911" y="3977"/>
                    </a:lnTo>
                    <a:lnTo>
                      <a:pt x="7909" y="3989"/>
                    </a:lnTo>
                    <a:lnTo>
                      <a:pt x="7908" y="4002"/>
                    </a:lnTo>
                    <a:lnTo>
                      <a:pt x="7906" y="4016"/>
                    </a:lnTo>
                    <a:lnTo>
                      <a:pt x="7908" y="4029"/>
                    </a:lnTo>
                    <a:lnTo>
                      <a:pt x="7909" y="4044"/>
                    </a:lnTo>
                    <a:lnTo>
                      <a:pt x="7911" y="4060"/>
                    </a:lnTo>
                    <a:lnTo>
                      <a:pt x="7916" y="4076"/>
                    </a:lnTo>
                    <a:lnTo>
                      <a:pt x="7921" y="4092"/>
                    </a:lnTo>
                    <a:lnTo>
                      <a:pt x="7927" y="4109"/>
                    </a:lnTo>
                    <a:lnTo>
                      <a:pt x="7934" y="4126"/>
                    </a:lnTo>
                    <a:lnTo>
                      <a:pt x="7943" y="4144"/>
                    </a:lnTo>
                    <a:lnTo>
                      <a:pt x="7943" y="4144"/>
                    </a:lnTo>
                    <a:lnTo>
                      <a:pt x="7954" y="4165"/>
                    </a:lnTo>
                    <a:lnTo>
                      <a:pt x="7968" y="4182"/>
                    </a:lnTo>
                    <a:lnTo>
                      <a:pt x="7974" y="4190"/>
                    </a:lnTo>
                    <a:lnTo>
                      <a:pt x="7980" y="4196"/>
                    </a:lnTo>
                    <a:lnTo>
                      <a:pt x="7987" y="4201"/>
                    </a:lnTo>
                    <a:lnTo>
                      <a:pt x="7994" y="4204"/>
                    </a:lnTo>
                    <a:lnTo>
                      <a:pt x="8002" y="4208"/>
                    </a:lnTo>
                    <a:lnTo>
                      <a:pt x="8009" y="4211"/>
                    </a:lnTo>
                    <a:lnTo>
                      <a:pt x="8024" y="4214"/>
                    </a:lnTo>
                    <a:lnTo>
                      <a:pt x="8040" y="4215"/>
                    </a:lnTo>
                    <a:lnTo>
                      <a:pt x="8056" y="4213"/>
                    </a:lnTo>
                    <a:lnTo>
                      <a:pt x="8073" y="4209"/>
                    </a:lnTo>
                    <a:lnTo>
                      <a:pt x="8090" y="4204"/>
                    </a:lnTo>
                    <a:lnTo>
                      <a:pt x="8108" y="4197"/>
                    </a:lnTo>
                    <a:lnTo>
                      <a:pt x="8127" y="4190"/>
                    </a:lnTo>
                    <a:lnTo>
                      <a:pt x="8167" y="4171"/>
                    </a:lnTo>
                    <a:lnTo>
                      <a:pt x="8209" y="4153"/>
                    </a:lnTo>
                    <a:lnTo>
                      <a:pt x="8209" y="4153"/>
                    </a:lnTo>
                    <a:lnTo>
                      <a:pt x="8233" y="4143"/>
                    </a:lnTo>
                    <a:lnTo>
                      <a:pt x="8259" y="4135"/>
                    </a:lnTo>
                    <a:lnTo>
                      <a:pt x="8286" y="4127"/>
                    </a:lnTo>
                    <a:lnTo>
                      <a:pt x="8313" y="4121"/>
                    </a:lnTo>
                    <a:lnTo>
                      <a:pt x="8341" y="4119"/>
                    </a:lnTo>
                    <a:lnTo>
                      <a:pt x="8356" y="4117"/>
                    </a:lnTo>
                    <a:lnTo>
                      <a:pt x="8370" y="4117"/>
                    </a:lnTo>
                    <a:lnTo>
                      <a:pt x="8385" y="4119"/>
                    </a:lnTo>
                    <a:lnTo>
                      <a:pt x="8400" y="4121"/>
                    </a:lnTo>
                    <a:lnTo>
                      <a:pt x="8414" y="4124"/>
                    </a:lnTo>
                    <a:lnTo>
                      <a:pt x="8430" y="4127"/>
                    </a:lnTo>
                    <a:lnTo>
                      <a:pt x="8430" y="4127"/>
                    </a:lnTo>
                    <a:lnTo>
                      <a:pt x="8445" y="4132"/>
                    </a:lnTo>
                    <a:lnTo>
                      <a:pt x="8459" y="4135"/>
                    </a:lnTo>
                    <a:lnTo>
                      <a:pt x="8470" y="4136"/>
                    </a:lnTo>
                    <a:lnTo>
                      <a:pt x="8479" y="4136"/>
                    </a:lnTo>
                    <a:lnTo>
                      <a:pt x="8479" y="4136"/>
                    </a:lnTo>
                    <a:lnTo>
                      <a:pt x="8487" y="4135"/>
                    </a:lnTo>
                    <a:lnTo>
                      <a:pt x="8494" y="4132"/>
                    </a:lnTo>
                    <a:lnTo>
                      <a:pt x="8499" y="4130"/>
                    </a:lnTo>
                    <a:lnTo>
                      <a:pt x="8504" y="4126"/>
                    </a:lnTo>
                    <a:lnTo>
                      <a:pt x="8506" y="4122"/>
                    </a:lnTo>
                    <a:lnTo>
                      <a:pt x="8509" y="4117"/>
                    </a:lnTo>
                    <a:lnTo>
                      <a:pt x="8510" y="4111"/>
                    </a:lnTo>
                    <a:lnTo>
                      <a:pt x="8510" y="4105"/>
                    </a:lnTo>
                    <a:lnTo>
                      <a:pt x="8509" y="4098"/>
                    </a:lnTo>
                    <a:lnTo>
                      <a:pt x="8508" y="4091"/>
                    </a:lnTo>
                    <a:lnTo>
                      <a:pt x="8501" y="4075"/>
                    </a:lnTo>
                    <a:lnTo>
                      <a:pt x="8492" y="4056"/>
                    </a:lnTo>
                    <a:lnTo>
                      <a:pt x="8479" y="4037"/>
                    </a:lnTo>
                    <a:lnTo>
                      <a:pt x="8479" y="4037"/>
                    </a:lnTo>
                    <a:close/>
                    <a:moveTo>
                      <a:pt x="6654" y="3114"/>
                    </a:moveTo>
                    <a:lnTo>
                      <a:pt x="6654" y="3114"/>
                    </a:lnTo>
                    <a:lnTo>
                      <a:pt x="6644" y="3118"/>
                    </a:lnTo>
                    <a:lnTo>
                      <a:pt x="6635" y="3125"/>
                    </a:lnTo>
                    <a:lnTo>
                      <a:pt x="6628" y="3131"/>
                    </a:lnTo>
                    <a:lnTo>
                      <a:pt x="6622" y="3138"/>
                    </a:lnTo>
                    <a:lnTo>
                      <a:pt x="6618" y="3145"/>
                    </a:lnTo>
                    <a:lnTo>
                      <a:pt x="6614" y="3153"/>
                    </a:lnTo>
                    <a:lnTo>
                      <a:pt x="6613" y="3160"/>
                    </a:lnTo>
                    <a:lnTo>
                      <a:pt x="6613" y="3169"/>
                    </a:lnTo>
                    <a:lnTo>
                      <a:pt x="6613" y="3177"/>
                    </a:lnTo>
                    <a:lnTo>
                      <a:pt x="6616" y="3185"/>
                    </a:lnTo>
                    <a:lnTo>
                      <a:pt x="6619" y="3193"/>
                    </a:lnTo>
                    <a:lnTo>
                      <a:pt x="6623" y="3202"/>
                    </a:lnTo>
                    <a:lnTo>
                      <a:pt x="6629" y="3211"/>
                    </a:lnTo>
                    <a:lnTo>
                      <a:pt x="6637" y="3220"/>
                    </a:lnTo>
                    <a:lnTo>
                      <a:pt x="6644" y="3229"/>
                    </a:lnTo>
                    <a:lnTo>
                      <a:pt x="6654" y="3236"/>
                    </a:lnTo>
                    <a:lnTo>
                      <a:pt x="6654" y="3236"/>
                    </a:lnTo>
                    <a:lnTo>
                      <a:pt x="6663" y="3245"/>
                    </a:lnTo>
                    <a:lnTo>
                      <a:pt x="6674" y="3252"/>
                    </a:lnTo>
                    <a:lnTo>
                      <a:pt x="6686" y="3259"/>
                    </a:lnTo>
                    <a:lnTo>
                      <a:pt x="6699" y="3267"/>
                    </a:lnTo>
                    <a:lnTo>
                      <a:pt x="6712" y="3274"/>
                    </a:lnTo>
                    <a:lnTo>
                      <a:pt x="6727" y="3280"/>
                    </a:lnTo>
                    <a:lnTo>
                      <a:pt x="6743" y="3286"/>
                    </a:lnTo>
                    <a:lnTo>
                      <a:pt x="6760" y="3291"/>
                    </a:lnTo>
                    <a:lnTo>
                      <a:pt x="6777" y="3297"/>
                    </a:lnTo>
                    <a:lnTo>
                      <a:pt x="6796" y="3301"/>
                    </a:lnTo>
                    <a:lnTo>
                      <a:pt x="6815" y="3306"/>
                    </a:lnTo>
                    <a:lnTo>
                      <a:pt x="6836" y="3308"/>
                    </a:lnTo>
                    <a:lnTo>
                      <a:pt x="6857" y="3311"/>
                    </a:lnTo>
                    <a:lnTo>
                      <a:pt x="6879" y="3313"/>
                    </a:lnTo>
                    <a:lnTo>
                      <a:pt x="6901" y="3314"/>
                    </a:lnTo>
                    <a:lnTo>
                      <a:pt x="6926" y="3314"/>
                    </a:lnTo>
                    <a:lnTo>
                      <a:pt x="6926" y="3314"/>
                    </a:lnTo>
                    <a:lnTo>
                      <a:pt x="6952" y="3314"/>
                    </a:lnTo>
                    <a:lnTo>
                      <a:pt x="6977" y="3312"/>
                    </a:lnTo>
                    <a:lnTo>
                      <a:pt x="6998" y="3309"/>
                    </a:lnTo>
                    <a:lnTo>
                      <a:pt x="7016" y="3306"/>
                    </a:lnTo>
                    <a:lnTo>
                      <a:pt x="7016" y="3306"/>
                    </a:lnTo>
                    <a:lnTo>
                      <a:pt x="7028" y="3302"/>
                    </a:lnTo>
                    <a:lnTo>
                      <a:pt x="7039" y="3297"/>
                    </a:lnTo>
                    <a:lnTo>
                      <a:pt x="7048" y="3291"/>
                    </a:lnTo>
                    <a:lnTo>
                      <a:pt x="7055" y="3286"/>
                    </a:lnTo>
                    <a:lnTo>
                      <a:pt x="7060" y="3280"/>
                    </a:lnTo>
                    <a:lnTo>
                      <a:pt x="7063" y="3273"/>
                    </a:lnTo>
                    <a:lnTo>
                      <a:pt x="7065" y="3265"/>
                    </a:lnTo>
                    <a:lnTo>
                      <a:pt x="7065" y="3258"/>
                    </a:lnTo>
                    <a:lnTo>
                      <a:pt x="7063" y="3251"/>
                    </a:lnTo>
                    <a:lnTo>
                      <a:pt x="7060" y="3242"/>
                    </a:lnTo>
                    <a:lnTo>
                      <a:pt x="7055" y="3235"/>
                    </a:lnTo>
                    <a:lnTo>
                      <a:pt x="7050" y="3226"/>
                    </a:lnTo>
                    <a:lnTo>
                      <a:pt x="7043" y="3218"/>
                    </a:lnTo>
                    <a:lnTo>
                      <a:pt x="7034" y="3209"/>
                    </a:lnTo>
                    <a:lnTo>
                      <a:pt x="7016" y="3192"/>
                    </a:lnTo>
                    <a:lnTo>
                      <a:pt x="7016" y="3192"/>
                    </a:lnTo>
                    <a:lnTo>
                      <a:pt x="6990" y="3174"/>
                    </a:lnTo>
                    <a:lnTo>
                      <a:pt x="6961" y="3155"/>
                    </a:lnTo>
                    <a:lnTo>
                      <a:pt x="6929" y="3139"/>
                    </a:lnTo>
                    <a:lnTo>
                      <a:pt x="6895" y="3125"/>
                    </a:lnTo>
                    <a:lnTo>
                      <a:pt x="6861" y="3114"/>
                    </a:lnTo>
                    <a:lnTo>
                      <a:pt x="6842" y="3107"/>
                    </a:lnTo>
                    <a:lnTo>
                      <a:pt x="6824" y="3104"/>
                    </a:lnTo>
                    <a:lnTo>
                      <a:pt x="6807" y="3100"/>
                    </a:lnTo>
                    <a:lnTo>
                      <a:pt x="6788" y="3098"/>
                    </a:lnTo>
                    <a:lnTo>
                      <a:pt x="6771" y="3096"/>
                    </a:lnTo>
                    <a:lnTo>
                      <a:pt x="6754" y="3095"/>
                    </a:lnTo>
                    <a:lnTo>
                      <a:pt x="6754" y="3095"/>
                    </a:lnTo>
                    <a:lnTo>
                      <a:pt x="6723" y="3096"/>
                    </a:lnTo>
                    <a:lnTo>
                      <a:pt x="6695" y="3100"/>
                    </a:lnTo>
                    <a:lnTo>
                      <a:pt x="6672" y="3106"/>
                    </a:lnTo>
                    <a:lnTo>
                      <a:pt x="6662" y="3110"/>
                    </a:lnTo>
                    <a:lnTo>
                      <a:pt x="6654" y="3114"/>
                    </a:lnTo>
                    <a:lnTo>
                      <a:pt x="6654" y="3114"/>
                    </a:lnTo>
                    <a:close/>
                    <a:moveTo>
                      <a:pt x="6913" y="2634"/>
                    </a:moveTo>
                    <a:lnTo>
                      <a:pt x="6913" y="2634"/>
                    </a:lnTo>
                    <a:lnTo>
                      <a:pt x="6905" y="2634"/>
                    </a:lnTo>
                    <a:lnTo>
                      <a:pt x="6896" y="2631"/>
                    </a:lnTo>
                    <a:lnTo>
                      <a:pt x="6890" y="2627"/>
                    </a:lnTo>
                    <a:lnTo>
                      <a:pt x="6884" y="2623"/>
                    </a:lnTo>
                    <a:lnTo>
                      <a:pt x="6879" y="2615"/>
                    </a:lnTo>
                    <a:lnTo>
                      <a:pt x="6874" y="2608"/>
                    </a:lnTo>
                    <a:lnTo>
                      <a:pt x="6870" y="2598"/>
                    </a:lnTo>
                    <a:lnTo>
                      <a:pt x="6867" y="2587"/>
                    </a:lnTo>
                    <a:lnTo>
                      <a:pt x="6862" y="2563"/>
                    </a:lnTo>
                    <a:lnTo>
                      <a:pt x="6857" y="2534"/>
                    </a:lnTo>
                    <a:lnTo>
                      <a:pt x="6847" y="2473"/>
                    </a:lnTo>
                    <a:lnTo>
                      <a:pt x="6842" y="2443"/>
                    </a:lnTo>
                    <a:lnTo>
                      <a:pt x="6834" y="2412"/>
                    </a:lnTo>
                    <a:lnTo>
                      <a:pt x="6830" y="2397"/>
                    </a:lnTo>
                    <a:lnTo>
                      <a:pt x="6825" y="2384"/>
                    </a:lnTo>
                    <a:lnTo>
                      <a:pt x="6819" y="2370"/>
                    </a:lnTo>
                    <a:lnTo>
                      <a:pt x="6812" y="2358"/>
                    </a:lnTo>
                    <a:lnTo>
                      <a:pt x="6804" y="2346"/>
                    </a:lnTo>
                    <a:lnTo>
                      <a:pt x="6796" y="2336"/>
                    </a:lnTo>
                    <a:lnTo>
                      <a:pt x="6786" y="2326"/>
                    </a:lnTo>
                    <a:lnTo>
                      <a:pt x="6775" y="2319"/>
                    </a:lnTo>
                    <a:lnTo>
                      <a:pt x="6763" y="2313"/>
                    </a:lnTo>
                    <a:lnTo>
                      <a:pt x="6749" y="2308"/>
                    </a:lnTo>
                    <a:lnTo>
                      <a:pt x="6734" y="2305"/>
                    </a:lnTo>
                    <a:lnTo>
                      <a:pt x="6719" y="2304"/>
                    </a:lnTo>
                    <a:lnTo>
                      <a:pt x="6719" y="2304"/>
                    </a:lnTo>
                    <a:lnTo>
                      <a:pt x="6700" y="2308"/>
                    </a:lnTo>
                    <a:lnTo>
                      <a:pt x="6684" y="2312"/>
                    </a:lnTo>
                    <a:lnTo>
                      <a:pt x="6668" y="2316"/>
                    </a:lnTo>
                    <a:lnTo>
                      <a:pt x="6654" y="2321"/>
                    </a:lnTo>
                    <a:lnTo>
                      <a:pt x="6654" y="2321"/>
                    </a:lnTo>
                    <a:lnTo>
                      <a:pt x="6635" y="2327"/>
                    </a:lnTo>
                    <a:lnTo>
                      <a:pt x="6619" y="2336"/>
                    </a:lnTo>
                    <a:lnTo>
                      <a:pt x="6606" y="2343"/>
                    </a:lnTo>
                    <a:lnTo>
                      <a:pt x="6594" y="2353"/>
                    </a:lnTo>
                    <a:lnTo>
                      <a:pt x="6583" y="2362"/>
                    </a:lnTo>
                    <a:lnTo>
                      <a:pt x="6574" y="2372"/>
                    </a:lnTo>
                    <a:lnTo>
                      <a:pt x="6567" y="2381"/>
                    </a:lnTo>
                    <a:lnTo>
                      <a:pt x="6562" y="2392"/>
                    </a:lnTo>
                    <a:lnTo>
                      <a:pt x="6558" y="2402"/>
                    </a:lnTo>
                    <a:lnTo>
                      <a:pt x="6557" y="2413"/>
                    </a:lnTo>
                    <a:lnTo>
                      <a:pt x="6558" y="2424"/>
                    </a:lnTo>
                    <a:lnTo>
                      <a:pt x="6562" y="2434"/>
                    </a:lnTo>
                    <a:lnTo>
                      <a:pt x="6567" y="2445"/>
                    </a:lnTo>
                    <a:lnTo>
                      <a:pt x="6574" y="2455"/>
                    </a:lnTo>
                    <a:lnTo>
                      <a:pt x="6584" y="2466"/>
                    </a:lnTo>
                    <a:lnTo>
                      <a:pt x="6596" y="2474"/>
                    </a:lnTo>
                    <a:lnTo>
                      <a:pt x="6596" y="2474"/>
                    </a:lnTo>
                    <a:lnTo>
                      <a:pt x="6610" y="2485"/>
                    </a:lnTo>
                    <a:lnTo>
                      <a:pt x="6618" y="2496"/>
                    </a:lnTo>
                    <a:lnTo>
                      <a:pt x="6622" y="2501"/>
                    </a:lnTo>
                    <a:lnTo>
                      <a:pt x="6624" y="2506"/>
                    </a:lnTo>
                    <a:lnTo>
                      <a:pt x="6626" y="2511"/>
                    </a:lnTo>
                    <a:lnTo>
                      <a:pt x="6626" y="2515"/>
                    </a:lnTo>
                    <a:lnTo>
                      <a:pt x="6626" y="2520"/>
                    </a:lnTo>
                    <a:lnTo>
                      <a:pt x="6624" y="2525"/>
                    </a:lnTo>
                    <a:lnTo>
                      <a:pt x="6623" y="2530"/>
                    </a:lnTo>
                    <a:lnTo>
                      <a:pt x="6621" y="2533"/>
                    </a:lnTo>
                    <a:lnTo>
                      <a:pt x="6613" y="2542"/>
                    </a:lnTo>
                    <a:lnTo>
                      <a:pt x="6602" y="2549"/>
                    </a:lnTo>
                    <a:lnTo>
                      <a:pt x="6590" y="2556"/>
                    </a:lnTo>
                    <a:lnTo>
                      <a:pt x="6574" y="2563"/>
                    </a:lnTo>
                    <a:lnTo>
                      <a:pt x="6557" y="2567"/>
                    </a:lnTo>
                    <a:lnTo>
                      <a:pt x="6537" y="2572"/>
                    </a:lnTo>
                    <a:lnTo>
                      <a:pt x="6515" y="2577"/>
                    </a:lnTo>
                    <a:lnTo>
                      <a:pt x="6492" y="2580"/>
                    </a:lnTo>
                    <a:lnTo>
                      <a:pt x="6468" y="2582"/>
                    </a:lnTo>
                    <a:lnTo>
                      <a:pt x="6441" y="2585"/>
                    </a:lnTo>
                    <a:lnTo>
                      <a:pt x="6441" y="2585"/>
                    </a:lnTo>
                    <a:lnTo>
                      <a:pt x="6414" y="2585"/>
                    </a:lnTo>
                    <a:lnTo>
                      <a:pt x="6414" y="2585"/>
                    </a:lnTo>
                    <a:lnTo>
                      <a:pt x="6399" y="2586"/>
                    </a:lnTo>
                    <a:lnTo>
                      <a:pt x="6386" y="2588"/>
                    </a:lnTo>
                    <a:lnTo>
                      <a:pt x="6376" y="2593"/>
                    </a:lnTo>
                    <a:lnTo>
                      <a:pt x="6372" y="2597"/>
                    </a:lnTo>
                    <a:lnTo>
                      <a:pt x="6368" y="2601"/>
                    </a:lnTo>
                    <a:lnTo>
                      <a:pt x="6363" y="2609"/>
                    </a:lnTo>
                    <a:lnTo>
                      <a:pt x="6361" y="2618"/>
                    </a:lnTo>
                    <a:lnTo>
                      <a:pt x="6361" y="2629"/>
                    </a:lnTo>
                    <a:lnTo>
                      <a:pt x="6363" y="2641"/>
                    </a:lnTo>
                    <a:lnTo>
                      <a:pt x="6367" y="2654"/>
                    </a:lnTo>
                    <a:lnTo>
                      <a:pt x="6373" y="2668"/>
                    </a:lnTo>
                    <a:lnTo>
                      <a:pt x="6381" y="2683"/>
                    </a:lnTo>
                    <a:lnTo>
                      <a:pt x="6389" y="2697"/>
                    </a:lnTo>
                    <a:lnTo>
                      <a:pt x="6400" y="2712"/>
                    </a:lnTo>
                    <a:lnTo>
                      <a:pt x="6412" y="2728"/>
                    </a:lnTo>
                    <a:lnTo>
                      <a:pt x="6426" y="2743"/>
                    </a:lnTo>
                    <a:lnTo>
                      <a:pt x="6441" y="2758"/>
                    </a:lnTo>
                    <a:lnTo>
                      <a:pt x="6441" y="2758"/>
                    </a:lnTo>
                    <a:lnTo>
                      <a:pt x="6464" y="2779"/>
                    </a:lnTo>
                    <a:lnTo>
                      <a:pt x="6487" y="2799"/>
                    </a:lnTo>
                    <a:lnTo>
                      <a:pt x="6513" y="2817"/>
                    </a:lnTo>
                    <a:lnTo>
                      <a:pt x="6540" y="2833"/>
                    </a:lnTo>
                    <a:lnTo>
                      <a:pt x="6568" y="2848"/>
                    </a:lnTo>
                    <a:lnTo>
                      <a:pt x="6596" y="2860"/>
                    </a:lnTo>
                    <a:lnTo>
                      <a:pt x="6610" y="2865"/>
                    </a:lnTo>
                    <a:lnTo>
                      <a:pt x="6624" y="2869"/>
                    </a:lnTo>
                    <a:lnTo>
                      <a:pt x="6639" y="2872"/>
                    </a:lnTo>
                    <a:lnTo>
                      <a:pt x="6654" y="2875"/>
                    </a:lnTo>
                    <a:lnTo>
                      <a:pt x="6654" y="2875"/>
                    </a:lnTo>
                    <a:lnTo>
                      <a:pt x="6667" y="2876"/>
                    </a:lnTo>
                    <a:lnTo>
                      <a:pt x="6682" y="2877"/>
                    </a:lnTo>
                    <a:lnTo>
                      <a:pt x="6682" y="2877"/>
                    </a:lnTo>
                    <a:lnTo>
                      <a:pt x="6699" y="2876"/>
                    </a:lnTo>
                    <a:lnTo>
                      <a:pt x="6717" y="2874"/>
                    </a:lnTo>
                    <a:lnTo>
                      <a:pt x="6734" y="2870"/>
                    </a:lnTo>
                    <a:lnTo>
                      <a:pt x="6752" y="2866"/>
                    </a:lnTo>
                    <a:lnTo>
                      <a:pt x="6768" y="2860"/>
                    </a:lnTo>
                    <a:lnTo>
                      <a:pt x="6783" y="2853"/>
                    </a:lnTo>
                    <a:lnTo>
                      <a:pt x="6799" y="2845"/>
                    </a:lnTo>
                    <a:lnTo>
                      <a:pt x="6814" y="2837"/>
                    </a:lnTo>
                    <a:lnTo>
                      <a:pt x="6828" y="2827"/>
                    </a:lnTo>
                    <a:lnTo>
                      <a:pt x="6841" y="2817"/>
                    </a:lnTo>
                    <a:lnTo>
                      <a:pt x="6853" y="2807"/>
                    </a:lnTo>
                    <a:lnTo>
                      <a:pt x="6866" y="2796"/>
                    </a:lnTo>
                    <a:lnTo>
                      <a:pt x="6878" y="2785"/>
                    </a:lnTo>
                    <a:lnTo>
                      <a:pt x="6888" y="2773"/>
                    </a:lnTo>
                    <a:lnTo>
                      <a:pt x="6907" y="2750"/>
                    </a:lnTo>
                    <a:lnTo>
                      <a:pt x="6922" y="2727"/>
                    </a:lnTo>
                    <a:lnTo>
                      <a:pt x="6934" y="2705"/>
                    </a:lnTo>
                    <a:lnTo>
                      <a:pt x="6938" y="2695"/>
                    </a:lnTo>
                    <a:lnTo>
                      <a:pt x="6941" y="2684"/>
                    </a:lnTo>
                    <a:lnTo>
                      <a:pt x="6944" y="2675"/>
                    </a:lnTo>
                    <a:lnTo>
                      <a:pt x="6945" y="2667"/>
                    </a:lnTo>
                    <a:lnTo>
                      <a:pt x="6945" y="2658"/>
                    </a:lnTo>
                    <a:lnTo>
                      <a:pt x="6944" y="2651"/>
                    </a:lnTo>
                    <a:lnTo>
                      <a:pt x="6943" y="2645"/>
                    </a:lnTo>
                    <a:lnTo>
                      <a:pt x="6939" y="2640"/>
                    </a:lnTo>
                    <a:lnTo>
                      <a:pt x="6934" y="2636"/>
                    </a:lnTo>
                    <a:lnTo>
                      <a:pt x="6928" y="2634"/>
                    </a:lnTo>
                    <a:lnTo>
                      <a:pt x="6922" y="2632"/>
                    </a:lnTo>
                    <a:lnTo>
                      <a:pt x="6913" y="2634"/>
                    </a:lnTo>
                    <a:lnTo>
                      <a:pt x="6913" y="2634"/>
                    </a:lnTo>
                    <a:close/>
                    <a:moveTo>
                      <a:pt x="8313" y="4228"/>
                    </a:moveTo>
                    <a:lnTo>
                      <a:pt x="8313" y="4228"/>
                    </a:lnTo>
                    <a:lnTo>
                      <a:pt x="8291" y="4233"/>
                    </a:lnTo>
                    <a:lnTo>
                      <a:pt x="8271" y="4239"/>
                    </a:lnTo>
                    <a:lnTo>
                      <a:pt x="8254" y="4244"/>
                    </a:lnTo>
                    <a:lnTo>
                      <a:pt x="8241" y="4251"/>
                    </a:lnTo>
                    <a:lnTo>
                      <a:pt x="8230" y="4257"/>
                    </a:lnTo>
                    <a:lnTo>
                      <a:pt x="8220" y="4264"/>
                    </a:lnTo>
                    <a:lnTo>
                      <a:pt x="8214" y="4272"/>
                    </a:lnTo>
                    <a:lnTo>
                      <a:pt x="8209" y="4279"/>
                    </a:lnTo>
                    <a:lnTo>
                      <a:pt x="8209" y="4279"/>
                    </a:lnTo>
                    <a:lnTo>
                      <a:pt x="8206" y="4286"/>
                    </a:lnTo>
                    <a:lnTo>
                      <a:pt x="8205" y="4294"/>
                    </a:lnTo>
                    <a:lnTo>
                      <a:pt x="8206" y="4301"/>
                    </a:lnTo>
                    <a:lnTo>
                      <a:pt x="8209" y="4308"/>
                    </a:lnTo>
                    <a:lnTo>
                      <a:pt x="8209" y="4308"/>
                    </a:lnTo>
                    <a:lnTo>
                      <a:pt x="8214" y="4317"/>
                    </a:lnTo>
                    <a:lnTo>
                      <a:pt x="8220" y="4326"/>
                    </a:lnTo>
                    <a:lnTo>
                      <a:pt x="8228" y="4334"/>
                    </a:lnTo>
                    <a:lnTo>
                      <a:pt x="8238" y="4342"/>
                    </a:lnTo>
                    <a:lnTo>
                      <a:pt x="8249" y="4349"/>
                    </a:lnTo>
                    <a:lnTo>
                      <a:pt x="8261" y="4355"/>
                    </a:lnTo>
                    <a:lnTo>
                      <a:pt x="8275" y="4361"/>
                    </a:lnTo>
                    <a:lnTo>
                      <a:pt x="8288" y="4367"/>
                    </a:lnTo>
                    <a:lnTo>
                      <a:pt x="8303" y="4371"/>
                    </a:lnTo>
                    <a:lnTo>
                      <a:pt x="8318" y="4375"/>
                    </a:lnTo>
                    <a:lnTo>
                      <a:pt x="8332" y="4378"/>
                    </a:lnTo>
                    <a:lnTo>
                      <a:pt x="8346" y="4380"/>
                    </a:lnTo>
                    <a:lnTo>
                      <a:pt x="8361" y="4380"/>
                    </a:lnTo>
                    <a:lnTo>
                      <a:pt x="8374" y="4380"/>
                    </a:lnTo>
                    <a:lnTo>
                      <a:pt x="8386" y="4377"/>
                    </a:lnTo>
                    <a:lnTo>
                      <a:pt x="8399" y="4373"/>
                    </a:lnTo>
                    <a:lnTo>
                      <a:pt x="8399" y="4373"/>
                    </a:lnTo>
                    <a:lnTo>
                      <a:pt x="8407" y="4370"/>
                    </a:lnTo>
                    <a:lnTo>
                      <a:pt x="8416" y="4366"/>
                    </a:lnTo>
                    <a:lnTo>
                      <a:pt x="8423" y="4361"/>
                    </a:lnTo>
                    <a:lnTo>
                      <a:pt x="8430" y="4355"/>
                    </a:lnTo>
                    <a:lnTo>
                      <a:pt x="8444" y="4343"/>
                    </a:lnTo>
                    <a:lnTo>
                      <a:pt x="8455" y="4329"/>
                    </a:lnTo>
                    <a:lnTo>
                      <a:pt x="8463" y="4313"/>
                    </a:lnTo>
                    <a:lnTo>
                      <a:pt x="8468" y="4299"/>
                    </a:lnTo>
                    <a:lnTo>
                      <a:pt x="8470" y="4291"/>
                    </a:lnTo>
                    <a:lnTo>
                      <a:pt x="8471" y="4284"/>
                    </a:lnTo>
                    <a:lnTo>
                      <a:pt x="8471" y="4277"/>
                    </a:lnTo>
                    <a:lnTo>
                      <a:pt x="8470" y="4269"/>
                    </a:lnTo>
                    <a:lnTo>
                      <a:pt x="8467" y="4262"/>
                    </a:lnTo>
                    <a:lnTo>
                      <a:pt x="8465" y="4255"/>
                    </a:lnTo>
                    <a:lnTo>
                      <a:pt x="8461" y="4248"/>
                    </a:lnTo>
                    <a:lnTo>
                      <a:pt x="8456" y="4242"/>
                    </a:lnTo>
                    <a:lnTo>
                      <a:pt x="8450" y="4237"/>
                    </a:lnTo>
                    <a:lnTo>
                      <a:pt x="8444" y="4233"/>
                    </a:lnTo>
                    <a:lnTo>
                      <a:pt x="8436" y="4229"/>
                    </a:lnTo>
                    <a:lnTo>
                      <a:pt x="8427" y="4225"/>
                    </a:lnTo>
                    <a:lnTo>
                      <a:pt x="8417" y="4222"/>
                    </a:lnTo>
                    <a:lnTo>
                      <a:pt x="8406" y="4220"/>
                    </a:lnTo>
                    <a:lnTo>
                      <a:pt x="8394" y="4219"/>
                    </a:lnTo>
                    <a:lnTo>
                      <a:pt x="8380" y="4219"/>
                    </a:lnTo>
                    <a:lnTo>
                      <a:pt x="8365" y="4219"/>
                    </a:lnTo>
                    <a:lnTo>
                      <a:pt x="8348" y="4222"/>
                    </a:lnTo>
                    <a:lnTo>
                      <a:pt x="8331" y="4224"/>
                    </a:lnTo>
                    <a:lnTo>
                      <a:pt x="8313" y="4228"/>
                    </a:lnTo>
                    <a:lnTo>
                      <a:pt x="8313" y="4228"/>
                    </a:lnTo>
                    <a:close/>
                    <a:moveTo>
                      <a:pt x="4806" y="2876"/>
                    </a:moveTo>
                    <a:lnTo>
                      <a:pt x="4806" y="2876"/>
                    </a:lnTo>
                    <a:lnTo>
                      <a:pt x="4808" y="2885"/>
                    </a:lnTo>
                    <a:lnTo>
                      <a:pt x="4811" y="2893"/>
                    </a:lnTo>
                    <a:lnTo>
                      <a:pt x="4818" y="2908"/>
                    </a:lnTo>
                    <a:lnTo>
                      <a:pt x="4827" y="2921"/>
                    </a:lnTo>
                    <a:lnTo>
                      <a:pt x="4839" y="2934"/>
                    </a:lnTo>
                    <a:lnTo>
                      <a:pt x="4851" y="2945"/>
                    </a:lnTo>
                    <a:lnTo>
                      <a:pt x="4866" y="2954"/>
                    </a:lnTo>
                    <a:lnTo>
                      <a:pt x="4882" y="2962"/>
                    </a:lnTo>
                    <a:lnTo>
                      <a:pt x="4899" y="2969"/>
                    </a:lnTo>
                    <a:lnTo>
                      <a:pt x="4916" y="2975"/>
                    </a:lnTo>
                    <a:lnTo>
                      <a:pt x="4933" y="2980"/>
                    </a:lnTo>
                    <a:lnTo>
                      <a:pt x="4970" y="2989"/>
                    </a:lnTo>
                    <a:lnTo>
                      <a:pt x="5004" y="2995"/>
                    </a:lnTo>
                    <a:lnTo>
                      <a:pt x="5035" y="3000"/>
                    </a:lnTo>
                    <a:lnTo>
                      <a:pt x="5035" y="3000"/>
                    </a:lnTo>
                    <a:lnTo>
                      <a:pt x="5070" y="3005"/>
                    </a:lnTo>
                    <a:lnTo>
                      <a:pt x="5083" y="3008"/>
                    </a:lnTo>
                    <a:lnTo>
                      <a:pt x="5086" y="3009"/>
                    </a:lnTo>
                    <a:lnTo>
                      <a:pt x="5089" y="3012"/>
                    </a:lnTo>
                    <a:lnTo>
                      <a:pt x="5090" y="3014"/>
                    </a:lnTo>
                    <a:lnTo>
                      <a:pt x="5090" y="3017"/>
                    </a:lnTo>
                    <a:lnTo>
                      <a:pt x="5088" y="3019"/>
                    </a:lnTo>
                    <a:lnTo>
                      <a:pt x="5084" y="3023"/>
                    </a:lnTo>
                    <a:lnTo>
                      <a:pt x="5070" y="3030"/>
                    </a:lnTo>
                    <a:lnTo>
                      <a:pt x="5050" y="3039"/>
                    </a:lnTo>
                    <a:lnTo>
                      <a:pt x="5050" y="3039"/>
                    </a:lnTo>
                    <a:lnTo>
                      <a:pt x="5035" y="3045"/>
                    </a:lnTo>
                    <a:lnTo>
                      <a:pt x="5035" y="3045"/>
                    </a:lnTo>
                    <a:lnTo>
                      <a:pt x="5014" y="3056"/>
                    </a:lnTo>
                    <a:lnTo>
                      <a:pt x="5006" y="3061"/>
                    </a:lnTo>
                    <a:lnTo>
                      <a:pt x="4999" y="3066"/>
                    </a:lnTo>
                    <a:lnTo>
                      <a:pt x="4995" y="3071"/>
                    </a:lnTo>
                    <a:lnTo>
                      <a:pt x="4991" y="3076"/>
                    </a:lnTo>
                    <a:lnTo>
                      <a:pt x="4990" y="3079"/>
                    </a:lnTo>
                    <a:lnTo>
                      <a:pt x="4990" y="3084"/>
                    </a:lnTo>
                    <a:lnTo>
                      <a:pt x="4991" y="3089"/>
                    </a:lnTo>
                    <a:lnTo>
                      <a:pt x="4993" y="3093"/>
                    </a:lnTo>
                    <a:lnTo>
                      <a:pt x="4997" y="3098"/>
                    </a:lnTo>
                    <a:lnTo>
                      <a:pt x="5003" y="3101"/>
                    </a:lnTo>
                    <a:lnTo>
                      <a:pt x="5017" y="3111"/>
                    </a:lnTo>
                    <a:lnTo>
                      <a:pt x="5035" y="3120"/>
                    </a:lnTo>
                    <a:lnTo>
                      <a:pt x="5035" y="3120"/>
                    </a:lnTo>
                    <a:lnTo>
                      <a:pt x="5058" y="3131"/>
                    </a:lnTo>
                    <a:lnTo>
                      <a:pt x="5085" y="3142"/>
                    </a:lnTo>
                    <a:lnTo>
                      <a:pt x="5146" y="3166"/>
                    </a:lnTo>
                    <a:lnTo>
                      <a:pt x="5181" y="3181"/>
                    </a:lnTo>
                    <a:lnTo>
                      <a:pt x="5217" y="3197"/>
                    </a:lnTo>
                    <a:lnTo>
                      <a:pt x="5255" y="3214"/>
                    </a:lnTo>
                    <a:lnTo>
                      <a:pt x="5293" y="3234"/>
                    </a:lnTo>
                    <a:lnTo>
                      <a:pt x="5293" y="3234"/>
                    </a:lnTo>
                    <a:lnTo>
                      <a:pt x="5307" y="3241"/>
                    </a:lnTo>
                    <a:lnTo>
                      <a:pt x="5320" y="3246"/>
                    </a:lnTo>
                    <a:lnTo>
                      <a:pt x="5320" y="3246"/>
                    </a:lnTo>
                    <a:lnTo>
                      <a:pt x="5340" y="3253"/>
                    </a:lnTo>
                    <a:lnTo>
                      <a:pt x="5361" y="3258"/>
                    </a:lnTo>
                    <a:lnTo>
                      <a:pt x="5381" y="3262"/>
                    </a:lnTo>
                    <a:lnTo>
                      <a:pt x="5404" y="3264"/>
                    </a:lnTo>
                    <a:lnTo>
                      <a:pt x="5427" y="3265"/>
                    </a:lnTo>
                    <a:lnTo>
                      <a:pt x="5450" y="3265"/>
                    </a:lnTo>
                    <a:lnTo>
                      <a:pt x="5475" y="3265"/>
                    </a:lnTo>
                    <a:lnTo>
                      <a:pt x="5499" y="3263"/>
                    </a:lnTo>
                    <a:lnTo>
                      <a:pt x="5524" y="3260"/>
                    </a:lnTo>
                    <a:lnTo>
                      <a:pt x="5549" y="3257"/>
                    </a:lnTo>
                    <a:lnTo>
                      <a:pt x="5602" y="3247"/>
                    </a:lnTo>
                    <a:lnTo>
                      <a:pt x="5655" y="3235"/>
                    </a:lnTo>
                    <a:lnTo>
                      <a:pt x="5708" y="3221"/>
                    </a:lnTo>
                    <a:lnTo>
                      <a:pt x="5817" y="3192"/>
                    </a:lnTo>
                    <a:lnTo>
                      <a:pt x="5872" y="3177"/>
                    </a:lnTo>
                    <a:lnTo>
                      <a:pt x="5926" y="3164"/>
                    </a:lnTo>
                    <a:lnTo>
                      <a:pt x="5979" y="3153"/>
                    </a:lnTo>
                    <a:lnTo>
                      <a:pt x="6030" y="3144"/>
                    </a:lnTo>
                    <a:lnTo>
                      <a:pt x="6055" y="3140"/>
                    </a:lnTo>
                    <a:lnTo>
                      <a:pt x="6079" y="3138"/>
                    </a:lnTo>
                    <a:lnTo>
                      <a:pt x="6104" y="3137"/>
                    </a:lnTo>
                    <a:lnTo>
                      <a:pt x="6128" y="3136"/>
                    </a:lnTo>
                    <a:lnTo>
                      <a:pt x="6128" y="3136"/>
                    </a:lnTo>
                    <a:lnTo>
                      <a:pt x="6155" y="3137"/>
                    </a:lnTo>
                    <a:lnTo>
                      <a:pt x="6155" y="3137"/>
                    </a:lnTo>
                    <a:lnTo>
                      <a:pt x="6198" y="3138"/>
                    </a:lnTo>
                    <a:lnTo>
                      <a:pt x="6239" y="3138"/>
                    </a:lnTo>
                    <a:lnTo>
                      <a:pt x="6279" y="3134"/>
                    </a:lnTo>
                    <a:lnTo>
                      <a:pt x="6317" y="3131"/>
                    </a:lnTo>
                    <a:lnTo>
                      <a:pt x="6351" y="3125"/>
                    </a:lnTo>
                    <a:lnTo>
                      <a:pt x="6384" y="3118"/>
                    </a:lnTo>
                    <a:lnTo>
                      <a:pt x="6415" y="3111"/>
                    </a:lnTo>
                    <a:lnTo>
                      <a:pt x="6441" y="3103"/>
                    </a:lnTo>
                    <a:lnTo>
                      <a:pt x="6441" y="3103"/>
                    </a:lnTo>
                    <a:lnTo>
                      <a:pt x="6470" y="3091"/>
                    </a:lnTo>
                    <a:lnTo>
                      <a:pt x="6492" y="3080"/>
                    </a:lnTo>
                    <a:lnTo>
                      <a:pt x="6502" y="3076"/>
                    </a:lnTo>
                    <a:lnTo>
                      <a:pt x="6509" y="3069"/>
                    </a:lnTo>
                    <a:lnTo>
                      <a:pt x="6514" y="3065"/>
                    </a:lnTo>
                    <a:lnTo>
                      <a:pt x="6519" y="3060"/>
                    </a:lnTo>
                    <a:lnTo>
                      <a:pt x="6520" y="3056"/>
                    </a:lnTo>
                    <a:lnTo>
                      <a:pt x="6521" y="3051"/>
                    </a:lnTo>
                    <a:lnTo>
                      <a:pt x="6519" y="3047"/>
                    </a:lnTo>
                    <a:lnTo>
                      <a:pt x="6515" y="3045"/>
                    </a:lnTo>
                    <a:lnTo>
                      <a:pt x="6510" y="3043"/>
                    </a:lnTo>
                    <a:lnTo>
                      <a:pt x="6502" y="3040"/>
                    </a:lnTo>
                    <a:lnTo>
                      <a:pt x="6492" y="3039"/>
                    </a:lnTo>
                    <a:lnTo>
                      <a:pt x="6480" y="3039"/>
                    </a:lnTo>
                    <a:lnTo>
                      <a:pt x="6480" y="3039"/>
                    </a:lnTo>
                    <a:lnTo>
                      <a:pt x="6460" y="3038"/>
                    </a:lnTo>
                    <a:lnTo>
                      <a:pt x="6441" y="3035"/>
                    </a:lnTo>
                    <a:lnTo>
                      <a:pt x="6441" y="3035"/>
                    </a:lnTo>
                    <a:lnTo>
                      <a:pt x="6420" y="3029"/>
                    </a:lnTo>
                    <a:lnTo>
                      <a:pt x="6398" y="3020"/>
                    </a:lnTo>
                    <a:lnTo>
                      <a:pt x="6376" y="3009"/>
                    </a:lnTo>
                    <a:lnTo>
                      <a:pt x="6354" y="2996"/>
                    </a:lnTo>
                    <a:lnTo>
                      <a:pt x="6332" y="2980"/>
                    </a:lnTo>
                    <a:lnTo>
                      <a:pt x="6311" y="2963"/>
                    </a:lnTo>
                    <a:lnTo>
                      <a:pt x="6289" y="2942"/>
                    </a:lnTo>
                    <a:lnTo>
                      <a:pt x="6268" y="2920"/>
                    </a:lnTo>
                    <a:lnTo>
                      <a:pt x="6248" y="2894"/>
                    </a:lnTo>
                    <a:lnTo>
                      <a:pt x="6229" y="2869"/>
                    </a:lnTo>
                    <a:lnTo>
                      <a:pt x="6209" y="2839"/>
                    </a:lnTo>
                    <a:lnTo>
                      <a:pt x="6192" y="2809"/>
                    </a:lnTo>
                    <a:lnTo>
                      <a:pt x="6174" y="2776"/>
                    </a:lnTo>
                    <a:lnTo>
                      <a:pt x="6158" y="2740"/>
                    </a:lnTo>
                    <a:lnTo>
                      <a:pt x="6142" y="2703"/>
                    </a:lnTo>
                    <a:lnTo>
                      <a:pt x="6128" y="2665"/>
                    </a:lnTo>
                    <a:lnTo>
                      <a:pt x="6128" y="2665"/>
                    </a:lnTo>
                    <a:lnTo>
                      <a:pt x="6122" y="2649"/>
                    </a:lnTo>
                    <a:lnTo>
                      <a:pt x="6122" y="2649"/>
                    </a:lnTo>
                    <a:lnTo>
                      <a:pt x="6114" y="2627"/>
                    </a:lnTo>
                    <a:lnTo>
                      <a:pt x="6105" y="2607"/>
                    </a:lnTo>
                    <a:lnTo>
                      <a:pt x="6095" y="2590"/>
                    </a:lnTo>
                    <a:lnTo>
                      <a:pt x="6084" y="2572"/>
                    </a:lnTo>
                    <a:lnTo>
                      <a:pt x="6073" y="2558"/>
                    </a:lnTo>
                    <a:lnTo>
                      <a:pt x="6061" y="2545"/>
                    </a:lnTo>
                    <a:lnTo>
                      <a:pt x="6048" y="2533"/>
                    </a:lnTo>
                    <a:lnTo>
                      <a:pt x="6034" y="2523"/>
                    </a:lnTo>
                    <a:lnTo>
                      <a:pt x="6019" y="2515"/>
                    </a:lnTo>
                    <a:lnTo>
                      <a:pt x="6003" y="2507"/>
                    </a:lnTo>
                    <a:lnTo>
                      <a:pt x="5988" y="2501"/>
                    </a:lnTo>
                    <a:lnTo>
                      <a:pt x="5972" y="2495"/>
                    </a:lnTo>
                    <a:lnTo>
                      <a:pt x="5955" y="2492"/>
                    </a:lnTo>
                    <a:lnTo>
                      <a:pt x="5937" y="2488"/>
                    </a:lnTo>
                    <a:lnTo>
                      <a:pt x="5919" y="2485"/>
                    </a:lnTo>
                    <a:lnTo>
                      <a:pt x="5901" y="2484"/>
                    </a:lnTo>
                    <a:lnTo>
                      <a:pt x="5863" y="2483"/>
                    </a:lnTo>
                    <a:lnTo>
                      <a:pt x="5824" y="2484"/>
                    </a:lnTo>
                    <a:lnTo>
                      <a:pt x="5782" y="2488"/>
                    </a:lnTo>
                    <a:lnTo>
                      <a:pt x="5740" y="2492"/>
                    </a:lnTo>
                    <a:lnTo>
                      <a:pt x="5656" y="2499"/>
                    </a:lnTo>
                    <a:lnTo>
                      <a:pt x="5613" y="2501"/>
                    </a:lnTo>
                    <a:lnTo>
                      <a:pt x="5570" y="2503"/>
                    </a:lnTo>
                    <a:lnTo>
                      <a:pt x="5570" y="2503"/>
                    </a:lnTo>
                    <a:lnTo>
                      <a:pt x="5537" y="2501"/>
                    </a:lnTo>
                    <a:lnTo>
                      <a:pt x="5504" y="2498"/>
                    </a:lnTo>
                    <a:lnTo>
                      <a:pt x="5472" y="2493"/>
                    </a:lnTo>
                    <a:lnTo>
                      <a:pt x="5440" y="2484"/>
                    </a:lnTo>
                    <a:lnTo>
                      <a:pt x="5410" y="2476"/>
                    </a:lnTo>
                    <a:lnTo>
                      <a:pt x="5379" y="2465"/>
                    </a:lnTo>
                    <a:lnTo>
                      <a:pt x="5350" y="2454"/>
                    </a:lnTo>
                    <a:lnTo>
                      <a:pt x="5320" y="2441"/>
                    </a:lnTo>
                    <a:lnTo>
                      <a:pt x="5320" y="2441"/>
                    </a:lnTo>
                    <a:lnTo>
                      <a:pt x="5247" y="2410"/>
                    </a:lnTo>
                    <a:lnTo>
                      <a:pt x="5176" y="2376"/>
                    </a:lnTo>
                    <a:lnTo>
                      <a:pt x="5141" y="2363"/>
                    </a:lnTo>
                    <a:lnTo>
                      <a:pt x="5106" y="2350"/>
                    </a:lnTo>
                    <a:lnTo>
                      <a:pt x="5070" y="2339"/>
                    </a:lnTo>
                    <a:lnTo>
                      <a:pt x="5035" y="2331"/>
                    </a:lnTo>
                    <a:lnTo>
                      <a:pt x="5035" y="2331"/>
                    </a:lnTo>
                    <a:lnTo>
                      <a:pt x="5019" y="2327"/>
                    </a:lnTo>
                    <a:lnTo>
                      <a:pt x="5002" y="2326"/>
                    </a:lnTo>
                    <a:lnTo>
                      <a:pt x="4985" y="2324"/>
                    </a:lnTo>
                    <a:lnTo>
                      <a:pt x="4969" y="2324"/>
                    </a:lnTo>
                    <a:lnTo>
                      <a:pt x="4969" y="2324"/>
                    </a:lnTo>
                    <a:lnTo>
                      <a:pt x="4950" y="2324"/>
                    </a:lnTo>
                    <a:lnTo>
                      <a:pt x="4932" y="2323"/>
                    </a:lnTo>
                    <a:lnTo>
                      <a:pt x="4899" y="2319"/>
                    </a:lnTo>
                    <a:lnTo>
                      <a:pt x="4866" y="2312"/>
                    </a:lnTo>
                    <a:lnTo>
                      <a:pt x="4834" y="2304"/>
                    </a:lnTo>
                    <a:lnTo>
                      <a:pt x="4804" y="2294"/>
                    </a:lnTo>
                    <a:lnTo>
                      <a:pt x="4773" y="2283"/>
                    </a:lnTo>
                    <a:lnTo>
                      <a:pt x="4712" y="2261"/>
                    </a:lnTo>
                    <a:lnTo>
                      <a:pt x="4681" y="2249"/>
                    </a:lnTo>
                    <a:lnTo>
                      <a:pt x="4650" y="2239"/>
                    </a:lnTo>
                    <a:lnTo>
                      <a:pt x="4617" y="2230"/>
                    </a:lnTo>
                    <a:lnTo>
                      <a:pt x="4584" y="2221"/>
                    </a:lnTo>
                    <a:lnTo>
                      <a:pt x="4549" y="2215"/>
                    </a:lnTo>
                    <a:lnTo>
                      <a:pt x="4512" y="2210"/>
                    </a:lnTo>
                    <a:lnTo>
                      <a:pt x="4493" y="2209"/>
                    </a:lnTo>
                    <a:lnTo>
                      <a:pt x="4473" y="2209"/>
                    </a:lnTo>
                    <a:lnTo>
                      <a:pt x="4453" y="2209"/>
                    </a:lnTo>
                    <a:lnTo>
                      <a:pt x="4433" y="2210"/>
                    </a:lnTo>
                    <a:lnTo>
                      <a:pt x="4433" y="2210"/>
                    </a:lnTo>
                    <a:lnTo>
                      <a:pt x="4407" y="2211"/>
                    </a:lnTo>
                    <a:lnTo>
                      <a:pt x="4382" y="2214"/>
                    </a:lnTo>
                    <a:lnTo>
                      <a:pt x="4359" y="2219"/>
                    </a:lnTo>
                    <a:lnTo>
                      <a:pt x="4336" y="2225"/>
                    </a:lnTo>
                    <a:lnTo>
                      <a:pt x="4315" y="2233"/>
                    </a:lnTo>
                    <a:lnTo>
                      <a:pt x="4294" y="2243"/>
                    </a:lnTo>
                    <a:lnTo>
                      <a:pt x="4275" y="2254"/>
                    </a:lnTo>
                    <a:lnTo>
                      <a:pt x="4256" y="2266"/>
                    </a:lnTo>
                    <a:lnTo>
                      <a:pt x="4239" y="2280"/>
                    </a:lnTo>
                    <a:lnTo>
                      <a:pt x="4223" y="2294"/>
                    </a:lnTo>
                    <a:lnTo>
                      <a:pt x="4208" y="2310"/>
                    </a:lnTo>
                    <a:lnTo>
                      <a:pt x="4194" y="2326"/>
                    </a:lnTo>
                    <a:lnTo>
                      <a:pt x="4182" y="2345"/>
                    </a:lnTo>
                    <a:lnTo>
                      <a:pt x="4169" y="2363"/>
                    </a:lnTo>
                    <a:lnTo>
                      <a:pt x="4159" y="2381"/>
                    </a:lnTo>
                    <a:lnTo>
                      <a:pt x="4150" y="2401"/>
                    </a:lnTo>
                    <a:lnTo>
                      <a:pt x="4141" y="2422"/>
                    </a:lnTo>
                    <a:lnTo>
                      <a:pt x="4135" y="2441"/>
                    </a:lnTo>
                    <a:lnTo>
                      <a:pt x="4129" y="2462"/>
                    </a:lnTo>
                    <a:lnTo>
                      <a:pt x="4124" y="2483"/>
                    </a:lnTo>
                    <a:lnTo>
                      <a:pt x="4122" y="2504"/>
                    </a:lnTo>
                    <a:lnTo>
                      <a:pt x="4119" y="2525"/>
                    </a:lnTo>
                    <a:lnTo>
                      <a:pt x="4118" y="2545"/>
                    </a:lnTo>
                    <a:lnTo>
                      <a:pt x="4119" y="2566"/>
                    </a:lnTo>
                    <a:lnTo>
                      <a:pt x="4120" y="2587"/>
                    </a:lnTo>
                    <a:lnTo>
                      <a:pt x="4124" y="2607"/>
                    </a:lnTo>
                    <a:lnTo>
                      <a:pt x="4129" y="2626"/>
                    </a:lnTo>
                    <a:lnTo>
                      <a:pt x="4135" y="2646"/>
                    </a:lnTo>
                    <a:lnTo>
                      <a:pt x="4141" y="2664"/>
                    </a:lnTo>
                    <a:lnTo>
                      <a:pt x="4151" y="2681"/>
                    </a:lnTo>
                    <a:lnTo>
                      <a:pt x="4161" y="2698"/>
                    </a:lnTo>
                    <a:lnTo>
                      <a:pt x="4172" y="2714"/>
                    </a:lnTo>
                    <a:lnTo>
                      <a:pt x="4172" y="2714"/>
                    </a:lnTo>
                    <a:lnTo>
                      <a:pt x="4185" y="2728"/>
                    </a:lnTo>
                    <a:lnTo>
                      <a:pt x="4200" y="2741"/>
                    </a:lnTo>
                    <a:lnTo>
                      <a:pt x="4217" y="2751"/>
                    </a:lnTo>
                    <a:lnTo>
                      <a:pt x="4235" y="2761"/>
                    </a:lnTo>
                    <a:lnTo>
                      <a:pt x="4255" y="2768"/>
                    </a:lnTo>
                    <a:lnTo>
                      <a:pt x="4276" y="2776"/>
                    </a:lnTo>
                    <a:lnTo>
                      <a:pt x="4298" y="2781"/>
                    </a:lnTo>
                    <a:lnTo>
                      <a:pt x="4321" y="2785"/>
                    </a:lnTo>
                    <a:lnTo>
                      <a:pt x="4346" y="2788"/>
                    </a:lnTo>
                    <a:lnTo>
                      <a:pt x="4370" y="2792"/>
                    </a:lnTo>
                    <a:lnTo>
                      <a:pt x="4422" y="2794"/>
                    </a:lnTo>
                    <a:lnTo>
                      <a:pt x="4473" y="2795"/>
                    </a:lnTo>
                    <a:lnTo>
                      <a:pt x="4526" y="2795"/>
                    </a:lnTo>
                    <a:lnTo>
                      <a:pt x="4577" y="2795"/>
                    </a:lnTo>
                    <a:lnTo>
                      <a:pt x="4625" y="2796"/>
                    </a:lnTo>
                    <a:lnTo>
                      <a:pt x="4670" y="2800"/>
                    </a:lnTo>
                    <a:lnTo>
                      <a:pt x="4692" y="2803"/>
                    </a:lnTo>
                    <a:lnTo>
                      <a:pt x="4712" y="2805"/>
                    </a:lnTo>
                    <a:lnTo>
                      <a:pt x="4730" y="2810"/>
                    </a:lnTo>
                    <a:lnTo>
                      <a:pt x="4746" y="2815"/>
                    </a:lnTo>
                    <a:lnTo>
                      <a:pt x="4762" y="2822"/>
                    </a:lnTo>
                    <a:lnTo>
                      <a:pt x="4774" y="2829"/>
                    </a:lnTo>
                    <a:lnTo>
                      <a:pt x="4785" y="2839"/>
                    </a:lnTo>
                    <a:lnTo>
                      <a:pt x="4795" y="2850"/>
                    </a:lnTo>
                    <a:lnTo>
                      <a:pt x="4801" y="2863"/>
                    </a:lnTo>
                    <a:lnTo>
                      <a:pt x="4804" y="2869"/>
                    </a:lnTo>
                    <a:lnTo>
                      <a:pt x="4806" y="2876"/>
                    </a:lnTo>
                    <a:lnTo>
                      <a:pt x="4806" y="2876"/>
                    </a:lnTo>
                    <a:close/>
                    <a:moveTo>
                      <a:pt x="8479" y="9152"/>
                    </a:moveTo>
                    <a:lnTo>
                      <a:pt x="8479" y="9152"/>
                    </a:lnTo>
                    <a:lnTo>
                      <a:pt x="8455" y="9148"/>
                    </a:lnTo>
                    <a:lnTo>
                      <a:pt x="8429" y="9147"/>
                    </a:lnTo>
                    <a:lnTo>
                      <a:pt x="8429" y="9147"/>
                    </a:lnTo>
                    <a:lnTo>
                      <a:pt x="8413" y="9145"/>
                    </a:lnTo>
                    <a:lnTo>
                      <a:pt x="8399" y="9145"/>
                    </a:lnTo>
                    <a:lnTo>
                      <a:pt x="8386" y="9145"/>
                    </a:lnTo>
                    <a:lnTo>
                      <a:pt x="8374" y="9146"/>
                    </a:lnTo>
                    <a:lnTo>
                      <a:pt x="8364" y="9147"/>
                    </a:lnTo>
                    <a:lnTo>
                      <a:pt x="8354" y="9151"/>
                    </a:lnTo>
                    <a:lnTo>
                      <a:pt x="8347" y="9153"/>
                    </a:lnTo>
                    <a:lnTo>
                      <a:pt x="8341" y="9158"/>
                    </a:lnTo>
                    <a:lnTo>
                      <a:pt x="8335" y="9162"/>
                    </a:lnTo>
                    <a:lnTo>
                      <a:pt x="8331" y="9168"/>
                    </a:lnTo>
                    <a:lnTo>
                      <a:pt x="8329" y="9173"/>
                    </a:lnTo>
                    <a:lnTo>
                      <a:pt x="8328" y="9179"/>
                    </a:lnTo>
                    <a:lnTo>
                      <a:pt x="8326" y="9186"/>
                    </a:lnTo>
                    <a:lnTo>
                      <a:pt x="8328" y="9192"/>
                    </a:lnTo>
                    <a:lnTo>
                      <a:pt x="8329" y="9200"/>
                    </a:lnTo>
                    <a:lnTo>
                      <a:pt x="8331" y="9207"/>
                    </a:lnTo>
                    <a:lnTo>
                      <a:pt x="8335" y="9216"/>
                    </a:lnTo>
                    <a:lnTo>
                      <a:pt x="8339" y="9223"/>
                    </a:lnTo>
                    <a:lnTo>
                      <a:pt x="8351" y="9239"/>
                    </a:lnTo>
                    <a:lnTo>
                      <a:pt x="8365" y="9255"/>
                    </a:lnTo>
                    <a:lnTo>
                      <a:pt x="8383" y="9271"/>
                    </a:lnTo>
                    <a:lnTo>
                      <a:pt x="8403" y="9285"/>
                    </a:lnTo>
                    <a:lnTo>
                      <a:pt x="8427" y="9299"/>
                    </a:lnTo>
                    <a:lnTo>
                      <a:pt x="8452" y="9310"/>
                    </a:lnTo>
                    <a:lnTo>
                      <a:pt x="8479" y="9320"/>
                    </a:lnTo>
                    <a:lnTo>
                      <a:pt x="8479" y="9320"/>
                    </a:lnTo>
                    <a:lnTo>
                      <a:pt x="8494" y="9323"/>
                    </a:lnTo>
                    <a:lnTo>
                      <a:pt x="8509" y="9327"/>
                    </a:lnTo>
                    <a:lnTo>
                      <a:pt x="8523" y="9330"/>
                    </a:lnTo>
                    <a:lnTo>
                      <a:pt x="8539" y="9332"/>
                    </a:lnTo>
                    <a:lnTo>
                      <a:pt x="8539" y="9332"/>
                    </a:lnTo>
                    <a:lnTo>
                      <a:pt x="8554" y="9332"/>
                    </a:lnTo>
                    <a:lnTo>
                      <a:pt x="8568" y="9332"/>
                    </a:lnTo>
                    <a:lnTo>
                      <a:pt x="8580" y="9332"/>
                    </a:lnTo>
                    <a:lnTo>
                      <a:pt x="8591" y="9330"/>
                    </a:lnTo>
                    <a:lnTo>
                      <a:pt x="8599" y="9327"/>
                    </a:lnTo>
                    <a:lnTo>
                      <a:pt x="8608" y="9323"/>
                    </a:lnTo>
                    <a:lnTo>
                      <a:pt x="8615" y="9320"/>
                    </a:lnTo>
                    <a:lnTo>
                      <a:pt x="8620" y="9315"/>
                    </a:lnTo>
                    <a:lnTo>
                      <a:pt x="8625" y="9309"/>
                    </a:lnTo>
                    <a:lnTo>
                      <a:pt x="8629" y="9303"/>
                    </a:lnTo>
                    <a:lnTo>
                      <a:pt x="8631" y="9296"/>
                    </a:lnTo>
                    <a:lnTo>
                      <a:pt x="8632" y="9290"/>
                    </a:lnTo>
                    <a:lnTo>
                      <a:pt x="8632" y="9283"/>
                    </a:lnTo>
                    <a:lnTo>
                      <a:pt x="8631" y="9276"/>
                    </a:lnTo>
                    <a:lnTo>
                      <a:pt x="8630" y="9267"/>
                    </a:lnTo>
                    <a:lnTo>
                      <a:pt x="8626" y="9260"/>
                    </a:lnTo>
                    <a:lnTo>
                      <a:pt x="8623" y="9251"/>
                    </a:lnTo>
                    <a:lnTo>
                      <a:pt x="8619" y="9243"/>
                    </a:lnTo>
                    <a:lnTo>
                      <a:pt x="8607" y="9227"/>
                    </a:lnTo>
                    <a:lnTo>
                      <a:pt x="8592" y="9211"/>
                    </a:lnTo>
                    <a:lnTo>
                      <a:pt x="8574" y="9196"/>
                    </a:lnTo>
                    <a:lnTo>
                      <a:pt x="8554" y="9181"/>
                    </a:lnTo>
                    <a:lnTo>
                      <a:pt x="8531" y="9169"/>
                    </a:lnTo>
                    <a:lnTo>
                      <a:pt x="8519" y="9164"/>
                    </a:lnTo>
                    <a:lnTo>
                      <a:pt x="8506" y="9159"/>
                    </a:lnTo>
                    <a:lnTo>
                      <a:pt x="8493" y="9156"/>
                    </a:lnTo>
                    <a:lnTo>
                      <a:pt x="8479" y="9152"/>
                    </a:lnTo>
                    <a:lnTo>
                      <a:pt x="8479" y="9152"/>
                    </a:lnTo>
                    <a:close/>
                    <a:moveTo>
                      <a:pt x="10200" y="6614"/>
                    </a:moveTo>
                    <a:lnTo>
                      <a:pt x="10200" y="6614"/>
                    </a:lnTo>
                    <a:lnTo>
                      <a:pt x="10180" y="6618"/>
                    </a:lnTo>
                    <a:lnTo>
                      <a:pt x="10164" y="6624"/>
                    </a:lnTo>
                    <a:lnTo>
                      <a:pt x="10151" y="6632"/>
                    </a:lnTo>
                    <a:lnTo>
                      <a:pt x="10140" y="6641"/>
                    </a:lnTo>
                    <a:lnTo>
                      <a:pt x="10140" y="6641"/>
                    </a:lnTo>
                    <a:lnTo>
                      <a:pt x="10135" y="6647"/>
                    </a:lnTo>
                    <a:lnTo>
                      <a:pt x="10130" y="6653"/>
                    </a:lnTo>
                    <a:lnTo>
                      <a:pt x="10126" y="6659"/>
                    </a:lnTo>
                    <a:lnTo>
                      <a:pt x="10124" y="6667"/>
                    </a:lnTo>
                    <a:lnTo>
                      <a:pt x="10120" y="6680"/>
                    </a:lnTo>
                    <a:lnTo>
                      <a:pt x="10119" y="6695"/>
                    </a:lnTo>
                    <a:lnTo>
                      <a:pt x="10121" y="6711"/>
                    </a:lnTo>
                    <a:lnTo>
                      <a:pt x="10125" y="6725"/>
                    </a:lnTo>
                    <a:lnTo>
                      <a:pt x="10131" y="6741"/>
                    </a:lnTo>
                    <a:lnTo>
                      <a:pt x="10140" y="6756"/>
                    </a:lnTo>
                    <a:lnTo>
                      <a:pt x="10140" y="6756"/>
                    </a:lnTo>
                    <a:lnTo>
                      <a:pt x="10149" y="6768"/>
                    </a:lnTo>
                    <a:lnTo>
                      <a:pt x="10162" y="6780"/>
                    </a:lnTo>
                    <a:lnTo>
                      <a:pt x="10174" y="6791"/>
                    </a:lnTo>
                    <a:lnTo>
                      <a:pt x="10189" y="6801"/>
                    </a:lnTo>
                    <a:lnTo>
                      <a:pt x="10206" y="6810"/>
                    </a:lnTo>
                    <a:lnTo>
                      <a:pt x="10223" y="6815"/>
                    </a:lnTo>
                    <a:lnTo>
                      <a:pt x="10241" y="6820"/>
                    </a:lnTo>
                    <a:lnTo>
                      <a:pt x="10261" y="6821"/>
                    </a:lnTo>
                    <a:lnTo>
                      <a:pt x="10261" y="6821"/>
                    </a:lnTo>
                    <a:lnTo>
                      <a:pt x="10272" y="6820"/>
                    </a:lnTo>
                    <a:lnTo>
                      <a:pt x="10284" y="6817"/>
                    </a:lnTo>
                    <a:lnTo>
                      <a:pt x="10294" y="6815"/>
                    </a:lnTo>
                    <a:lnTo>
                      <a:pt x="10303" y="6810"/>
                    </a:lnTo>
                    <a:lnTo>
                      <a:pt x="10311" y="6804"/>
                    </a:lnTo>
                    <a:lnTo>
                      <a:pt x="10318" y="6798"/>
                    </a:lnTo>
                    <a:lnTo>
                      <a:pt x="10325" y="6789"/>
                    </a:lnTo>
                    <a:lnTo>
                      <a:pt x="10329" y="6782"/>
                    </a:lnTo>
                    <a:lnTo>
                      <a:pt x="10334" y="6772"/>
                    </a:lnTo>
                    <a:lnTo>
                      <a:pt x="10338" y="6762"/>
                    </a:lnTo>
                    <a:lnTo>
                      <a:pt x="10341" y="6752"/>
                    </a:lnTo>
                    <a:lnTo>
                      <a:pt x="10342" y="6743"/>
                    </a:lnTo>
                    <a:lnTo>
                      <a:pt x="10343" y="6731"/>
                    </a:lnTo>
                    <a:lnTo>
                      <a:pt x="10343" y="6720"/>
                    </a:lnTo>
                    <a:lnTo>
                      <a:pt x="10342" y="6709"/>
                    </a:lnTo>
                    <a:lnTo>
                      <a:pt x="10339" y="6698"/>
                    </a:lnTo>
                    <a:lnTo>
                      <a:pt x="10337" y="6687"/>
                    </a:lnTo>
                    <a:lnTo>
                      <a:pt x="10333" y="6678"/>
                    </a:lnTo>
                    <a:lnTo>
                      <a:pt x="10329" y="6668"/>
                    </a:lnTo>
                    <a:lnTo>
                      <a:pt x="10323" y="6658"/>
                    </a:lnTo>
                    <a:lnTo>
                      <a:pt x="10317" y="6648"/>
                    </a:lnTo>
                    <a:lnTo>
                      <a:pt x="10311" y="6640"/>
                    </a:lnTo>
                    <a:lnTo>
                      <a:pt x="10303" y="6632"/>
                    </a:lnTo>
                    <a:lnTo>
                      <a:pt x="10295" y="6625"/>
                    </a:lnTo>
                    <a:lnTo>
                      <a:pt x="10285" y="6619"/>
                    </a:lnTo>
                    <a:lnTo>
                      <a:pt x="10276" y="6614"/>
                    </a:lnTo>
                    <a:lnTo>
                      <a:pt x="10265" y="6610"/>
                    </a:lnTo>
                    <a:lnTo>
                      <a:pt x="10254" y="6608"/>
                    </a:lnTo>
                    <a:lnTo>
                      <a:pt x="10241" y="6608"/>
                    </a:lnTo>
                    <a:lnTo>
                      <a:pt x="10228" y="6608"/>
                    </a:lnTo>
                    <a:lnTo>
                      <a:pt x="10214" y="6610"/>
                    </a:lnTo>
                    <a:lnTo>
                      <a:pt x="10200" y="6614"/>
                    </a:lnTo>
                    <a:lnTo>
                      <a:pt x="10200" y="6614"/>
                    </a:lnTo>
                    <a:close/>
                    <a:moveTo>
                      <a:pt x="10819" y="5867"/>
                    </a:moveTo>
                    <a:lnTo>
                      <a:pt x="10819" y="5867"/>
                    </a:lnTo>
                    <a:lnTo>
                      <a:pt x="10836" y="5866"/>
                    </a:lnTo>
                    <a:lnTo>
                      <a:pt x="10852" y="5865"/>
                    </a:lnTo>
                    <a:lnTo>
                      <a:pt x="10866" y="5863"/>
                    </a:lnTo>
                    <a:lnTo>
                      <a:pt x="10877" y="5861"/>
                    </a:lnTo>
                    <a:lnTo>
                      <a:pt x="10887" y="5857"/>
                    </a:lnTo>
                    <a:lnTo>
                      <a:pt x="10895" y="5854"/>
                    </a:lnTo>
                    <a:lnTo>
                      <a:pt x="10903" y="5849"/>
                    </a:lnTo>
                    <a:lnTo>
                      <a:pt x="10907" y="5844"/>
                    </a:lnTo>
                    <a:lnTo>
                      <a:pt x="10912" y="5838"/>
                    </a:lnTo>
                    <a:lnTo>
                      <a:pt x="10915" y="5832"/>
                    </a:lnTo>
                    <a:lnTo>
                      <a:pt x="10916" y="5824"/>
                    </a:lnTo>
                    <a:lnTo>
                      <a:pt x="10916" y="5817"/>
                    </a:lnTo>
                    <a:lnTo>
                      <a:pt x="10916" y="5810"/>
                    </a:lnTo>
                    <a:lnTo>
                      <a:pt x="10914" y="5801"/>
                    </a:lnTo>
                    <a:lnTo>
                      <a:pt x="10907" y="5784"/>
                    </a:lnTo>
                    <a:lnTo>
                      <a:pt x="10898" y="5764"/>
                    </a:lnTo>
                    <a:lnTo>
                      <a:pt x="10885" y="5745"/>
                    </a:lnTo>
                    <a:lnTo>
                      <a:pt x="10871" y="5723"/>
                    </a:lnTo>
                    <a:lnTo>
                      <a:pt x="10854" y="5701"/>
                    </a:lnTo>
                    <a:lnTo>
                      <a:pt x="10819" y="5655"/>
                    </a:lnTo>
                    <a:lnTo>
                      <a:pt x="10785" y="5610"/>
                    </a:lnTo>
                    <a:lnTo>
                      <a:pt x="10785" y="5610"/>
                    </a:lnTo>
                    <a:lnTo>
                      <a:pt x="10773" y="5590"/>
                    </a:lnTo>
                    <a:lnTo>
                      <a:pt x="10761" y="5572"/>
                    </a:lnTo>
                    <a:lnTo>
                      <a:pt x="10751" y="5555"/>
                    </a:lnTo>
                    <a:lnTo>
                      <a:pt x="10743" y="5537"/>
                    </a:lnTo>
                    <a:lnTo>
                      <a:pt x="10737" y="5521"/>
                    </a:lnTo>
                    <a:lnTo>
                      <a:pt x="10735" y="5505"/>
                    </a:lnTo>
                    <a:lnTo>
                      <a:pt x="10734" y="5497"/>
                    </a:lnTo>
                    <a:lnTo>
                      <a:pt x="10735" y="5490"/>
                    </a:lnTo>
                    <a:lnTo>
                      <a:pt x="10736" y="5484"/>
                    </a:lnTo>
                    <a:lnTo>
                      <a:pt x="10738" y="5477"/>
                    </a:lnTo>
                    <a:lnTo>
                      <a:pt x="10738" y="5477"/>
                    </a:lnTo>
                    <a:lnTo>
                      <a:pt x="10742" y="5467"/>
                    </a:lnTo>
                    <a:lnTo>
                      <a:pt x="10743" y="5456"/>
                    </a:lnTo>
                    <a:lnTo>
                      <a:pt x="10745" y="5446"/>
                    </a:lnTo>
                    <a:lnTo>
                      <a:pt x="10743" y="5437"/>
                    </a:lnTo>
                    <a:lnTo>
                      <a:pt x="10741" y="5428"/>
                    </a:lnTo>
                    <a:lnTo>
                      <a:pt x="10737" y="5419"/>
                    </a:lnTo>
                    <a:lnTo>
                      <a:pt x="10732" y="5410"/>
                    </a:lnTo>
                    <a:lnTo>
                      <a:pt x="10726" y="5402"/>
                    </a:lnTo>
                    <a:lnTo>
                      <a:pt x="10719" y="5393"/>
                    </a:lnTo>
                    <a:lnTo>
                      <a:pt x="10710" y="5385"/>
                    </a:lnTo>
                    <a:lnTo>
                      <a:pt x="10691" y="5369"/>
                    </a:lnTo>
                    <a:lnTo>
                      <a:pt x="10669" y="5353"/>
                    </a:lnTo>
                    <a:lnTo>
                      <a:pt x="10643" y="5337"/>
                    </a:lnTo>
                    <a:lnTo>
                      <a:pt x="10585" y="5304"/>
                    </a:lnTo>
                    <a:lnTo>
                      <a:pt x="10525" y="5268"/>
                    </a:lnTo>
                    <a:lnTo>
                      <a:pt x="10496" y="5250"/>
                    </a:lnTo>
                    <a:lnTo>
                      <a:pt x="10467" y="5229"/>
                    </a:lnTo>
                    <a:lnTo>
                      <a:pt x="10438" y="5207"/>
                    </a:lnTo>
                    <a:lnTo>
                      <a:pt x="10425" y="5196"/>
                    </a:lnTo>
                    <a:lnTo>
                      <a:pt x="10413" y="5184"/>
                    </a:lnTo>
                    <a:lnTo>
                      <a:pt x="10413" y="5184"/>
                    </a:lnTo>
                    <a:lnTo>
                      <a:pt x="10402" y="5172"/>
                    </a:lnTo>
                    <a:lnTo>
                      <a:pt x="10392" y="5158"/>
                    </a:lnTo>
                    <a:lnTo>
                      <a:pt x="10382" y="5145"/>
                    </a:lnTo>
                    <a:lnTo>
                      <a:pt x="10374" y="5129"/>
                    </a:lnTo>
                    <a:lnTo>
                      <a:pt x="10365" y="5112"/>
                    </a:lnTo>
                    <a:lnTo>
                      <a:pt x="10358" y="5095"/>
                    </a:lnTo>
                    <a:lnTo>
                      <a:pt x="10343" y="5058"/>
                    </a:lnTo>
                    <a:lnTo>
                      <a:pt x="10331" y="5019"/>
                    </a:lnTo>
                    <a:lnTo>
                      <a:pt x="10318" y="4977"/>
                    </a:lnTo>
                    <a:lnTo>
                      <a:pt x="10295" y="4895"/>
                    </a:lnTo>
                    <a:lnTo>
                      <a:pt x="10283" y="4853"/>
                    </a:lnTo>
                    <a:lnTo>
                      <a:pt x="10269" y="4814"/>
                    </a:lnTo>
                    <a:lnTo>
                      <a:pt x="10255" y="4777"/>
                    </a:lnTo>
                    <a:lnTo>
                      <a:pt x="10246" y="4760"/>
                    </a:lnTo>
                    <a:lnTo>
                      <a:pt x="10238" y="4743"/>
                    </a:lnTo>
                    <a:lnTo>
                      <a:pt x="10229" y="4728"/>
                    </a:lnTo>
                    <a:lnTo>
                      <a:pt x="10218" y="4714"/>
                    </a:lnTo>
                    <a:lnTo>
                      <a:pt x="10207" y="4700"/>
                    </a:lnTo>
                    <a:lnTo>
                      <a:pt x="10196" y="4688"/>
                    </a:lnTo>
                    <a:lnTo>
                      <a:pt x="10184" y="4678"/>
                    </a:lnTo>
                    <a:lnTo>
                      <a:pt x="10170" y="4668"/>
                    </a:lnTo>
                    <a:lnTo>
                      <a:pt x="10156" y="4661"/>
                    </a:lnTo>
                    <a:lnTo>
                      <a:pt x="10140" y="4655"/>
                    </a:lnTo>
                    <a:lnTo>
                      <a:pt x="10140" y="4655"/>
                    </a:lnTo>
                    <a:lnTo>
                      <a:pt x="10123" y="4650"/>
                    </a:lnTo>
                    <a:lnTo>
                      <a:pt x="10104" y="4648"/>
                    </a:lnTo>
                    <a:lnTo>
                      <a:pt x="10104" y="4648"/>
                    </a:lnTo>
                    <a:lnTo>
                      <a:pt x="10077" y="4646"/>
                    </a:lnTo>
                    <a:lnTo>
                      <a:pt x="10054" y="4648"/>
                    </a:lnTo>
                    <a:lnTo>
                      <a:pt x="10036" y="4651"/>
                    </a:lnTo>
                    <a:lnTo>
                      <a:pt x="10020" y="4655"/>
                    </a:lnTo>
                    <a:lnTo>
                      <a:pt x="10020" y="4655"/>
                    </a:lnTo>
                    <a:lnTo>
                      <a:pt x="10012" y="4659"/>
                    </a:lnTo>
                    <a:lnTo>
                      <a:pt x="10005" y="4662"/>
                    </a:lnTo>
                    <a:lnTo>
                      <a:pt x="10000" y="4667"/>
                    </a:lnTo>
                    <a:lnTo>
                      <a:pt x="9995" y="4671"/>
                    </a:lnTo>
                    <a:lnTo>
                      <a:pt x="9987" y="4682"/>
                    </a:lnTo>
                    <a:lnTo>
                      <a:pt x="9981" y="4693"/>
                    </a:lnTo>
                    <a:lnTo>
                      <a:pt x="9977" y="4705"/>
                    </a:lnTo>
                    <a:lnTo>
                      <a:pt x="9973" y="4719"/>
                    </a:lnTo>
                    <a:lnTo>
                      <a:pt x="9967" y="4747"/>
                    </a:lnTo>
                    <a:lnTo>
                      <a:pt x="9963" y="4760"/>
                    </a:lnTo>
                    <a:lnTo>
                      <a:pt x="9958" y="4775"/>
                    </a:lnTo>
                    <a:lnTo>
                      <a:pt x="9952" y="4788"/>
                    </a:lnTo>
                    <a:lnTo>
                      <a:pt x="9944" y="4802"/>
                    </a:lnTo>
                    <a:lnTo>
                      <a:pt x="9932" y="4814"/>
                    </a:lnTo>
                    <a:lnTo>
                      <a:pt x="9925" y="4819"/>
                    </a:lnTo>
                    <a:lnTo>
                      <a:pt x="9917" y="4825"/>
                    </a:lnTo>
                    <a:lnTo>
                      <a:pt x="9908" y="4830"/>
                    </a:lnTo>
                    <a:lnTo>
                      <a:pt x="9900" y="4835"/>
                    </a:lnTo>
                    <a:lnTo>
                      <a:pt x="9889" y="4839"/>
                    </a:lnTo>
                    <a:lnTo>
                      <a:pt x="9876" y="4844"/>
                    </a:lnTo>
                    <a:lnTo>
                      <a:pt x="9876" y="4844"/>
                    </a:lnTo>
                    <a:lnTo>
                      <a:pt x="9847" y="4851"/>
                    </a:lnTo>
                    <a:lnTo>
                      <a:pt x="9820" y="4856"/>
                    </a:lnTo>
                    <a:lnTo>
                      <a:pt x="9794" y="4857"/>
                    </a:lnTo>
                    <a:lnTo>
                      <a:pt x="9770" y="4856"/>
                    </a:lnTo>
                    <a:lnTo>
                      <a:pt x="9748" y="4852"/>
                    </a:lnTo>
                    <a:lnTo>
                      <a:pt x="9738" y="4850"/>
                    </a:lnTo>
                    <a:lnTo>
                      <a:pt x="9728" y="4846"/>
                    </a:lnTo>
                    <a:lnTo>
                      <a:pt x="9718" y="4842"/>
                    </a:lnTo>
                    <a:lnTo>
                      <a:pt x="9710" y="4837"/>
                    </a:lnTo>
                    <a:lnTo>
                      <a:pt x="9701" y="4833"/>
                    </a:lnTo>
                    <a:lnTo>
                      <a:pt x="9694" y="4826"/>
                    </a:lnTo>
                    <a:lnTo>
                      <a:pt x="9687" y="4820"/>
                    </a:lnTo>
                    <a:lnTo>
                      <a:pt x="9679" y="4813"/>
                    </a:lnTo>
                    <a:lnTo>
                      <a:pt x="9667" y="4798"/>
                    </a:lnTo>
                    <a:lnTo>
                      <a:pt x="9657" y="4780"/>
                    </a:lnTo>
                    <a:lnTo>
                      <a:pt x="9649" y="4760"/>
                    </a:lnTo>
                    <a:lnTo>
                      <a:pt x="9641" y="4739"/>
                    </a:lnTo>
                    <a:lnTo>
                      <a:pt x="9636" y="4716"/>
                    </a:lnTo>
                    <a:lnTo>
                      <a:pt x="9634" y="4690"/>
                    </a:lnTo>
                    <a:lnTo>
                      <a:pt x="9633" y="4665"/>
                    </a:lnTo>
                    <a:lnTo>
                      <a:pt x="9633" y="4665"/>
                    </a:lnTo>
                    <a:lnTo>
                      <a:pt x="9632" y="4653"/>
                    </a:lnTo>
                    <a:lnTo>
                      <a:pt x="9629" y="4640"/>
                    </a:lnTo>
                    <a:lnTo>
                      <a:pt x="9625" y="4627"/>
                    </a:lnTo>
                    <a:lnTo>
                      <a:pt x="9619" y="4613"/>
                    </a:lnTo>
                    <a:lnTo>
                      <a:pt x="9612" y="4600"/>
                    </a:lnTo>
                    <a:lnTo>
                      <a:pt x="9602" y="4586"/>
                    </a:lnTo>
                    <a:lnTo>
                      <a:pt x="9592" y="4572"/>
                    </a:lnTo>
                    <a:lnTo>
                      <a:pt x="9580" y="4557"/>
                    </a:lnTo>
                    <a:lnTo>
                      <a:pt x="9568" y="4542"/>
                    </a:lnTo>
                    <a:lnTo>
                      <a:pt x="9553" y="4528"/>
                    </a:lnTo>
                    <a:lnTo>
                      <a:pt x="9521" y="4497"/>
                    </a:lnTo>
                    <a:lnTo>
                      <a:pt x="9486" y="4466"/>
                    </a:lnTo>
                    <a:lnTo>
                      <a:pt x="9447" y="4437"/>
                    </a:lnTo>
                    <a:lnTo>
                      <a:pt x="9447" y="4437"/>
                    </a:lnTo>
                    <a:lnTo>
                      <a:pt x="9417" y="4417"/>
                    </a:lnTo>
                    <a:lnTo>
                      <a:pt x="9387" y="4398"/>
                    </a:lnTo>
                    <a:lnTo>
                      <a:pt x="9356" y="4380"/>
                    </a:lnTo>
                    <a:lnTo>
                      <a:pt x="9324" y="4361"/>
                    </a:lnTo>
                    <a:lnTo>
                      <a:pt x="9291" y="4344"/>
                    </a:lnTo>
                    <a:lnTo>
                      <a:pt x="9258" y="4328"/>
                    </a:lnTo>
                    <a:lnTo>
                      <a:pt x="9224" y="4313"/>
                    </a:lnTo>
                    <a:lnTo>
                      <a:pt x="9190" y="4300"/>
                    </a:lnTo>
                    <a:lnTo>
                      <a:pt x="9156" y="4288"/>
                    </a:lnTo>
                    <a:lnTo>
                      <a:pt x="9122" y="4278"/>
                    </a:lnTo>
                    <a:lnTo>
                      <a:pt x="9089" y="4269"/>
                    </a:lnTo>
                    <a:lnTo>
                      <a:pt x="9056" y="4263"/>
                    </a:lnTo>
                    <a:lnTo>
                      <a:pt x="9024" y="4258"/>
                    </a:lnTo>
                    <a:lnTo>
                      <a:pt x="8994" y="4256"/>
                    </a:lnTo>
                    <a:lnTo>
                      <a:pt x="8963" y="4256"/>
                    </a:lnTo>
                    <a:lnTo>
                      <a:pt x="8934" y="4258"/>
                    </a:lnTo>
                    <a:lnTo>
                      <a:pt x="8934" y="4258"/>
                    </a:lnTo>
                    <a:lnTo>
                      <a:pt x="8914" y="4261"/>
                    </a:lnTo>
                    <a:lnTo>
                      <a:pt x="8894" y="4263"/>
                    </a:lnTo>
                    <a:lnTo>
                      <a:pt x="8875" y="4268"/>
                    </a:lnTo>
                    <a:lnTo>
                      <a:pt x="8858" y="4273"/>
                    </a:lnTo>
                    <a:lnTo>
                      <a:pt x="8858" y="4273"/>
                    </a:lnTo>
                    <a:lnTo>
                      <a:pt x="8836" y="4280"/>
                    </a:lnTo>
                    <a:lnTo>
                      <a:pt x="8816" y="4289"/>
                    </a:lnTo>
                    <a:lnTo>
                      <a:pt x="8798" y="4299"/>
                    </a:lnTo>
                    <a:lnTo>
                      <a:pt x="8781" y="4310"/>
                    </a:lnTo>
                    <a:lnTo>
                      <a:pt x="8765" y="4322"/>
                    </a:lnTo>
                    <a:lnTo>
                      <a:pt x="8751" y="4334"/>
                    </a:lnTo>
                    <a:lnTo>
                      <a:pt x="8738" y="4349"/>
                    </a:lnTo>
                    <a:lnTo>
                      <a:pt x="8727" y="4364"/>
                    </a:lnTo>
                    <a:lnTo>
                      <a:pt x="8716" y="4380"/>
                    </a:lnTo>
                    <a:lnTo>
                      <a:pt x="8707" y="4395"/>
                    </a:lnTo>
                    <a:lnTo>
                      <a:pt x="8700" y="4413"/>
                    </a:lnTo>
                    <a:lnTo>
                      <a:pt x="8692" y="4431"/>
                    </a:lnTo>
                    <a:lnTo>
                      <a:pt x="8686" y="4449"/>
                    </a:lnTo>
                    <a:lnTo>
                      <a:pt x="8683" y="4468"/>
                    </a:lnTo>
                    <a:lnTo>
                      <a:pt x="8678" y="4487"/>
                    </a:lnTo>
                    <a:lnTo>
                      <a:pt x="8675" y="4507"/>
                    </a:lnTo>
                    <a:lnTo>
                      <a:pt x="8673" y="4528"/>
                    </a:lnTo>
                    <a:lnTo>
                      <a:pt x="8672" y="4548"/>
                    </a:lnTo>
                    <a:lnTo>
                      <a:pt x="8672" y="4590"/>
                    </a:lnTo>
                    <a:lnTo>
                      <a:pt x="8673" y="4633"/>
                    </a:lnTo>
                    <a:lnTo>
                      <a:pt x="8678" y="4677"/>
                    </a:lnTo>
                    <a:lnTo>
                      <a:pt x="8684" y="4720"/>
                    </a:lnTo>
                    <a:lnTo>
                      <a:pt x="8690" y="4762"/>
                    </a:lnTo>
                    <a:lnTo>
                      <a:pt x="8699" y="4803"/>
                    </a:lnTo>
                    <a:lnTo>
                      <a:pt x="8706" y="4844"/>
                    </a:lnTo>
                    <a:lnTo>
                      <a:pt x="8706" y="4844"/>
                    </a:lnTo>
                    <a:lnTo>
                      <a:pt x="8717" y="4885"/>
                    </a:lnTo>
                    <a:lnTo>
                      <a:pt x="8727" y="4926"/>
                    </a:lnTo>
                    <a:lnTo>
                      <a:pt x="8739" y="4964"/>
                    </a:lnTo>
                    <a:lnTo>
                      <a:pt x="8750" y="5000"/>
                    </a:lnTo>
                    <a:lnTo>
                      <a:pt x="8772" y="5066"/>
                    </a:lnTo>
                    <a:lnTo>
                      <a:pt x="8782" y="5096"/>
                    </a:lnTo>
                    <a:lnTo>
                      <a:pt x="8790" y="5123"/>
                    </a:lnTo>
                    <a:lnTo>
                      <a:pt x="8795" y="5148"/>
                    </a:lnTo>
                    <a:lnTo>
                      <a:pt x="8799" y="5169"/>
                    </a:lnTo>
                    <a:lnTo>
                      <a:pt x="8799" y="5179"/>
                    </a:lnTo>
                    <a:lnTo>
                      <a:pt x="8799" y="5189"/>
                    </a:lnTo>
                    <a:lnTo>
                      <a:pt x="8798" y="5196"/>
                    </a:lnTo>
                    <a:lnTo>
                      <a:pt x="8795" y="5203"/>
                    </a:lnTo>
                    <a:lnTo>
                      <a:pt x="8793" y="5211"/>
                    </a:lnTo>
                    <a:lnTo>
                      <a:pt x="8788" y="5217"/>
                    </a:lnTo>
                    <a:lnTo>
                      <a:pt x="8783" y="5222"/>
                    </a:lnTo>
                    <a:lnTo>
                      <a:pt x="8777" y="5226"/>
                    </a:lnTo>
                    <a:lnTo>
                      <a:pt x="8770" y="5229"/>
                    </a:lnTo>
                    <a:lnTo>
                      <a:pt x="8761" y="5232"/>
                    </a:lnTo>
                    <a:lnTo>
                      <a:pt x="8750" y="5233"/>
                    </a:lnTo>
                    <a:lnTo>
                      <a:pt x="8739" y="5233"/>
                    </a:lnTo>
                    <a:lnTo>
                      <a:pt x="8739" y="5233"/>
                    </a:lnTo>
                    <a:lnTo>
                      <a:pt x="8727" y="5234"/>
                    </a:lnTo>
                    <a:lnTo>
                      <a:pt x="8716" y="5235"/>
                    </a:lnTo>
                    <a:lnTo>
                      <a:pt x="8706" y="5238"/>
                    </a:lnTo>
                    <a:lnTo>
                      <a:pt x="8696" y="5241"/>
                    </a:lnTo>
                    <a:lnTo>
                      <a:pt x="8688" y="5248"/>
                    </a:lnTo>
                    <a:lnTo>
                      <a:pt x="8679" y="5252"/>
                    </a:lnTo>
                    <a:lnTo>
                      <a:pt x="8670" y="5260"/>
                    </a:lnTo>
                    <a:lnTo>
                      <a:pt x="8663" y="5268"/>
                    </a:lnTo>
                    <a:lnTo>
                      <a:pt x="8657" y="5277"/>
                    </a:lnTo>
                    <a:lnTo>
                      <a:pt x="8651" y="5288"/>
                    </a:lnTo>
                    <a:lnTo>
                      <a:pt x="8645" y="5299"/>
                    </a:lnTo>
                    <a:lnTo>
                      <a:pt x="8640" y="5311"/>
                    </a:lnTo>
                    <a:lnTo>
                      <a:pt x="8631" y="5338"/>
                    </a:lnTo>
                    <a:lnTo>
                      <a:pt x="8623" y="5369"/>
                    </a:lnTo>
                    <a:lnTo>
                      <a:pt x="8616" y="5403"/>
                    </a:lnTo>
                    <a:lnTo>
                      <a:pt x="8612" y="5442"/>
                    </a:lnTo>
                    <a:lnTo>
                      <a:pt x="8608" y="5483"/>
                    </a:lnTo>
                    <a:lnTo>
                      <a:pt x="8604" y="5528"/>
                    </a:lnTo>
                    <a:lnTo>
                      <a:pt x="8598" y="5626"/>
                    </a:lnTo>
                    <a:lnTo>
                      <a:pt x="8593" y="5737"/>
                    </a:lnTo>
                    <a:lnTo>
                      <a:pt x="8593" y="5737"/>
                    </a:lnTo>
                    <a:lnTo>
                      <a:pt x="8591" y="5764"/>
                    </a:lnTo>
                    <a:lnTo>
                      <a:pt x="8587" y="5788"/>
                    </a:lnTo>
                    <a:lnTo>
                      <a:pt x="8583" y="5807"/>
                    </a:lnTo>
                    <a:lnTo>
                      <a:pt x="8579" y="5822"/>
                    </a:lnTo>
                    <a:lnTo>
                      <a:pt x="8574" y="5834"/>
                    </a:lnTo>
                    <a:lnTo>
                      <a:pt x="8566" y="5844"/>
                    </a:lnTo>
                    <a:lnTo>
                      <a:pt x="8560" y="5849"/>
                    </a:lnTo>
                    <a:lnTo>
                      <a:pt x="8552" y="5852"/>
                    </a:lnTo>
                    <a:lnTo>
                      <a:pt x="8544" y="5852"/>
                    </a:lnTo>
                    <a:lnTo>
                      <a:pt x="8536" y="5850"/>
                    </a:lnTo>
                    <a:lnTo>
                      <a:pt x="8527" y="5845"/>
                    </a:lnTo>
                    <a:lnTo>
                      <a:pt x="8517" y="5838"/>
                    </a:lnTo>
                    <a:lnTo>
                      <a:pt x="8509" y="5829"/>
                    </a:lnTo>
                    <a:lnTo>
                      <a:pt x="8499" y="5818"/>
                    </a:lnTo>
                    <a:lnTo>
                      <a:pt x="8489" y="5806"/>
                    </a:lnTo>
                    <a:lnTo>
                      <a:pt x="8479" y="5791"/>
                    </a:lnTo>
                    <a:lnTo>
                      <a:pt x="8479" y="5791"/>
                    </a:lnTo>
                    <a:lnTo>
                      <a:pt x="8461" y="5759"/>
                    </a:lnTo>
                    <a:lnTo>
                      <a:pt x="8443" y="5725"/>
                    </a:lnTo>
                    <a:lnTo>
                      <a:pt x="8427" y="5687"/>
                    </a:lnTo>
                    <a:lnTo>
                      <a:pt x="8412" y="5648"/>
                    </a:lnTo>
                    <a:lnTo>
                      <a:pt x="8400" y="5610"/>
                    </a:lnTo>
                    <a:lnTo>
                      <a:pt x="8390" y="5573"/>
                    </a:lnTo>
                    <a:lnTo>
                      <a:pt x="8386" y="5556"/>
                    </a:lnTo>
                    <a:lnTo>
                      <a:pt x="8384" y="5539"/>
                    </a:lnTo>
                    <a:lnTo>
                      <a:pt x="8381" y="5523"/>
                    </a:lnTo>
                    <a:lnTo>
                      <a:pt x="8381" y="5510"/>
                    </a:lnTo>
                    <a:lnTo>
                      <a:pt x="8381" y="5510"/>
                    </a:lnTo>
                    <a:lnTo>
                      <a:pt x="8380" y="5496"/>
                    </a:lnTo>
                    <a:lnTo>
                      <a:pt x="8378" y="5484"/>
                    </a:lnTo>
                    <a:lnTo>
                      <a:pt x="8374" y="5473"/>
                    </a:lnTo>
                    <a:lnTo>
                      <a:pt x="8369" y="5461"/>
                    </a:lnTo>
                    <a:lnTo>
                      <a:pt x="8363" y="5450"/>
                    </a:lnTo>
                    <a:lnTo>
                      <a:pt x="8354" y="5439"/>
                    </a:lnTo>
                    <a:lnTo>
                      <a:pt x="8345" y="5429"/>
                    </a:lnTo>
                    <a:lnTo>
                      <a:pt x="8335" y="5418"/>
                    </a:lnTo>
                    <a:lnTo>
                      <a:pt x="8323" y="5408"/>
                    </a:lnTo>
                    <a:lnTo>
                      <a:pt x="8309" y="5398"/>
                    </a:lnTo>
                    <a:lnTo>
                      <a:pt x="8296" y="5390"/>
                    </a:lnTo>
                    <a:lnTo>
                      <a:pt x="8280" y="5380"/>
                    </a:lnTo>
                    <a:lnTo>
                      <a:pt x="8247" y="5361"/>
                    </a:lnTo>
                    <a:lnTo>
                      <a:pt x="8209" y="5344"/>
                    </a:lnTo>
                    <a:lnTo>
                      <a:pt x="8209" y="5344"/>
                    </a:lnTo>
                    <a:lnTo>
                      <a:pt x="8161" y="5325"/>
                    </a:lnTo>
                    <a:lnTo>
                      <a:pt x="8111" y="5305"/>
                    </a:lnTo>
                    <a:lnTo>
                      <a:pt x="8056" y="5287"/>
                    </a:lnTo>
                    <a:lnTo>
                      <a:pt x="7998" y="5267"/>
                    </a:lnTo>
                    <a:lnTo>
                      <a:pt x="7876" y="5227"/>
                    </a:lnTo>
                    <a:lnTo>
                      <a:pt x="7812" y="5206"/>
                    </a:lnTo>
                    <a:lnTo>
                      <a:pt x="7747" y="5184"/>
                    </a:lnTo>
                    <a:lnTo>
                      <a:pt x="7747" y="5184"/>
                    </a:lnTo>
                    <a:lnTo>
                      <a:pt x="7677" y="5159"/>
                    </a:lnTo>
                    <a:lnTo>
                      <a:pt x="7616" y="5136"/>
                    </a:lnTo>
                    <a:lnTo>
                      <a:pt x="7616" y="5136"/>
                    </a:lnTo>
                    <a:lnTo>
                      <a:pt x="7540" y="5107"/>
                    </a:lnTo>
                    <a:lnTo>
                      <a:pt x="7506" y="5093"/>
                    </a:lnTo>
                    <a:lnTo>
                      <a:pt x="7477" y="5079"/>
                    </a:lnTo>
                    <a:lnTo>
                      <a:pt x="7450" y="5065"/>
                    </a:lnTo>
                    <a:lnTo>
                      <a:pt x="7425" y="5052"/>
                    </a:lnTo>
                    <a:lnTo>
                      <a:pt x="7403" y="5038"/>
                    </a:lnTo>
                    <a:lnTo>
                      <a:pt x="7385" y="5025"/>
                    </a:lnTo>
                    <a:lnTo>
                      <a:pt x="7368" y="5010"/>
                    </a:lnTo>
                    <a:lnTo>
                      <a:pt x="7354" y="4995"/>
                    </a:lnTo>
                    <a:lnTo>
                      <a:pt x="7342" y="4981"/>
                    </a:lnTo>
                    <a:lnTo>
                      <a:pt x="7332" y="4965"/>
                    </a:lnTo>
                    <a:lnTo>
                      <a:pt x="7323" y="4949"/>
                    </a:lnTo>
                    <a:lnTo>
                      <a:pt x="7317" y="4930"/>
                    </a:lnTo>
                    <a:lnTo>
                      <a:pt x="7312" y="4912"/>
                    </a:lnTo>
                    <a:lnTo>
                      <a:pt x="7309" y="4891"/>
                    </a:lnTo>
                    <a:lnTo>
                      <a:pt x="7309" y="4891"/>
                    </a:lnTo>
                    <a:lnTo>
                      <a:pt x="7304" y="4868"/>
                    </a:lnTo>
                    <a:lnTo>
                      <a:pt x="7298" y="4845"/>
                    </a:lnTo>
                    <a:lnTo>
                      <a:pt x="7289" y="4823"/>
                    </a:lnTo>
                    <a:lnTo>
                      <a:pt x="7281" y="4801"/>
                    </a:lnTo>
                    <a:lnTo>
                      <a:pt x="7270" y="4780"/>
                    </a:lnTo>
                    <a:lnTo>
                      <a:pt x="7260" y="4760"/>
                    </a:lnTo>
                    <a:lnTo>
                      <a:pt x="7240" y="4724"/>
                    </a:lnTo>
                    <a:lnTo>
                      <a:pt x="7232" y="4706"/>
                    </a:lnTo>
                    <a:lnTo>
                      <a:pt x="7224" y="4690"/>
                    </a:lnTo>
                    <a:lnTo>
                      <a:pt x="7219" y="4675"/>
                    </a:lnTo>
                    <a:lnTo>
                      <a:pt x="7217" y="4661"/>
                    </a:lnTo>
                    <a:lnTo>
                      <a:pt x="7217" y="4654"/>
                    </a:lnTo>
                    <a:lnTo>
                      <a:pt x="7218" y="4648"/>
                    </a:lnTo>
                    <a:lnTo>
                      <a:pt x="7219" y="4642"/>
                    </a:lnTo>
                    <a:lnTo>
                      <a:pt x="7223" y="4635"/>
                    </a:lnTo>
                    <a:lnTo>
                      <a:pt x="7226" y="4630"/>
                    </a:lnTo>
                    <a:lnTo>
                      <a:pt x="7230" y="4626"/>
                    </a:lnTo>
                    <a:lnTo>
                      <a:pt x="7237" y="4621"/>
                    </a:lnTo>
                    <a:lnTo>
                      <a:pt x="7244" y="4616"/>
                    </a:lnTo>
                    <a:lnTo>
                      <a:pt x="7244" y="4616"/>
                    </a:lnTo>
                    <a:lnTo>
                      <a:pt x="7251" y="4610"/>
                    </a:lnTo>
                    <a:lnTo>
                      <a:pt x="7257" y="4604"/>
                    </a:lnTo>
                    <a:lnTo>
                      <a:pt x="7263" y="4596"/>
                    </a:lnTo>
                    <a:lnTo>
                      <a:pt x="7270" y="4586"/>
                    </a:lnTo>
                    <a:lnTo>
                      <a:pt x="7274" y="4577"/>
                    </a:lnTo>
                    <a:lnTo>
                      <a:pt x="7279" y="4566"/>
                    </a:lnTo>
                    <a:lnTo>
                      <a:pt x="7288" y="4541"/>
                    </a:lnTo>
                    <a:lnTo>
                      <a:pt x="7297" y="4514"/>
                    </a:lnTo>
                    <a:lnTo>
                      <a:pt x="7304" y="4485"/>
                    </a:lnTo>
                    <a:lnTo>
                      <a:pt x="7319" y="4425"/>
                    </a:lnTo>
                    <a:lnTo>
                      <a:pt x="7328" y="4394"/>
                    </a:lnTo>
                    <a:lnTo>
                      <a:pt x="7338" y="4365"/>
                    </a:lnTo>
                    <a:lnTo>
                      <a:pt x="7344" y="4351"/>
                    </a:lnTo>
                    <a:lnTo>
                      <a:pt x="7350" y="4338"/>
                    </a:lnTo>
                    <a:lnTo>
                      <a:pt x="7358" y="4326"/>
                    </a:lnTo>
                    <a:lnTo>
                      <a:pt x="7365" y="4313"/>
                    </a:lnTo>
                    <a:lnTo>
                      <a:pt x="7374" y="4302"/>
                    </a:lnTo>
                    <a:lnTo>
                      <a:pt x="7382" y="4293"/>
                    </a:lnTo>
                    <a:lnTo>
                      <a:pt x="7392" y="4284"/>
                    </a:lnTo>
                    <a:lnTo>
                      <a:pt x="7403" y="4275"/>
                    </a:lnTo>
                    <a:lnTo>
                      <a:pt x="7414" y="4269"/>
                    </a:lnTo>
                    <a:lnTo>
                      <a:pt x="7426" y="4264"/>
                    </a:lnTo>
                    <a:lnTo>
                      <a:pt x="7440" y="4261"/>
                    </a:lnTo>
                    <a:lnTo>
                      <a:pt x="7454" y="4258"/>
                    </a:lnTo>
                    <a:lnTo>
                      <a:pt x="7454" y="4258"/>
                    </a:lnTo>
                    <a:lnTo>
                      <a:pt x="7477" y="4255"/>
                    </a:lnTo>
                    <a:lnTo>
                      <a:pt x="7496" y="4250"/>
                    </a:lnTo>
                    <a:lnTo>
                      <a:pt x="7511" y="4244"/>
                    </a:lnTo>
                    <a:lnTo>
                      <a:pt x="7524" y="4235"/>
                    </a:lnTo>
                    <a:lnTo>
                      <a:pt x="7535" y="4226"/>
                    </a:lnTo>
                    <a:lnTo>
                      <a:pt x="7544" y="4217"/>
                    </a:lnTo>
                    <a:lnTo>
                      <a:pt x="7552" y="4207"/>
                    </a:lnTo>
                    <a:lnTo>
                      <a:pt x="7559" y="4196"/>
                    </a:lnTo>
                    <a:lnTo>
                      <a:pt x="7570" y="4174"/>
                    </a:lnTo>
                    <a:lnTo>
                      <a:pt x="7581" y="4151"/>
                    </a:lnTo>
                    <a:lnTo>
                      <a:pt x="7588" y="4141"/>
                    </a:lnTo>
                    <a:lnTo>
                      <a:pt x="7595" y="4131"/>
                    </a:lnTo>
                    <a:lnTo>
                      <a:pt x="7604" y="4121"/>
                    </a:lnTo>
                    <a:lnTo>
                      <a:pt x="7616" y="4114"/>
                    </a:lnTo>
                    <a:lnTo>
                      <a:pt x="7616" y="4114"/>
                    </a:lnTo>
                    <a:lnTo>
                      <a:pt x="7622" y="4109"/>
                    </a:lnTo>
                    <a:lnTo>
                      <a:pt x="7631" y="4106"/>
                    </a:lnTo>
                    <a:lnTo>
                      <a:pt x="7639" y="4103"/>
                    </a:lnTo>
                    <a:lnTo>
                      <a:pt x="7649" y="4100"/>
                    </a:lnTo>
                    <a:lnTo>
                      <a:pt x="7672" y="4097"/>
                    </a:lnTo>
                    <a:lnTo>
                      <a:pt x="7699" y="4095"/>
                    </a:lnTo>
                    <a:lnTo>
                      <a:pt x="7699" y="4095"/>
                    </a:lnTo>
                    <a:lnTo>
                      <a:pt x="7715" y="4094"/>
                    </a:lnTo>
                    <a:lnTo>
                      <a:pt x="7731" y="4092"/>
                    </a:lnTo>
                    <a:lnTo>
                      <a:pt x="7746" y="4088"/>
                    </a:lnTo>
                    <a:lnTo>
                      <a:pt x="7759" y="4082"/>
                    </a:lnTo>
                    <a:lnTo>
                      <a:pt x="7773" y="4075"/>
                    </a:lnTo>
                    <a:lnTo>
                      <a:pt x="7786" y="4067"/>
                    </a:lnTo>
                    <a:lnTo>
                      <a:pt x="7799" y="4057"/>
                    </a:lnTo>
                    <a:lnTo>
                      <a:pt x="7810" y="4048"/>
                    </a:lnTo>
                    <a:lnTo>
                      <a:pt x="7821" y="4035"/>
                    </a:lnTo>
                    <a:lnTo>
                      <a:pt x="7830" y="4023"/>
                    </a:lnTo>
                    <a:lnTo>
                      <a:pt x="7840" y="4011"/>
                    </a:lnTo>
                    <a:lnTo>
                      <a:pt x="7849" y="3998"/>
                    </a:lnTo>
                    <a:lnTo>
                      <a:pt x="7866" y="3969"/>
                    </a:lnTo>
                    <a:lnTo>
                      <a:pt x="7879" y="3941"/>
                    </a:lnTo>
                    <a:lnTo>
                      <a:pt x="7892" y="3912"/>
                    </a:lnTo>
                    <a:lnTo>
                      <a:pt x="7901" y="3885"/>
                    </a:lnTo>
                    <a:lnTo>
                      <a:pt x="7910" y="3858"/>
                    </a:lnTo>
                    <a:lnTo>
                      <a:pt x="7916" y="3835"/>
                    </a:lnTo>
                    <a:lnTo>
                      <a:pt x="7923" y="3800"/>
                    </a:lnTo>
                    <a:lnTo>
                      <a:pt x="7926" y="3787"/>
                    </a:lnTo>
                    <a:lnTo>
                      <a:pt x="7926" y="3787"/>
                    </a:lnTo>
                    <a:lnTo>
                      <a:pt x="7949" y="3777"/>
                    </a:lnTo>
                    <a:lnTo>
                      <a:pt x="7976" y="3766"/>
                    </a:lnTo>
                    <a:lnTo>
                      <a:pt x="8010" y="3753"/>
                    </a:lnTo>
                    <a:lnTo>
                      <a:pt x="8053" y="3739"/>
                    </a:lnTo>
                    <a:lnTo>
                      <a:pt x="8101" y="3724"/>
                    </a:lnTo>
                    <a:lnTo>
                      <a:pt x="8152" y="3711"/>
                    </a:lnTo>
                    <a:lnTo>
                      <a:pt x="8181" y="3706"/>
                    </a:lnTo>
                    <a:lnTo>
                      <a:pt x="8209" y="3700"/>
                    </a:lnTo>
                    <a:lnTo>
                      <a:pt x="8209" y="3700"/>
                    </a:lnTo>
                    <a:lnTo>
                      <a:pt x="8239" y="3696"/>
                    </a:lnTo>
                    <a:lnTo>
                      <a:pt x="8270" y="3693"/>
                    </a:lnTo>
                    <a:lnTo>
                      <a:pt x="8302" y="3690"/>
                    </a:lnTo>
                    <a:lnTo>
                      <a:pt x="8332" y="3689"/>
                    </a:lnTo>
                    <a:lnTo>
                      <a:pt x="8332" y="3689"/>
                    </a:lnTo>
                    <a:lnTo>
                      <a:pt x="8341" y="3689"/>
                    </a:lnTo>
                    <a:lnTo>
                      <a:pt x="8350" y="3688"/>
                    </a:lnTo>
                    <a:lnTo>
                      <a:pt x="8358" y="3685"/>
                    </a:lnTo>
                    <a:lnTo>
                      <a:pt x="8365" y="3683"/>
                    </a:lnTo>
                    <a:lnTo>
                      <a:pt x="8373" y="3680"/>
                    </a:lnTo>
                    <a:lnTo>
                      <a:pt x="8380" y="3677"/>
                    </a:lnTo>
                    <a:lnTo>
                      <a:pt x="8392" y="3667"/>
                    </a:lnTo>
                    <a:lnTo>
                      <a:pt x="8403" y="3655"/>
                    </a:lnTo>
                    <a:lnTo>
                      <a:pt x="8413" y="3641"/>
                    </a:lnTo>
                    <a:lnTo>
                      <a:pt x="8421" y="3625"/>
                    </a:lnTo>
                    <a:lnTo>
                      <a:pt x="8428" y="3608"/>
                    </a:lnTo>
                    <a:lnTo>
                      <a:pt x="8433" y="3589"/>
                    </a:lnTo>
                    <a:lnTo>
                      <a:pt x="8436" y="3568"/>
                    </a:lnTo>
                    <a:lnTo>
                      <a:pt x="8439" y="3547"/>
                    </a:lnTo>
                    <a:lnTo>
                      <a:pt x="8440" y="3524"/>
                    </a:lnTo>
                    <a:lnTo>
                      <a:pt x="8440" y="3500"/>
                    </a:lnTo>
                    <a:lnTo>
                      <a:pt x="8439" y="3476"/>
                    </a:lnTo>
                    <a:lnTo>
                      <a:pt x="8435" y="3451"/>
                    </a:lnTo>
                    <a:lnTo>
                      <a:pt x="8432" y="3427"/>
                    </a:lnTo>
                    <a:lnTo>
                      <a:pt x="8428" y="3402"/>
                    </a:lnTo>
                    <a:lnTo>
                      <a:pt x="8422" y="3378"/>
                    </a:lnTo>
                    <a:lnTo>
                      <a:pt x="8414" y="3353"/>
                    </a:lnTo>
                    <a:lnTo>
                      <a:pt x="8407" y="3330"/>
                    </a:lnTo>
                    <a:lnTo>
                      <a:pt x="8399" y="3307"/>
                    </a:lnTo>
                    <a:lnTo>
                      <a:pt x="8389" y="3285"/>
                    </a:lnTo>
                    <a:lnTo>
                      <a:pt x="8378" y="3263"/>
                    </a:lnTo>
                    <a:lnTo>
                      <a:pt x="8367" y="3243"/>
                    </a:lnTo>
                    <a:lnTo>
                      <a:pt x="8354" y="3225"/>
                    </a:lnTo>
                    <a:lnTo>
                      <a:pt x="8342" y="3208"/>
                    </a:lnTo>
                    <a:lnTo>
                      <a:pt x="8329" y="3193"/>
                    </a:lnTo>
                    <a:lnTo>
                      <a:pt x="8314" y="3181"/>
                    </a:lnTo>
                    <a:lnTo>
                      <a:pt x="8299" y="3170"/>
                    </a:lnTo>
                    <a:lnTo>
                      <a:pt x="8283" y="3161"/>
                    </a:lnTo>
                    <a:lnTo>
                      <a:pt x="8268" y="3155"/>
                    </a:lnTo>
                    <a:lnTo>
                      <a:pt x="8252" y="3153"/>
                    </a:lnTo>
                    <a:lnTo>
                      <a:pt x="8252" y="3153"/>
                    </a:lnTo>
                    <a:lnTo>
                      <a:pt x="8230" y="3151"/>
                    </a:lnTo>
                    <a:lnTo>
                      <a:pt x="8209" y="3150"/>
                    </a:lnTo>
                    <a:lnTo>
                      <a:pt x="8209" y="3150"/>
                    </a:lnTo>
                    <a:lnTo>
                      <a:pt x="8182" y="3151"/>
                    </a:lnTo>
                    <a:lnTo>
                      <a:pt x="8156" y="3154"/>
                    </a:lnTo>
                    <a:lnTo>
                      <a:pt x="8133" y="3159"/>
                    </a:lnTo>
                    <a:lnTo>
                      <a:pt x="8112" y="3165"/>
                    </a:lnTo>
                    <a:lnTo>
                      <a:pt x="8092" y="3174"/>
                    </a:lnTo>
                    <a:lnTo>
                      <a:pt x="8074" y="3183"/>
                    </a:lnTo>
                    <a:lnTo>
                      <a:pt x="8058" y="3194"/>
                    </a:lnTo>
                    <a:lnTo>
                      <a:pt x="8043" y="3207"/>
                    </a:lnTo>
                    <a:lnTo>
                      <a:pt x="8031" y="3221"/>
                    </a:lnTo>
                    <a:lnTo>
                      <a:pt x="8020" y="3237"/>
                    </a:lnTo>
                    <a:lnTo>
                      <a:pt x="8012" y="3256"/>
                    </a:lnTo>
                    <a:lnTo>
                      <a:pt x="8004" y="3274"/>
                    </a:lnTo>
                    <a:lnTo>
                      <a:pt x="7998" y="3295"/>
                    </a:lnTo>
                    <a:lnTo>
                      <a:pt x="7994" y="3317"/>
                    </a:lnTo>
                    <a:lnTo>
                      <a:pt x="7992" y="3340"/>
                    </a:lnTo>
                    <a:lnTo>
                      <a:pt x="7991" y="3365"/>
                    </a:lnTo>
                    <a:lnTo>
                      <a:pt x="7991" y="3365"/>
                    </a:lnTo>
                    <a:lnTo>
                      <a:pt x="7990" y="3390"/>
                    </a:lnTo>
                    <a:lnTo>
                      <a:pt x="7986" y="3413"/>
                    </a:lnTo>
                    <a:lnTo>
                      <a:pt x="7981" y="3434"/>
                    </a:lnTo>
                    <a:lnTo>
                      <a:pt x="7974" y="3451"/>
                    </a:lnTo>
                    <a:lnTo>
                      <a:pt x="7964" y="3466"/>
                    </a:lnTo>
                    <a:lnTo>
                      <a:pt x="7954" y="3478"/>
                    </a:lnTo>
                    <a:lnTo>
                      <a:pt x="7944" y="3487"/>
                    </a:lnTo>
                    <a:lnTo>
                      <a:pt x="7938" y="3489"/>
                    </a:lnTo>
                    <a:lnTo>
                      <a:pt x="7932" y="3492"/>
                    </a:lnTo>
                    <a:lnTo>
                      <a:pt x="7927" y="3493"/>
                    </a:lnTo>
                    <a:lnTo>
                      <a:pt x="7921" y="3494"/>
                    </a:lnTo>
                    <a:lnTo>
                      <a:pt x="7915" y="3494"/>
                    </a:lnTo>
                    <a:lnTo>
                      <a:pt x="7910" y="3493"/>
                    </a:lnTo>
                    <a:lnTo>
                      <a:pt x="7904" y="3492"/>
                    </a:lnTo>
                    <a:lnTo>
                      <a:pt x="7899" y="3488"/>
                    </a:lnTo>
                    <a:lnTo>
                      <a:pt x="7894" y="3485"/>
                    </a:lnTo>
                    <a:lnTo>
                      <a:pt x="7888" y="3481"/>
                    </a:lnTo>
                    <a:lnTo>
                      <a:pt x="7884" y="3475"/>
                    </a:lnTo>
                    <a:lnTo>
                      <a:pt x="7879" y="3469"/>
                    </a:lnTo>
                    <a:lnTo>
                      <a:pt x="7876" y="3462"/>
                    </a:lnTo>
                    <a:lnTo>
                      <a:pt x="7872" y="3454"/>
                    </a:lnTo>
                    <a:lnTo>
                      <a:pt x="7866" y="3436"/>
                    </a:lnTo>
                    <a:lnTo>
                      <a:pt x="7861" y="3412"/>
                    </a:lnTo>
                    <a:lnTo>
                      <a:pt x="7861" y="3412"/>
                    </a:lnTo>
                    <a:lnTo>
                      <a:pt x="7857" y="3389"/>
                    </a:lnTo>
                    <a:lnTo>
                      <a:pt x="7851" y="3367"/>
                    </a:lnTo>
                    <a:lnTo>
                      <a:pt x="7843" y="3347"/>
                    </a:lnTo>
                    <a:lnTo>
                      <a:pt x="7833" y="3329"/>
                    </a:lnTo>
                    <a:lnTo>
                      <a:pt x="7821" y="3312"/>
                    </a:lnTo>
                    <a:lnTo>
                      <a:pt x="7807" y="3298"/>
                    </a:lnTo>
                    <a:lnTo>
                      <a:pt x="7792" y="3286"/>
                    </a:lnTo>
                    <a:lnTo>
                      <a:pt x="7777" y="3276"/>
                    </a:lnTo>
                    <a:lnTo>
                      <a:pt x="7758" y="3269"/>
                    </a:lnTo>
                    <a:lnTo>
                      <a:pt x="7740" y="3265"/>
                    </a:lnTo>
                    <a:lnTo>
                      <a:pt x="7721" y="3263"/>
                    </a:lnTo>
                    <a:lnTo>
                      <a:pt x="7702" y="3264"/>
                    </a:lnTo>
                    <a:lnTo>
                      <a:pt x="7681" y="3268"/>
                    </a:lnTo>
                    <a:lnTo>
                      <a:pt x="7660" y="3275"/>
                    </a:lnTo>
                    <a:lnTo>
                      <a:pt x="7639" y="3285"/>
                    </a:lnTo>
                    <a:lnTo>
                      <a:pt x="7617" y="3300"/>
                    </a:lnTo>
                    <a:lnTo>
                      <a:pt x="7616" y="3301"/>
                    </a:lnTo>
                    <a:lnTo>
                      <a:pt x="7616" y="3301"/>
                    </a:lnTo>
                    <a:lnTo>
                      <a:pt x="7606" y="3307"/>
                    </a:lnTo>
                    <a:lnTo>
                      <a:pt x="7598" y="3311"/>
                    </a:lnTo>
                    <a:lnTo>
                      <a:pt x="7590" y="3312"/>
                    </a:lnTo>
                    <a:lnTo>
                      <a:pt x="7583" y="3312"/>
                    </a:lnTo>
                    <a:lnTo>
                      <a:pt x="7578" y="3311"/>
                    </a:lnTo>
                    <a:lnTo>
                      <a:pt x="7573" y="3308"/>
                    </a:lnTo>
                    <a:lnTo>
                      <a:pt x="7570" y="3303"/>
                    </a:lnTo>
                    <a:lnTo>
                      <a:pt x="7566" y="3297"/>
                    </a:lnTo>
                    <a:lnTo>
                      <a:pt x="7563" y="3290"/>
                    </a:lnTo>
                    <a:lnTo>
                      <a:pt x="7561" y="3281"/>
                    </a:lnTo>
                    <a:lnTo>
                      <a:pt x="7557" y="3263"/>
                    </a:lnTo>
                    <a:lnTo>
                      <a:pt x="7552" y="3216"/>
                    </a:lnTo>
                    <a:lnTo>
                      <a:pt x="7549" y="3192"/>
                    </a:lnTo>
                    <a:lnTo>
                      <a:pt x="7544" y="3169"/>
                    </a:lnTo>
                    <a:lnTo>
                      <a:pt x="7540" y="3156"/>
                    </a:lnTo>
                    <a:lnTo>
                      <a:pt x="7537" y="3145"/>
                    </a:lnTo>
                    <a:lnTo>
                      <a:pt x="7532" y="3134"/>
                    </a:lnTo>
                    <a:lnTo>
                      <a:pt x="7525" y="3125"/>
                    </a:lnTo>
                    <a:lnTo>
                      <a:pt x="7519" y="3116"/>
                    </a:lnTo>
                    <a:lnTo>
                      <a:pt x="7512" y="3107"/>
                    </a:lnTo>
                    <a:lnTo>
                      <a:pt x="7502" y="3101"/>
                    </a:lnTo>
                    <a:lnTo>
                      <a:pt x="7492" y="3095"/>
                    </a:lnTo>
                    <a:lnTo>
                      <a:pt x="7481" y="3091"/>
                    </a:lnTo>
                    <a:lnTo>
                      <a:pt x="7469" y="3088"/>
                    </a:lnTo>
                    <a:lnTo>
                      <a:pt x="7454" y="3087"/>
                    </a:lnTo>
                    <a:lnTo>
                      <a:pt x="7439" y="3088"/>
                    </a:lnTo>
                    <a:lnTo>
                      <a:pt x="7439" y="3088"/>
                    </a:lnTo>
                    <a:lnTo>
                      <a:pt x="7423" y="3089"/>
                    </a:lnTo>
                    <a:lnTo>
                      <a:pt x="7409" y="3089"/>
                    </a:lnTo>
                    <a:lnTo>
                      <a:pt x="7396" y="3088"/>
                    </a:lnTo>
                    <a:lnTo>
                      <a:pt x="7385" y="3085"/>
                    </a:lnTo>
                    <a:lnTo>
                      <a:pt x="7376" y="3082"/>
                    </a:lnTo>
                    <a:lnTo>
                      <a:pt x="7368" y="3078"/>
                    </a:lnTo>
                    <a:lnTo>
                      <a:pt x="7360" y="3073"/>
                    </a:lnTo>
                    <a:lnTo>
                      <a:pt x="7354" y="3067"/>
                    </a:lnTo>
                    <a:lnTo>
                      <a:pt x="7349" y="3061"/>
                    </a:lnTo>
                    <a:lnTo>
                      <a:pt x="7345" y="3054"/>
                    </a:lnTo>
                    <a:lnTo>
                      <a:pt x="7343" y="3045"/>
                    </a:lnTo>
                    <a:lnTo>
                      <a:pt x="7341" y="3036"/>
                    </a:lnTo>
                    <a:lnTo>
                      <a:pt x="7338" y="3018"/>
                    </a:lnTo>
                    <a:lnTo>
                      <a:pt x="7337" y="2996"/>
                    </a:lnTo>
                    <a:lnTo>
                      <a:pt x="7338" y="2949"/>
                    </a:lnTo>
                    <a:lnTo>
                      <a:pt x="7339" y="2924"/>
                    </a:lnTo>
                    <a:lnTo>
                      <a:pt x="7338" y="2898"/>
                    </a:lnTo>
                    <a:lnTo>
                      <a:pt x="7336" y="2872"/>
                    </a:lnTo>
                    <a:lnTo>
                      <a:pt x="7333" y="2859"/>
                    </a:lnTo>
                    <a:lnTo>
                      <a:pt x="7331" y="2845"/>
                    </a:lnTo>
                    <a:lnTo>
                      <a:pt x="7326" y="2833"/>
                    </a:lnTo>
                    <a:lnTo>
                      <a:pt x="7321" y="2820"/>
                    </a:lnTo>
                    <a:lnTo>
                      <a:pt x="7316" y="2807"/>
                    </a:lnTo>
                    <a:lnTo>
                      <a:pt x="7309" y="2795"/>
                    </a:lnTo>
                    <a:lnTo>
                      <a:pt x="7309" y="2795"/>
                    </a:lnTo>
                    <a:lnTo>
                      <a:pt x="7294" y="2773"/>
                    </a:lnTo>
                    <a:lnTo>
                      <a:pt x="7281" y="2757"/>
                    </a:lnTo>
                    <a:lnTo>
                      <a:pt x="7273" y="2751"/>
                    </a:lnTo>
                    <a:lnTo>
                      <a:pt x="7267" y="2746"/>
                    </a:lnTo>
                    <a:lnTo>
                      <a:pt x="7261" y="2741"/>
                    </a:lnTo>
                    <a:lnTo>
                      <a:pt x="7255" y="2739"/>
                    </a:lnTo>
                    <a:lnTo>
                      <a:pt x="7249" y="2736"/>
                    </a:lnTo>
                    <a:lnTo>
                      <a:pt x="7243" y="2736"/>
                    </a:lnTo>
                    <a:lnTo>
                      <a:pt x="7237" y="2735"/>
                    </a:lnTo>
                    <a:lnTo>
                      <a:pt x="7230" y="2736"/>
                    </a:lnTo>
                    <a:lnTo>
                      <a:pt x="7218" y="2740"/>
                    </a:lnTo>
                    <a:lnTo>
                      <a:pt x="7205" y="2746"/>
                    </a:lnTo>
                    <a:lnTo>
                      <a:pt x="7191" y="2755"/>
                    </a:lnTo>
                    <a:lnTo>
                      <a:pt x="7178" y="2766"/>
                    </a:lnTo>
                    <a:lnTo>
                      <a:pt x="7146" y="2790"/>
                    </a:lnTo>
                    <a:lnTo>
                      <a:pt x="7129" y="2804"/>
                    </a:lnTo>
                    <a:lnTo>
                      <a:pt x="7109" y="2818"/>
                    </a:lnTo>
                    <a:lnTo>
                      <a:pt x="7088" y="2832"/>
                    </a:lnTo>
                    <a:lnTo>
                      <a:pt x="7065" y="2844"/>
                    </a:lnTo>
                    <a:lnTo>
                      <a:pt x="7065" y="2844"/>
                    </a:lnTo>
                    <a:lnTo>
                      <a:pt x="7050" y="2852"/>
                    </a:lnTo>
                    <a:lnTo>
                      <a:pt x="7037" y="2860"/>
                    </a:lnTo>
                    <a:lnTo>
                      <a:pt x="7026" y="2870"/>
                    </a:lnTo>
                    <a:lnTo>
                      <a:pt x="7016" y="2880"/>
                    </a:lnTo>
                    <a:lnTo>
                      <a:pt x="7016" y="2880"/>
                    </a:lnTo>
                    <a:lnTo>
                      <a:pt x="7006" y="2891"/>
                    </a:lnTo>
                    <a:lnTo>
                      <a:pt x="6998" y="2903"/>
                    </a:lnTo>
                    <a:lnTo>
                      <a:pt x="6990" y="2915"/>
                    </a:lnTo>
                    <a:lnTo>
                      <a:pt x="6986" y="2927"/>
                    </a:lnTo>
                    <a:lnTo>
                      <a:pt x="6982" y="2940"/>
                    </a:lnTo>
                    <a:lnTo>
                      <a:pt x="6979" y="2952"/>
                    </a:lnTo>
                    <a:lnTo>
                      <a:pt x="6978" y="2964"/>
                    </a:lnTo>
                    <a:lnTo>
                      <a:pt x="6978" y="2976"/>
                    </a:lnTo>
                    <a:lnTo>
                      <a:pt x="6978" y="2989"/>
                    </a:lnTo>
                    <a:lnTo>
                      <a:pt x="6981" y="3001"/>
                    </a:lnTo>
                    <a:lnTo>
                      <a:pt x="6984" y="3012"/>
                    </a:lnTo>
                    <a:lnTo>
                      <a:pt x="6989" y="3022"/>
                    </a:lnTo>
                    <a:lnTo>
                      <a:pt x="6994" y="3031"/>
                    </a:lnTo>
                    <a:lnTo>
                      <a:pt x="7000" y="3041"/>
                    </a:lnTo>
                    <a:lnTo>
                      <a:pt x="7008" y="3049"/>
                    </a:lnTo>
                    <a:lnTo>
                      <a:pt x="7016" y="3056"/>
                    </a:lnTo>
                    <a:lnTo>
                      <a:pt x="7016" y="3056"/>
                    </a:lnTo>
                    <a:lnTo>
                      <a:pt x="7023" y="3061"/>
                    </a:lnTo>
                    <a:lnTo>
                      <a:pt x="7031" y="3066"/>
                    </a:lnTo>
                    <a:lnTo>
                      <a:pt x="7039" y="3069"/>
                    </a:lnTo>
                    <a:lnTo>
                      <a:pt x="7049" y="3072"/>
                    </a:lnTo>
                    <a:lnTo>
                      <a:pt x="7049" y="3072"/>
                    </a:lnTo>
                    <a:lnTo>
                      <a:pt x="7063" y="3076"/>
                    </a:lnTo>
                    <a:lnTo>
                      <a:pt x="7076" y="3082"/>
                    </a:lnTo>
                    <a:lnTo>
                      <a:pt x="7088" y="3090"/>
                    </a:lnTo>
                    <a:lnTo>
                      <a:pt x="7099" y="3100"/>
                    </a:lnTo>
                    <a:lnTo>
                      <a:pt x="7110" y="3112"/>
                    </a:lnTo>
                    <a:lnTo>
                      <a:pt x="7120" y="3125"/>
                    </a:lnTo>
                    <a:lnTo>
                      <a:pt x="7140" y="3155"/>
                    </a:lnTo>
                    <a:lnTo>
                      <a:pt x="7161" y="3188"/>
                    </a:lnTo>
                    <a:lnTo>
                      <a:pt x="7184" y="3225"/>
                    </a:lnTo>
                    <a:lnTo>
                      <a:pt x="7196" y="3243"/>
                    </a:lnTo>
                    <a:lnTo>
                      <a:pt x="7211" y="3262"/>
                    </a:lnTo>
                    <a:lnTo>
                      <a:pt x="7227" y="3280"/>
                    </a:lnTo>
                    <a:lnTo>
                      <a:pt x="7244" y="3300"/>
                    </a:lnTo>
                    <a:lnTo>
                      <a:pt x="7244" y="3300"/>
                    </a:lnTo>
                    <a:lnTo>
                      <a:pt x="7255" y="3312"/>
                    </a:lnTo>
                    <a:lnTo>
                      <a:pt x="7263" y="3324"/>
                    </a:lnTo>
                    <a:lnTo>
                      <a:pt x="7266" y="3330"/>
                    </a:lnTo>
                    <a:lnTo>
                      <a:pt x="7268" y="3335"/>
                    </a:lnTo>
                    <a:lnTo>
                      <a:pt x="7268" y="3341"/>
                    </a:lnTo>
                    <a:lnTo>
                      <a:pt x="7268" y="3346"/>
                    </a:lnTo>
                    <a:lnTo>
                      <a:pt x="7267" y="3351"/>
                    </a:lnTo>
                    <a:lnTo>
                      <a:pt x="7266" y="3355"/>
                    </a:lnTo>
                    <a:lnTo>
                      <a:pt x="7262" y="3360"/>
                    </a:lnTo>
                    <a:lnTo>
                      <a:pt x="7259" y="3363"/>
                    </a:lnTo>
                    <a:lnTo>
                      <a:pt x="7249" y="3371"/>
                    </a:lnTo>
                    <a:lnTo>
                      <a:pt x="7235" y="3378"/>
                    </a:lnTo>
                    <a:lnTo>
                      <a:pt x="7219" y="3384"/>
                    </a:lnTo>
                    <a:lnTo>
                      <a:pt x="7199" y="3389"/>
                    </a:lnTo>
                    <a:lnTo>
                      <a:pt x="7177" y="3394"/>
                    </a:lnTo>
                    <a:lnTo>
                      <a:pt x="7150" y="3398"/>
                    </a:lnTo>
                    <a:lnTo>
                      <a:pt x="7120" y="3401"/>
                    </a:lnTo>
                    <a:lnTo>
                      <a:pt x="7088" y="3405"/>
                    </a:lnTo>
                    <a:lnTo>
                      <a:pt x="7016" y="3409"/>
                    </a:lnTo>
                    <a:lnTo>
                      <a:pt x="7016" y="3409"/>
                    </a:lnTo>
                    <a:lnTo>
                      <a:pt x="6961" y="3411"/>
                    </a:lnTo>
                    <a:lnTo>
                      <a:pt x="6903" y="3412"/>
                    </a:lnTo>
                    <a:lnTo>
                      <a:pt x="6772" y="3412"/>
                    </a:lnTo>
                    <a:lnTo>
                      <a:pt x="6772" y="3412"/>
                    </a:lnTo>
                    <a:lnTo>
                      <a:pt x="6741" y="3412"/>
                    </a:lnTo>
                    <a:lnTo>
                      <a:pt x="6710" y="3411"/>
                    </a:lnTo>
                    <a:lnTo>
                      <a:pt x="6654" y="3407"/>
                    </a:lnTo>
                    <a:lnTo>
                      <a:pt x="6654" y="3407"/>
                    </a:lnTo>
                    <a:lnTo>
                      <a:pt x="6622" y="3404"/>
                    </a:lnTo>
                    <a:lnTo>
                      <a:pt x="6591" y="3399"/>
                    </a:lnTo>
                    <a:lnTo>
                      <a:pt x="6563" y="3394"/>
                    </a:lnTo>
                    <a:lnTo>
                      <a:pt x="6536" y="3389"/>
                    </a:lnTo>
                    <a:lnTo>
                      <a:pt x="6512" y="3383"/>
                    </a:lnTo>
                    <a:lnTo>
                      <a:pt x="6487" y="3376"/>
                    </a:lnTo>
                    <a:lnTo>
                      <a:pt x="6441" y="3362"/>
                    </a:lnTo>
                    <a:lnTo>
                      <a:pt x="6441" y="3362"/>
                    </a:lnTo>
                    <a:lnTo>
                      <a:pt x="6401" y="3347"/>
                    </a:lnTo>
                    <a:lnTo>
                      <a:pt x="6363" y="3333"/>
                    </a:lnTo>
                    <a:lnTo>
                      <a:pt x="6327" y="3319"/>
                    </a:lnTo>
                    <a:lnTo>
                      <a:pt x="6290" y="3306"/>
                    </a:lnTo>
                    <a:lnTo>
                      <a:pt x="6252" y="3294"/>
                    </a:lnTo>
                    <a:lnTo>
                      <a:pt x="6214" y="3282"/>
                    </a:lnTo>
                    <a:lnTo>
                      <a:pt x="6193" y="3278"/>
                    </a:lnTo>
                    <a:lnTo>
                      <a:pt x="6172" y="3274"/>
                    </a:lnTo>
                    <a:lnTo>
                      <a:pt x="6150" y="3271"/>
                    </a:lnTo>
                    <a:lnTo>
                      <a:pt x="6128" y="3269"/>
                    </a:lnTo>
                    <a:lnTo>
                      <a:pt x="6128" y="3269"/>
                    </a:lnTo>
                    <a:lnTo>
                      <a:pt x="6101" y="3267"/>
                    </a:lnTo>
                    <a:lnTo>
                      <a:pt x="6073" y="3267"/>
                    </a:lnTo>
                    <a:lnTo>
                      <a:pt x="6073" y="3267"/>
                    </a:lnTo>
                    <a:lnTo>
                      <a:pt x="6050" y="3268"/>
                    </a:lnTo>
                    <a:lnTo>
                      <a:pt x="6028" y="3270"/>
                    </a:lnTo>
                    <a:lnTo>
                      <a:pt x="6007" y="3274"/>
                    </a:lnTo>
                    <a:lnTo>
                      <a:pt x="5989" y="3279"/>
                    </a:lnTo>
                    <a:lnTo>
                      <a:pt x="5970" y="3285"/>
                    </a:lnTo>
                    <a:lnTo>
                      <a:pt x="5955" y="3294"/>
                    </a:lnTo>
                    <a:lnTo>
                      <a:pt x="5940" y="3302"/>
                    </a:lnTo>
                    <a:lnTo>
                      <a:pt x="5925" y="3311"/>
                    </a:lnTo>
                    <a:lnTo>
                      <a:pt x="5912" y="3322"/>
                    </a:lnTo>
                    <a:lnTo>
                      <a:pt x="5899" y="3333"/>
                    </a:lnTo>
                    <a:lnTo>
                      <a:pt x="5888" y="3344"/>
                    </a:lnTo>
                    <a:lnTo>
                      <a:pt x="5877" y="3356"/>
                    </a:lnTo>
                    <a:lnTo>
                      <a:pt x="5857" y="3380"/>
                    </a:lnTo>
                    <a:lnTo>
                      <a:pt x="5838" y="3405"/>
                    </a:lnTo>
                    <a:lnTo>
                      <a:pt x="5820" y="3428"/>
                    </a:lnTo>
                    <a:lnTo>
                      <a:pt x="5801" y="3450"/>
                    </a:lnTo>
                    <a:lnTo>
                      <a:pt x="5793" y="3461"/>
                    </a:lnTo>
                    <a:lnTo>
                      <a:pt x="5783" y="3470"/>
                    </a:lnTo>
                    <a:lnTo>
                      <a:pt x="5773" y="3478"/>
                    </a:lnTo>
                    <a:lnTo>
                      <a:pt x="5762" y="3486"/>
                    </a:lnTo>
                    <a:lnTo>
                      <a:pt x="5751" y="3492"/>
                    </a:lnTo>
                    <a:lnTo>
                      <a:pt x="5740" y="3497"/>
                    </a:lnTo>
                    <a:lnTo>
                      <a:pt x="5728" y="3500"/>
                    </a:lnTo>
                    <a:lnTo>
                      <a:pt x="5715" y="3503"/>
                    </a:lnTo>
                    <a:lnTo>
                      <a:pt x="5700" y="3503"/>
                    </a:lnTo>
                    <a:lnTo>
                      <a:pt x="5685" y="3502"/>
                    </a:lnTo>
                    <a:lnTo>
                      <a:pt x="5668" y="3499"/>
                    </a:lnTo>
                    <a:lnTo>
                      <a:pt x="5651" y="3494"/>
                    </a:lnTo>
                    <a:lnTo>
                      <a:pt x="5651" y="3494"/>
                    </a:lnTo>
                    <a:lnTo>
                      <a:pt x="5624" y="3486"/>
                    </a:lnTo>
                    <a:lnTo>
                      <a:pt x="5598" y="3480"/>
                    </a:lnTo>
                    <a:lnTo>
                      <a:pt x="5574" y="3475"/>
                    </a:lnTo>
                    <a:lnTo>
                      <a:pt x="5549" y="3471"/>
                    </a:lnTo>
                    <a:lnTo>
                      <a:pt x="5525" y="3467"/>
                    </a:lnTo>
                    <a:lnTo>
                      <a:pt x="5501" y="3466"/>
                    </a:lnTo>
                    <a:lnTo>
                      <a:pt x="5459" y="3464"/>
                    </a:lnTo>
                    <a:lnTo>
                      <a:pt x="5418" y="3461"/>
                    </a:lnTo>
                    <a:lnTo>
                      <a:pt x="5381" y="3458"/>
                    </a:lnTo>
                    <a:lnTo>
                      <a:pt x="5364" y="3455"/>
                    </a:lnTo>
                    <a:lnTo>
                      <a:pt x="5348" y="3451"/>
                    </a:lnTo>
                    <a:lnTo>
                      <a:pt x="5334" y="3445"/>
                    </a:lnTo>
                    <a:lnTo>
                      <a:pt x="5320" y="3439"/>
                    </a:lnTo>
                    <a:lnTo>
                      <a:pt x="5320" y="3439"/>
                    </a:lnTo>
                    <a:lnTo>
                      <a:pt x="5310" y="3434"/>
                    </a:lnTo>
                    <a:lnTo>
                      <a:pt x="5302" y="3427"/>
                    </a:lnTo>
                    <a:lnTo>
                      <a:pt x="5293" y="3420"/>
                    </a:lnTo>
                    <a:lnTo>
                      <a:pt x="5286" y="3411"/>
                    </a:lnTo>
                    <a:lnTo>
                      <a:pt x="5279" y="3401"/>
                    </a:lnTo>
                    <a:lnTo>
                      <a:pt x="5271" y="3390"/>
                    </a:lnTo>
                    <a:lnTo>
                      <a:pt x="5266" y="3378"/>
                    </a:lnTo>
                    <a:lnTo>
                      <a:pt x="5260" y="3365"/>
                    </a:lnTo>
                    <a:lnTo>
                      <a:pt x="5260" y="3365"/>
                    </a:lnTo>
                    <a:lnTo>
                      <a:pt x="5254" y="3346"/>
                    </a:lnTo>
                    <a:lnTo>
                      <a:pt x="5246" y="3330"/>
                    </a:lnTo>
                    <a:lnTo>
                      <a:pt x="5237" y="3317"/>
                    </a:lnTo>
                    <a:lnTo>
                      <a:pt x="5227" y="3305"/>
                    </a:lnTo>
                    <a:lnTo>
                      <a:pt x="5216" y="3295"/>
                    </a:lnTo>
                    <a:lnTo>
                      <a:pt x="5205" y="3287"/>
                    </a:lnTo>
                    <a:lnTo>
                      <a:pt x="5192" y="3281"/>
                    </a:lnTo>
                    <a:lnTo>
                      <a:pt x="5178" y="3276"/>
                    </a:lnTo>
                    <a:lnTo>
                      <a:pt x="5164" y="3273"/>
                    </a:lnTo>
                    <a:lnTo>
                      <a:pt x="5149" y="3270"/>
                    </a:lnTo>
                    <a:lnTo>
                      <a:pt x="5132" y="3269"/>
                    </a:lnTo>
                    <a:lnTo>
                      <a:pt x="5115" y="3269"/>
                    </a:lnTo>
                    <a:lnTo>
                      <a:pt x="5077" y="3270"/>
                    </a:lnTo>
                    <a:lnTo>
                      <a:pt x="5035" y="3273"/>
                    </a:lnTo>
                    <a:lnTo>
                      <a:pt x="5035" y="3273"/>
                    </a:lnTo>
                    <a:lnTo>
                      <a:pt x="4958" y="3280"/>
                    </a:lnTo>
                    <a:lnTo>
                      <a:pt x="4916" y="3282"/>
                    </a:lnTo>
                    <a:lnTo>
                      <a:pt x="4871" y="3282"/>
                    </a:lnTo>
                    <a:lnTo>
                      <a:pt x="4871" y="3282"/>
                    </a:lnTo>
                    <a:lnTo>
                      <a:pt x="4851" y="3282"/>
                    </a:lnTo>
                    <a:lnTo>
                      <a:pt x="4834" y="3281"/>
                    </a:lnTo>
                    <a:lnTo>
                      <a:pt x="4819" y="3279"/>
                    </a:lnTo>
                    <a:lnTo>
                      <a:pt x="4805" y="3275"/>
                    </a:lnTo>
                    <a:lnTo>
                      <a:pt x="4791" y="3271"/>
                    </a:lnTo>
                    <a:lnTo>
                      <a:pt x="4780" y="3267"/>
                    </a:lnTo>
                    <a:lnTo>
                      <a:pt x="4769" y="3260"/>
                    </a:lnTo>
                    <a:lnTo>
                      <a:pt x="4759" y="3254"/>
                    </a:lnTo>
                    <a:lnTo>
                      <a:pt x="4751" y="3248"/>
                    </a:lnTo>
                    <a:lnTo>
                      <a:pt x="4742" y="3241"/>
                    </a:lnTo>
                    <a:lnTo>
                      <a:pt x="4728" y="3226"/>
                    </a:lnTo>
                    <a:lnTo>
                      <a:pt x="4714" y="3210"/>
                    </a:lnTo>
                    <a:lnTo>
                      <a:pt x="4701" y="3193"/>
                    </a:lnTo>
                    <a:lnTo>
                      <a:pt x="4686" y="3177"/>
                    </a:lnTo>
                    <a:lnTo>
                      <a:pt x="4670" y="3160"/>
                    </a:lnTo>
                    <a:lnTo>
                      <a:pt x="4660" y="3153"/>
                    </a:lnTo>
                    <a:lnTo>
                      <a:pt x="4650" y="3145"/>
                    </a:lnTo>
                    <a:lnTo>
                      <a:pt x="4641" y="3138"/>
                    </a:lnTo>
                    <a:lnTo>
                      <a:pt x="4628" y="3132"/>
                    </a:lnTo>
                    <a:lnTo>
                      <a:pt x="4615" y="3126"/>
                    </a:lnTo>
                    <a:lnTo>
                      <a:pt x="4601" y="3121"/>
                    </a:lnTo>
                    <a:lnTo>
                      <a:pt x="4586" y="3116"/>
                    </a:lnTo>
                    <a:lnTo>
                      <a:pt x="4568" y="3112"/>
                    </a:lnTo>
                    <a:lnTo>
                      <a:pt x="4549" y="3109"/>
                    </a:lnTo>
                    <a:lnTo>
                      <a:pt x="4528" y="3106"/>
                    </a:lnTo>
                    <a:lnTo>
                      <a:pt x="4506" y="3105"/>
                    </a:lnTo>
                    <a:lnTo>
                      <a:pt x="4480" y="3104"/>
                    </a:lnTo>
                    <a:lnTo>
                      <a:pt x="4480" y="3104"/>
                    </a:lnTo>
                    <a:lnTo>
                      <a:pt x="4434" y="3105"/>
                    </a:lnTo>
                    <a:lnTo>
                      <a:pt x="4395" y="3106"/>
                    </a:lnTo>
                    <a:lnTo>
                      <a:pt x="4363" y="3109"/>
                    </a:lnTo>
                    <a:lnTo>
                      <a:pt x="4337" y="3111"/>
                    </a:lnTo>
                    <a:lnTo>
                      <a:pt x="4300" y="3116"/>
                    </a:lnTo>
                    <a:lnTo>
                      <a:pt x="4286" y="3117"/>
                    </a:lnTo>
                    <a:lnTo>
                      <a:pt x="4273" y="3116"/>
                    </a:lnTo>
                    <a:lnTo>
                      <a:pt x="4261" y="3114"/>
                    </a:lnTo>
                    <a:lnTo>
                      <a:pt x="4249" y="3109"/>
                    </a:lnTo>
                    <a:lnTo>
                      <a:pt x="4233" y="3101"/>
                    </a:lnTo>
                    <a:lnTo>
                      <a:pt x="4216" y="3090"/>
                    </a:lnTo>
                    <a:lnTo>
                      <a:pt x="4166" y="3057"/>
                    </a:lnTo>
                    <a:lnTo>
                      <a:pt x="4091" y="3007"/>
                    </a:lnTo>
                    <a:lnTo>
                      <a:pt x="4091" y="3007"/>
                    </a:lnTo>
                    <a:lnTo>
                      <a:pt x="4069" y="2992"/>
                    </a:lnTo>
                    <a:lnTo>
                      <a:pt x="4048" y="2980"/>
                    </a:lnTo>
                    <a:lnTo>
                      <a:pt x="4030" y="2970"/>
                    </a:lnTo>
                    <a:lnTo>
                      <a:pt x="4013" y="2963"/>
                    </a:lnTo>
                    <a:lnTo>
                      <a:pt x="3998" y="2957"/>
                    </a:lnTo>
                    <a:lnTo>
                      <a:pt x="3983" y="2952"/>
                    </a:lnTo>
                    <a:lnTo>
                      <a:pt x="3970" y="2949"/>
                    </a:lnTo>
                    <a:lnTo>
                      <a:pt x="3957" y="2948"/>
                    </a:lnTo>
                    <a:lnTo>
                      <a:pt x="3945" y="2948"/>
                    </a:lnTo>
                    <a:lnTo>
                      <a:pt x="3935" y="2949"/>
                    </a:lnTo>
                    <a:lnTo>
                      <a:pt x="3924" y="2952"/>
                    </a:lnTo>
                    <a:lnTo>
                      <a:pt x="3915" y="2956"/>
                    </a:lnTo>
                    <a:lnTo>
                      <a:pt x="3906" y="2960"/>
                    </a:lnTo>
                    <a:lnTo>
                      <a:pt x="3896" y="2965"/>
                    </a:lnTo>
                    <a:lnTo>
                      <a:pt x="3878" y="2978"/>
                    </a:lnTo>
                    <a:lnTo>
                      <a:pt x="3857" y="2992"/>
                    </a:lnTo>
                    <a:lnTo>
                      <a:pt x="3836" y="3008"/>
                    </a:lnTo>
                    <a:lnTo>
                      <a:pt x="3811" y="3024"/>
                    </a:lnTo>
                    <a:lnTo>
                      <a:pt x="3797" y="3031"/>
                    </a:lnTo>
                    <a:lnTo>
                      <a:pt x="3782" y="3039"/>
                    </a:lnTo>
                    <a:lnTo>
                      <a:pt x="3765" y="3045"/>
                    </a:lnTo>
                    <a:lnTo>
                      <a:pt x="3748" y="3051"/>
                    </a:lnTo>
                    <a:lnTo>
                      <a:pt x="3728" y="3057"/>
                    </a:lnTo>
                    <a:lnTo>
                      <a:pt x="3708" y="3062"/>
                    </a:lnTo>
                    <a:lnTo>
                      <a:pt x="3684" y="3066"/>
                    </a:lnTo>
                    <a:lnTo>
                      <a:pt x="3660" y="3069"/>
                    </a:lnTo>
                    <a:lnTo>
                      <a:pt x="3633" y="3071"/>
                    </a:lnTo>
                    <a:lnTo>
                      <a:pt x="3604" y="3072"/>
                    </a:lnTo>
                    <a:lnTo>
                      <a:pt x="3604" y="3072"/>
                    </a:lnTo>
                    <a:lnTo>
                      <a:pt x="3545" y="3072"/>
                    </a:lnTo>
                    <a:lnTo>
                      <a:pt x="3493" y="3074"/>
                    </a:lnTo>
                    <a:lnTo>
                      <a:pt x="3447" y="3078"/>
                    </a:lnTo>
                    <a:lnTo>
                      <a:pt x="3405" y="3084"/>
                    </a:lnTo>
                    <a:lnTo>
                      <a:pt x="3368" y="3091"/>
                    </a:lnTo>
                    <a:lnTo>
                      <a:pt x="3337" y="3100"/>
                    </a:lnTo>
                    <a:lnTo>
                      <a:pt x="3322" y="3105"/>
                    </a:lnTo>
                    <a:lnTo>
                      <a:pt x="3310" y="3110"/>
                    </a:lnTo>
                    <a:lnTo>
                      <a:pt x="3297" y="3116"/>
                    </a:lnTo>
                    <a:lnTo>
                      <a:pt x="3286" y="3122"/>
                    </a:lnTo>
                    <a:lnTo>
                      <a:pt x="3275" y="3129"/>
                    </a:lnTo>
                    <a:lnTo>
                      <a:pt x="3267" y="3136"/>
                    </a:lnTo>
                    <a:lnTo>
                      <a:pt x="3258" y="3144"/>
                    </a:lnTo>
                    <a:lnTo>
                      <a:pt x="3251" y="3151"/>
                    </a:lnTo>
                    <a:lnTo>
                      <a:pt x="3244" y="3160"/>
                    </a:lnTo>
                    <a:lnTo>
                      <a:pt x="3237" y="3169"/>
                    </a:lnTo>
                    <a:lnTo>
                      <a:pt x="3233" y="3178"/>
                    </a:lnTo>
                    <a:lnTo>
                      <a:pt x="3228" y="3188"/>
                    </a:lnTo>
                    <a:lnTo>
                      <a:pt x="3224" y="3198"/>
                    </a:lnTo>
                    <a:lnTo>
                      <a:pt x="3222" y="3209"/>
                    </a:lnTo>
                    <a:lnTo>
                      <a:pt x="3217" y="3232"/>
                    </a:lnTo>
                    <a:lnTo>
                      <a:pt x="3214" y="3257"/>
                    </a:lnTo>
                    <a:lnTo>
                      <a:pt x="3213" y="3282"/>
                    </a:lnTo>
                    <a:lnTo>
                      <a:pt x="3213" y="3282"/>
                    </a:lnTo>
                    <a:lnTo>
                      <a:pt x="3213" y="3290"/>
                    </a:lnTo>
                    <a:lnTo>
                      <a:pt x="3212" y="3295"/>
                    </a:lnTo>
                    <a:lnTo>
                      <a:pt x="3211" y="3300"/>
                    </a:lnTo>
                    <a:lnTo>
                      <a:pt x="3208" y="3305"/>
                    </a:lnTo>
                    <a:lnTo>
                      <a:pt x="3204" y="3308"/>
                    </a:lnTo>
                    <a:lnTo>
                      <a:pt x="3201" y="3311"/>
                    </a:lnTo>
                    <a:lnTo>
                      <a:pt x="3197" y="3313"/>
                    </a:lnTo>
                    <a:lnTo>
                      <a:pt x="3192" y="3316"/>
                    </a:lnTo>
                    <a:lnTo>
                      <a:pt x="3181" y="3317"/>
                    </a:lnTo>
                    <a:lnTo>
                      <a:pt x="3168" y="3316"/>
                    </a:lnTo>
                    <a:lnTo>
                      <a:pt x="3152" y="3313"/>
                    </a:lnTo>
                    <a:lnTo>
                      <a:pt x="3135" y="3308"/>
                    </a:lnTo>
                    <a:lnTo>
                      <a:pt x="3115" y="3302"/>
                    </a:lnTo>
                    <a:lnTo>
                      <a:pt x="3093" y="3294"/>
                    </a:lnTo>
                    <a:lnTo>
                      <a:pt x="3044" y="3274"/>
                    </a:lnTo>
                    <a:lnTo>
                      <a:pt x="2989" y="3248"/>
                    </a:lnTo>
                    <a:lnTo>
                      <a:pt x="2926" y="3220"/>
                    </a:lnTo>
                    <a:lnTo>
                      <a:pt x="2859" y="3189"/>
                    </a:lnTo>
                    <a:lnTo>
                      <a:pt x="2787" y="3158"/>
                    </a:lnTo>
                    <a:lnTo>
                      <a:pt x="2710" y="3127"/>
                    </a:lnTo>
                    <a:lnTo>
                      <a:pt x="2671" y="3112"/>
                    </a:lnTo>
                    <a:lnTo>
                      <a:pt x="2630" y="3098"/>
                    </a:lnTo>
                    <a:lnTo>
                      <a:pt x="2588" y="3084"/>
                    </a:lnTo>
                    <a:lnTo>
                      <a:pt x="2547" y="3072"/>
                    </a:lnTo>
                    <a:lnTo>
                      <a:pt x="2504" y="3060"/>
                    </a:lnTo>
                    <a:lnTo>
                      <a:pt x="2461" y="3050"/>
                    </a:lnTo>
                    <a:lnTo>
                      <a:pt x="2418" y="3040"/>
                    </a:lnTo>
                    <a:lnTo>
                      <a:pt x="2374" y="3033"/>
                    </a:lnTo>
                    <a:lnTo>
                      <a:pt x="2330" y="3027"/>
                    </a:lnTo>
                    <a:lnTo>
                      <a:pt x="2286" y="3023"/>
                    </a:lnTo>
                    <a:lnTo>
                      <a:pt x="2286" y="3023"/>
                    </a:lnTo>
                    <a:lnTo>
                      <a:pt x="2198" y="3016"/>
                    </a:lnTo>
                    <a:lnTo>
                      <a:pt x="2109" y="3006"/>
                    </a:lnTo>
                    <a:lnTo>
                      <a:pt x="2019" y="2995"/>
                    </a:lnTo>
                    <a:lnTo>
                      <a:pt x="1931" y="2981"/>
                    </a:lnTo>
                    <a:lnTo>
                      <a:pt x="1843" y="2967"/>
                    </a:lnTo>
                    <a:lnTo>
                      <a:pt x="1756" y="2952"/>
                    </a:lnTo>
                    <a:lnTo>
                      <a:pt x="1586" y="2921"/>
                    </a:lnTo>
                    <a:lnTo>
                      <a:pt x="1424" y="2892"/>
                    </a:lnTo>
                    <a:lnTo>
                      <a:pt x="1348" y="2878"/>
                    </a:lnTo>
                    <a:lnTo>
                      <a:pt x="1273" y="2867"/>
                    </a:lnTo>
                    <a:lnTo>
                      <a:pt x="1204" y="2858"/>
                    </a:lnTo>
                    <a:lnTo>
                      <a:pt x="1138" y="2850"/>
                    </a:lnTo>
                    <a:lnTo>
                      <a:pt x="1076" y="2845"/>
                    </a:lnTo>
                    <a:lnTo>
                      <a:pt x="1047" y="2844"/>
                    </a:lnTo>
                    <a:lnTo>
                      <a:pt x="1019" y="2844"/>
                    </a:lnTo>
                    <a:lnTo>
                      <a:pt x="1019" y="2844"/>
                    </a:lnTo>
                    <a:lnTo>
                      <a:pt x="992" y="2845"/>
                    </a:lnTo>
                    <a:lnTo>
                      <a:pt x="966" y="2848"/>
                    </a:lnTo>
                    <a:lnTo>
                      <a:pt x="940" y="2852"/>
                    </a:lnTo>
                    <a:lnTo>
                      <a:pt x="916" y="2858"/>
                    </a:lnTo>
                    <a:lnTo>
                      <a:pt x="891" y="2865"/>
                    </a:lnTo>
                    <a:lnTo>
                      <a:pt x="867" y="2872"/>
                    </a:lnTo>
                    <a:lnTo>
                      <a:pt x="845" y="2882"/>
                    </a:lnTo>
                    <a:lnTo>
                      <a:pt x="822" y="2893"/>
                    </a:lnTo>
                    <a:lnTo>
                      <a:pt x="800" y="2904"/>
                    </a:lnTo>
                    <a:lnTo>
                      <a:pt x="778" y="2918"/>
                    </a:lnTo>
                    <a:lnTo>
                      <a:pt x="733" y="2945"/>
                    </a:lnTo>
                    <a:lnTo>
                      <a:pt x="691" y="2974"/>
                    </a:lnTo>
                    <a:lnTo>
                      <a:pt x="647" y="3005"/>
                    </a:lnTo>
                    <a:lnTo>
                      <a:pt x="604" y="3036"/>
                    </a:lnTo>
                    <a:lnTo>
                      <a:pt x="558" y="3067"/>
                    </a:lnTo>
                    <a:lnTo>
                      <a:pt x="512" y="3098"/>
                    </a:lnTo>
                    <a:lnTo>
                      <a:pt x="489" y="3111"/>
                    </a:lnTo>
                    <a:lnTo>
                      <a:pt x="463" y="3125"/>
                    </a:lnTo>
                    <a:lnTo>
                      <a:pt x="438" y="3138"/>
                    </a:lnTo>
                    <a:lnTo>
                      <a:pt x="413" y="3150"/>
                    </a:lnTo>
                    <a:lnTo>
                      <a:pt x="386" y="3161"/>
                    </a:lnTo>
                    <a:lnTo>
                      <a:pt x="359" y="3172"/>
                    </a:lnTo>
                    <a:lnTo>
                      <a:pt x="329" y="3181"/>
                    </a:lnTo>
                    <a:lnTo>
                      <a:pt x="300" y="3189"/>
                    </a:lnTo>
                    <a:lnTo>
                      <a:pt x="271" y="3197"/>
                    </a:lnTo>
                    <a:lnTo>
                      <a:pt x="239" y="3202"/>
                    </a:lnTo>
                    <a:lnTo>
                      <a:pt x="239" y="3202"/>
                    </a:lnTo>
                    <a:lnTo>
                      <a:pt x="208" y="3207"/>
                    </a:lnTo>
                    <a:lnTo>
                      <a:pt x="182" y="3211"/>
                    </a:lnTo>
                    <a:lnTo>
                      <a:pt x="160" y="3216"/>
                    </a:lnTo>
                    <a:lnTo>
                      <a:pt x="142" y="3222"/>
                    </a:lnTo>
                    <a:lnTo>
                      <a:pt x="127" y="3229"/>
                    </a:lnTo>
                    <a:lnTo>
                      <a:pt x="115" y="3235"/>
                    </a:lnTo>
                    <a:lnTo>
                      <a:pt x="107" y="3241"/>
                    </a:lnTo>
                    <a:lnTo>
                      <a:pt x="102" y="3248"/>
                    </a:lnTo>
                    <a:lnTo>
                      <a:pt x="98" y="3256"/>
                    </a:lnTo>
                    <a:lnTo>
                      <a:pt x="98" y="3263"/>
                    </a:lnTo>
                    <a:lnTo>
                      <a:pt x="100" y="3270"/>
                    </a:lnTo>
                    <a:lnTo>
                      <a:pt x="104" y="3279"/>
                    </a:lnTo>
                    <a:lnTo>
                      <a:pt x="110" y="3287"/>
                    </a:lnTo>
                    <a:lnTo>
                      <a:pt x="119" y="3296"/>
                    </a:lnTo>
                    <a:lnTo>
                      <a:pt x="129" y="3306"/>
                    </a:lnTo>
                    <a:lnTo>
                      <a:pt x="140" y="3316"/>
                    </a:lnTo>
                    <a:lnTo>
                      <a:pt x="165" y="3336"/>
                    </a:lnTo>
                    <a:lnTo>
                      <a:pt x="195" y="3358"/>
                    </a:lnTo>
                    <a:lnTo>
                      <a:pt x="227" y="3382"/>
                    </a:lnTo>
                    <a:lnTo>
                      <a:pt x="260" y="3407"/>
                    </a:lnTo>
                    <a:lnTo>
                      <a:pt x="291" y="3434"/>
                    </a:lnTo>
                    <a:lnTo>
                      <a:pt x="306" y="3449"/>
                    </a:lnTo>
                    <a:lnTo>
                      <a:pt x="321" y="3464"/>
                    </a:lnTo>
                    <a:lnTo>
                      <a:pt x="334" y="3478"/>
                    </a:lnTo>
                    <a:lnTo>
                      <a:pt x="348" y="3494"/>
                    </a:lnTo>
                    <a:lnTo>
                      <a:pt x="359" y="3510"/>
                    </a:lnTo>
                    <a:lnTo>
                      <a:pt x="369" y="3526"/>
                    </a:lnTo>
                    <a:lnTo>
                      <a:pt x="369" y="3526"/>
                    </a:lnTo>
                    <a:lnTo>
                      <a:pt x="386" y="3558"/>
                    </a:lnTo>
                    <a:lnTo>
                      <a:pt x="399" y="3585"/>
                    </a:lnTo>
                    <a:lnTo>
                      <a:pt x="409" y="3608"/>
                    </a:lnTo>
                    <a:lnTo>
                      <a:pt x="415" y="3628"/>
                    </a:lnTo>
                    <a:lnTo>
                      <a:pt x="416" y="3636"/>
                    </a:lnTo>
                    <a:lnTo>
                      <a:pt x="418" y="3645"/>
                    </a:lnTo>
                    <a:lnTo>
                      <a:pt x="416" y="3652"/>
                    </a:lnTo>
                    <a:lnTo>
                      <a:pt x="415" y="3658"/>
                    </a:lnTo>
                    <a:lnTo>
                      <a:pt x="413" y="3664"/>
                    </a:lnTo>
                    <a:lnTo>
                      <a:pt x="409" y="3669"/>
                    </a:lnTo>
                    <a:lnTo>
                      <a:pt x="403" y="3674"/>
                    </a:lnTo>
                    <a:lnTo>
                      <a:pt x="397" y="3679"/>
                    </a:lnTo>
                    <a:lnTo>
                      <a:pt x="389" y="3683"/>
                    </a:lnTo>
                    <a:lnTo>
                      <a:pt x="381" y="3687"/>
                    </a:lnTo>
                    <a:lnTo>
                      <a:pt x="360" y="3693"/>
                    </a:lnTo>
                    <a:lnTo>
                      <a:pt x="333" y="3698"/>
                    </a:lnTo>
                    <a:lnTo>
                      <a:pt x="300" y="3702"/>
                    </a:lnTo>
                    <a:lnTo>
                      <a:pt x="217" y="3711"/>
                    </a:lnTo>
                    <a:lnTo>
                      <a:pt x="109" y="3722"/>
                    </a:lnTo>
                    <a:lnTo>
                      <a:pt x="109" y="3722"/>
                    </a:lnTo>
                    <a:lnTo>
                      <a:pt x="81" y="3726"/>
                    </a:lnTo>
                    <a:lnTo>
                      <a:pt x="58" y="3729"/>
                    </a:lnTo>
                    <a:lnTo>
                      <a:pt x="38" y="3735"/>
                    </a:lnTo>
                    <a:lnTo>
                      <a:pt x="23" y="3742"/>
                    </a:lnTo>
                    <a:lnTo>
                      <a:pt x="12" y="3749"/>
                    </a:lnTo>
                    <a:lnTo>
                      <a:pt x="7" y="3753"/>
                    </a:lnTo>
                    <a:lnTo>
                      <a:pt x="5" y="3756"/>
                    </a:lnTo>
                    <a:lnTo>
                      <a:pt x="2" y="3760"/>
                    </a:lnTo>
                    <a:lnTo>
                      <a:pt x="1" y="3765"/>
                    </a:lnTo>
                    <a:lnTo>
                      <a:pt x="0" y="3769"/>
                    </a:lnTo>
                    <a:lnTo>
                      <a:pt x="0" y="3773"/>
                    </a:lnTo>
                    <a:lnTo>
                      <a:pt x="4" y="3783"/>
                    </a:lnTo>
                    <a:lnTo>
                      <a:pt x="10" y="3793"/>
                    </a:lnTo>
                    <a:lnTo>
                      <a:pt x="18" y="3803"/>
                    </a:lnTo>
                    <a:lnTo>
                      <a:pt x="29" y="3813"/>
                    </a:lnTo>
                    <a:lnTo>
                      <a:pt x="43" y="3824"/>
                    </a:lnTo>
                    <a:lnTo>
                      <a:pt x="59" y="3835"/>
                    </a:lnTo>
                    <a:lnTo>
                      <a:pt x="77" y="3844"/>
                    </a:lnTo>
                    <a:lnTo>
                      <a:pt x="97" y="3855"/>
                    </a:lnTo>
                    <a:lnTo>
                      <a:pt x="118" y="3867"/>
                    </a:lnTo>
                    <a:lnTo>
                      <a:pt x="141" y="3876"/>
                    </a:lnTo>
                    <a:lnTo>
                      <a:pt x="190" y="3897"/>
                    </a:lnTo>
                    <a:lnTo>
                      <a:pt x="242" y="3915"/>
                    </a:lnTo>
                    <a:lnTo>
                      <a:pt x="296" y="3931"/>
                    </a:lnTo>
                    <a:lnTo>
                      <a:pt x="350" y="3946"/>
                    </a:lnTo>
                    <a:lnTo>
                      <a:pt x="377" y="3951"/>
                    </a:lnTo>
                    <a:lnTo>
                      <a:pt x="403" y="3956"/>
                    </a:lnTo>
                    <a:lnTo>
                      <a:pt x="429" y="3960"/>
                    </a:lnTo>
                    <a:lnTo>
                      <a:pt x="453" y="3963"/>
                    </a:lnTo>
                    <a:lnTo>
                      <a:pt x="476" y="3964"/>
                    </a:lnTo>
                    <a:lnTo>
                      <a:pt x="498" y="3966"/>
                    </a:lnTo>
                    <a:lnTo>
                      <a:pt x="498" y="3966"/>
                    </a:lnTo>
                    <a:lnTo>
                      <a:pt x="519" y="3966"/>
                    </a:lnTo>
                    <a:lnTo>
                      <a:pt x="536" y="3967"/>
                    </a:lnTo>
                    <a:lnTo>
                      <a:pt x="551" y="3969"/>
                    </a:lnTo>
                    <a:lnTo>
                      <a:pt x="563" y="3973"/>
                    </a:lnTo>
                    <a:lnTo>
                      <a:pt x="573" y="3977"/>
                    </a:lnTo>
                    <a:lnTo>
                      <a:pt x="580" y="3982"/>
                    </a:lnTo>
                    <a:lnTo>
                      <a:pt x="587" y="3986"/>
                    </a:lnTo>
                    <a:lnTo>
                      <a:pt x="590" y="3993"/>
                    </a:lnTo>
                    <a:lnTo>
                      <a:pt x="591" y="3999"/>
                    </a:lnTo>
                    <a:lnTo>
                      <a:pt x="591" y="4006"/>
                    </a:lnTo>
                    <a:lnTo>
                      <a:pt x="589" y="4013"/>
                    </a:lnTo>
                    <a:lnTo>
                      <a:pt x="585" y="4022"/>
                    </a:lnTo>
                    <a:lnTo>
                      <a:pt x="579" y="4031"/>
                    </a:lnTo>
                    <a:lnTo>
                      <a:pt x="573" y="4039"/>
                    </a:lnTo>
                    <a:lnTo>
                      <a:pt x="556" y="4059"/>
                    </a:lnTo>
                    <a:lnTo>
                      <a:pt x="534" y="4080"/>
                    </a:lnTo>
                    <a:lnTo>
                      <a:pt x="508" y="4100"/>
                    </a:lnTo>
                    <a:lnTo>
                      <a:pt x="479" y="4122"/>
                    </a:lnTo>
                    <a:lnTo>
                      <a:pt x="448" y="4143"/>
                    </a:lnTo>
                    <a:lnTo>
                      <a:pt x="416" y="4165"/>
                    </a:lnTo>
                    <a:lnTo>
                      <a:pt x="383" y="4186"/>
                    </a:lnTo>
                    <a:lnTo>
                      <a:pt x="320" y="4225"/>
                    </a:lnTo>
                    <a:lnTo>
                      <a:pt x="320" y="4225"/>
                    </a:lnTo>
                    <a:lnTo>
                      <a:pt x="305" y="4235"/>
                    </a:lnTo>
                    <a:lnTo>
                      <a:pt x="290" y="4246"/>
                    </a:lnTo>
                    <a:lnTo>
                      <a:pt x="277" y="4258"/>
                    </a:lnTo>
                    <a:lnTo>
                      <a:pt x="264" y="4272"/>
                    </a:lnTo>
                    <a:lnTo>
                      <a:pt x="252" y="4286"/>
                    </a:lnTo>
                    <a:lnTo>
                      <a:pt x="240" y="4302"/>
                    </a:lnTo>
                    <a:lnTo>
                      <a:pt x="230" y="4318"/>
                    </a:lnTo>
                    <a:lnTo>
                      <a:pt x="220" y="4335"/>
                    </a:lnTo>
                    <a:lnTo>
                      <a:pt x="211" y="4353"/>
                    </a:lnTo>
                    <a:lnTo>
                      <a:pt x="203" y="4371"/>
                    </a:lnTo>
                    <a:lnTo>
                      <a:pt x="196" y="4389"/>
                    </a:lnTo>
                    <a:lnTo>
                      <a:pt x="190" y="4408"/>
                    </a:lnTo>
                    <a:lnTo>
                      <a:pt x="185" y="4427"/>
                    </a:lnTo>
                    <a:lnTo>
                      <a:pt x="181" y="4446"/>
                    </a:lnTo>
                    <a:lnTo>
                      <a:pt x="179" y="4465"/>
                    </a:lnTo>
                    <a:lnTo>
                      <a:pt x="178" y="4484"/>
                    </a:lnTo>
                    <a:lnTo>
                      <a:pt x="178" y="4502"/>
                    </a:lnTo>
                    <a:lnTo>
                      <a:pt x="179" y="4520"/>
                    </a:lnTo>
                    <a:lnTo>
                      <a:pt x="181" y="4537"/>
                    </a:lnTo>
                    <a:lnTo>
                      <a:pt x="185" y="4555"/>
                    </a:lnTo>
                    <a:lnTo>
                      <a:pt x="190" y="4572"/>
                    </a:lnTo>
                    <a:lnTo>
                      <a:pt x="197" y="4588"/>
                    </a:lnTo>
                    <a:lnTo>
                      <a:pt x="206" y="4602"/>
                    </a:lnTo>
                    <a:lnTo>
                      <a:pt x="214" y="4616"/>
                    </a:lnTo>
                    <a:lnTo>
                      <a:pt x="227" y="4629"/>
                    </a:lnTo>
                    <a:lnTo>
                      <a:pt x="239" y="4640"/>
                    </a:lnTo>
                    <a:lnTo>
                      <a:pt x="253" y="4651"/>
                    </a:lnTo>
                    <a:lnTo>
                      <a:pt x="269" y="4660"/>
                    </a:lnTo>
                    <a:lnTo>
                      <a:pt x="288" y="4667"/>
                    </a:lnTo>
                    <a:lnTo>
                      <a:pt x="307" y="4673"/>
                    </a:lnTo>
                    <a:lnTo>
                      <a:pt x="329" y="4678"/>
                    </a:lnTo>
                    <a:lnTo>
                      <a:pt x="353" y="4681"/>
                    </a:lnTo>
                    <a:lnTo>
                      <a:pt x="353" y="4681"/>
                    </a:lnTo>
                    <a:lnTo>
                      <a:pt x="376" y="4682"/>
                    </a:lnTo>
                    <a:lnTo>
                      <a:pt x="397" y="4684"/>
                    </a:lnTo>
                    <a:lnTo>
                      <a:pt x="416" y="4688"/>
                    </a:lnTo>
                    <a:lnTo>
                      <a:pt x="433" y="4692"/>
                    </a:lnTo>
                    <a:lnTo>
                      <a:pt x="449" y="4697"/>
                    </a:lnTo>
                    <a:lnTo>
                      <a:pt x="463" y="4702"/>
                    </a:lnTo>
                    <a:lnTo>
                      <a:pt x="476" y="4706"/>
                    </a:lnTo>
                    <a:lnTo>
                      <a:pt x="487" y="4713"/>
                    </a:lnTo>
                    <a:lnTo>
                      <a:pt x="498" y="4719"/>
                    </a:lnTo>
                    <a:lnTo>
                      <a:pt x="508" y="4725"/>
                    </a:lnTo>
                    <a:lnTo>
                      <a:pt x="525" y="4739"/>
                    </a:lnTo>
                    <a:lnTo>
                      <a:pt x="540" y="4753"/>
                    </a:lnTo>
                    <a:lnTo>
                      <a:pt x="556" y="4768"/>
                    </a:lnTo>
                    <a:lnTo>
                      <a:pt x="572" y="4782"/>
                    </a:lnTo>
                    <a:lnTo>
                      <a:pt x="589" y="4796"/>
                    </a:lnTo>
                    <a:lnTo>
                      <a:pt x="599" y="4802"/>
                    </a:lnTo>
                    <a:lnTo>
                      <a:pt x="610" y="4808"/>
                    </a:lnTo>
                    <a:lnTo>
                      <a:pt x="622" y="4814"/>
                    </a:lnTo>
                    <a:lnTo>
                      <a:pt x="635" y="4820"/>
                    </a:lnTo>
                    <a:lnTo>
                      <a:pt x="650" y="4825"/>
                    </a:lnTo>
                    <a:lnTo>
                      <a:pt x="667" y="4829"/>
                    </a:lnTo>
                    <a:lnTo>
                      <a:pt x="686" y="4834"/>
                    </a:lnTo>
                    <a:lnTo>
                      <a:pt x="705" y="4836"/>
                    </a:lnTo>
                    <a:lnTo>
                      <a:pt x="727" y="4840"/>
                    </a:lnTo>
                    <a:lnTo>
                      <a:pt x="752" y="4841"/>
                    </a:lnTo>
                    <a:lnTo>
                      <a:pt x="779" y="4842"/>
                    </a:lnTo>
                    <a:lnTo>
                      <a:pt x="808" y="4844"/>
                    </a:lnTo>
                    <a:lnTo>
                      <a:pt x="808" y="4844"/>
                    </a:lnTo>
                    <a:lnTo>
                      <a:pt x="836" y="4844"/>
                    </a:lnTo>
                    <a:lnTo>
                      <a:pt x="862" y="4846"/>
                    </a:lnTo>
                    <a:lnTo>
                      <a:pt x="883" y="4850"/>
                    </a:lnTo>
                    <a:lnTo>
                      <a:pt x="902" y="4853"/>
                    </a:lnTo>
                    <a:lnTo>
                      <a:pt x="917" y="4859"/>
                    </a:lnTo>
                    <a:lnTo>
                      <a:pt x="929" y="4867"/>
                    </a:lnTo>
                    <a:lnTo>
                      <a:pt x="939" y="4874"/>
                    </a:lnTo>
                    <a:lnTo>
                      <a:pt x="947" y="4884"/>
                    </a:lnTo>
                    <a:lnTo>
                      <a:pt x="951" y="4894"/>
                    </a:lnTo>
                    <a:lnTo>
                      <a:pt x="953" y="4905"/>
                    </a:lnTo>
                    <a:lnTo>
                      <a:pt x="953" y="4916"/>
                    </a:lnTo>
                    <a:lnTo>
                      <a:pt x="949" y="4929"/>
                    </a:lnTo>
                    <a:lnTo>
                      <a:pt x="945" y="4941"/>
                    </a:lnTo>
                    <a:lnTo>
                      <a:pt x="938" y="4956"/>
                    </a:lnTo>
                    <a:lnTo>
                      <a:pt x="929" y="4970"/>
                    </a:lnTo>
                    <a:lnTo>
                      <a:pt x="920" y="4986"/>
                    </a:lnTo>
                    <a:lnTo>
                      <a:pt x="907" y="5000"/>
                    </a:lnTo>
                    <a:lnTo>
                      <a:pt x="894" y="5016"/>
                    </a:lnTo>
                    <a:lnTo>
                      <a:pt x="864" y="5049"/>
                    </a:lnTo>
                    <a:lnTo>
                      <a:pt x="829" y="5084"/>
                    </a:lnTo>
                    <a:lnTo>
                      <a:pt x="791" y="5118"/>
                    </a:lnTo>
                    <a:lnTo>
                      <a:pt x="752" y="5151"/>
                    </a:lnTo>
                    <a:lnTo>
                      <a:pt x="710" y="5185"/>
                    </a:lnTo>
                    <a:lnTo>
                      <a:pt x="628" y="5249"/>
                    </a:lnTo>
                    <a:lnTo>
                      <a:pt x="628" y="5249"/>
                    </a:lnTo>
                    <a:lnTo>
                      <a:pt x="610" y="5265"/>
                    </a:lnTo>
                    <a:lnTo>
                      <a:pt x="591" y="5281"/>
                    </a:lnTo>
                    <a:lnTo>
                      <a:pt x="575" y="5297"/>
                    </a:lnTo>
                    <a:lnTo>
                      <a:pt x="560" y="5311"/>
                    </a:lnTo>
                    <a:lnTo>
                      <a:pt x="546" y="5327"/>
                    </a:lnTo>
                    <a:lnTo>
                      <a:pt x="533" y="5343"/>
                    </a:lnTo>
                    <a:lnTo>
                      <a:pt x="522" y="5359"/>
                    </a:lnTo>
                    <a:lnTo>
                      <a:pt x="511" y="5375"/>
                    </a:lnTo>
                    <a:lnTo>
                      <a:pt x="502" y="5390"/>
                    </a:lnTo>
                    <a:lnTo>
                      <a:pt x="493" y="5406"/>
                    </a:lnTo>
                    <a:lnTo>
                      <a:pt x="486" y="5420"/>
                    </a:lnTo>
                    <a:lnTo>
                      <a:pt x="480" y="5434"/>
                    </a:lnTo>
                    <a:lnTo>
                      <a:pt x="475" y="5447"/>
                    </a:lnTo>
                    <a:lnTo>
                      <a:pt x="471" y="5461"/>
                    </a:lnTo>
                    <a:lnTo>
                      <a:pt x="468" y="5473"/>
                    </a:lnTo>
                    <a:lnTo>
                      <a:pt x="467" y="5485"/>
                    </a:lnTo>
                    <a:lnTo>
                      <a:pt x="465" y="5496"/>
                    </a:lnTo>
                    <a:lnTo>
                      <a:pt x="465" y="5506"/>
                    </a:lnTo>
                    <a:lnTo>
                      <a:pt x="465" y="5516"/>
                    </a:lnTo>
                    <a:lnTo>
                      <a:pt x="468" y="5524"/>
                    </a:lnTo>
                    <a:lnTo>
                      <a:pt x="470" y="5532"/>
                    </a:lnTo>
                    <a:lnTo>
                      <a:pt x="474" y="5538"/>
                    </a:lnTo>
                    <a:lnTo>
                      <a:pt x="478" y="5543"/>
                    </a:lnTo>
                    <a:lnTo>
                      <a:pt x="482" y="5546"/>
                    </a:lnTo>
                    <a:lnTo>
                      <a:pt x="489" y="5549"/>
                    </a:lnTo>
                    <a:lnTo>
                      <a:pt x="495" y="5550"/>
                    </a:lnTo>
                    <a:lnTo>
                      <a:pt x="502" y="5550"/>
                    </a:lnTo>
                    <a:lnTo>
                      <a:pt x="509" y="5549"/>
                    </a:lnTo>
                    <a:lnTo>
                      <a:pt x="518" y="5545"/>
                    </a:lnTo>
                    <a:lnTo>
                      <a:pt x="528" y="5540"/>
                    </a:lnTo>
                    <a:lnTo>
                      <a:pt x="538" y="5534"/>
                    </a:lnTo>
                    <a:lnTo>
                      <a:pt x="547" y="5525"/>
                    </a:lnTo>
                    <a:lnTo>
                      <a:pt x="547" y="5525"/>
                    </a:lnTo>
                    <a:lnTo>
                      <a:pt x="598" y="5483"/>
                    </a:lnTo>
                    <a:lnTo>
                      <a:pt x="661" y="5430"/>
                    </a:lnTo>
                    <a:lnTo>
                      <a:pt x="733" y="5372"/>
                    </a:lnTo>
                    <a:lnTo>
                      <a:pt x="812" y="5312"/>
                    </a:lnTo>
                    <a:lnTo>
                      <a:pt x="851" y="5283"/>
                    </a:lnTo>
                    <a:lnTo>
                      <a:pt x="891" y="5255"/>
                    </a:lnTo>
                    <a:lnTo>
                      <a:pt x="931" y="5228"/>
                    </a:lnTo>
                    <a:lnTo>
                      <a:pt x="969" y="5203"/>
                    </a:lnTo>
                    <a:lnTo>
                      <a:pt x="1004" y="5181"/>
                    </a:lnTo>
                    <a:lnTo>
                      <a:pt x="1040" y="5162"/>
                    </a:lnTo>
                    <a:lnTo>
                      <a:pt x="1071" y="5147"/>
                    </a:lnTo>
                    <a:lnTo>
                      <a:pt x="1100" y="5135"/>
                    </a:lnTo>
                    <a:lnTo>
                      <a:pt x="1100" y="5135"/>
                    </a:lnTo>
                    <a:lnTo>
                      <a:pt x="1113" y="5130"/>
                    </a:lnTo>
                    <a:lnTo>
                      <a:pt x="1126" y="5124"/>
                    </a:lnTo>
                    <a:lnTo>
                      <a:pt x="1140" y="5117"/>
                    </a:lnTo>
                    <a:lnTo>
                      <a:pt x="1152" y="5108"/>
                    </a:lnTo>
                    <a:lnTo>
                      <a:pt x="1166" y="5098"/>
                    </a:lnTo>
                    <a:lnTo>
                      <a:pt x="1178" y="5088"/>
                    </a:lnTo>
                    <a:lnTo>
                      <a:pt x="1202" y="5065"/>
                    </a:lnTo>
                    <a:lnTo>
                      <a:pt x="1226" y="5039"/>
                    </a:lnTo>
                    <a:lnTo>
                      <a:pt x="1249" y="5012"/>
                    </a:lnTo>
                    <a:lnTo>
                      <a:pt x="1271" y="4983"/>
                    </a:lnTo>
                    <a:lnTo>
                      <a:pt x="1293" y="4952"/>
                    </a:lnTo>
                    <a:lnTo>
                      <a:pt x="1337" y="4891"/>
                    </a:lnTo>
                    <a:lnTo>
                      <a:pt x="1359" y="4862"/>
                    </a:lnTo>
                    <a:lnTo>
                      <a:pt x="1381" y="4834"/>
                    </a:lnTo>
                    <a:lnTo>
                      <a:pt x="1403" y="4808"/>
                    </a:lnTo>
                    <a:lnTo>
                      <a:pt x="1426" y="4784"/>
                    </a:lnTo>
                    <a:lnTo>
                      <a:pt x="1438" y="4773"/>
                    </a:lnTo>
                    <a:lnTo>
                      <a:pt x="1450" y="4763"/>
                    </a:lnTo>
                    <a:lnTo>
                      <a:pt x="1462" y="4754"/>
                    </a:lnTo>
                    <a:lnTo>
                      <a:pt x="1474" y="4746"/>
                    </a:lnTo>
                    <a:lnTo>
                      <a:pt x="1474" y="4746"/>
                    </a:lnTo>
                    <a:lnTo>
                      <a:pt x="1486" y="4738"/>
                    </a:lnTo>
                    <a:lnTo>
                      <a:pt x="1498" y="4733"/>
                    </a:lnTo>
                    <a:lnTo>
                      <a:pt x="1510" y="4731"/>
                    </a:lnTo>
                    <a:lnTo>
                      <a:pt x="1521" y="4728"/>
                    </a:lnTo>
                    <a:lnTo>
                      <a:pt x="1533" y="4728"/>
                    </a:lnTo>
                    <a:lnTo>
                      <a:pt x="1544" y="4730"/>
                    </a:lnTo>
                    <a:lnTo>
                      <a:pt x="1555" y="4731"/>
                    </a:lnTo>
                    <a:lnTo>
                      <a:pt x="1566" y="4735"/>
                    </a:lnTo>
                    <a:lnTo>
                      <a:pt x="1576" y="4738"/>
                    </a:lnTo>
                    <a:lnTo>
                      <a:pt x="1587" y="4743"/>
                    </a:lnTo>
                    <a:lnTo>
                      <a:pt x="1608" y="4754"/>
                    </a:lnTo>
                    <a:lnTo>
                      <a:pt x="1627" y="4766"/>
                    </a:lnTo>
                    <a:lnTo>
                      <a:pt x="1647" y="4780"/>
                    </a:lnTo>
                    <a:lnTo>
                      <a:pt x="1665" y="4792"/>
                    </a:lnTo>
                    <a:lnTo>
                      <a:pt x="1684" y="4803"/>
                    </a:lnTo>
                    <a:lnTo>
                      <a:pt x="1701" y="4812"/>
                    </a:lnTo>
                    <a:lnTo>
                      <a:pt x="1709" y="4814"/>
                    </a:lnTo>
                    <a:lnTo>
                      <a:pt x="1718" y="4817"/>
                    </a:lnTo>
                    <a:lnTo>
                      <a:pt x="1726" y="4817"/>
                    </a:lnTo>
                    <a:lnTo>
                      <a:pt x="1735" y="4817"/>
                    </a:lnTo>
                    <a:lnTo>
                      <a:pt x="1744" y="4814"/>
                    </a:lnTo>
                    <a:lnTo>
                      <a:pt x="1751" y="4810"/>
                    </a:lnTo>
                    <a:lnTo>
                      <a:pt x="1760" y="4806"/>
                    </a:lnTo>
                    <a:lnTo>
                      <a:pt x="1767" y="4798"/>
                    </a:lnTo>
                    <a:lnTo>
                      <a:pt x="1775" y="4790"/>
                    </a:lnTo>
                    <a:lnTo>
                      <a:pt x="1783" y="4777"/>
                    </a:lnTo>
                    <a:lnTo>
                      <a:pt x="1783" y="4777"/>
                    </a:lnTo>
                    <a:lnTo>
                      <a:pt x="1790" y="4766"/>
                    </a:lnTo>
                    <a:lnTo>
                      <a:pt x="1799" y="4757"/>
                    </a:lnTo>
                    <a:lnTo>
                      <a:pt x="1807" y="4748"/>
                    </a:lnTo>
                    <a:lnTo>
                      <a:pt x="1817" y="4739"/>
                    </a:lnTo>
                    <a:lnTo>
                      <a:pt x="1827" y="4733"/>
                    </a:lnTo>
                    <a:lnTo>
                      <a:pt x="1837" y="4728"/>
                    </a:lnTo>
                    <a:lnTo>
                      <a:pt x="1846" y="4724"/>
                    </a:lnTo>
                    <a:lnTo>
                      <a:pt x="1857" y="4720"/>
                    </a:lnTo>
                    <a:lnTo>
                      <a:pt x="1869" y="4717"/>
                    </a:lnTo>
                    <a:lnTo>
                      <a:pt x="1880" y="4715"/>
                    </a:lnTo>
                    <a:lnTo>
                      <a:pt x="1903" y="4714"/>
                    </a:lnTo>
                    <a:lnTo>
                      <a:pt x="1927" y="4715"/>
                    </a:lnTo>
                    <a:lnTo>
                      <a:pt x="1953" y="4717"/>
                    </a:lnTo>
                    <a:lnTo>
                      <a:pt x="2007" y="4725"/>
                    </a:lnTo>
                    <a:lnTo>
                      <a:pt x="2034" y="4728"/>
                    </a:lnTo>
                    <a:lnTo>
                      <a:pt x="2062" y="4732"/>
                    </a:lnTo>
                    <a:lnTo>
                      <a:pt x="2089" y="4735"/>
                    </a:lnTo>
                    <a:lnTo>
                      <a:pt x="2117" y="4736"/>
                    </a:lnTo>
                    <a:lnTo>
                      <a:pt x="2145" y="4733"/>
                    </a:lnTo>
                    <a:lnTo>
                      <a:pt x="2159" y="4732"/>
                    </a:lnTo>
                    <a:lnTo>
                      <a:pt x="2172" y="4730"/>
                    </a:lnTo>
                    <a:lnTo>
                      <a:pt x="2172" y="4730"/>
                    </a:lnTo>
                    <a:lnTo>
                      <a:pt x="2202" y="4725"/>
                    </a:lnTo>
                    <a:lnTo>
                      <a:pt x="2235" y="4721"/>
                    </a:lnTo>
                    <a:lnTo>
                      <a:pt x="2270" y="4720"/>
                    </a:lnTo>
                    <a:lnTo>
                      <a:pt x="2308" y="4721"/>
                    </a:lnTo>
                    <a:lnTo>
                      <a:pt x="2347" y="4724"/>
                    </a:lnTo>
                    <a:lnTo>
                      <a:pt x="2388" y="4727"/>
                    </a:lnTo>
                    <a:lnTo>
                      <a:pt x="2429" y="4732"/>
                    </a:lnTo>
                    <a:lnTo>
                      <a:pt x="2471" y="4737"/>
                    </a:lnTo>
                    <a:lnTo>
                      <a:pt x="2554" y="4750"/>
                    </a:lnTo>
                    <a:lnTo>
                      <a:pt x="2633" y="4765"/>
                    </a:lnTo>
                    <a:lnTo>
                      <a:pt x="2701" y="4781"/>
                    </a:lnTo>
                    <a:lnTo>
                      <a:pt x="2757" y="4795"/>
                    </a:lnTo>
                    <a:lnTo>
                      <a:pt x="2757" y="4795"/>
                    </a:lnTo>
                    <a:lnTo>
                      <a:pt x="2782" y="4802"/>
                    </a:lnTo>
                    <a:lnTo>
                      <a:pt x="2808" y="4810"/>
                    </a:lnTo>
                    <a:lnTo>
                      <a:pt x="2833" y="4821"/>
                    </a:lnTo>
                    <a:lnTo>
                      <a:pt x="2859" y="4833"/>
                    </a:lnTo>
                    <a:lnTo>
                      <a:pt x="2913" y="4859"/>
                    </a:lnTo>
                    <a:lnTo>
                      <a:pt x="2969" y="4885"/>
                    </a:lnTo>
                    <a:lnTo>
                      <a:pt x="2999" y="4899"/>
                    </a:lnTo>
                    <a:lnTo>
                      <a:pt x="3028" y="4910"/>
                    </a:lnTo>
                    <a:lnTo>
                      <a:pt x="3060" y="4921"/>
                    </a:lnTo>
                    <a:lnTo>
                      <a:pt x="3092" y="4929"/>
                    </a:lnTo>
                    <a:lnTo>
                      <a:pt x="3125" y="4935"/>
                    </a:lnTo>
                    <a:lnTo>
                      <a:pt x="3158" y="4940"/>
                    </a:lnTo>
                    <a:lnTo>
                      <a:pt x="3175" y="4941"/>
                    </a:lnTo>
                    <a:lnTo>
                      <a:pt x="3193" y="4941"/>
                    </a:lnTo>
                    <a:lnTo>
                      <a:pt x="3211" y="4941"/>
                    </a:lnTo>
                    <a:lnTo>
                      <a:pt x="3229" y="4940"/>
                    </a:lnTo>
                    <a:lnTo>
                      <a:pt x="3229" y="4940"/>
                    </a:lnTo>
                    <a:lnTo>
                      <a:pt x="3247" y="4940"/>
                    </a:lnTo>
                    <a:lnTo>
                      <a:pt x="3263" y="4941"/>
                    </a:lnTo>
                    <a:lnTo>
                      <a:pt x="3279" y="4944"/>
                    </a:lnTo>
                    <a:lnTo>
                      <a:pt x="3295" y="4949"/>
                    </a:lnTo>
                    <a:lnTo>
                      <a:pt x="3308" y="4956"/>
                    </a:lnTo>
                    <a:lnTo>
                      <a:pt x="3322" y="4964"/>
                    </a:lnTo>
                    <a:lnTo>
                      <a:pt x="3334" y="4973"/>
                    </a:lnTo>
                    <a:lnTo>
                      <a:pt x="3346" y="4983"/>
                    </a:lnTo>
                    <a:lnTo>
                      <a:pt x="3357" y="4995"/>
                    </a:lnTo>
                    <a:lnTo>
                      <a:pt x="3368" y="5009"/>
                    </a:lnTo>
                    <a:lnTo>
                      <a:pt x="3378" y="5022"/>
                    </a:lnTo>
                    <a:lnTo>
                      <a:pt x="3388" y="5037"/>
                    </a:lnTo>
                    <a:lnTo>
                      <a:pt x="3406" y="5069"/>
                    </a:lnTo>
                    <a:lnTo>
                      <a:pt x="3425" y="5103"/>
                    </a:lnTo>
                    <a:lnTo>
                      <a:pt x="3441" y="5139"/>
                    </a:lnTo>
                    <a:lnTo>
                      <a:pt x="3457" y="5175"/>
                    </a:lnTo>
                    <a:lnTo>
                      <a:pt x="3473" y="5211"/>
                    </a:lnTo>
                    <a:lnTo>
                      <a:pt x="3490" y="5246"/>
                    </a:lnTo>
                    <a:lnTo>
                      <a:pt x="3508" y="5281"/>
                    </a:lnTo>
                    <a:lnTo>
                      <a:pt x="3517" y="5297"/>
                    </a:lnTo>
                    <a:lnTo>
                      <a:pt x="3526" y="5311"/>
                    </a:lnTo>
                    <a:lnTo>
                      <a:pt x="3536" y="5326"/>
                    </a:lnTo>
                    <a:lnTo>
                      <a:pt x="3547" y="5339"/>
                    </a:lnTo>
                    <a:lnTo>
                      <a:pt x="3558" y="5352"/>
                    </a:lnTo>
                    <a:lnTo>
                      <a:pt x="3571" y="5363"/>
                    </a:lnTo>
                    <a:lnTo>
                      <a:pt x="3571" y="5363"/>
                    </a:lnTo>
                    <a:lnTo>
                      <a:pt x="3595" y="5383"/>
                    </a:lnTo>
                    <a:lnTo>
                      <a:pt x="3619" y="5401"/>
                    </a:lnTo>
                    <a:lnTo>
                      <a:pt x="3644" y="5415"/>
                    </a:lnTo>
                    <a:lnTo>
                      <a:pt x="3668" y="5429"/>
                    </a:lnTo>
                    <a:lnTo>
                      <a:pt x="3714" y="5452"/>
                    </a:lnTo>
                    <a:lnTo>
                      <a:pt x="3735" y="5463"/>
                    </a:lnTo>
                    <a:lnTo>
                      <a:pt x="3753" y="5475"/>
                    </a:lnTo>
                    <a:lnTo>
                      <a:pt x="3770" y="5486"/>
                    </a:lnTo>
                    <a:lnTo>
                      <a:pt x="3786" y="5500"/>
                    </a:lnTo>
                    <a:lnTo>
                      <a:pt x="3792" y="5506"/>
                    </a:lnTo>
                    <a:lnTo>
                      <a:pt x="3798" y="5513"/>
                    </a:lnTo>
                    <a:lnTo>
                      <a:pt x="3803" y="5522"/>
                    </a:lnTo>
                    <a:lnTo>
                      <a:pt x="3808" y="5530"/>
                    </a:lnTo>
                    <a:lnTo>
                      <a:pt x="3812" y="5539"/>
                    </a:lnTo>
                    <a:lnTo>
                      <a:pt x="3815" y="5549"/>
                    </a:lnTo>
                    <a:lnTo>
                      <a:pt x="3817" y="5559"/>
                    </a:lnTo>
                    <a:lnTo>
                      <a:pt x="3819" y="5570"/>
                    </a:lnTo>
                    <a:lnTo>
                      <a:pt x="3819" y="5582"/>
                    </a:lnTo>
                    <a:lnTo>
                      <a:pt x="3818" y="5594"/>
                    </a:lnTo>
                    <a:lnTo>
                      <a:pt x="3817" y="5609"/>
                    </a:lnTo>
                    <a:lnTo>
                      <a:pt x="3814" y="5623"/>
                    </a:lnTo>
                    <a:lnTo>
                      <a:pt x="3814" y="5623"/>
                    </a:lnTo>
                    <a:lnTo>
                      <a:pt x="3812" y="5638"/>
                    </a:lnTo>
                    <a:lnTo>
                      <a:pt x="3812" y="5654"/>
                    </a:lnTo>
                    <a:lnTo>
                      <a:pt x="3813" y="5670"/>
                    </a:lnTo>
                    <a:lnTo>
                      <a:pt x="3815" y="5687"/>
                    </a:lnTo>
                    <a:lnTo>
                      <a:pt x="3819" y="5703"/>
                    </a:lnTo>
                    <a:lnTo>
                      <a:pt x="3825" y="5720"/>
                    </a:lnTo>
                    <a:lnTo>
                      <a:pt x="3831" y="5737"/>
                    </a:lnTo>
                    <a:lnTo>
                      <a:pt x="3840" y="5754"/>
                    </a:lnTo>
                    <a:lnTo>
                      <a:pt x="3850" y="5772"/>
                    </a:lnTo>
                    <a:lnTo>
                      <a:pt x="3861" y="5789"/>
                    </a:lnTo>
                    <a:lnTo>
                      <a:pt x="3872" y="5806"/>
                    </a:lnTo>
                    <a:lnTo>
                      <a:pt x="3885" y="5823"/>
                    </a:lnTo>
                    <a:lnTo>
                      <a:pt x="3899" y="5840"/>
                    </a:lnTo>
                    <a:lnTo>
                      <a:pt x="3913" y="5857"/>
                    </a:lnTo>
                    <a:lnTo>
                      <a:pt x="3929" y="5874"/>
                    </a:lnTo>
                    <a:lnTo>
                      <a:pt x="3946" y="5892"/>
                    </a:lnTo>
                    <a:lnTo>
                      <a:pt x="3982" y="5925"/>
                    </a:lnTo>
                    <a:lnTo>
                      <a:pt x="4021" y="5956"/>
                    </a:lnTo>
                    <a:lnTo>
                      <a:pt x="4062" y="5987"/>
                    </a:lnTo>
                    <a:lnTo>
                      <a:pt x="4104" y="6016"/>
                    </a:lnTo>
                    <a:lnTo>
                      <a:pt x="4148" y="6043"/>
                    </a:lnTo>
                    <a:lnTo>
                      <a:pt x="4194" y="6068"/>
                    </a:lnTo>
                    <a:lnTo>
                      <a:pt x="4240" y="6091"/>
                    </a:lnTo>
                    <a:lnTo>
                      <a:pt x="4286" y="6111"/>
                    </a:lnTo>
                    <a:lnTo>
                      <a:pt x="4286" y="6111"/>
                    </a:lnTo>
                    <a:lnTo>
                      <a:pt x="4308" y="6121"/>
                    </a:lnTo>
                    <a:lnTo>
                      <a:pt x="4330" y="6132"/>
                    </a:lnTo>
                    <a:lnTo>
                      <a:pt x="4350" y="6143"/>
                    </a:lnTo>
                    <a:lnTo>
                      <a:pt x="4370" y="6155"/>
                    </a:lnTo>
                    <a:lnTo>
                      <a:pt x="4388" y="6168"/>
                    </a:lnTo>
                    <a:lnTo>
                      <a:pt x="4407" y="6182"/>
                    </a:lnTo>
                    <a:lnTo>
                      <a:pt x="4423" y="6196"/>
                    </a:lnTo>
                    <a:lnTo>
                      <a:pt x="4439" y="6211"/>
                    </a:lnTo>
                    <a:lnTo>
                      <a:pt x="4453" y="6226"/>
                    </a:lnTo>
                    <a:lnTo>
                      <a:pt x="4467" y="6242"/>
                    </a:lnTo>
                    <a:lnTo>
                      <a:pt x="4479" y="6256"/>
                    </a:lnTo>
                    <a:lnTo>
                      <a:pt x="4490" y="6271"/>
                    </a:lnTo>
                    <a:lnTo>
                      <a:pt x="4501" y="6287"/>
                    </a:lnTo>
                    <a:lnTo>
                      <a:pt x="4510" y="6302"/>
                    </a:lnTo>
                    <a:lnTo>
                      <a:pt x="4517" y="6316"/>
                    </a:lnTo>
                    <a:lnTo>
                      <a:pt x="4523" y="6330"/>
                    </a:lnTo>
                    <a:lnTo>
                      <a:pt x="4528" y="6343"/>
                    </a:lnTo>
                    <a:lnTo>
                      <a:pt x="4532" y="6356"/>
                    </a:lnTo>
                    <a:lnTo>
                      <a:pt x="4534" y="6368"/>
                    </a:lnTo>
                    <a:lnTo>
                      <a:pt x="4535" y="6379"/>
                    </a:lnTo>
                    <a:lnTo>
                      <a:pt x="4535" y="6389"/>
                    </a:lnTo>
                    <a:lnTo>
                      <a:pt x="4533" y="6398"/>
                    </a:lnTo>
                    <a:lnTo>
                      <a:pt x="4530" y="6406"/>
                    </a:lnTo>
                    <a:lnTo>
                      <a:pt x="4526" y="6412"/>
                    </a:lnTo>
                    <a:lnTo>
                      <a:pt x="4519" y="6417"/>
                    </a:lnTo>
                    <a:lnTo>
                      <a:pt x="4512" y="6420"/>
                    </a:lnTo>
                    <a:lnTo>
                      <a:pt x="4502" y="6423"/>
                    </a:lnTo>
                    <a:lnTo>
                      <a:pt x="4491" y="6423"/>
                    </a:lnTo>
                    <a:lnTo>
                      <a:pt x="4479" y="6420"/>
                    </a:lnTo>
                    <a:lnTo>
                      <a:pt x="4466" y="6417"/>
                    </a:lnTo>
                    <a:lnTo>
                      <a:pt x="4450" y="6411"/>
                    </a:lnTo>
                    <a:lnTo>
                      <a:pt x="4433" y="6403"/>
                    </a:lnTo>
                    <a:lnTo>
                      <a:pt x="4433" y="6403"/>
                    </a:lnTo>
                    <a:lnTo>
                      <a:pt x="4397" y="6386"/>
                    </a:lnTo>
                    <a:lnTo>
                      <a:pt x="4366" y="6373"/>
                    </a:lnTo>
                    <a:lnTo>
                      <a:pt x="4341" y="6362"/>
                    </a:lnTo>
                    <a:lnTo>
                      <a:pt x="4317" y="6354"/>
                    </a:lnTo>
                    <a:lnTo>
                      <a:pt x="4299" y="6351"/>
                    </a:lnTo>
                    <a:lnTo>
                      <a:pt x="4283" y="6349"/>
                    </a:lnTo>
                    <a:lnTo>
                      <a:pt x="4276" y="6349"/>
                    </a:lnTo>
                    <a:lnTo>
                      <a:pt x="4271" y="6351"/>
                    </a:lnTo>
                    <a:lnTo>
                      <a:pt x="4266" y="6353"/>
                    </a:lnTo>
                    <a:lnTo>
                      <a:pt x="4261" y="6357"/>
                    </a:lnTo>
                    <a:lnTo>
                      <a:pt x="4257" y="6361"/>
                    </a:lnTo>
                    <a:lnTo>
                      <a:pt x="4255" y="6365"/>
                    </a:lnTo>
                    <a:lnTo>
                      <a:pt x="4254" y="6370"/>
                    </a:lnTo>
                    <a:lnTo>
                      <a:pt x="4253" y="6376"/>
                    </a:lnTo>
                    <a:lnTo>
                      <a:pt x="4251" y="6391"/>
                    </a:lnTo>
                    <a:lnTo>
                      <a:pt x="4254" y="6409"/>
                    </a:lnTo>
                    <a:lnTo>
                      <a:pt x="4259" y="6432"/>
                    </a:lnTo>
                    <a:lnTo>
                      <a:pt x="4265" y="6457"/>
                    </a:lnTo>
                    <a:lnTo>
                      <a:pt x="4275" y="6485"/>
                    </a:lnTo>
                    <a:lnTo>
                      <a:pt x="4286" y="6517"/>
                    </a:lnTo>
                    <a:lnTo>
                      <a:pt x="4286" y="6517"/>
                    </a:lnTo>
                    <a:lnTo>
                      <a:pt x="4309" y="6581"/>
                    </a:lnTo>
                    <a:lnTo>
                      <a:pt x="4327" y="6638"/>
                    </a:lnTo>
                    <a:lnTo>
                      <a:pt x="4335" y="6665"/>
                    </a:lnTo>
                    <a:lnTo>
                      <a:pt x="4339" y="6691"/>
                    </a:lnTo>
                    <a:lnTo>
                      <a:pt x="4344" y="6714"/>
                    </a:lnTo>
                    <a:lnTo>
                      <a:pt x="4347" y="6736"/>
                    </a:lnTo>
                    <a:lnTo>
                      <a:pt x="4347" y="6757"/>
                    </a:lnTo>
                    <a:lnTo>
                      <a:pt x="4346" y="6776"/>
                    </a:lnTo>
                    <a:lnTo>
                      <a:pt x="4342" y="6794"/>
                    </a:lnTo>
                    <a:lnTo>
                      <a:pt x="4336" y="6810"/>
                    </a:lnTo>
                    <a:lnTo>
                      <a:pt x="4332" y="6817"/>
                    </a:lnTo>
                    <a:lnTo>
                      <a:pt x="4327" y="6823"/>
                    </a:lnTo>
                    <a:lnTo>
                      <a:pt x="4322" y="6831"/>
                    </a:lnTo>
                    <a:lnTo>
                      <a:pt x="4316" y="6837"/>
                    </a:lnTo>
                    <a:lnTo>
                      <a:pt x="4310" y="6843"/>
                    </a:lnTo>
                    <a:lnTo>
                      <a:pt x="4303" y="6848"/>
                    </a:lnTo>
                    <a:lnTo>
                      <a:pt x="4286" y="6858"/>
                    </a:lnTo>
                    <a:lnTo>
                      <a:pt x="4286" y="6858"/>
                    </a:lnTo>
                    <a:lnTo>
                      <a:pt x="4277" y="6864"/>
                    </a:lnTo>
                    <a:lnTo>
                      <a:pt x="4268" y="6872"/>
                    </a:lnTo>
                    <a:lnTo>
                      <a:pt x="4261" y="6882"/>
                    </a:lnTo>
                    <a:lnTo>
                      <a:pt x="4254" y="6894"/>
                    </a:lnTo>
                    <a:lnTo>
                      <a:pt x="4248" y="6909"/>
                    </a:lnTo>
                    <a:lnTo>
                      <a:pt x="4242" y="6926"/>
                    </a:lnTo>
                    <a:lnTo>
                      <a:pt x="4235" y="6943"/>
                    </a:lnTo>
                    <a:lnTo>
                      <a:pt x="4232" y="6964"/>
                    </a:lnTo>
                    <a:lnTo>
                      <a:pt x="4227" y="6985"/>
                    </a:lnTo>
                    <a:lnTo>
                      <a:pt x="4224" y="7007"/>
                    </a:lnTo>
                    <a:lnTo>
                      <a:pt x="4221" y="7031"/>
                    </a:lnTo>
                    <a:lnTo>
                      <a:pt x="4218" y="7056"/>
                    </a:lnTo>
                    <a:lnTo>
                      <a:pt x="4216" y="7109"/>
                    </a:lnTo>
                    <a:lnTo>
                      <a:pt x="4217" y="7165"/>
                    </a:lnTo>
                    <a:lnTo>
                      <a:pt x="4219" y="7222"/>
                    </a:lnTo>
                    <a:lnTo>
                      <a:pt x="4226" y="7282"/>
                    </a:lnTo>
                    <a:lnTo>
                      <a:pt x="4233" y="7341"/>
                    </a:lnTo>
                    <a:lnTo>
                      <a:pt x="4239" y="7371"/>
                    </a:lnTo>
                    <a:lnTo>
                      <a:pt x="4244" y="7400"/>
                    </a:lnTo>
                    <a:lnTo>
                      <a:pt x="4251" y="7428"/>
                    </a:lnTo>
                    <a:lnTo>
                      <a:pt x="4259" y="7456"/>
                    </a:lnTo>
                    <a:lnTo>
                      <a:pt x="4266" y="7483"/>
                    </a:lnTo>
                    <a:lnTo>
                      <a:pt x="4276" y="7510"/>
                    </a:lnTo>
                    <a:lnTo>
                      <a:pt x="4284" y="7536"/>
                    </a:lnTo>
                    <a:lnTo>
                      <a:pt x="4295" y="7560"/>
                    </a:lnTo>
                    <a:lnTo>
                      <a:pt x="4306" y="7584"/>
                    </a:lnTo>
                    <a:lnTo>
                      <a:pt x="4319" y="7606"/>
                    </a:lnTo>
                    <a:lnTo>
                      <a:pt x="4319" y="7606"/>
                    </a:lnTo>
                    <a:lnTo>
                      <a:pt x="4331" y="7626"/>
                    </a:lnTo>
                    <a:lnTo>
                      <a:pt x="4346" y="7649"/>
                    </a:lnTo>
                    <a:lnTo>
                      <a:pt x="4363" y="7669"/>
                    </a:lnTo>
                    <a:lnTo>
                      <a:pt x="4381" y="7691"/>
                    </a:lnTo>
                    <a:lnTo>
                      <a:pt x="4401" y="7712"/>
                    </a:lnTo>
                    <a:lnTo>
                      <a:pt x="4420" y="7733"/>
                    </a:lnTo>
                    <a:lnTo>
                      <a:pt x="4466" y="7776"/>
                    </a:lnTo>
                    <a:lnTo>
                      <a:pt x="4513" y="7819"/>
                    </a:lnTo>
                    <a:lnTo>
                      <a:pt x="4564" y="7860"/>
                    </a:lnTo>
                    <a:lnTo>
                      <a:pt x="4668" y="7945"/>
                    </a:lnTo>
                    <a:lnTo>
                      <a:pt x="4719" y="7986"/>
                    </a:lnTo>
                    <a:lnTo>
                      <a:pt x="4768" y="8028"/>
                    </a:lnTo>
                    <a:lnTo>
                      <a:pt x="4815" y="8070"/>
                    </a:lnTo>
                    <a:lnTo>
                      <a:pt x="4837" y="8091"/>
                    </a:lnTo>
                    <a:lnTo>
                      <a:pt x="4857" y="8111"/>
                    </a:lnTo>
                    <a:lnTo>
                      <a:pt x="4877" y="8131"/>
                    </a:lnTo>
                    <a:lnTo>
                      <a:pt x="4895" y="8152"/>
                    </a:lnTo>
                    <a:lnTo>
                      <a:pt x="4913" y="8171"/>
                    </a:lnTo>
                    <a:lnTo>
                      <a:pt x="4927" y="8192"/>
                    </a:lnTo>
                    <a:lnTo>
                      <a:pt x="4941" y="8212"/>
                    </a:lnTo>
                    <a:lnTo>
                      <a:pt x="4952" y="8233"/>
                    </a:lnTo>
                    <a:lnTo>
                      <a:pt x="4961" y="8252"/>
                    </a:lnTo>
                    <a:lnTo>
                      <a:pt x="4969" y="8272"/>
                    </a:lnTo>
                    <a:lnTo>
                      <a:pt x="4969" y="8272"/>
                    </a:lnTo>
                    <a:lnTo>
                      <a:pt x="4982" y="8313"/>
                    </a:lnTo>
                    <a:lnTo>
                      <a:pt x="4998" y="8353"/>
                    </a:lnTo>
                    <a:lnTo>
                      <a:pt x="5015" y="8392"/>
                    </a:lnTo>
                    <a:lnTo>
                      <a:pt x="5035" y="8428"/>
                    </a:lnTo>
                    <a:lnTo>
                      <a:pt x="5035" y="8428"/>
                    </a:lnTo>
                    <a:lnTo>
                      <a:pt x="5050" y="8454"/>
                    </a:lnTo>
                    <a:lnTo>
                      <a:pt x="5064" y="8479"/>
                    </a:lnTo>
                    <a:lnTo>
                      <a:pt x="5096" y="8528"/>
                    </a:lnTo>
                    <a:lnTo>
                      <a:pt x="5129" y="8575"/>
                    </a:lnTo>
                    <a:lnTo>
                      <a:pt x="5165" y="8623"/>
                    </a:lnTo>
                    <a:lnTo>
                      <a:pt x="5237" y="8721"/>
                    </a:lnTo>
                    <a:lnTo>
                      <a:pt x="5274" y="8772"/>
                    </a:lnTo>
                    <a:lnTo>
                      <a:pt x="5309" y="8825"/>
                    </a:lnTo>
                    <a:lnTo>
                      <a:pt x="5320" y="8840"/>
                    </a:lnTo>
                    <a:lnTo>
                      <a:pt x="5320" y="8840"/>
                    </a:lnTo>
                    <a:lnTo>
                      <a:pt x="5366" y="8910"/>
                    </a:lnTo>
                    <a:lnTo>
                      <a:pt x="5408" y="8974"/>
                    </a:lnTo>
                    <a:lnTo>
                      <a:pt x="5429" y="9005"/>
                    </a:lnTo>
                    <a:lnTo>
                      <a:pt x="5450" y="9034"/>
                    </a:lnTo>
                    <a:lnTo>
                      <a:pt x="5471" y="9061"/>
                    </a:lnTo>
                    <a:lnTo>
                      <a:pt x="5490" y="9086"/>
                    </a:lnTo>
                    <a:lnTo>
                      <a:pt x="5510" y="9108"/>
                    </a:lnTo>
                    <a:lnTo>
                      <a:pt x="5531" y="9126"/>
                    </a:lnTo>
                    <a:lnTo>
                      <a:pt x="5550" y="9142"/>
                    </a:lnTo>
                    <a:lnTo>
                      <a:pt x="5560" y="9150"/>
                    </a:lnTo>
                    <a:lnTo>
                      <a:pt x="5570" y="9154"/>
                    </a:lnTo>
                    <a:lnTo>
                      <a:pt x="5580" y="9159"/>
                    </a:lnTo>
                    <a:lnTo>
                      <a:pt x="5590" y="9164"/>
                    </a:lnTo>
                    <a:lnTo>
                      <a:pt x="5599" y="9167"/>
                    </a:lnTo>
                    <a:lnTo>
                      <a:pt x="5610" y="9169"/>
                    </a:lnTo>
                    <a:lnTo>
                      <a:pt x="5620" y="9169"/>
                    </a:lnTo>
                    <a:lnTo>
                      <a:pt x="5630" y="9169"/>
                    </a:lnTo>
                    <a:lnTo>
                      <a:pt x="5641" y="9168"/>
                    </a:lnTo>
                    <a:lnTo>
                      <a:pt x="5651" y="9165"/>
                    </a:lnTo>
                    <a:lnTo>
                      <a:pt x="5651" y="9165"/>
                    </a:lnTo>
                    <a:lnTo>
                      <a:pt x="5661" y="9162"/>
                    </a:lnTo>
                    <a:lnTo>
                      <a:pt x="5669" y="9158"/>
                    </a:lnTo>
                    <a:lnTo>
                      <a:pt x="5677" y="9153"/>
                    </a:lnTo>
                    <a:lnTo>
                      <a:pt x="5684" y="9147"/>
                    </a:lnTo>
                    <a:lnTo>
                      <a:pt x="5689" y="9141"/>
                    </a:lnTo>
                    <a:lnTo>
                      <a:pt x="5692" y="9134"/>
                    </a:lnTo>
                    <a:lnTo>
                      <a:pt x="5695" y="9125"/>
                    </a:lnTo>
                    <a:lnTo>
                      <a:pt x="5697" y="9117"/>
                    </a:lnTo>
                    <a:lnTo>
                      <a:pt x="5699" y="9108"/>
                    </a:lnTo>
                    <a:lnTo>
                      <a:pt x="5699" y="9098"/>
                    </a:lnTo>
                    <a:lnTo>
                      <a:pt x="5697" y="9087"/>
                    </a:lnTo>
                    <a:lnTo>
                      <a:pt x="5696" y="9077"/>
                    </a:lnTo>
                    <a:lnTo>
                      <a:pt x="5690" y="9054"/>
                    </a:lnTo>
                    <a:lnTo>
                      <a:pt x="5681" y="9030"/>
                    </a:lnTo>
                    <a:lnTo>
                      <a:pt x="5670" y="9004"/>
                    </a:lnTo>
                    <a:lnTo>
                      <a:pt x="5657" y="8977"/>
                    </a:lnTo>
                    <a:lnTo>
                      <a:pt x="5642" y="8950"/>
                    </a:lnTo>
                    <a:lnTo>
                      <a:pt x="5626" y="8922"/>
                    </a:lnTo>
                    <a:lnTo>
                      <a:pt x="5591" y="8864"/>
                    </a:lnTo>
                    <a:lnTo>
                      <a:pt x="5553" y="8808"/>
                    </a:lnTo>
                    <a:lnTo>
                      <a:pt x="5553" y="8808"/>
                    </a:lnTo>
                    <a:lnTo>
                      <a:pt x="5546" y="8796"/>
                    </a:lnTo>
                    <a:lnTo>
                      <a:pt x="5541" y="8787"/>
                    </a:lnTo>
                    <a:lnTo>
                      <a:pt x="5539" y="8781"/>
                    </a:lnTo>
                    <a:lnTo>
                      <a:pt x="5539" y="8779"/>
                    </a:lnTo>
                    <a:lnTo>
                      <a:pt x="5541" y="8777"/>
                    </a:lnTo>
                    <a:lnTo>
                      <a:pt x="5542" y="8777"/>
                    </a:lnTo>
                    <a:lnTo>
                      <a:pt x="5544" y="8777"/>
                    </a:lnTo>
                    <a:lnTo>
                      <a:pt x="5549" y="8779"/>
                    </a:lnTo>
                    <a:lnTo>
                      <a:pt x="5558" y="8782"/>
                    </a:lnTo>
                    <a:lnTo>
                      <a:pt x="5568" y="8788"/>
                    </a:lnTo>
                    <a:lnTo>
                      <a:pt x="5593" y="8807"/>
                    </a:lnTo>
                    <a:lnTo>
                      <a:pt x="5625" y="8831"/>
                    </a:lnTo>
                    <a:lnTo>
                      <a:pt x="5663" y="8862"/>
                    </a:lnTo>
                    <a:lnTo>
                      <a:pt x="5704" y="8896"/>
                    </a:lnTo>
                    <a:lnTo>
                      <a:pt x="5793" y="8971"/>
                    </a:lnTo>
                    <a:lnTo>
                      <a:pt x="5882" y="9048"/>
                    </a:lnTo>
                    <a:lnTo>
                      <a:pt x="5963" y="9117"/>
                    </a:lnTo>
                    <a:lnTo>
                      <a:pt x="5997" y="9145"/>
                    </a:lnTo>
                    <a:lnTo>
                      <a:pt x="6024" y="9165"/>
                    </a:lnTo>
                    <a:lnTo>
                      <a:pt x="6024" y="9165"/>
                    </a:lnTo>
                    <a:lnTo>
                      <a:pt x="6033" y="9173"/>
                    </a:lnTo>
                    <a:lnTo>
                      <a:pt x="6041" y="9180"/>
                    </a:lnTo>
                    <a:lnTo>
                      <a:pt x="6049" y="9189"/>
                    </a:lnTo>
                    <a:lnTo>
                      <a:pt x="6056" y="9199"/>
                    </a:lnTo>
                    <a:lnTo>
                      <a:pt x="6070" y="9219"/>
                    </a:lnTo>
                    <a:lnTo>
                      <a:pt x="6083" y="9244"/>
                    </a:lnTo>
                    <a:lnTo>
                      <a:pt x="6095" y="9270"/>
                    </a:lnTo>
                    <a:lnTo>
                      <a:pt x="6106" y="9298"/>
                    </a:lnTo>
                    <a:lnTo>
                      <a:pt x="6117" y="9327"/>
                    </a:lnTo>
                    <a:lnTo>
                      <a:pt x="6128" y="9358"/>
                    </a:lnTo>
                    <a:lnTo>
                      <a:pt x="6128" y="9358"/>
                    </a:lnTo>
                    <a:lnTo>
                      <a:pt x="6147" y="9415"/>
                    </a:lnTo>
                    <a:lnTo>
                      <a:pt x="6166" y="9474"/>
                    </a:lnTo>
                    <a:lnTo>
                      <a:pt x="6176" y="9503"/>
                    </a:lnTo>
                    <a:lnTo>
                      <a:pt x="6187" y="9530"/>
                    </a:lnTo>
                    <a:lnTo>
                      <a:pt x="6198" y="9557"/>
                    </a:lnTo>
                    <a:lnTo>
                      <a:pt x="6210" y="9583"/>
                    </a:lnTo>
                    <a:lnTo>
                      <a:pt x="6224" y="9607"/>
                    </a:lnTo>
                    <a:lnTo>
                      <a:pt x="6237" y="9628"/>
                    </a:lnTo>
                    <a:lnTo>
                      <a:pt x="6252" y="9648"/>
                    </a:lnTo>
                    <a:lnTo>
                      <a:pt x="6269" y="9665"/>
                    </a:lnTo>
                    <a:lnTo>
                      <a:pt x="6278" y="9672"/>
                    </a:lnTo>
                    <a:lnTo>
                      <a:pt x="6286" y="9680"/>
                    </a:lnTo>
                    <a:lnTo>
                      <a:pt x="6296" y="9686"/>
                    </a:lnTo>
                    <a:lnTo>
                      <a:pt x="6306" y="9691"/>
                    </a:lnTo>
                    <a:lnTo>
                      <a:pt x="6316" y="9694"/>
                    </a:lnTo>
                    <a:lnTo>
                      <a:pt x="6327" y="9698"/>
                    </a:lnTo>
                    <a:lnTo>
                      <a:pt x="6338" y="9701"/>
                    </a:lnTo>
                    <a:lnTo>
                      <a:pt x="6350" y="9702"/>
                    </a:lnTo>
                    <a:lnTo>
                      <a:pt x="6350" y="9702"/>
                    </a:lnTo>
                    <a:lnTo>
                      <a:pt x="6372" y="9704"/>
                    </a:lnTo>
                    <a:lnTo>
                      <a:pt x="6394" y="9709"/>
                    </a:lnTo>
                    <a:lnTo>
                      <a:pt x="6417" y="9714"/>
                    </a:lnTo>
                    <a:lnTo>
                      <a:pt x="6441" y="9720"/>
                    </a:lnTo>
                    <a:lnTo>
                      <a:pt x="6441" y="9720"/>
                    </a:lnTo>
                    <a:lnTo>
                      <a:pt x="6466" y="9727"/>
                    </a:lnTo>
                    <a:lnTo>
                      <a:pt x="6491" y="9736"/>
                    </a:lnTo>
                    <a:lnTo>
                      <a:pt x="6543" y="9756"/>
                    </a:lnTo>
                    <a:lnTo>
                      <a:pt x="6597" y="9778"/>
                    </a:lnTo>
                    <a:lnTo>
                      <a:pt x="6654" y="9801"/>
                    </a:lnTo>
                    <a:lnTo>
                      <a:pt x="6654" y="9801"/>
                    </a:lnTo>
                    <a:lnTo>
                      <a:pt x="6738" y="9835"/>
                    </a:lnTo>
                    <a:lnTo>
                      <a:pt x="6782" y="9852"/>
                    </a:lnTo>
                    <a:lnTo>
                      <a:pt x="6826" y="9868"/>
                    </a:lnTo>
                    <a:lnTo>
                      <a:pt x="6873" y="9884"/>
                    </a:lnTo>
                    <a:lnTo>
                      <a:pt x="6919" y="9898"/>
                    </a:lnTo>
                    <a:lnTo>
                      <a:pt x="6967" y="9909"/>
                    </a:lnTo>
                    <a:lnTo>
                      <a:pt x="7016" y="9918"/>
                    </a:lnTo>
                    <a:lnTo>
                      <a:pt x="7016" y="9918"/>
                    </a:lnTo>
                    <a:lnTo>
                      <a:pt x="7064" y="9926"/>
                    </a:lnTo>
                    <a:lnTo>
                      <a:pt x="7088" y="9928"/>
                    </a:lnTo>
                    <a:lnTo>
                      <a:pt x="7114" y="9929"/>
                    </a:lnTo>
                    <a:lnTo>
                      <a:pt x="7114" y="9929"/>
                    </a:lnTo>
                    <a:lnTo>
                      <a:pt x="7152" y="9933"/>
                    </a:lnTo>
                    <a:lnTo>
                      <a:pt x="7190" y="9939"/>
                    </a:lnTo>
                    <a:lnTo>
                      <a:pt x="7226" y="9947"/>
                    </a:lnTo>
                    <a:lnTo>
                      <a:pt x="7260" y="9958"/>
                    </a:lnTo>
                    <a:lnTo>
                      <a:pt x="7293" y="9969"/>
                    </a:lnTo>
                    <a:lnTo>
                      <a:pt x="7325" y="9982"/>
                    </a:lnTo>
                    <a:lnTo>
                      <a:pt x="7357" y="9997"/>
                    </a:lnTo>
                    <a:lnTo>
                      <a:pt x="7387" y="10013"/>
                    </a:lnTo>
                    <a:lnTo>
                      <a:pt x="7417" y="10029"/>
                    </a:lnTo>
                    <a:lnTo>
                      <a:pt x="7445" y="10046"/>
                    </a:lnTo>
                    <a:lnTo>
                      <a:pt x="7502" y="10080"/>
                    </a:lnTo>
                    <a:lnTo>
                      <a:pt x="7559" y="10114"/>
                    </a:lnTo>
                    <a:lnTo>
                      <a:pt x="7587" y="10130"/>
                    </a:lnTo>
                    <a:lnTo>
                      <a:pt x="7616" y="10145"/>
                    </a:lnTo>
                    <a:lnTo>
                      <a:pt x="7616" y="10145"/>
                    </a:lnTo>
                    <a:lnTo>
                      <a:pt x="7642" y="10158"/>
                    </a:lnTo>
                    <a:lnTo>
                      <a:pt x="7669" y="10169"/>
                    </a:lnTo>
                    <a:lnTo>
                      <a:pt x="7696" y="10180"/>
                    </a:lnTo>
                    <a:lnTo>
                      <a:pt x="7724" y="10189"/>
                    </a:lnTo>
                    <a:lnTo>
                      <a:pt x="7753" y="10196"/>
                    </a:lnTo>
                    <a:lnTo>
                      <a:pt x="7783" y="10201"/>
                    </a:lnTo>
                    <a:lnTo>
                      <a:pt x="7813" y="10205"/>
                    </a:lnTo>
                    <a:lnTo>
                      <a:pt x="7845" y="10206"/>
                    </a:lnTo>
                    <a:lnTo>
                      <a:pt x="7845" y="10206"/>
                    </a:lnTo>
                    <a:lnTo>
                      <a:pt x="7860" y="10206"/>
                    </a:lnTo>
                    <a:lnTo>
                      <a:pt x="7874" y="10207"/>
                    </a:lnTo>
                    <a:lnTo>
                      <a:pt x="7874" y="10207"/>
                    </a:lnTo>
                    <a:lnTo>
                      <a:pt x="7897" y="10211"/>
                    </a:lnTo>
                    <a:lnTo>
                      <a:pt x="7917" y="10216"/>
                    </a:lnTo>
                    <a:lnTo>
                      <a:pt x="7936" y="10222"/>
                    </a:lnTo>
                    <a:lnTo>
                      <a:pt x="7954" y="10229"/>
                    </a:lnTo>
                    <a:lnTo>
                      <a:pt x="7971" y="10239"/>
                    </a:lnTo>
                    <a:lnTo>
                      <a:pt x="7987" y="10249"/>
                    </a:lnTo>
                    <a:lnTo>
                      <a:pt x="8003" y="10261"/>
                    </a:lnTo>
                    <a:lnTo>
                      <a:pt x="8016" y="10274"/>
                    </a:lnTo>
                    <a:lnTo>
                      <a:pt x="8030" y="10288"/>
                    </a:lnTo>
                    <a:lnTo>
                      <a:pt x="8042" y="10303"/>
                    </a:lnTo>
                    <a:lnTo>
                      <a:pt x="8054" y="10318"/>
                    </a:lnTo>
                    <a:lnTo>
                      <a:pt x="8065" y="10335"/>
                    </a:lnTo>
                    <a:lnTo>
                      <a:pt x="8076" y="10352"/>
                    </a:lnTo>
                    <a:lnTo>
                      <a:pt x="8086" y="10369"/>
                    </a:lnTo>
                    <a:lnTo>
                      <a:pt x="8103" y="10406"/>
                    </a:lnTo>
                    <a:lnTo>
                      <a:pt x="8119" y="10445"/>
                    </a:lnTo>
                    <a:lnTo>
                      <a:pt x="8134" y="10483"/>
                    </a:lnTo>
                    <a:lnTo>
                      <a:pt x="8160" y="10560"/>
                    </a:lnTo>
                    <a:lnTo>
                      <a:pt x="8172" y="10597"/>
                    </a:lnTo>
                    <a:lnTo>
                      <a:pt x="8183" y="10631"/>
                    </a:lnTo>
                    <a:lnTo>
                      <a:pt x="8195" y="10663"/>
                    </a:lnTo>
                    <a:lnTo>
                      <a:pt x="8209" y="10691"/>
                    </a:lnTo>
                    <a:lnTo>
                      <a:pt x="8209" y="10691"/>
                    </a:lnTo>
                    <a:lnTo>
                      <a:pt x="8219" y="10709"/>
                    </a:lnTo>
                    <a:lnTo>
                      <a:pt x="8219" y="10709"/>
                    </a:lnTo>
                    <a:lnTo>
                      <a:pt x="8227" y="10720"/>
                    </a:lnTo>
                    <a:lnTo>
                      <a:pt x="8236" y="10730"/>
                    </a:lnTo>
                    <a:lnTo>
                      <a:pt x="8247" y="10738"/>
                    </a:lnTo>
                    <a:lnTo>
                      <a:pt x="8259" y="10745"/>
                    </a:lnTo>
                    <a:lnTo>
                      <a:pt x="8274" y="10751"/>
                    </a:lnTo>
                    <a:lnTo>
                      <a:pt x="8288" y="10756"/>
                    </a:lnTo>
                    <a:lnTo>
                      <a:pt x="8304" y="10761"/>
                    </a:lnTo>
                    <a:lnTo>
                      <a:pt x="8321" y="10764"/>
                    </a:lnTo>
                    <a:lnTo>
                      <a:pt x="8339" y="10767"/>
                    </a:lnTo>
                    <a:lnTo>
                      <a:pt x="8357" y="10769"/>
                    </a:lnTo>
                    <a:lnTo>
                      <a:pt x="8396" y="10772"/>
                    </a:lnTo>
                    <a:lnTo>
                      <a:pt x="8438" y="10773"/>
                    </a:lnTo>
                    <a:lnTo>
                      <a:pt x="8479" y="10774"/>
                    </a:lnTo>
                    <a:lnTo>
                      <a:pt x="8479" y="10774"/>
                    </a:lnTo>
                    <a:lnTo>
                      <a:pt x="8527" y="10774"/>
                    </a:lnTo>
                    <a:lnTo>
                      <a:pt x="8574" y="10774"/>
                    </a:lnTo>
                    <a:lnTo>
                      <a:pt x="8619" y="10777"/>
                    </a:lnTo>
                    <a:lnTo>
                      <a:pt x="8640" y="10779"/>
                    </a:lnTo>
                    <a:lnTo>
                      <a:pt x="8661" y="10782"/>
                    </a:lnTo>
                    <a:lnTo>
                      <a:pt x="8679" y="10784"/>
                    </a:lnTo>
                    <a:lnTo>
                      <a:pt x="8697" y="10789"/>
                    </a:lnTo>
                    <a:lnTo>
                      <a:pt x="8714" y="10794"/>
                    </a:lnTo>
                    <a:lnTo>
                      <a:pt x="8729" y="10800"/>
                    </a:lnTo>
                    <a:lnTo>
                      <a:pt x="8743" y="10809"/>
                    </a:lnTo>
                    <a:lnTo>
                      <a:pt x="8755" y="10817"/>
                    </a:lnTo>
                    <a:lnTo>
                      <a:pt x="8763" y="10828"/>
                    </a:lnTo>
                    <a:lnTo>
                      <a:pt x="8772" y="10839"/>
                    </a:lnTo>
                    <a:lnTo>
                      <a:pt x="8777" y="10851"/>
                    </a:lnTo>
                    <a:lnTo>
                      <a:pt x="8858" y="10727"/>
                    </a:lnTo>
                    <a:lnTo>
                      <a:pt x="8997" y="10511"/>
                    </a:lnTo>
                    <a:lnTo>
                      <a:pt x="8997" y="10511"/>
                    </a:lnTo>
                    <a:lnTo>
                      <a:pt x="8980" y="10514"/>
                    </a:lnTo>
                    <a:lnTo>
                      <a:pt x="8964" y="10515"/>
                    </a:lnTo>
                    <a:lnTo>
                      <a:pt x="8930" y="10516"/>
                    </a:lnTo>
                    <a:lnTo>
                      <a:pt x="8894" y="10515"/>
                    </a:lnTo>
                    <a:lnTo>
                      <a:pt x="8858" y="10512"/>
                    </a:lnTo>
                    <a:lnTo>
                      <a:pt x="8858" y="10512"/>
                    </a:lnTo>
                    <a:lnTo>
                      <a:pt x="8785" y="10506"/>
                    </a:lnTo>
                    <a:lnTo>
                      <a:pt x="8750" y="10502"/>
                    </a:lnTo>
                    <a:lnTo>
                      <a:pt x="8716" y="10501"/>
                    </a:lnTo>
                    <a:lnTo>
                      <a:pt x="8683" y="10500"/>
                    </a:lnTo>
                    <a:lnTo>
                      <a:pt x="8651" y="10502"/>
                    </a:lnTo>
                    <a:lnTo>
                      <a:pt x="8635" y="10504"/>
                    </a:lnTo>
                    <a:lnTo>
                      <a:pt x="8620" y="10507"/>
                    </a:lnTo>
                    <a:lnTo>
                      <a:pt x="8607" y="10510"/>
                    </a:lnTo>
                    <a:lnTo>
                      <a:pt x="8593" y="10515"/>
                    </a:lnTo>
                    <a:lnTo>
                      <a:pt x="8593" y="10515"/>
                    </a:lnTo>
                    <a:lnTo>
                      <a:pt x="8579" y="10520"/>
                    </a:lnTo>
                    <a:lnTo>
                      <a:pt x="8565" y="10522"/>
                    </a:lnTo>
                    <a:lnTo>
                      <a:pt x="8552" y="10525"/>
                    </a:lnTo>
                    <a:lnTo>
                      <a:pt x="8537" y="10526"/>
                    </a:lnTo>
                    <a:lnTo>
                      <a:pt x="8523" y="10526"/>
                    </a:lnTo>
                    <a:lnTo>
                      <a:pt x="8509" y="10525"/>
                    </a:lnTo>
                    <a:lnTo>
                      <a:pt x="8494" y="10523"/>
                    </a:lnTo>
                    <a:lnTo>
                      <a:pt x="8479" y="10521"/>
                    </a:lnTo>
                    <a:lnTo>
                      <a:pt x="8479" y="10521"/>
                    </a:lnTo>
                    <a:lnTo>
                      <a:pt x="8461" y="10515"/>
                    </a:lnTo>
                    <a:lnTo>
                      <a:pt x="8443" y="10509"/>
                    </a:lnTo>
                    <a:lnTo>
                      <a:pt x="8424" y="10501"/>
                    </a:lnTo>
                    <a:lnTo>
                      <a:pt x="8405" y="10491"/>
                    </a:lnTo>
                    <a:lnTo>
                      <a:pt x="8388" y="10482"/>
                    </a:lnTo>
                    <a:lnTo>
                      <a:pt x="8369" y="10469"/>
                    </a:lnTo>
                    <a:lnTo>
                      <a:pt x="8351" y="10456"/>
                    </a:lnTo>
                    <a:lnTo>
                      <a:pt x="8334" y="10442"/>
                    </a:lnTo>
                    <a:lnTo>
                      <a:pt x="8316" y="10428"/>
                    </a:lnTo>
                    <a:lnTo>
                      <a:pt x="8299" y="10411"/>
                    </a:lnTo>
                    <a:lnTo>
                      <a:pt x="8282" y="10394"/>
                    </a:lnTo>
                    <a:lnTo>
                      <a:pt x="8266" y="10376"/>
                    </a:lnTo>
                    <a:lnTo>
                      <a:pt x="8252" y="10357"/>
                    </a:lnTo>
                    <a:lnTo>
                      <a:pt x="8236" y="10338"/>
                    </a:lnTo>
                    <a:lnTo>
                      <a:pt x="8222" y="10318"/>
                    </a:lnTo>
                    <a:lnTo>
                      <a:pt x="8209" y="10297"/>
                    </a:lnTo>
                    <a:lnTo>
                      <a:pt x="8203" y="10287"/>
                    </a:lnTo>
                    <a:lnTo>
                      <a:pt x="8203" y="10287"/>
                    </a:lnTo>
                    <a:lnTo>
                      <a:pt x="8194" y="10272"/>
                    </a:lnTo>
                    <a:lnTo>
                      <a:pt x="8187" y="10256"/>
                    </a:lnTo>
                    <a:lnTo>
                      <a:pt x="8182" y="10242"/>
                    </a:lnTo>
                    <a:lnTo>
                      <a:pt x="8177" y="10226"/>
                    </a:lnTo>
                    <a:lnTo>
                      <a:pt x="8173" y="10211"/>
                    </a:lnTo>
                    <a:lnTo>
                      <a:pt x="8171" y="10195"/>
                    </a:lnTo>
                    <a:lnTo>
                      <a:pt x="8168" y="10166"/>
                    </a:lnTo>
                    <a:lnTo>
                      <a:pt x="8167" y="10136"/>
                    </a:lnTo>
                    <a:lnTo>
                      <a:pt x="8167" y="10108"/>
                    </a:lnTo>
                    <a:lnTo>
                      <a:pt x="8168" y="10081"/>
                    </a:lnTo>
                    <a:lnTo>
                      <a:pt x="8168" y="10056"/>
                    </a:lnTo>
                    <a:lnTo>
                      <a:pt x="8166" y="10032"/>
                    </a:lnTo>
                    <a:lnTo>
                      <a:pt x="8165" y="10021"/>
                    </a:lnTo>
                    <a:lnTo>
                      <a:pt x="8162" y="10012"/>
                    </a:lnTo>
                    <a:lnTo>
                      <a:pt x="8159" y="10002"/>
                    </a:lnTo>
                    <a:lnTo>
                      <a:pt x="8154" y="9992"/>
                    </a:lnTo>
                    <a:lnTo>
                      <a:pt x="8148" y="9985"/>
                    </a:lnTo>
                    <a:lnTo>
                      <a:pt x="8141" y="9976"/>
                    </a:lnTo>
                    <a:lnTo>
                      <a:pt x="8133" y="9970"/>
                    </a:lnTo>
                    <a:lnTo>
                      <a:pt x="8123" y="9964"/>
                    </a:lnTo>
                    <a:lnTo>
                      <a:pt x="8111" y="9959"/>
                    </a:lnTo>
                    <a:lnTo>
                      <a:pt x="8097" y="9954"/>
                    </a:lnTo>
                    <a:lnTo>
                      <a:pt x="8083" y="9950"/>
                    </a:lnTo>
                    <a:lnTo>
                      <a:pt x="8065" y="9948"/>
                    </a:lnTo>
                    <a:lnTo>
                      <a:pt x="8046" y="9947"/>
                    </a:lnTo>
                    <a:lnTo>
                      <a:pt x="8024" y="9945"/>
                    </a:lnTo>
                    <a:lnTo>
                      <a:pt x="8024" y="9945"/>
                    </a:lnTo>
                    <a:lnTo>
                      <a:pt x="8012" y="9945"/>
                    </a:lnTo>
                    <a:lnTo>
                      <a:pt x="8001" y="9944"/>
                    </a:lnTo>
                    <a:lnTo>
                      <a:pt x="7990" y="9942"/>
                    </a:lnTo>
                    <a:lnTo>
                      <a:pt x="7980" y="9938"/>
                    </a:lnTo>
                    <a:lnTo>
                      <a:pt x="7970" y="9934"/>
                    </a:lnTo>
                    <a:lnTo>
                      <a:pt x="7961" y="9929"/>
                    </a:lnTo>
                    <a:lnTo>
                      <a:pt x="7953" y="9923"/>
                    </a:lnTo>
                    <a:lnTo>
                      <a:pt x="7945" y="9917"/>
                    </a:lnTo>
                    <a:lnTo>
                      <a:pt x="7945" y="9917"/>
                    </a:lnTo>
                    <a:lnTo>
                      <a:pt x="7936" y="9905"/>
                    </a:lnTo>
                    <a:lnTo>
                      <a:pt x="7927" y="9892"/>
                    </a:lnTo>
                    <a:lnTo>
                      <a:pt x="7920" y="9877"/>
                    </a:lnTo>
                    <a:lnTo>
                      <a:pt x="7912" y="9860"/>
                    </a:lnTo>
                    <a:lnTo>
                      <a:pt x="7908" y="9843"/>
                    </a:lnTo>
                    <a:lnTo>
                      <a:pt x="7904" y="9823"/>
                    </a:lnTo>
                    <a:lnTo>
                      <a:pt x="7900" y="9803"/>
                    </a:lnTo>
                    <a:lnTo>
                      <a:pt x="7898" y="9783"/>
                    </a:lnTo>
                    <a:lnTo>
                      <a:pt x="7897" y="9761"/>
                    </a:lnTo>
                    <a:lnTo>
                      <a:pt x="7897" y="9737"/>
                    </a:lnTo>
                    <a:lnTo>
                      <a:pt x="7897" y="9690"/>
                    </a:lnTo>
                    <a:lnTo>
                      <a:pt x="7900" y="9641"/>
                    </a:lnTo>
                    <a:lnTo>
                      <a:pt x="7905" y="9589"/>
                    </a:lnTo>
                    <a:lnTo>
                      <a:pt x="7912" y="9539"/>
                    </a:lnTo>
                    <a:lnTo>
                      <a:pt x="7919" y="9487"/>
                    </a:lnTo>
                    <a:lnTo>
                      <a:pt x="7934" y="9391"/>
                    </a:lnTo>
                    <a:lnTo>
                      <a:pt x="7941" y="9347"/>
                    </a:lnTo>
                    <a:lnTo>
                      <a:pt x="7947" y="9306"/>
                    </a:lnTo>
                    <a:lnTo>
                      <a:pt x="7950" y="9270"/>
                    </a:lnTo>
                    <a:lnTo>
                      <a:pt x="7952" y="9239"/>
                    </a:lnTo>
                    <a:lnTo>
                      <a:pt x="7952" y="9239"/>
                    </a:lnTo>
                    <a:lnTo>
                      <a:pt x="7950" y="9229"/>
                    </a:lnTo>
                    <a:lnTo>
                      <a:pt x="7949" y="9222"/>
                    </a:lnTo>
                    <a:lnTo>
                      <a:pt x="7947" y="9214"/>
                    </a:lnTo>
                    <a:lnTo>
                      <a:pt x="7943" y="9210"/>
                    </a:lnTo>
                    <a:lnTo>
                      <a:pt x="7939" y="9205"/>
                    </a:lnTo>
                    <a:lnTo>
                      <a:pt x="7934" y="9202"/>
                    </a:lnTo>
                    <a:lnTo>
                      <a:pt x="7928" y="9200"/>
                    </a:lnTo>
                    <a:lnTo>
                      <a:pt x="7921" y="9199"/>
                    </a:lnTo>
                    <a:lnTo>
                      <a:pt x="7914" y="9199"/>
                    </a:lnTo>
                    <a:lnTo>
                      <a:pt x="7906" y="9199"/>
                    </a:lnTo>
                    <a:lnTo>
                      <a:pt x="7888" y="9203"/>
                    </a:lnTo>
                    <a:lnTo>
                      <a:pt x="7867" y="9211"/>
                    </a:lnTo>
                    <a:lnTo>
                      <a:pt x="7844" y="9221"/>
                    </a:lnTo>
                    <a:lnTo>
                      <a:pt x="7819" y="9234"/>
                    </a:lnTo>
                    <a:lnTo>
                      <a:pt x="7792" y="9250"/>
                    </a:lnTo>
                    <a:lnTo>
                      <a:pt x="7765" y="9268"/>
                    </a:lnTo>
                    <a:lnTo>
                      <a:pt x="7736" y="9288"/>
                    </a:lnTo>
                    <a:lnTo>
                      <a:pt x="7707" y="9310"/>
                    </a:lnTo>
                    <a:lnTo>
                      <a:pt x="7676" y="9332"/>
                    </a:lnTo>
                    <a:lnTo>
                      <a:pt x="7616" y="9381"/>
                    </a:lnTo>
                    <a:lnTo>
                      <a:pt x="7616" y="9381"/>
                    </a:lnTo>
                    <a:lnTo>
                      <a:pt x="7562" y="9426"/>
                    </a:lnTo>
                    <a:lnTo>
                      <a:pt x="7511" y="9473"/>
                    </a:lnTo>
                    <a:lnTo>
                      <a:pt x="7464" y="9516"/>
                    </a:lnTo>
                    <a:lnTo>
                      <a:pt x="7423" y="9556"/>
                    </a:lnTo>
                    <a:lnTo>
                      <a:pt x="7423" y="9556"/>
                    </a:lnTo>
                    <a:lnTo>
                      <a:pt x="7410" y="9567"/>
                    </a:lnTo>
                    <a:lnTo>
                      <a:pt x="7399" y="9576"/>
                    </a:lnTo>
                    <a:lnTo>
                      <a:pt x="7387" y="9584"/>
                    </a:lnTo>
                    <a:lnTo>
                      <a:pt x="7375" y="9590"/>
                    </a:lnTo>
                    <a:lnTo>
                      <a:pt x="7363" y="9596"/>
                    </a:lnTo>
                    <a:lnTo>
                      <a:pt x="7350" y="9600"/>
                    </a:lnTo>
                    <a:lnTo>
                      <a:pt x="7337" y="9604"/>
                    </a:lnTo>
                    <a:lnTo>
                      <a:pt x="7325" y="9605"/>
                    </a:lnTo>
                    <a:lnTo>
                      <a:pt x="7312" y="9605"/>
                    </a:lnTo>
                    <a:lnTo>
                      <a:pt x="7299" y="9605"/>
                    </a:lnTo>
                    <a:lnTo>
                      <a:pt x="7287" y="9604"/>
                    </a:lnTo>
                    <a:lnTo>
                      <a:pt x="7273" y="9601"/>
                    </a:lnTo>
                    <a:lnTo>
                      <a:pt x="7261" y="9598"/>
                    </a:lnTo>
                    <a:lnTo>
                      <a:pt x="7248" y="9593"/>
                    </a:lnTo>
                    <a:lnTo>
                      <a:pt x="7234" y="9588"/>
                    </a:lnTo>
                    <a:lnTo>
                      <a:pt x="7222" y="9582"/>
                    </a:lnTo>
                    <a:lnTo>
                      <a:pt x="7195" y="9567"/>
                    </a:lnTo>
                    <a:lnTo>
                      <a:pt x="7169" y="9551"/>
                    </a:lnTo>
                    <a:lnTo>
                      <a:pt x="7142" y="9532"/>
                    </a:lnTo>
                    <a:lnTo>
                      <a:pt x="7117" y="9511"/>
                    </a:lnTo>
                    <a:lnTo>
                      <a:pt x="7091" y="9487"/>
                    </a:lnTo>
                    <a:lnTo>
                      <a:pt x="7065" y="9464"/>
                    </a:lnTo>
                    <a:lnTo>
                      <a:pt x="7016" y="9414"/>
                    </a:lnTo>
                    <a:lnTo>
                      <a:pt x="7016" y="9414"/>
                    </a:lnTo>
                    <a:lnTo>
                      <a:pt x="6957" y="9353"/>
                    </a:lnTo>
                    <a:lnTo>
                      <a:pt x="6902" y="9296"/>
                    </a:lnTo>
                    <a:lnTo>
                      <a:pt x="6902" y="9296"/>
                    </a:lnTo>
                    <a:lnTo>
                      <a:pt x="6891" y="9284"/>
                    </a:lnTo>
                    <a:lnTo>
                      <a:pt x="6883" y="9271"/>
                    </a:lnTo>
                    <a:lnTo>
                      <a:pt x="6874" y="9257"/>
                    </a:lnTo>
                    <a:lnTo>
                      <a:pt x="6868" y="9241"/>
                    </a:lnTo>
                    <a:lnTo>
                      <a:pt x="6862" y="9225"/>
                    </a:lnTo>
                    <a:lnTo>
                      <a:pt x="6858" y="9208"/>
                    </a:lnTo>
                    <a:lnTo>
                      <a:pt x="6854" y="9191"/>
                    </a:lnTo>
                    <a:lnTo>
                      <a:pt x="6852" y="9173"/>
                    </a:lnTo>
                    <a:lnTo>
                      <a:pt x="6851" y="9153"/>
                    </a:lnTo>
                    <a:lnTo>
                      <a:pt x="6851" y="9134"/>
                    </a:lnTo>
                    <a:lnTo>
                      <a:pt x="6851" y="9113"/>
                    </a:lnTo>
                    <a:lnTo>
                      <a:pt x="6853" y="9092"/>
                    </a:lnTo>
                    <a:lnTo>
                      <a:pt x="6856" y="9070"/>
                    </a:lnTo>
                    <a:lnTo>
                      <a:pt x="6858" y="9049"/>
                    </a:lnTo>
                    <a:lnTo>
                      <a:pt x="6868" y="9004"/>
                    </a:lnTo>
                    <a:lnTo>
                      <a:pt x="6879" y="8959"/>
                    </a:lnTo>
                    <a:lnTo>
                      <a:pt x="6894" y="8913"/>
                    </a:lnTo>
                    <a:lnTo>
                      <a:pt x="6911" y="8868"/>
                    </a:lnTo>
                    <a:lnTo>
                      <a:pt x="6929" y="8824"/>
                    </a:lnTo>
                    <a:lnTo>
                      <a:pt x="6949" y="8780"/>
                    </a:lnTo>
                    <a:lnTo>
                      <a:pt x="6971" y="8738"/>
                    </a:lnTo>
                    <a:lnTo>
                      <a:pt x="6993" y="8699"/>
                    </a:lnTo>
                    <a:lnTo>
                      <a:pt x="7016" y="8664"/>
                    </a:lnTo>
                    <a:lnTo>
                      <a:pt x="7016" y="8664"/>
                    </a:lnTo>
                    <a:lnTo>
                      <a:pt x="7036" y="8634"/>
                    </a:lnTo>
                    <a:lnTo>
                      <a:pt x="7057" y="8607"/>
                    </a:lnTo>
                    <a:lnTo>
                      <a:pt x="7077" y="8584"/>
                    </a:lnTo>
                    <a:lnTo>
                      <a:pt x="7097" y="8564"/>
                    </a:lnTo>
                    <a:lnTo>
                      <a:pt x="7097" y="8564"/>
                    </a:lnTo>
                    <a:lnTo>
                      <a:pt x="7112" y="8553"/>
                    </a:lnTo>
                    <a:lnTo>
                      <a:pt x="7125" y="8544"/>
                    </a:lnTo>
                    <a:lnTo>
                      <a:pt x="7140" y="8534"/>
                    </a:lnTo>
                    <a:lnTo>
                      <a:pt x="7154" y="8526"/>
                    </a:lnTo>
                    <a:lnTo>
                      <a:pt x="7170" y="8520"/>
                    </a:lnTo>
                    <a:lnTo>
                      <a:pt x="7185" y="8514"/>
                    </a:lnTo>
                    <a:lnTo>
                      <a:pt x="7201" y="8510"/>
                    </a:lnTo>
                    <a:lnTo>
                      <a:pt x="7217" y="8507"/>
                    </a:lnTo>
                    <a:lnTo>
                      <a:pt x="7233" y="8503"/>
                    </a:lnTo>
                    <a:lnTo>
                      <a:pt x="7250" y="8501"/>
                    </a:lnTo>
                    <a:lnTo>
                      <a:pt x="7283" y="8499"/>
                    </a:lnTo>
                    <a:lnTo>
                      <a:pt x="7316" y="8498"/>
                    </a:lnTo>
                    <a:lnTo>
                      <a:pt x="7350" y="8499"/>
                    </a:lnTo>
                    <a:lnTo>
                      <a:pt x="7419" y="8503"/>
                    </a:lnTo>
                    <a:lnTo>
                      <a:pt x="7453" y="8504"/>
                    </a:lnTo>
                    <a:lnTo>
                      <a:pt x="7486" y="8506"/>
                    </a:lnTo>
                    <a:lnTo>
                      <a:pt x="7519" y="8504"/>
                    </a:lnTo>
                    <a:lnTo>
                      <a:pt x="7552" y="8501"/>
                    </a:lnTo>
                    <a:lnTo>
                      <a:pt x="7568" y="8497"/>
                    </a:lnTo>
                    <a:lnTo>
                      <a:pt x="7584" y="8495"/>
                    </a:lnTo>
                    <a:lnTo>
                      <a:pt x="7600" y="8490"/>
                    </a:lnTo>
                    <a:lnTo>
                      <a:pt x="7616" y="8484"/>
                    </a:lnTo>
                    <a:lnTo>
                      <a:pt x="7617" y="8484"/>
                    </a:lnTo>
                    <a:lnTo>
                      <a:pt x="7617" y="8484"/>
                    </a:lnTo>
                    <a:lnTo>
                      <a:pt x="7645" y="8473"/>
                    </a:lnTo>
                    <a:lnTo>
                      <a:pt x="7676" y="8461"/>
                    </a:lnTo>
                    <a:lnTo>
                      <a:pt x="7709" y="8452"/>
                    </a:lnTo>
                    <a:lnTo>
                      <a:pt x="7743" y="8442"/>
                    </a:lnTo>
                    <a:lnTo>
                      <a:pt x="7779" y="8433"/>
                    </a:lnTo>
                    <a:lnTo>
                      <a:pt x="7817" y="8426"/>
                    </a:lnTo>
                    <a:lnTo>
                      <a:pt x="7855" y="8421"/>
                    </a:lnTo>
                    <a:lnTo>
                      <a:pt x="7894" y="8419"/>
                    </a:lnTo>
                    <a:lnTo>
                      <a:pt x="7934" y="8419"/>
                    </a:lnTo>
                    <a:lnTo>
                      <a:pt x="7954" y="8419"/>
                    </a:lnTo>
                    <a:lnTo>
                      <a:pt x="7975" y="8421"/>
                    </a:lnTo>
                    <a:lnTo>
                      <a:pt x="7994" y="8424"/>
                    </a:lnTo>
                    <a:lnTo>
                      <a:pt x="8015" y="8426"/>
                    </a:lnTo>
                    <a:lnTo>
                      <a:pt x="8035" y="8431"/>
                    </a:lnTo>
                    <a:lnTo>
                      <a:pt x="8056" y="8436"/>
                    </a:lnTo>
                    <a:lnTo>
                      <a:pt x="8075" y="8442"/>
                    </a:lnTo>
                    <a:lnTo>
                      <a:pt x="8095" y="8449"/>
                    </a:lnTo>
                    <a:lnTo>
                      <a:pt x="8114" y="8458"/>
                    </a:lnTo>
                    <a:lnTo>
                      <a:pt x="8134" y="8468"/>
                    </a:lnTo>
                    <a:lnTo>
                      <a:pt x="8152" y="8477"/>
                    </a:lnTo>
                    <a:lnTo>
                      <a:pt x="8172" y="8490"/>
                    </a:lnTo>
                    <a:lnTo>
                      <a:pt x="8190" y="8503"/>
                    </a:lnTo>
                    <a:lnTo>
                      <a:pt x="8209" y="8517"/>
                    </a:lnTo>
                    <a:lnTo>
                      <a:pt x="8209" y="8517"/>
                    </a:lnTo>
                    <a:lnTo>
                      <a:pt x="8228" y="8535"/>
                    </a:lnTo>
                    <a:lnTo>
                      <a:pt x="8247" y="8553"/>
                    </a:lnTo>
                    <a:lnTo>
                      <a:pt x="8266" y="8574"/>
                    </a:lnTo>
                    <a:lnTo>
                      <a:pt x="8283" y="8597"/>
                    </a:lnTo>
                    <a:lnTo>
                      <a:pt x="8283" y="8597"/>
                    </a:lnTo>
                    <a:lnTo>
                      <a:pt x="8315" y="8638"/>
                    </a:lnTo>
                    <a:lnTo>
                      <a:pt x="8345" y="8676"/>
                    </a:lnTo>
                    <a:lnTo>
                      <a:pt x="8372" y="8708"/>
                    </a:lnTo>
                    <a:lnTo>
                      <a:pt x="8397" y="8737"/>
                    </a:lnTo>
                    <a:lnTo>
                      <a:pt x="8421" y="8760"/>
                    </a:lnTo>
                    <a:lnTo>
                      <a:pt x="8443" y="8780"/>
                    </a:lnTo>
                    <a:lnTo>
                      <a:pt x="8462" y="8796"/>
                    </a:lnTo>
                    <a:lnTo>
                      <a:pt x="8479" y="8806"/>
                    </a:lnTo>
                    <a:lnTo>
                      <a:pt x="8479" y="8806"/>
                    </a:lnTo>
                    <a:lnTo>
                      <a:pt x="8489" y="8810"/>
                    </a:lnTo>
                    <a:lnTo>
                      <a:pt x="8499" y="8813"/>
                    </a:lnTo>
                    <a:lnTo>
                      <a:pt x="8508" y="8814"/>
                    </a:lnTo>
                    <a:lnTo>
                      <a:pt x="8516" y="8813"/>
                    </a:lnTo>
                    <a:lnTo>
                      <a:pt x="8523" y="8810"/>
                    </a:lnTo>
                    <a:lnTo>
                      <a:pt x="8530" y="8807"/>
                    </a:lnTo>
                    <a:lnTo>
                      <a:pt x="8536" y="8801"/>
                    </a:lnTo>
                    <a:lnTo>
                      <a:pt x="8541" y="8792"/>
                    </a:lnTo>
                    <a:lnTo>
                      <a:pt x="8545" y="8782"/>
                    </a:lnTo>
                    <a:lnTo>
                      <a:pt x="8549" y="8771"/>
                    </a:lnTo>
                    <a:lnTo>
                      <a:pt x="8553" y="8758"/>
                    </a:lnTo>
                    <a:lnTo>
                      <a:pt x="8555" y="8742"/>
                    </a:lnTo>
                    <a:lnTo>
                      <a:pt x="8558" y="8725"/>
                    </a:lnTo>
                    <a:lnTo>
                      <a:pt x="8559" y="8705"/>
                    </a:lnTo>
                    <a:lnTo>
                      <a:pt x="8560" y="8662"/>
                    </a:lnTo>
                    <a:lnTo>
                      <a:pt x="8560" y="8662"/>
                    </a:lnTo>
                    <a:lnTo>
                      <a:pt x="8559" y="8621"/>
                    </a:lnTo>
                    <a:lnTo>
                      <a:pt x="8558" y="8581"/>
                    </a:lnTo>
                    <a:lnTo>
                      <a:pt x="8555" y="8544"/>
                    </a:lnTo>
                    <a:lnTo>
                      <a:pt x="8552" y="8508"/>
                    </a:lnTo>
                    <a:lnTo>
                      <a:pt x="8544" y="8442"/>
                    </a:lnTo>
                    <a:lnTo>
                      <a:pt x="8538" y="8382"/>
                    </a:lnTo>
                    <a:lnTo>
                      <a:pt x="8536" y="8354"/>
                    </a:lnTo>
                    <a:lnTo>
                      <a:pt x="8536" y="8326"/>
                    </a:lnTo>
                    <a:lnTo>
                      <a:pt x="8537" y="8300"/>
                    </a:lnTo>
                    <a:lnTo>
                      <a:pt x="8539" y="8273"/>
                    </a:lnTo>
                    <a:lnTo>
                      <a:pt x="8544" y="8248"/>
                    </a:lnTo>
                    <a:lnTo>
                      <a:pt x="8553" y="8224"/>
                    </a:lnTo>
                    <a:lnTo>
                      <a:pt x="8563" y="8199"/>
                    </a:lnTo>
                    <a:lnTo>
                      <a:pt x="8576" y="8175"/>
                    </a:lnTo>
                    <a:lnTo>
                      <a:pt x="8576" y="8175"/>
                    </a:lnTo>
                    <a:lnTo>
                      <a:pt x="8587" y="8160"/>
                    </a:lnTo>
                    <a:lnTo>
                      <a:pt x="8599" y="8146"/>
                    </a:lnTo>
                    <a:lnTo>
                      <a:pt x="8613" y="8131"/>
                    </a:lnTo>
                    <a:lnTo>
                      <a:pt x="8628" y="8117"/>
                    </a:lnTo>
                    <a:lnTo>
                      <a:pt x="8645" y="8103"/>
                    </a:lnTo>
                    <a:lnTo>
                      <a:pt x="8662" y="8089"/>
                    </a:lnTo>
                    <a:lnTo>
                      <a:pt x="8700" y="8062"/>
                    </a:lnTo>
                    <a:lnTo>
                      <a:pt x="8739" y="8035"/>
                    </a:lnTo>
                    <a:lnTo>
                      <a:pt x="8779" y="8008"/>
                    </a:lnTo>
                    <a:lnTo>
                      <a:pt x="8820" y="7982"/>
                    </a:lnTo>
                    <a:lnTo>
                      <a:pt x="8858" y="7955"/>
                    </a:lnTo>
                    <a:lnTo>
                      <a:pt x="8858" y="7955"/>
                    </a:lnTo>
                    <a:lnTo>
                      <a:pt x="8880" y="7936"/>
                    </a:lnTo>
                    <a:lnTo>
                      <a:pt x="8901" y="7918"/>
                    </a:lnTo>
                    <a:lnTo>
                      <a:pt x="8919" y="7900"/>
                    </a:lnTo>
                    <a:lnTo>
                      <a:pt x="8935" y="7881"/>
                    </a:lnTo>
                    <a:lnTo>
                      <a:pt x="8948" y="7862"/>
                    </a:lnTo>
                    <a:lnTo>
                      <a:pt x="8953" y="7852"/>
                    </a:lnTo>
                    <a:lnTo>
                      <a:pt x="8958" y="7842"/>
                    </a:lnTo>
                    <a:lnTo>
                      <a:pt x="8962" y="7832"/>
                    </a:lnTo>
                    <a:lnTo>
                      <a:pt x="8964" y="7821"/>
                    </a:lnTo>
                    <a:lnTo>
                      <a:pt x="8965" y="7811"/>
                    </a:lnTo>
                    <a:lnTo>
                      <a:pt x="8967" y="7800"/>
                    </a:lnTo>
                    <a:lnTo>
                      <a:pt x="8967" y="7800"/>
                    </a:lnTo>
                    <a:lnTo>
                      <a:pt x="8968" y="7771"/>
                    </a:lnTo>
                    <a:lnTo>
                      <a:pt x="8972" y="7735"/>
                    </a:lnTo>
                    <a:lnTo>
                      <a:pt x="8976" y="7695"/>
                    </a:lnTo>
                    <a:lnTo>
                      <a:pt x="8985" y="7652"/>
                    </a:lnTo>
                    <a:lnTo>
                      <a:pt x="8995" y="7608"/>
                    </a:lnTo>
                    <a:lnTo>
                      <a:pt x="9007" y="7562"/>
                    </a:lnTo>
                    <a:lnTo>
                      <a:pt x="9021" y="7515"/>
                    </a:lnTo>
                    <a:lnTo>
                      <a:pt x="9038" y="7470"/>
                    </a:lnTo>
                    <a:lnTo>
                      <a:pt x="9056" y="7426"/>
                    </a:lnTo>
                    <a:lnTo>
                      <a:pt x="9066" y="7405"/>
                    </a:lnTo>
                    <a:lnTo>
                      <a:pt x="9077" y="7384"/>
                    </a:lnTo>
                    <a:lnTo>
                      <a:pt x="9088" y="7366"/>
                    </a:lnTo>
                    <a:lnTo>
                      <a:pt x="9099" y="7347"/>
                    </a:lnTo>
                    <a:lnTo>
                      <a:pt x="9111" y="7330"/>
                    </a:lnTo>
                    <a:lnTo>
                      <a:pt x="9125" y="7314"/>
                    </a:lnTo>
                    <a:lnTo>
                      <a:pt x="9137" y="7300"/>
                    </a:lnTo>
                    <a:lnTo>
                      <a:pt x="9150" y="7286"/>
                    </a:lnTo>
                    <a:lnTo>
                      <a:pt x="9165" y="7275"/>
                    </a:lnTo>
                    <a:lnTo>
                      <a:pt x="9180" y="7267"/>
                    </a:lnTo>
                    <a:lnTo>
                      <a:pt x="9194" y="7258"/>
                    </a:lnTo>
                    <a:lnTo>
                      <a:pt x="9210" y="7253"/>
                    </a:lnTo>
                    <a:lnTo>
                      <a:pt x="9226" y="7249"/>
                    </a:lnTo>
                    <a:lnTo>
                      <a:pt x="9243" y="7248"/>
                    </a:lnTo>
                    <a:lnTo>
                      <a:pt x="9243" y="7248"/>
                    </a:lnTo>
                    <a:lnTo>
                      <a:pt x="9262" y="7247"/>
                    </a:lnTo>
                    <a:lnTo>
                      <a:pt x="9280" y="7244"/>
                    </a:lnTo>
                    <a:lnTo>
                      <a:pt x="9297" y="7241"/>
                    </a:lnTo>
                    <a:lnTo>
                      <a:pt x="9313" y="7236"/>
                    </a:lnTo>
                    <a:lnTo>
                      <a:pt x="9328" y="7230"/>
                    </a:lnTo>
                    <a:lnTo>
                      <a:pt x="9343" y="7221"/>
                    </a:lnTo>
                    <a:lnTo>
                      <a:pt x="9355" y="7213"/>
                    </a:lnTo>
                    <a:lnTo>
                      <a:pt x="9367" y="7203"/>
                    </a:lnTo>
                    <a:lnTo>
                      <a:pt x="9379" y="7192"/>
                    </a:lnTo>
                    <a:lnTo>
                      <a:pt x="9389" y="7180"/>
                    </a:lnTo>
                    <a:lnTo>
                      <a:pt x="9400" y="7167"/>
                    </a:lnTo>
                    <a:lnTo>
                      <a:pt x="9410" y="7154"/>
                    </a:lnTo>
                    <a:lnTo>
                      <a:pt x="9428" y="7126"/>
                    </a:lnTo>
                    <a:lnTo>
                      <a:pt x="9447" y="7096"/>
                    </a:lnTo>
                    <a:lnTo>
                      <a:pt x="9447" y="7096"/>
                    </a:lnTo>
                    <a:lnTo>
                      <a:pt x="9469" y="7055"/>
                    </a:lnTo>
                    <a:lnTo>
                      <a:pt x="9493" y="7014"/>
                    </a:lnTo>
                    <a:lnTo>
                      <a:pt x="9507" y="6995"/>
                    </a:lnTo>
                    <a:lnTo>
                      <a:pt x="9520" y="6975"/>
                    </a:lnTo>
                    <a:lnTo>
                      <a:pt x="9535" y="6957"/>
                    </a:lnTo>
                    <a:lnTo>
                      <a:pt x="9552" y="6940"/>
                    </a:lnTo>
                    <a:lnTo>
                      <a:pt x="9552" y="6940"/>
                    </a:lnTo>
                    <a:lnTo>
                      <a:pt x="9573" y="6920"/>
                    </a:lnTo>
                    <a:lnTo>
                      <a:pt x="9596" y="6903"/>
                    </a:lnTo>
                    <a:lnTo>
                      <a:pt x="9621" y="6887"/>
                    </a:lnTo>
                    <a:lnTo>
                      <a:pt x="9646" y="6872"/>
                    </a:lnTo>
                    <a:lnTo>
                      <a:pt x="9673" y="6859"/>
                    </a:lnTo>
                    <a:lnTo>
                      <a:pt x="9703" y="6844"/>
                    </a:lnTo>
                    <a:lnTo>
                      <a:pt x="9761" y="6816"/>
                    </a:lnTo>
                    <a:lnTo>
                      <a:pt x="9793" y="6800"/>
                    </a:lnTo>
                    <a:lnTo>
                      <a:pt x="9824" y="6783"/>
                    </a:lnTo>
                    <a:lnTo>
                      <a:pt x="9856" y="6763"/>
                    </a:lnTo>
                    <a:lnTo>
                      <a:pt x="9889" y="6743"/>
                    </a:lnTo>
                    <a:lnTo>
                      <a:pt x="9922" y="6718"/>
                    </a:lnTo>
                    <a:lnTo>
                      <a:pt x="9954" y="6690"/>
                    </a:lnTo>
                    <a:lnTo>
                      <a:pt x="9971" y="6674"/>
                    </a:lnTo>
                    <a:lnTo>
                      <a:pt x="9987" y="6658"/>
                    </a:lnTo>
                    <a:lnTo>
                      <a:pt x="10003" y="6641"/>
                    </a:lnTo>
                    <a:lnTo>
                      <a:pt x="10020" y="6623"/>
                    </a:lnTo>
                    <a:lnTo>
                      <a:pt x="10020" y="6623"/>
                    </a:lnTo>
                    <a:lnTo>
                      <a:pt x="10039" y="6598"/>
                    </a:lnTo>
                    <a:lnTo>
                      <a:pt x="10039" y="6598"/>
                    </a:lnTo>
                    <a:lnTo>
                      <a:pt x="10055" y="6576"/>
                    </a:lnTo>
                    <a:lnTo>
                      <a:pt x="10067" y="6555"/>
                    </a:lnTo>
                    <a:lnTo>
                      <a:pt x="10077" y="6533"/>
                    </a:lnTo>
                    <a:lnTo>
                      <a:pt x="10085" y="6512"/>
                    </a:lnTo>
                    <a:lnTo>
                      <a:pt x="10090" y="6490"/>
                    </a:lnTo>
                    <a:lnTo>
                      <a:pt x="10093" y="6469"/>
                    </a:lnTo>
                    <a:lnTo>
                      <a:pt x="10093" y="6449"/>
                    </a:lnTo>
                    <a:lnTo>
                      <a:pt x="10092" y="6428"/>
                    </a:lnTo>
                    <a:lnTo>
                      <a:pt x="10088" y="6407"/>
                    </a:lnTo>
                    <a:lnTo>
                      <a:pt x="10083" y="6386"/>
                    </a:lnTo>
                    <a:lnTo>
                      <a:pt x="10076" y="6367"/>
                    </a:lnTo>
                    <a:lnTo>
                      <a:pt x="10067" y="6347"/>
                    </a:lnTo>
                    <a:lnTo>
                      <a:pt x="10058" y="6329"/>
                    </a:lnTo>
                    <a:lnTo>
                      <a:pt x="10045" y="6310"/>
                    </a:lnTo>
                    <a:lnTo>
                      <a:pt x="10033" y="6292"/>
                    </a:lnTo>
                    <a:lnTo>
                      <a:pt x="10020" y="6276"/>
                    </a:lnTo>
                    <a:lnTo>
                      <a:pt x="10020" y="6276"/>
                    </a:lnTo>
                    <a:lnTo>
                      <a:pt x="10005" y="6259"/>
                    </a:lnTo>
                    <a:lnTo>
                      <a:pt x="9989" y="6244"/>
                    </a:lnTo>
                    <a:lnTo>
                      <a:pt x="9973" y="6228"/>
                    </a:lnTo>
                    <a:lnTo>
                      <a:pt x="9956" y="6215"/>
                    </a:lnTo>
                    <a:lnTo>
                      <a:pt x="9939" y="6201"/>
                    </a:lnTo>
                    <a:lnTo>
                      <a:pt x="9922" y="6189"/>
                    </a:lnTo>
                    <a:lnTo>
                      <a:pt x="9903" y="6178"/>
                    </a:lnTo>
                    <a:lnTo>
                      <a:pt x="9885" y="6168"/>
                    </a:lnTo>
                    <a:lnTo>
                      <a:pt x="9867" y="6158"/>
                    </a:lnTo>
                    <a:lnTo>
                      <a:pt x="9848" y="6151"/>
                    </a:lnTo>
                    <a:lnTo>
                      <a:pt x="9831" y="6144"/>
                    </a:lnTo>
                    <a:lnTo>
                      <a:pt x="9813" y="6138"/>
                    </a:lnTo>
                    <a:lnTo>
                      <a:pt x="9796" y="6133"/>
                    </a:lnTo>
                    <a:lnTo>
                      <a:pt x="9778" y="6129"/>
                    </a:lnTo>
                    <a:lnTo>
                      <a:pt x="9763" y="6128"/>
                    </a:lnTo>
                    <a:lnTo>
                      <a:pt x="9747" y="6127"/>
                    </a:lnTo>
                    <a:lnTo>
                      <a:pt x="9747" y="6127"/>
                    </a:lnTo>
                    <a:lnTo>
                      <a:pt x="9736" y="6127"/>
                    </a:lnTo>
                    <a:lnTo>
                      <a:pt x="9727" y="6125"/>
                    </a:lnTo>
                    <a:lnTo>
                      <a:pt x="9721" y="6124"/>
                    </a:lnTo>
                    <a:lnTo>
                      <a:pt x="9716" y="6122"/>
                    </a:lnTo>
                    <a:lnTo>
                      <a:pt x="9712" y="6118"/>
                    </a:lnTo>
                    <a:lnTo>
                      <a:pt x="9711" y="6116"/>
                    </a:lnTo>
                    <a:lnTo>
                      <a:pt x="9711" y="6111"/>
                    </a:lnTo>
                    <a:lnTo>
                      <a:pt x="9714" y="6107"/>
                    </a:lnTo>
                    <a:lnTo>
                      <a:pt x="9716" y="6102"/>
                    </a:lnTo>
                    <a:lnTo>
                      <a:pt x="9721" y="6097"/>
                    </a:lnTo>
                    <a:lnTo>
                      <a:pt x="9734" y="6086"/>
                    </a:lnTo>
                    <a:lnTo>
                      <a:pt x="9752" y="6074"/>
                    </a:lnTo>
                    <a:lnTo>
                      <a:pt x="9774" y="6062"/>
                    </a:lnTo>
                    <a:lnTo>
                      <a:pt x="9799" y="6048"/>
                    </a:lnTo>
                    <a:lnTo>
                      <a:pt x="9827" y="6036"/>
                    </a:lnTo>
                    <a:lnTo>
                      <a:pt x="9858" y="6024"/>
                    </a:lnTo>
                    <a:lnTo>
                      <a:pt x="9890" y="6012"/>
                    </a:lnTo>
                    <a:lnTo>
                      <a:pt x="9922" y="6002"/>
                    </a:lnTo>
                    <a:lnTo>
                      <a:pt x="9955" y="5993"/>
                    </a:lnTo>
                    <a:lnTo>
                      <a:pt x="9988" y="5986"/>
                    </a:lnTo>
                    <a:lnTo>
                      <a:pt x="10020" y="5981"/>
                    </a:lnTo>
                    <a:lnTo>
                      <a:pt x="10020" y="5981"/>
                    </a:lnTo>
                    <a:lnTo>
                      <a:pt x="10037" y="5980"/>
                    </a:lnTo>
                    <a:lnTo>
                      <a:pt x="10055" y="5979"/>
                    </a:lnTo>
                    <a:lnTo>
                      <a:pt x="10071" y="5979"/>
                    </a:lnTo>
                    <a:lnTo>
                      <a:pt x="10087" y="5980"/>
                    </a:lnTo>
                    <a:lnTo>
                      <a:pt x="10101" y="5982"/>
                    </a:lnTo>
                    <a:lnTo>
                      <a:pt x="10114" y="5986"/>
                    </a:lnTo>
                    <a:lnTo>
                      <a:pt x="10126" y="5991"/>
                    </a:lnTo>
                    <a:lnTo>
                      <a:pt x="10137" y="5997"/>
                    </a:lnTo>
                    <a:lnTo>
                      <a:pt x="10140" y="5999"/>
                    </a:lnTo>
                    <a:lnTo>
                      <a:pt x="10140" y="5999"/>
                    </a:lnTo>
                    <a:lnTo>
                      <a:pt x="10159" y="6014"/>
                    </a:lnTo>
                    <a:lnTo>
                      <a:pt x="10178" y="6030"/>
                    </a:lnTo>
                    <a:lnTo>
                      <a:pt x="10211" y="6059"/>
                    </a:lnTo>
                    <a:lnTo>
                      <a:pt x="10238" y="6084"/>
                    </a:lnTo>
                    <a:lnTo>
                      <a:pt x="10250" y="6095"/>
                    </a:lnTo>
                    <a:lnTo>
                      <a:pt x="10261" y="6103"/>
                    </a:lnTo>
                    <a:lnTo>
                      <a:pt x="10272" y="6110"/>
                    </a:lnTo>
                    <a:lnTo>
                      <a:pt x="10283" y="6113"/>
                    </a:lnTo>
                    <a:lnTo>
                      <a:pt x="10288" y="6113"/>
                    </a:lnTo>
                    <a:lnTo>
                      <a:pt x="10294" y="6113"/>
                    </a:lnTo>
                    <a:lnTo>
                      <a:pt x="10299" y="6113"/>
                    </a:lnTo>
                    <a:lnTo>
                      <a:pt x="10304" y="6111"/>
                    </a:lnTo>
                    <a:lnTo>
                      <a:pt x="10309" y="6108"/>
                    </a:lnTo>
                    <a:lnTo>
                      <a:pt x="10315" y="6105"/>
                    </a:lnTo>
                    <a:lnTo>
                      <a:pt x="10325" y="6095"/>
                    </a:lnTo>
                    <a:lnTo>
                      <a:pt x="10337" y="6080"/>
                    </a:lnTo>
                    <a:lnTo>
                      <a:pt x="10348" y="6062"/>
                    </a:lnTo>
                    <a:lnTo>
                      <a:pt x="10348" y="6062"/>
                    </a:lnTo>
                    <a:lnTo>
                      <a:pt x="10360" y="6042"/>
                    </a:lnTo>
                    <a:lnTo>
                      <a:pt x="10375" y="6023"/>
                    </a:lnTo>
                    <a:lnTo>
                      <a:pt x="10389" y="6004"/>
                    </a:lnTo>
                    <a:lnTo>
                      <a:pt x="10407" y="5986"/>
                    </a:lnTo>
                    <a:lnTo>
                      <a:pt x="10426" y="5970"/>
                    </a:lnTo>
                    <a:lnTo>
                      <a:pt x="10447" y="5954"/>
                    </a:lnTo>
                    <a:lnTo>
                      <a:pt x="10470" y="5939"/>
                    </a:lnTo>
                    <a:lnTo>
                      <a:pt x="10495" y="5926"/>
                    </a:lnTo>
                    <a:lnTo>
                      <a:pt x="10523" y="5914"/>
                    </a:lnTo>
                    <a:lnTo>
                      <a:pt x="10552" y="5903"/>
                    </a:lnTo>
                    <a:lnTo>
                      <a:pt x="10584" y="5893"/>
                    </a:lnTo>
                    <a:lnTo>
                      <a:pt x="10618" y="5885"/>
                    </a:lnTo>
                    <a:lnTo>
                      <a:pt x="10656" y="5878"/>
                    </a:lnTo>
                    <a:lnTo>
                      <a:pt x="10697" y="5873"/>
                    </a:lnTo>
                    <a:lnTo>
                      <a:pt x="10740" y="5870"/>
                    </a:lnTo>
                    <a:lnTo>
                      <a:pt x="10785" y="5867"/>
                    </a:lnTo>
                    <a:lnTo>
                      <a:pt x="10785" y="5867"/>
                    </a:lnTo>
                    <a:lnTo>
                      <a:pt x="10819" y="5867"/>
                    </a:lnTo>
                    <a:lnTo>
                      <a:pt x="10819" y="5867"/>
                    </a:lnTo>
                    <a:close/>
                    <a:moveTo>
                      <a:pt x="5557" y="1616"/>
                    </a:moveTo>
                    <a:lnTo>
                      <a:pt x="5557" y="1616"/>
                    </a:lnTo>
                    <a:lnTo>
                      <a:pt x="5577" y="1615"/>
                    </a:lnTo>
                    <a:lnTo>
                      <a:pt x="5596" y="1612"/>
                    </a:lnTo>
                    <a:lnTo>
                      <a:pt x="5613" y="1609"/>
                    </a:lnTo>
                    <a:lnTo>
                      <a:pt x="5628" y="1603"/>
                    </a:lnTo>
                    <a:lnTo>
                      <a:pt x="5640" y="1595"/>
                    </a:lnTo>
                    <a:lnTo>
                      <a:pt x="5651" y="1588"/>
                    </a:lnTo>
                    <a:lnTo>
                      <a:pt x="5661" y="1578"/>
                    </a:lnTo>
                    <a:lnTo>
                      <a:pt x="5668" y="1567"/>
                    </a:lnTo>
                    <a:lnTo>
                      <a:pt x="5674" y="1556"/>
                    </a:lnTo>
                    <a:lnTo>
                      <a:pt x="5678" y="1544"/>
                    </a:lnTo>
                    <a:lnTo>
                      <a:pt x="5680" y="1532"/>
                    </a:lnTo>
                    <a:lnTo>
                      <a:pt x="5681" y="1518"/>
                    </a:lnTo>
                    <a:lnTo>
                      <a:pt x="5681" y="1505"/>
                    </a:lnTo>
                    <a:lnTo>
                      <a:pt x="5680" y="1490"/>
                    </a:lnTo>
                    <a:lnTo>
                      <a:pt x="5677" y="1475"/>
                    </a:lnTo>
                    <a:lnTo>
                      <a:pt x="5673" y="1461"/>
                    </a:lnTo>
                    <a:lnTo>
                      <a:pt x="5667" y="1447"/>
                    </a:lnTo>
                    <a:lnTo>
                      <a:pt x="5661" y="1432"/>
                    </a:lnTo>
                    <a:lnTo>
                      <a:pt x="5653" y="1418"/>
                    </a:lnTo>
                    <a:lnTo>
                      <a:pt x="5645" y="1404"/>
                    </a:lnTo>
                    <a:lnTo>
                      <a:pt x="5635" y="1391"/>
                    </a:lnTo>
                    <a:lnTo>
                      <a:pt x="5624" y="1379"/>
                    </a:lnTo>
                    <a:lnTo>
                      <a:pt x="5613" y="1366"/>
                    </a:lnTo>
                    <a:lnTo>
                      <a:pt x="5601" y="1355"/>
                    </a:lnTo>
                    <a:lnTo>
                      <a:pt x="5587" y="1344"/>
                    </a:lnTo>
                    <a:lnTo>
                      <a:pt x="5574" y="1335"/>
                    </a:lnTo>
                    <a:lnTo>
                      <a:pt x="5559" y="1327"/>
                    </a:lnTo>
                    <a:lnTo>
                      <a:pt x="5544" y="1320"/>
                    </a:lnTo>
                    <a:lnTo>
                      <a:pt x="5528" y="1314"/>
                    </a:lnTo>
                    <a:lnTo>
                      <a:pt x="5512" y="1310"/>
                    </a:lnTo>
                    <a:lnTo>
                      <a:pt x="5497" y="1308"/>
                    </a:lnTo>
                    <a:lnTo>
                      <a:pt x="5479" y="1306"/>
                    </a:lnTo>
                    <a:lnTo>
                      <a:pt x="5479" y="1306"/>
                    </a:lnTo>
                    <a:lnTo>
                      <a:pt x="5449" y="1305"/>
                    </a:lnTo>
                    <a:lnTo>
                      <a:pt x="5421" y="1306"/>
                    </a:lnTo>
                    <a:lnTo>
                      <a:pt x="5396" y="1310"/>
                    </a:lnTo>
                    <a:lnTo>
                      <a:pt x="5375" y="1315"/>
                    </a:lnTo>
                    <a:lnTo>
                      <a:pt x="5357" y="1322"/>
                    </a:lnTo>
                    <a:lnTo>
                      <a:pt x="5348" y="1327"/>
                    </a:lnTo>
                    <a:lnTo>
                      <a:pt x="5342" y="1332"/>
                    </a:lnTo>
                    <a:lnTo>
                      <a:pt x="5335" y="1337"/>
                    </a:lnTo>
                    <a:lnTo>
                      <a:pt x="5329" y="1343"/>
                    </a:lnTo>
                    <a:lnTo>
                      <a:pt x="5324" y="1349"/>
                    </a:lnTo>
                    <a:lnTo>
                      <a:pt x="5320" y="1355"/>
                    </a:lnTo>
                    <a:lnTo>
                      <a:pt x="5320" y="1355"/>
                    </a:lnTo>
                    <a:lnTo>
                      <a:pt x="5313" y="1366"/>
                    </a:lnTo>
                    <a:lnTo>
                      <a:pt x="5309" y="1379"/>
                    </a:lnTo>
                    <a:lnTo>
                      <a:pt x="5307" y="1392"/>
                    </a:lnTo>
                    <a:lnTo>
                      <a:pt x="5306" y="1406"/>
                    </a:lnTo>
                    <a:lnTo>
                      <a:pt x="5307" y="1420"/>
                    </a:lnTo>
                    <a:lnTo>
                      <a:pt x="5309" y="1434"/>
                    </a:lnTo>
                    <a:lnTo>
                      <a:pt x="5314" y="1448"/>
                    </a:lnTo>
                    <a:lnTo>
                      <a:pt x="5320" y="1463"/>
                    </a:lnTo>
                    <a:lnTo>
                      <a:pt x="5320" y="1463"/>
                    </a:lnTo>
                    <a:lnTo>
                      <a:pt x="5326" y="1478"/>
                    </a:lnTo>
                    <a:lnTo>
                      <a:pt x="5335" y="1492"/>
                    </a:lnTo>
                    <a:lnTo>
                      <a:pt x="5345" y="1506"/>
                    </a:lnTo>
                    <a:lnTo>
                      <a:pt x="5356" y="1519"/>
                    </a:lnTo>
                    <a:lnTo>
                      <a:pt x="5368" y="1533"/>
                    </a:lnTo>
                    <a:lnTo>
                      <a:pt x="5380" y="1545"/>
                    </a:lnTo>
                    <a:lnTo>
                      <a:pt x="5395" y="1557"/>
                    </a:lnTo>
                    <a:lnTo>
                      <a:pt x="5410" y="1568"/>
                    </a:lnTo>
                    <a:lnTo>
                      <a:pt x="5426" y="1578"/>
                    </a:lnTo>
                    <a:lnTo>
                      <a:pt x="5443" y="1588"/>
                    </a:lnTo>
                    <a:lnTo>
                      <a:pt x="5460" y="1597"/>
                    </a:lnTo>
                    <a:lnTo>
                      <a:pt x="5478" y="1603"/>
                    </a:lnTo>
                    <a:lnTo>
                      <a:pt x="5497" y="1609"/>
                    </a:lnTo>
                    <a:lnTo>
                      <a:pt x="5516" y="1612"/>
                    </a:lnTo>
                    <a:lnTo>
                      <a:pt x="5536" y="1615"/>
                    </a:lnTo>
                    <a:lnTo>
                      <a:pt x="5557" y="1616"/>
                    </a:lnTo>
                    <a:lnTo>
                      <a:pt x="5557" y="1616"/>
                    </a:lnTo>
                    <a:close/>
                    <a:moveTo>
                      <a:pt x="14691" y="3723"/>
                    </a:moveTo>
                    <a:lnTo>
                      <a:pt x="14691" y="3723"/>
                    </a:lnTo>
                    <a:lnTo>
                      <a:pt x="14652" y="3718"/>
                    </a:lnTo>
                    <a:lnTo>
                      <a:pt x="14615" y="3715"/>
                    </a:lnTo>
                    <a:lnTo>
                      <a:pt x="14550" y="3710"/>
                    </a:lnTo>
                    <a:lnTo>
                      <a:pt x="14550" y="3710"/>
                    </a:lnTo>
                    <a:lnTo>
                      <a:pt x="14527" y="3706"/>
                    </a:lnTo>
                    <a:lnTo>
                      <a:pt x="14502" y="3704"/>
                    </a:lnTo>
                    <a:lnTo>
                      <a:pt x="14478" y="3699"/>
                    </a:lnTo>
                    <a:lnTo>
                      <a:pt x="14452" y="3693"/>
                    </a:lnTo>
                    <a:lnTo>
                      <a:pt x="14424" y="3684"/>
                    </a:lnTo>
                    <a:lnTo>
                      <a:pt x="14393" y="3674"/>
                    </a:lnTo>
                    <a:lnTo>
                      <a:pt x="14359" y="3661"/>
                    </a:lnTo>
                    <a:lnTo>
                      <a:pt x="14322" y="3645"/>
                    </a:lnTo>
                    <a:lnTo>
                      <a:pt x="14322" y="3645"/>
                    </a:lnTo>
                    <a:lnTo>
                      <a:pt x="14307" y="3639"/>
                    </a:lnTo>
                    <a:lnTo>
                      <a:pt x="14289" y="3635"/>
                    </a:lnTo>
                    <a:lnTo>
                      <a:pt x="14273" y="3634"/>
                    </a:lnTo>
                    <a:lnTo>
                      <a:pt x="14258" y="3634"/>
                    </a:lnTo>
                    <a:lnTo>
                      <a:pt x="14243" y="3636"/>
                    </a:lnTo>
                    <a:lnTo>
                      <a:pt x="14227" y="3641"/>
                    </a:lnTo>
                    <a:lnTo>
                      <a:pt x="14212" y="3647"/>
                    </a:lnTo>
                    <a:lnTo>
                      <a:pt x="14199" y="3656"/>
                    </a:lnTo>
                    <a:lnTo>
                      <a:pt x="14185" y="3664"/>
                    </a:lnTo>
                    <a:lnTo>
                      <a:pt x="14173" y="3676"/>
                    </a:lnTo>
                    <a:lnTo>
                      <a:pt x="14161" y="3689"/>
                    </a:lnTo>
                    <a:lnTo>
                      <a:pt x="14150" y="3702"/>
                    </a:lnTo>
                    <a:lnTo>
                      <a:pt x="14140" y="3717"/>
                    </a:lnTo>
                    <a:lnTo>
                      <a:pt x="14131" y="3733"/>
                    </a:lnTo>
                    <a:lnTo>
                      <a:pt x="14123" y="3750"/>
                    </a:lnTo>
                    <a:lnTo>
                      <a:pt x="14117" y="3769"/>
                    </a:lnTo>
                    <a:lnTo>
                      <a:pt x="14112" y="3788"/>
                    </a:lnTo>
                    <a:lnTo>
                      <a:pt x="14108" y="3808"/>
                    </a:lnTo>
                    <a:lnTo>
                      <a:pt x="14106" y="3829"/>
                    </a:lnTo>
                    <a:lnTo>
                      <a:pt x="14104" y="3849"/>
                    </a:lnTo>
                    <a:lnTo>
                      <a:pt x="14106" y="3870"/>
                    </a:lnTo>
                    <a:lnTo>
                      <a:pt x="14108" y="3892"/>
                    </a:lnTo>
                    <a:lnTo>
                      <a:pt x="14112" y="3914"/>
                    </a:lnTo>
                    <a:lnTo>
                      <a:pt x="14118" y="3936"/>
                    </a:lnTo>
                    <a:lnTo>
                      <a:pt x="14127" y="3960"/>
                    </a:lnTo>
                    <a:lnTo>
                      <a:pt x="14136" y="3982"/>
                    </a:lnTo>
                    <a:lnTo>
                      <a:pt x="14149" y="4004"/>
                    </a:lnTo>
                    <a:lnTo>
                      <a:pt x="14163" y="4026"/>
                    </a:lnTo>
                    <a:lnTo>
                      <a:pt x="14180" y="4048"/>
                    </a:lnTo>
                    <a:lnTo>
                      <a:pt x="14199" y="4069"/>
                    </a:lnTo>
                    <a:lnTo>
                      <a:pt x="14221" y="4089"/>
                    </a:lnTo>
                    <a:lnTo>
                      <a:pt x="14245" y="4110"/>
                    </a:lnTo>
                    <a:lnTo>
                      <a:pt x="14245" y="4110"/>
                    </a:lnTo>
                    <a:lnTo>
                      <a:pt x="14264" y="4125"/>
                    </a:lnTo>
                    <a:lnTo>
                      <a:pt x="14283" y="4138"/>
                    </a:lnTo>
                    <a:lnTo>
                      <a:pt x="14303" y="4149"/>
                    </a:lnTo>
                    <a:lnTo>
                      <a:pt x="14322" y="4160"/>
                    </a:lnTo>
                    <a:lnTo>
                      <a:pt x="14341" y="4170"/>
                    </a:lnTo>
                    <a:lnTo>
                      <a:pt x="14360" y="4179"/>
                    </a:lnTo>
                    <a:lnTo>
                      <a:pt x="14380" y="4186"/>
                    </a:lnTo>
                    <a:lnTo>
                      <a:pt x="14400" y="4192"/>
                    </a:lnTo>
                    <a:lnTo>
                      <a:pt x="14418" y="4197"/>
                    </a:lnTo>
                    <a:lnTo>
                      <a:pt x="14438" y="4202"/>
                    </a:lnTo>
                    <a:lnTo>
                      <a:pt x="14456" y="4204"/>
                    </a:lnTo>
                    <a:lnTo>
                      <a:pt x="14475" y="4207"/>
                    </a:lnTo>
                    <a:lnTo>
                      <a:pt x="14494" y="4208"/>
                    </a:lnTo>
                    <a:lnTo>
                      <a:pt x="14513" y="4209"/>
                    </a:lnTo>
                    <a:lnTo>
                      <a:pt x="14532" y="4209"/>
                    </a:lnTo>
                    <a:lnTo>
                      <a:pt x="14550" y="4208"/>
                    </a:lnTo>
                    <a:lnTo>
                      <a:pt x="14550" y="4208"/>
                    </a:lnTo>
                    <a:lnTo>
                      <a:pt x="14581" y="4204"/>
                    </a:lnTo>
                    <a:lnTo>
                      <a:pt x="14610" y="4198"/>
                    </a:lnTo>
                    <a:lnTo>
                      <a:pt x="14640" y="4191"/>
                    </a:lnTo>
                    <a:lnTo>
                      <a:pt x="14668" y="4182"/>
                    </a:lnTo>
                    <a:lnTo>
                      <a:pt x="14696" y="4171"/>
                    </a:lnTo>
                    <a:lnTo>
                      <a:pt x="14724" y="4160"/>
                    </a:lnTo>
                    <a:lnTo>
                      <a:pt x="14750" y="4147"/>
                    </a:lnTo>
                    <a:lnTo>
                      <a:pt x="14775" y="4132"/>
                    </a:lnTo>
                    <a:lnTo>
                      <a:pt x="14800" y="4117"/>
                    </a:lnTo>
                    <a:lnTo>
                      <a:pt x="14824" y="4100"/>
                    </a:lnTo>
                    <a:lnTo>
                      <a:pt x="14847" y="4083"/>
                    </a:lnTo>
                    <a:lnTo>
                      <a:pt x="14869" y="4066"/>
                    </a:lnTo>
                    <a:lnTo>
                      <a:pt x="14888" y="4049"/>
                    </a:lnTo>
                    <a:lnTo>
                      <a:pt x="14908" y="4031"/>
                    </a:lnTo>
                    <a:lnTo>
                      <a:pt x="14926" y="4012"/>
                    </a:lnTo>
                    <a:lnTo>
                      <a:pt x="14942" y="3994"/>
                    </a:lnTo>
                    <a:lnTo>
                      <a:pt x="14942" y="3994"/>
                    </a:lnTo>
                    <a:lnTo>
                      <a:pt x="14954" y="3979"/>
                    </a:lnTo>
                    <a:lnTo>
                      <a:pt x="14964" y="3964"/>
                    </a:lnTo>
                    <a:lnTo>
                      <a:pt x="14974" y="3950"/>
                    </a:lnTo>
                    <a:lnTo>
                      <a:pt x="14981" y="3935"/>
                    </a:lnTo>
                    <a:lnTo>
                      <a:pt x="14986" y="3919"/>
                    </a:lnTo>
                    <a:lnTo>
                      <a:pt x="14991" y="3904"/>
                    </a:lnTo>
                    <a:lnTo>
                      <a:pt x="14993" y="3890"/>
                    </a:lnTo>
                    <a:lnTo>
                      <a:pt x="14996" y="3875"/>
                    </a:lnTo>
                    <a:lnTo>
                      <a:pt x="14996" y="3860"/>
                    </a:lnTo>
                    <a:lnTo>
                      <a:pt x="14995" y="3847"/>
                    </a:lnTo>
                    <a:lnTo>
                      <a:pt x="14992" y="3833"/>
                    </a:lnTo>
                    <a:lnTo>
                      <a:pt x="14989" y="3820"/>
                    </a:lnTo>
                    <a:lnTo>
                      <a:pt x="14984" y="3807"/>
                    </a:lnTo>
                    <a:lnTo>
                      <a:pt x="14978" y="3794"/>
                    </a:lnTo>
                    <a:lnTo>
                      <a:pt x="14970" y="3782"/>
                    </a:lnTo>
                    <a:lnTo>
                      <a:pt x="14962" y="3771"/>
                    </a:lnTo>
                    <a:lnTo>
                      <a:pt x="14952" y="3761"/>
                    </a:lnTo>
                    <a:lnTo>
                      <a:pt x="14941" y="3751"/>
                    </a:lnTo>
                    <a:lnTo>
                      <a:pt x="14930" y="3742"/>
                    </a:lnTo>
                    <a:lnTo>
                      <a:pt x="14916" y="3734"/>
                    </a:lnTo>
                    <a:lnTo>
                      <a:pt x="14903" y="3727"/>
                    </a:lnTo>
                    <a:lnTo>
                      <a:pt x="14888" y="3721"/>
                    </a:lnTo>
                    <a:lnTo>
                      <a:pt x="14872" y="3715"/>
                    </a:lnTo>
                    <a:lnTo>
                      <a:pt x="14855" y="3711"/>
                    </a:lnTo>
                    <a:lnTo>
                      <a:pt x="14838" y="3707"/>
                    </a:lnTo>
                    <a:lnTo>
                      <a:pt x="14818" y="3706"/>
                    </a:lnTo>
                    <a:lnTo>
                      <a:pt x="14800" y="3705"/>
                    </a:lnTo>
                    <a:lnTo>
                      <a:pt x="14779" y="3706"/>
                    </a:lnTo>
                    <a:lnTo>
                      <a:pt x="14758" y="3709"/>
                    </a:lnTo>
                    <a:lnTo>
                      <a:pt x="14736" y="3711"/>
                    </a:lnTo>
                    <a:lnTo>
                      <a:pt x="14714" y="3716"/>
                    </a:lnTo>
                    <a:lnTo>
                      <a:pt x="14691" y="3723"/>
                    </a:lnTo>
                    <a:lnTo>
                      <a:pt x="14691" y="3723"/>
                    </a:lnTo>
                    <a:close/>
                    <a:moveTo>
                      <a:pt x="15620" y="2735"/>
                    </a:moveTo>
                    <a:lnTo>
                      <a:pt x="15620" y="2735"/>
                    </a:lnTo>
                    <a:lnTo>
                      <a:pt x="15600" y="2734"/>
                    </a:lnTo>
                    <a:lnTo>
                      <a:pt x="15581" y="2734"/>
                    </a:lnTo>
                    <a:lnTo>
                      <a:pt x="15564" y="2736"/>
                    </a:lnTo>
                    <a:lnTo>
                      <a:pt x="15549" y="2740"/>
                    </a:lnTo>
                    <a:lnTo>
                      <a:pt x="15536" y="2744"/>
                    </a:lnTo>
                    <a:lnTo>
                      <a:pt x="15525" y="2750"/>
                    </a:lnTo>
                    <a:lnTo>
                      <a:pt x="15515" y="2756"/>
                    </a:lnTo>
                    <a:lnTo>
                      <a:pt x="15506" y="2763"/>
                    </a:lnTo>
                    <a:lnTo>
                      <a:pt x="15500" y="2772"/>
                    </a:lnTo>
                    <a:lnTo>
                      <a:pt x="15495" y="2781"/>
                    </a:lnTo>
                    <a:lnTo>
                      <a:pt x="15492" y="2790"/>
                    </a:lnTo>
                    <a:lnTo>
                      <a:pt x="15491" y="2800"/>
                    </a:lnTo>
                    <a:lnTo>
                      <a:pt x="15491" y="2811"/>
                    </a:lnTo>
                    <a:lnTo>
                      <a:pt x="15491" y="2822"/>
                    </a:lnTo>
                    <a:lnTo>
                      <a:pt x="15493" y="2833"/>
                    </a:lnTo>
                    <a:lnTo>
                      <a:pt x="15497" y="2844"/>
                    </a:lnTo>
                    <a:lnTo>
                      <a:pt x="15502" y="2855"/>
                    </a:lnTo>
                    <a:lnTo>
                      <a:pt x="15508" y="2866"/>
                    </a:lnTo>
                    <a:lnTo>
                      <a:pt x="15514" y="2878"/>
                    </a:lnTo>
                    <a:lnTo>
                      <a:pt x="15522" y="2889"/>
                    </a:lnTo>
                    <a:lnTo>
                      <a:pt x="15531" y="2899"/>
                    </a:lnTo>
                    <a:lnTo>
                      <a:pt x="15541" y="2910"/>
                    </a:lnTo>
                    <a:lnTo>
                      <a:pt x="15552" y="2919"/>
                    </a:lnTo>
                    <a:lnTo>
                      <a:pt x="15563" y="2929"/>
                    </a:lnTo>
                    <a:lnTo>
                      <a:pt x="15575" y="2937"/>
                    </a:lnTo>
                    <a:lnTo>
                      <a:pt x="15589" y="2945"/>
                    </a:lnTo>
                    <a:lnTo>
                      <a:pt x="15602" y="2951"/>
                    </a:lnTo>
                    <a:lnTo>
                      <a:pt x="15617" y="2957"/>
                    </a:lnTo>
                    <a:lnTo>
                      <a:pt x="15631" y="2962"/>
                    </a:lnTo>
                    <a:lnTo>
                      <a:pt x="15646" y="2964"/>
                    </a:lnTo>
                    <a:lnTo>
                      <a:pt x="15662" y="2967"/>
                    </a:lnTo>
                    <a:lnTo>
                      <a:pt x="15678" y="2968"/>
                    </a:lnTo>
                    <a:lnTo>
                      <a:pt x="15678" y="2968"/>
                    </a:lnTo>
                    <a:lnTo>
                      <a:pt x="15694" y="2967"/>
                    </a:lnTo>
                    <a:lnTo>
                      <a:pt x="15709" y="2965"/>
                    </a:lnTo>
                    <a:lnTo>
                      <a:pt x="15721" y="2962"/>
                    </a:lnTo>
                    <a:lnTo>
                      <a:pt x="15732" y="2958"/>
                    </a:lnTo>
                    <a:lnTo>
                      <a:pt x="15742" y="2952"/>
                    </a:lnTo>
                    <a:lnTo>
                      <a:pt x="15749" y="2946"/>
                    </a:lnTo>
                    <a:lnTo>
                      <a:pt x="15756" y="2938"/>
                    </a:lnTo>
                    <a:lnTo>
                      <a:pt x="15762" y="2931"/>
                    </a:lnTo>
                    <a:lnTo>
                      <a:pt x="15766" y="2923"/>
                    </a:lnTo>
                    <a:lnTo>
                      <a:pt x="15770" y="2914"/>
                    </a:lnTo>
                    <a:lnTo>
                      <a:pt x="15771" y="2904"/>
                    </a:lnTo>
                    <a:lnTo>
                      <a:pt x="15772" y="2894"/>
                    </a:lnTo>
                    <a:lnTo>
                      <a:pt x="15772" y="2883"/>
                    </a:lnTo>
                    <a:lnTo>
                      <a:pt x="15771" y="2874"/>
                    </a:lnTo>
                    <a:lnTo>
                      <a:pt x="15769" y="2863"/>
                    </a:lnTo>
                    <a:lnTo>
                      <a:pt x="15766" y="2852"/>
                    </a:lnTo>
                    <a:lnTo>
                      <a:pt x="15761" y="2840"/>
                    </a:lnTo>
                    <a:lnTo>
                      <a:pt x="15756" y="2829"/>
                    </a:lnTo>
                    <a:lnTo>
                      <a:pt x="15750" y="2818"/>
                    </a:lnTo>
                    <a:lnTo>
                      <a:pt x="15744" y="2809"/>
                    </a:lnTo>
                    <a:lnTo>
                      <a:pt x="15737" y="2799"/>
                    </a:lnTo>
                    <a:lnTo>
                      <a:pt x="15729" y="2789"/>
                    </a:lnTo>
                    <a:lnTo>
                      <a:pt x="15721" y="2781"/>
                    </a:lnTo>
                    <a:lnTo>
                      <a:pt x="15711" y="2772"/>
                    </a:lnTo>
                    <a:lnTo>
                      <a:pt x="15701" y="2763"/>
                    </a:lnTo>
                    <a:lnTo>
                      <a:pt x="15691" y="2756"/>
                    </a:lnTo>
                    <a:lnTo>
                      <a:pt x="15680" y="2750"/>
                    </a:lnTo>
                    <a:lnTo>
                      <a:pt x="15669" y="2745"/>
                    </a:lnTo>
                    <a:lnTo>
                      <a:pt x="15657" y="2741"/>
                    </a:lnTo>
                    <a:lnTo>
                      <a:pt x="15645" y="2738"/>
                    </a:lnTo>
                    <a:lnTo>
                      <a:pt x="15633" y="2735"/>
                    </a:lnTo>
                    <a:lnTo>
                      <a:pt x="15620" y="2735"/>
                    </a:lnTo>
                    <a:lnTo>
                      <a:pt x="15620" y="2735"/>
                    </a:lnTo>
                    <a:close/>
                    <a:moveTo>
                      <a:pt x="14736" y="634"/>
                    </a:moveTo>
                    <a:lnTo>
                      <a:pt x="14736" y="634"/>
                    </a:lnTo>
                    <a:lnTo>
                      <a:pt x="14690" y="655"/>
                    </a:lnTo>
                    <a:lnTo>
                      <a:pt x="14667" y="665"/>
                    </a:lnTo>
                    <a:lnTo>
                      <a:pt x="14643" y="673"/>
                    </a:lnTo>
                    <a:lnTo>
                      <a:pt x="14620" y="682"/>
                    </a:lnTo>
                    <a:lnTo>
                      <a:pt x="14597" y="688"/>
                    </a:lnTo>
                    <a:lnTo>
                      <a:pt x="14573" y="694"/>
                    </a:lnTo>
                    <a:lnTo>
                      <a:pt x="14550" y="699"/>
                    </a:lnTo>
                    <a:lnTo>
                      <a:pt x="14550" y="699"/>
                    </a:lnTo>
                    <a:lnTo>
                      <a:pt x="14531" y="703"/>
                    </a:lnTo>
                    <a:lnTo>
                      <a:pt x="14511" y="705"/>
                    </a:lnTo>
                    <a:lnTo>
                      <a:pt x="14493" y="706"/>
                    </a:lnTo>
                    <a:lnTo>
                      <a:pt x="14473" y="708"/>
                    </a:lnTo>
                    <a:lnTo>
                      <a:pt x="14455" y="708"/>
                    </a:lnTo>
                    <a:lnTo>
                      <a:pt x="14436" y="706"/>
                    </a:lnTo>
                    <a:lnTo>
                      <a:pt x="14418" y="704"/>
                    </a:lnTo>
                    <a:lnTo>
                      <a:pt x="14400" y="700"/>
                    </a:lnTo>
                    <a:lnTo>
                      <a:pt x="14381" y="697"/>
                    </a:lnTo>
                    <a:lnTo>
                      <a:pt x="14364" y="691"/>
                    </a:lnTo>
                    <a:lnTo>
                      <a:pt x="14346" y="684"/>
                    </a:lnTo>
                    <a:lnTo>
                      <a:pt x="14330" y="677"/>
                    </a:lnTo>
                    <a:lnTo>
                      <a:pt x="14313" y="668"/>
                    </a:lnTo>
                    <a:lnTo>
                      <a:pt x="14297" y="657"/>
                    </a:lnTo>
                    <a:lnTo>
                      <a:pt x="14281" y="646"/>
                    </a:lnTo>
                    <a:lnTo>
                      <a:pt x="14265" y="634"/>
                    </a:lnTo>
                    <a:lnTo>
                      <a:pt x="14265" y="634"/>
                    </a:lnTo>
                    <a:lnTo>
                      <a:pt x="14253" y="624"/>
                    </a:lnTo>
                    <a:lnTo>
                      <a:pt x="14240" y="616"/>
                    </a:lnTo>
                    <a:lnTo>
                      <a:pt x="14227" y="609"/>
                    </a:lnTo>
                    <a:lnTo>
                      <a:pt x="14213" y="604"/>
                    </a:lnTo>
                    <a:lnTo>
                      <a:pt x="14200" y="600"/>
                    </a:lnTo>
                    <a:lnTo>
                      <a:pt x="14187" y="596"/>
                    </a:lnTo>
                    <a:lnTo>
                      <a:pt x="14172" y="594"/>
                    </a:lnTo>
                    <a:lnTo>
                      <a:pt x="14157" y="593"/>
                    </a:lnTo>
                    <a:lnTo>
                      <a:pt x="14129" y="593"/>
                    </a:lnTo>
                    <a:lnTo>
                      <a:pt x="14098" y="595"/>
                    </a:lnTo>
                    <a:lnTo>
                      <a:pt x="14040" y="601"/>
                    </a:lnTo>
                    <a:lnTo>
                      <a:pt x="14010" y="604"/>
                    </a:lnTo>
                    <a:lnTo>
                      <a:pt x="13981" y="605"/>
                    </a:lnTo>
                    <a:lnTo>
                      <a:pt x="13966" y="604"/>
                    </a:lnTo>
                    <a:lnTo>
                      <a:pt x="13953" y="602"/>
                    </a:lnTo>
                    <a:lnTo>
                      <a:pt x="13938" y="600"/>
                    </a:lnTo>
                    <a:lnTo>
                      <a:pt x="13924" y="597"/>
                    </a:lnTo>
                    <a:lnTo>
                      <a:pt x="13911" y="593"/>
                    </a:lnTo>
                    <a:lnTo>
                      <a:pt x="13898" y="588"/>
                    </a:lnTo>
                    <a:lnTo>
                      <a:pt x="13885" y="580"/>
                    </a:lnTo>
                    <a:lnTo>
                      <a:pt x="13872" y="572"/>
                    </a:lnTo>
                    <a:lnTo>
                      <a:pt x="13860" y="562"/>
                    </a:lnTo>
                    <a:lnTo>
                      <a:pt x="13849" y="550"/>
                    </a:lnTo>
                    <a:lnTo>
                      <a:pt x="13838" y="536"/>
                    </a:lnTo>
                    <a:lnTo>
                      <a:pt x="13827" y="520"/>
                    </a:lnTo>
                    <a:lnTo>
                      <a:pt x="13827" y="520"/>
                    </a:lnTo>
                    <a:lnTo>
                      <a:pt x="13816" y="504"/>
                    </a:lnTo>
                    <a:lnTo>
                      <a:pt x="13806" y="492"/>
                    </a:lnTo>
                    <a:lnTo>
                      <a:pt x="13795" y="484"/>
                    </a:lnTo>
                    <a:lnTo>
                      <a:pt x="13785" y="476"/>
                    </a:lnTo>
                    <a:lnTo>
                      <a:pt x="13775" y="473"/>
                    </a:lnTo>
                    <a:lnTo>
                      <a:pt x="13765" y="470"/>
                    </a:lnTo>
                    <a:lnTo>
                      <a:pt x="13756" y="470"/>
                    </a:lnTo>
                    <a:lnTo>
                      <a:pt x="13744" y="473"/>
                    </a:lnTo>
                    <a:lnTo>
                      <a:pt x="13735" y="475"/>
                    </a:lnTo>
                    <a:lnTo>
                      <a:pt x="13725" y="480"/>
                    </a:lnTo>
                    <a:lnTo>
                      <a:pt x="13714" y="486"/>
                    </a:lnTo>
                    <a:lnTo>
                      <a:pt x="13703" y="493"/>
                    </a:lnTo>
                    <a:lnTo>
                      <a:pt x="13654" y="526"/>
                    </a:lnTo>
                    <a:lnTo>
                      <a:pt x="13626" y="544"/>
                    </a:lnTo>
                    <a:lnTo>
                      <a:pt x="13610" y="551"/>
                    </a:lnTo>
                    <a:lnTo>
                      <a:pt x="13595" y="558"/>
                    </a:lnTo>
                    <a:lnTo>
                      <a:pt x="13578" y="566"/>
                    </a:lnTo>
                    <a:lnTo>
                      <a:pt x="13561" y="571"/>
                    </a:lnTo>
                    <a:lnTo>
                      <a:pt x="13541" y="574"/>
                    </a:lnTo>
                    <a:lnTo>
                      <a:pt x="13522" y="577"/>
                    </a:lnTo>
                    <a:lnTo>
                      <a:pt x="13502" y="578"/>
                    </a:lnTo>
                    <a:lnTo>
                      <a:pt x="13480" y="577"/>
                    </a:lnTo>
                    <a:lnTo>
                      <a:pt x="13457" y="574"/>
                    </a:lnTo>
                    <a:lnTo>
                      <a:pt x="13432" y="568"/>
                    </a:lnTo>
                    <a:lnTo>
                      <a:pt x="13407" y="561"/>
                    </a:lnTo>
                    <a:lnTo>
                      <a:pt x="13381" y="550"/>
                    </a:lnTo>
                    <a:lnTo>
                      <a:pt x="13351" y="536"/>
                    </a:lnTo>
                    <a:lnTo>
                      <a:pt x="13322" y="520"/>
                    </a:lnTo>
                    <a:lnTo>
                      <a:pt x="13322" y="520"/>
                    </a:lnTo>
                    <a:lnTo>
                      <a:pt x="13295" y="502"/>
                    </a:lnTo>
                    <a:lnTo>
                      <a:pt x="13273" y="486"/>
                    </a:lnTo>
                    <a:lnTo>
                      <a:pt x="13257" y="470"/>
                    </a:lnTo>
                    <a:lnTo>
                      <a:pt x="13251" y="464"/>
                    </a:lnTo>
                    <a:lnTo>
                      <a:pt x="13246" y="457"/>
                    </a:lnTo>
                    <a:lnTo>
                      <a:pt x="13242" y="449"/>
                    </a:lnTo>
                    <a:lnTo>
                      <a:pt x="13240" y="443"/>
                    </a:lnTo>
                    <a:lnTo>
                      <a:pt x="13239" y="437"/>
                    </a:lnTo>
                    <a:lnTo>
                      <a:pt x="13240" y="431"/>
                    </a:lnTo>
                    <a:lnTo>
                      <a:pt x="13241" y="426"/>
                    </a:lnTo>
                    <a:lnTo>
                      <a:pt x="13244" y="421"/>
                    </a:lnTo>
                    <a:lnTo>
                      <a:pt x="13247" y="415"/>
                    </a:lnTo>
                    <a:lnTo>
                      <a:pt x="13252" y="411"/>
                    </a:lnTo>
                    <a:lnTo>
                      <a:pt x="13257" y="406"/>
                    </a:lnTo>
                    <a:lnTo>
                      <a:pt x="13265" y="402"/>
                    </a:lnTo>
                    <a:lnTo>
                      <a:pt x="13280" y="394"/>
                    </a:lnTo>
                    <a:lnTo>
                      <a:pt x="13301" y="387"/>
                    </a:lnTo>
                    <a:lnTo>
                      <a:pt x="13325" y="381"/>
                    </a:lnTo>
                    <a:lnTo>
                      <a:pt x="13353" y="376"/>
                    </a:lnTo>
                    <a:lnTo>
                      <a:pt x="13383" y="372"/>
                    </a:lnTo>
                    <a:lnTo>
                      <a:pt x="13416" y="369"/>
                    </a:lnTo>
                    <a:lnTo>
                      <a:pt x="13452" y="366"/>
                    </a:lnTo>
                    <a:lnTo>
                      <a:pt x="13491" y="364"/>
                    </a:lnTo>
                    <a:lnTo>
                      <a:pt x="13531" y="362"/>
                    </a:lnTo>
                    <a:lnTo>
                      <a:pt x="13620" y="362"/>
                    </a:lnTo>
                    <a:lnTo>
                      <a:pt x="13713" y="365"/>
                    </a:lnTo>
                    <a:lnTo>
                      <a:pt x="13812" y="370"/>
                    </a:lnTo>
                    <a:lnTo>
                      <a:pt x="13912" y="376"/>
                    </a:lnTo>
                    <a:lnTo>
                      <a:pt x="14015" y="384"/>
                    </a:lnTo>
                    <a:lnTo>
                      <a:pt x="14117" y="394"/>
                    </a:lnTo>
                    <a:lnTo>
                      <a:pt x="14216" y="406"/>
                    </a:lnTo>
                    <a:lnTo>
                      <a:pt x="14216" y="406"/>
                    </a:lnTo>
                    <a:lnTo>
                      <a:pt x="14260" y="411"/>
                    </a:lnTo>
                    <a:lnTo>
                      <a:pt x="14295" y="413"/>
                    </a:lnTo>
                    <a:lnTo>
                      <a:pt x="14310" y="413"/>
                    </a:lnTo>
                    <a:lnTo>
                      <a:pt x="14324" y="411"/>
                    </a:lnTo>
                    <a:lnTo>
                      <a:pt x="14333" y="410"/>
                    </a:lnTo>
                    <a:lnTo>
                      <a:pt x="14343" y="408"/>
                    </a:lnTo>
                    <a:lnTo>
                      <a:pt x="14349" y="405"/>
                    </a:lnTo>
                    <a:lnTo>
                      <a:pt x="14354" y="402"/>
                    </a:lnTo>
                    <a:lnTo>
                      <a:pt x="14358" y="398"/>
                    </a:lnTo>
                    <a:lnTo>
                      <a:pt x="14359" y="393"/>
                    </a:lnTo>
                    <a:lnTo>
                      <a:pt x="14359" y="388"/>
                    </a:lnTo>
                    <a:lnTo>
                      <a:pt x="14357" y="382"/>
                    </a:lnTo>
                    <a:lnTo>
                      <a:pt x="14353" y="377"/>
                    </a:lnTo>
                    <a:lnTo>
                      <a:pt x="14348" y="370"/>
                    </a:lnTo>
                    <a:lnTo>
                      <a:pt x="14333" y="356"/>
                    </a:lnTo>
                    <a:lnTo>
                      <a:pt x="14313" y="340"/>
                    </a:lnTo>
                    <a:lnTo>
                      <a:pt x="14287" y="324"/>
                    </a:lnTo>
                    <a:lnTo>
                      <a:pt x="14255" y="306"/>
                    </a:lnTo>
                    <a:lnTo>
                      <a:pt x="14220" y="288"/>
                    </a:lnTo>
                    <a:lnTo>
                      <a:pt x="14179" y="268"/>
                    </a:lnTo>
                    <a:lnTo>
                      <a:pt x="14135" y="249"/>
                    </a:lnTo>
                    <a:lnTo>
                      <a:pt x="14089" y="228"/>
                    </a:lnTo>
                    <a:lnTo>
                      <a:pt x="14037" y="207"/>
                    </a:lnTo>
                    <a:lnTo>
                      <a:pt x="13984" y="186"/>
                    </a:lnTo>
                    <a:lnTo>
                      <a:pt x="13928" y="165"/>
                    </a:lnTo>
                    <a:lnTo>
                      <a:pt x="13871" y="146"/>
                    </a:lnTo>
                    <a:lnTo>
                      <a:pt x="13811" y="126"/>
                    </a:lnTo>
                    <a:lnTo>
                      <a:pt x="13749" y="108"/>
                    </a:lnTo>
                    <a:lnTo>
                      <a:pt x="13687" y="89"/>
                    </a:lnTo>
                    <a:lnTo>
                      <a:pt x="13624" y="72"/>
                    </a:lnTo>
                    <a:lnTo>
                      <a:pt x="13561" y="58"/>
                    </a:lnTo>
                    <a:lnTo>
                      <a:pt x="13498" y="43"/>
                    </a:lnTo>
                    <a:lnTo>
                      <a:pt x="13436" y="31"/>
                    </a:lnTo>
                    <a:lnTo>
                      <a:pt x="13375" y="20"/>
                    </a:lnTo>
                    <a:lnTo>
                      <a:pt x="13313" y="11"/>
                    </a:lnTo>
                    <a:lnTo>
                      <a:pt x="13255" y="5"/>
                    </a:lnTo>
                    <a:lnTo>
                      <a:pt x="13198" y="1"/>
                    </a:lnTo>
                    <a:lnTo>
                      <a:pt x="13143" y="0"/>
                    </a:lnTo>
                    <a:lnTo>
                      <a:pt x="13143" y="0"/>
                    </a:lnTo>
                    <a:lnTo>
                      <a:pt x="13100" y="1"/>
                    </a:lnTo>
                    <a:lnTo>
                      <a:pt x="13060" y="2"/>
                    </a:lnTo>
                    <a:lnTo>
                      <a:pt x="13022" y="6"/>
                    </a:lnTo>
                    <a:lnTo>
                      <a:pt x="12988" y="10"/>
                    </a:lnTo>
                    <a:lnTo>
                      <a:pt x="12953" y="15"/>
                    </a:lnTo>
                    <a:lnTo>
                      <a:pt x="12923" y="21"/>
                    </a:lnTo>
                    <a:lnTo>
                      <a:pt x="12893" y="28"/>
                    </a:lnTo>
                    <a:lnTo>
                      <a:pt x="12865" y="36"/>
                    </a:lnTo>
                    <a:lnTo>
                      <a:pt x="12838" y="44"/>
                    </a:lnTo>
                    <a:lnTo>
                      <a:pt x="12814" y="53"/>
                    </a:lnTo>
                    <a:lnTo>
                      <a:pt x="12791" y="61"/>
                    </a:lnTo>
                    <a:lnTo>
                      <a:pt x="12767" y="71"/>
                    </a:lnTo>
                    <a:lnTo>
                      <a:pt x="12725" y="91"/>
                    </a:lnTo>
                    <a:lnTo>
                      <a:pt x="12684" y="111"/>
                    </a:lnTo>
                    <a:lnTo>
                      <a:pt x="12645" y="132"/>
                    </a:lnTo>
                    <a:lnTo>
                      <a:pt x="12606" y="152"/>
                    </a:lnTo>
                    <a:lnTo>
                      <a:pt x="12565" y="169"/>
                    </a:lnTo>
                    <a:lnTo>
                      <a:pt x="12543" y="178"/>
                    </a:lnTo>
                    <a:lnTo>
                      <a:pt x="12521" y="185"/>
                    </a:lnTo>
                    <a:lnTo>
                      <a:pt x="12499" y="192"/>
                    </a:lnTo>
                    <a:lnTo>
                      <a:pt x="12475" y="198"/>
                    </a:lnTo>
                    <a:lnTo>
                      <a:pt x="12449" y="203"/>
                    </a:lnTo>
                    <a:lnTo>
                      <a:pt x="12422" y="207"/>
                    </a:lnTo>
                    <a:lnTo>
                      <a:pt x="12394" y="209"/>
                    </a:lnTo>
                    <a:lnTo>
                      <a:pt x="12365" y="212"/>
                    </a:lnTo>
                    <a:lnTo>
                      <a:pt x="12333" y="212"/>
                    </a:lnTo>
                    <a:lnTo>
                      <a:pt x="12298" y="212"/>
                    </a:lnTo>
                    <a:lnTo>
                      <a:pt x="12298" y="212"/>
                    </a:lnTo>
                    <a:lnTo>
                      <a:pt x="12265" y="211"/>
                    </a:lnTo>
                    <a:lnTo>
                      <a:pt x="12236" y="212"/>
                    </a:lnTo>
                    <a:lnTo>
                      <a:pt x="12211" y="214"/>
                    </a:lnTo>
                    <a:lnTo>
                      <a:pt x="12189" y="219"/>
                    </a:lnTo>
                    <a:lnTo>
                      <a:pt x="12172" y="225"/>
                    </a:lnTo>
                    <a:lnTo>
                      <a:pt x="12156" y="233"/>
                    </a:lnTo>
                    <a:lnTo>
                      <a:pt x="12144" y="241"/>
                    </a:lnTo>
                    <a:lnTo>
                      <a:pt x="12134" y="250"/>
                    </a:lnTo>
                    <a:lnTo>
                      <a:pt x="12127" y="261"/>
                    </a:lnTo>
                    <a:lnTo>
                      <a:pt x="12122" y="272"/>
                    </a:lnTo>
                    <a:lnTo>
                      <a:pt x="12120" y="284"/>
                    </a:lnTo>
                    <a:lnTo>
                      <a:pt x="12117" y="296"/>
                    </a:lnTo>
                    <a:lnTo>
                      <a:pt x="12117" y="310"/>
                    </a:lnTo>
                    <a:lnTo>
                      <a:pt x="12118" y="323"/>
                    </a:lnTo>
                    <a:lnTo>
                      <a:pt x="12121" y="338"/>
                    </a:lnTo>
                    <a:lnTo>
                      <a:pt x="12123" y="351"/>
                    </a:lnTo>
                    <a:lnTo>
                      <a:pt x="12137" y="406"/>
                    </a:lnTo>
                    <a:lnTo>
                      <a:pt x="12142" y="432"/>
                    </a:lnTo>
                    <a:lnTo>
                      <a:pt x="12143" y="444"/>
                    </a:lnTo>
                    <a:lnTo>
                      <a:pt x="12143" y="455"/>
                    </a:lnTo>
                    <a:lnTo>
                      <a:pt x="12142" y="466"/>
                    </a:lnTo>
                    <a:lnTo>
                      <a:pt x="12138" y="475"/>
                    </a:lnTo>
                    <a:lnTo>
                      <a:pt x="12133" y="484"/>
                    </a:lnTo>
                    <a:lnTo>
                      <a:pt x="12126" y="491"/>
                    </a:lnTo>
                    <a:lnTo>
                      <a:pt x="12116" y="496"/>
                    </a:lnTo>
                    <a:lnTo>
                      <a:pt x="12104" y="501"/>
                    </a:lnTo>
                    <a:lnTo>
                      <a:pt x="12089" y="503"/>
                    </a:lnTo>
                    <a:lnTo>
                      <a:pt x="12071" y="503"/>
                    </a:lnTo>
                    <a:lnTo>
                      <a:pt x="12071" y="503"/>
                    </a:lnTo>
                    <a:lnTo>
                      <a:pt x="12052" y="504"/>
                    </a:lnTo>
                    <a:lnTo>
                      <a:pt x="12038" y="507"/>
                    </a:lnTo>
                    <a:lnTo>
                      <a:pt x="12025" y="512"/>
                    </a:lnTo>
                    <a:lnTo>
                      <a:pt x="12016" y="517"/>
                    </a:lnTo>
                    <a:lnTo>
                      <a:pt x="12008" y="524"/>
                    </a:lnTo>
                    <a:lnTo>
                      <a:pt x="12002" y="531"/>
                    </a:lnTo>
                    <a:lnTo>
                      <a:pt x="11998" y="541"/>
                    </a:lnTo>
                    <a:lnTo>
                      <a:pt x="11997" y="550"/>
                    </a:lnTo>
                    <a:lnTo>
                      <a:pt x="11996" y="560"/>
                    </a:lnTo>
                    <a:lnTo>
                      <a:pt x="11996" y="571"/>
                    </a:lnTo>
                    <a:lnTo>
                      <a:pt x="11998" y="591"/>
                    </a:lnTo>
                    <a:lnTo>
                      <a:pt x="12002" y="611"/>
                    </a:lnTo>
                    <a:lnTo>
                      <a:pt x="12003" y="629"/>
                    </a:lnTo>
                    <a:lnTo>
                      <a:pt x="12003" y="638"/>
                    </a:lnTo>
                    <a:lnTo>
                      <a:pt x="12002" y="644"/>
                    </a:lnTo>
                    <a:lnTo>
                      <a:pt x="12000" y="650"/>
                    </a:lnTo>
                    <a:lnTo>
                      <a:pt x="11996" y="655"/>
                    </a:lnTo>
                    <a:lnTo>
                      <a:pt x="11990" y="657"/>
                    </a:lnTo>
                    <a:lnTo>
                      <a:pt x="11983" y="659"/>
                    </a:lnTo>
                    <a:lnTo>
                      <a:pt x="11971" y="657"/>
                    </a:lnTo>
                    <a:lnTo>
                      <a:pt x="11959" y="655"/>
                    </a:lnTo>
                    <a:lnTo>
                      <a:pt x="11943" y="649"/>
                    </a:lnTo>
                    <a:lnTo>
                      <a:pt x="11924" y="642"/>
                    </a:lnTo>
                    <a:lnTo>
                      <a:pt x="11902" y="632"/>
                    </a:lnTo>
                    <a:lnTo>
                      <a:pt x="11876" y="618"/>
                    </a:lnTo>
                    <a:lnTo>
                      <a:pt x="11845" y="604"/>
                    </a:lnTo>
                    <a:lnTo>
                      <a:pt x="11811" y="584"/>
                    </a:lnTo>
                    <a:lnTo>
                      <a:pt x="11729" y="536"/>
                    </a:lnTo>
                    <a:lnTo>
                      <a:pt x="11729" y="536"/>
                    </a:lnTo>
                    <a:lnTo>
                      <a:pt x="11686" y="511"/>
                    </a:lnTo>
                    <a:lnTo>
                      <a:pt x="11648" y="490"/>
                    </a:lnTo>
                    <a:lnTo>
                      <a:pt x="11615" y="471"/>
                    </a:lnTo>
                    <a:lnTo>
                      <a:pt x="11586" y="458"/>
                    </a:lnTo>
                    <a:lnTo>
                      <a:pt x="11561" y="447"/>
                    </a:lnTo>
                    <a:lnTo>
                      <a:pt x="11542" y="440"/>
                    </a:lnTo>
                    <a:lnTo>
                      <a:pt x="11525" y="436"/>
                    </a:lnTo>
                    <a:lnTo>
                      <a:pt x="11511" y="433"/>
                    </a:lnTo>
                    <a:lnTo>
                      <a:pt x="11500" y="435"/>
                    </a:lnTo>
                    <a:lnTo>
                      <a:pt x="11496" y="436"/>
                    </a:lnTo>
                    <a:lnTo>
                      <a:pt x="11493" y="438"/>
                    </a:lnTo>
                    <a:lnTo>
                      <a:pt x="11489" y="441"/>
                    </a:lnTo>
                    <a:lnTo>
                      <a:pt x="11488" y="444"/>
                    </a:lnTo>
                    <a:lnTo>
                      <a:pt x="11484" y="452"/>
                    </a:lnTo>
                    <a:lnTo>
                      <a:pt x="11483" y="460"/>
                    </a:lnTo>
                    <a:lnTo>
                      <a:pt x="11484" y="471"/>
                    </a:lnTo>
                    <a:lnTo>
                      <a:pt x="11487" y="484"/>
                    </a:lnTo>
                    <a:lnTo>
                      <a:pt x="11490" y="498"/>
                    </a:lnTo>
                    <a:lnTo>
                      <a:pt x="11499" y="528"/>
                    </a:lnTo>
                    <a:lnTo>
                      <a:pt x="11509" y="560"/>
                    </a:lnTo>
                    <a:lnTo>
                      <a:pt x="11518" y="593"/>
                    </a:lnTo>
                    <a:lnTo>
                      <a:pt x="11521" y="610"/>
                    </a:lnTo>
                    <a:lnTo>
                      <a:pt x="11523" y="626"/>
                    </a:lnTo>
                    <a:lnTo>
                      <a:pt x="11525" y="640"/>
                    </a:lnTo>
                    <a:lnTo>
                      <a:pt x="11525" y="655"/>
                    </a:lnTo>
                    <a:lnTo>
                      <a:pt x="11521" y="668"/>
                    </a:lnTo>
                    <a:lnTo>
                      <a:pt x="11517" y="682"/>
                    </a:lnTo>
                    <a:lnTo>
                      <a:pt x="11514" y="687"/>
                    </a:lnTo>
                    <a:lnTo>
                      <a:pt x="11510" y="693"/>
                    </a:lnTo>
                    <a:lnTo>
                      <a:pt x="11505" y="698"/>
                    </a:lnTo>
                    <a:lnTo>
                      <a:pt x="11499" y="702"/>
                    </a:lnTo>
                    <a:lnTo>
                      <a:pt x="11493" y="706"/>
                    </a:lnTo>
                    <a:lnTo>
                      <a:pt x="11485" y="709"/>
                    </a:lnTo>
                    <a:lnTo>
                      <a:pt x="11478" y="713"/>
                    </a:lnTo>
                    <a:lnTo>
                      <a:pt x="11469" y="715"/>
                    </a:lnTo>
                    <a:lnTo>
                      <a:pt x="11469" y="715"/>
                    </a:lnTo>
                    <a:lnTo>
                      <a:pt x="11451" y="719"/>
                    </a:lnTo>
                    <a:lnTo>
                      <a:pt x="11435" y="721"/>
                    </a:lnTo>
                    <a:lnTo>
                      <a:pt x="11419" y="721"/>
                    </a:lnTo>
                    <a:lnTo>
                      <a:pt x="11403" y="721"/>
                    </a:lnTo>
                    <a:lnTo>
                      <a:pt x="11389" y="719"/>
                    </a:lnTo>
                    <a:lnTo>
                      <a:pt x="11375" y="715"/>
                    </a:lnTo>
                    <a:lnTo>
                      <a:pt x="11362" y="710"/>
                    </a:lnTo>
                    <a:lnTo>
                      <a:pt x="11348" y="705"/>
                    </a:lnTo>
                    <a:lnTo>
                      <a:pt x="11336" y="698"/>
                    </a:lnTo>
                    <a:lnTo>
                      <a:pt x="11323" y="691"/>
                    </a:lnTo>
                    <a:lnTo>
                      <a:pt x="11297" y="673"/>
                    </a:lnTo>
                    <a:lnTo>
                      <a:pt x="11271" y="654"/>
                    </a:lnTo>
                    <a:lnTo>
                      <a:pt x="11244" y="632"/>
                    </a:lnTo>
                    <a:lnTo>
                      <a:pt x="11215" y="610"/>
                    </a:lnTo>
                    <a:lnTo>
                      <a:pt x="11183" y="586"/>
                    </a:lnTo>
                    <a:lnTo>
                      <a:pt x="11165" y="575"/>
                    </a:lnTo>
                    <a:lnTo>
                      <a:pt x="11146" y="564"/>
                    </a:lnTo>
                    <a:lnTo>
                      <a:pt x="11127" y="553"/>
                    </a:lnTo>
                    <a:lnTo>
                      <a:pt x="11106" y="544"/>
                    </a:lnTo>
                    <a:lnTo>
                      <a:pt x="11084" y="534"/>
                    </a:lnTo>
                    <a:lnTo>
                      <a:pt x="11060" y="525"/>
                    </a:lnTo>
                    <a:lnTo>
                      <a:pt x="11036" y="517"/>
                    </a:lnTo>
                    <a:lnTo>
                      <a:pt x="11009" y="508"/>
                    </a:lnTo>
                    <a:lnTo>
                      <a:pt x="10981" y="502"/>
                    </a:lnTo>
                    <a:lnTo>
                      <a:pt x="10950" y="496"/>
                    </a:lnTo>
                    <a:lnTo>
                      <a:pt x="10918" y="491"/>
                    </a:lnTo>
                    <a:lnTo>
                      <a:pt x="10884" y="487"/>
                    </a:lnTo>
                    <a:lnTo>
                      <a:pt x="10884" y="487"/>
                    </a:lnTo>
                    <a:lnTo>
                      <a:pt x="10857" y="486"/>
                    </a:lnTo>
                    <a:lnTo>
                      <a:pt x="10832" y="485"/>
                    </a:lnTo>
                    <a:lnTo>
                      <a:pt x="10808" y="485"/>
                    </a:lnTo>
                    <a:lnTo>
                      <a:pt x="10785" y="486"/>
                    </a:lnTo>
                    <a:lnTo>
                      <a:pt x="10785" y="486"/>
                    </a:lnTo>
                    <a:lnTo>
                      <a:pt x="10762" y="489"/>
                    </a:lnTo>
                    <a:lnTo>
                      <a:pt x="10740" y="492"/>
                    </a:lnTo>
                    <a:lnTo>
                      <a:pt x="10719" y="497"/>
                    </a:lnTo>
                    <a:lnTo>
                      <a:pt x="10699" y="503"/>
                    </a:lnTo>
                    <a:lnTo>
                      <a:pt x="10681" y="509"/>
                    </a:lnTo>
                    <a:lnTo>
                      <a:pt x="10664" y="517"/>
                    </a:lnTo>
                    <a:lnTo>
                      <a:pt x="10647" y="525"/>
                    </a:lnTo>
                    <a:lnTo>
                      <a:pt x="10632" y="534"/>
                    </a:lnTo>
                    <a:lnTo>
                      <a:pt x="10616" y="542"/>
                    </a:lnTo>
                    <a:lnTo>
                      <a:pt x="10603" y="552"/>
                    </a:lnTo>
                    <a:lnTo>
                      <a:pt x="10574" y="573"/>
                    </a:lnTo>
                    <a:lnTo>
                      <a:pt x="10522" y="617"/>
                    </a:lnTo>
                    <a:lnTo>
                      <a:pt x="10492" y="638"/>
                    </a:lnTo>
                    <a:lnTo>
                      <a:pt x="10462" y="660"/>
                    </a:lnTo>
                    <a:lnTo>
                      <a:pt x="10446" y="670"/>
                    </a:lnTo>
                    <a:lnTo>
                      <a:pt x="10427" y="678"/>
                    </a:lnTo>
                    <a:lnTo>
                      <a:pt x="10409" y="688"/>
                    </a:lnTo>
                    <a:lnTo>
                      <a:pt x="10389" y="695"/>
                    </a:lnTo>
                    <a:lnTo>
                      <a:pt x="10367" y="704"/>
                    </a:lnTo>
                    <a:lnTo>
                      <a:pt x="10344" y="710"/>
                    </a:lnTo>
                    <a:lnTo>
                      <a:pt x="10321" y="716"/>
                    </a:lnTo>
                    <a:lnTo>
                      <a:pt x="10294" y="721"/>
                    </a:lnTo>
                    <a:lnTo>
                      <a:pt x="10266" y="726"/>
                    </a:lnTo>
                    <a:lnTo>
                      <a:pt x="10236" y="728"/>
                    </a:lnTo>
                    <a:lnTo>
                      <a:pt x="10203" y="731"/>
                    </a:lnTo>
                    <a:lnTo>
                      <a:pt x="10169" y="731"/>
                    </a:lnTo>
                    <a:lnTo>
                      <a:pt x="10169" y="731"/>
                    </a:lnTo>
                    <a:lnTo>
                      <a:pt x="10140" y="732"/>
                    </a:lnTo>
                    <a:lnTo>
                      <a:pt x="10140" y="732"/>
                    </a:lnTo>
                    <a:lnTo>
                      <a:pt x="10105" y="733"/>
                    </a:lnTo>
                    <a:lnTo>
                      <a:pt x="10075" y="736"/>
                    </a:lnTo>
                    <a:lnTo>
                      <a:pt x="10045" y="740"/>
                    </a:lnTo>
                    <a:lnTo>
                      <a:pt x="10020" y="743"/>
                    </a:lnTo>
                    <a:lnTo>
                      <a:pt x="10020" y="743"/>
                    </a:lnTo>
                    <a:lnTo>
                      <a:pt x="9998" y="748"/>
                    </a:lnTo>
                    <a:lnTo>
                      <a:pt x="9977" y="754"/>
                    </a:lnTo>
                    <a:lnTo>
                      <a:pt x="9958" y="760"/>
                    </a:lnTo>
                    <a:lnTo>
                      <a:pt x="9941" y="768"/>
                    </a:lnTo>
                    <a:lnTo>
                      <a:pt x="9925" y="775"/>
                    </a:lnTo>
                    <a:lnTo>
                      <a:pt x="9912" y="782"/>
                    </a:lnTo>
                    <a:lnTo>
                      <a:pt x="9900" y="791"/>
                    </a:lnTo>
                    <a:lnTo>
                      <a:pt x="9890" y="800"/>
                    </a:lnTo>
                    <a:lnTo>
                      <a:pt x="9881" y="808"/>
                    </a:lnTo>
                    <a:lnTo>
                      <a:pt x="9874" y="818"/>
                    </a:lnTo>
                    <a:lnTo>
                      <a:pt x="9868" y="828"/>
                    </a:lnTo>
                    <a:lnTo>
                      <a:pt x="9863" y="837"/>
                    </a:lnTo>
                    <a:lnTo>
                      <a:pt x="9859" y="847"/>
                    </a:lnTo>
                    <a:lnTo>
                      <a:pt x="9857" y="857"/>
                    </a:lnTo>
                    <a:lnTo>
                      <a:pt x="9857" y="868"/>
                    </a:lnTo>
                    <a:lnTo>
                      <a:pt x="9857" y="878"/>
                    </a:lnTo>
                    <a:lnTo>
                      <a:pt x="9858" y="888"/>
                    </a:lnTo>
                    <a:lnTo>
                      <a:pt x="9861" y="899"/>
                    </a:lnTo>
                    <a:lnTo>
                      <a:pt x="9863" y="908"/>
                    </a:lnTo>
                    <a:lnTo>
                      <a:pt x="9868" y="918"/>
                    </a:lnTo>
                    <a:lnTo>
                      <a:pt x="9873" y="928"/>
                    </a:lnTo>
                    <a:lnTo>
                      <a:pt x="9879" y="938"/>
                    </a:lnTo>
                    <a:lnTo>
                      <a:pt x="9886" y="946"/>
                    </a:lnTo>
                    <a:lnTo>
                      <a:pt x="9894" y="955"/>
                    </a:lnTo>
                    <a:lnTo>
                      <a:pt x="9901" y="964"/>
                    </a:lnTo>
                    <a:lnTo>
                      <a:pt x="9911" y="972"/>
                    </a:lnTo>
                    <a:lnTo>
                      <a:pt x="9919" y="979"/>
                    </a:lnTo>
                    <a:lnTo>
                      <a:pt x="9930" y="986"/>
                    </a:lnTo>
                    <a:lnTo>
                      <a:pt x="9940" y="993"/>
                    </a:lnTo>
                    <a:lnTo>
                      <a:pt x="9951" y="998"/>
                    </a:lnTo>
                    <a:lnTo>
                      <a:pt x="9962" y="1003"/>
                    </a:lnTo>
                    <a:lnTo>
                      <a:pt x="9974" y="1008"/>
                    </a:lnTo>
                    <a:lnTo>
                      <a:pt x="9974" y="1008"/>
                    </a:lnTo>
                    <a:lnTo>
                      <a:pt x="9987" y="1013"/>
                    </a:lnTo>
                    <a:lnTo>
                      <a:pt x="9998" y="1017"/>
                    </a:lnTo>
                    <a:lnTo>
                      <a:pt x="10009" y="1024"/>
                    </a:lnTo>
                    <a:lnTo>
                      <a:pt x="10020" y="1031"/>
                    </a:lnTo>
                    <a:lnTo>
                      <a:pt x="10020" y="1031"/>
                    </a:lnTo>
                    <a:lnTo>
                      <a:pt x="10033" y="1042"/>
                    </a:lnTo>
                    <a:lnTo>
                      <a:pt x="10045" y="1054"/>
                    </a:lnTo>
                    <a:lnTo>
                      <a:pt x="10056" y="1066"/>
                    </a:lnTo>
                    <a:lnTo>
                      <a:pt x="10065" y="1081"/>
                    </a:lnTo>
                    <a:lnTo>
                      <a:pt x="10074" y="1096"/>
                    </a:lnTo>
                    <a:lnTo>
                      <a:pt x="10080" y="1110"/>
                    </a:lnTo>
                    <a:lnTo>
                      <a:pt x="10083" y="1126"/>
                    </a:lnTo>
                    <a:lnTo>
                      <a:pt x="10086" y="1142"/>
                    </a:lnTo>
                    <a:lnTo>
                      <a:pt x="10086" y="1158"/>
                    </a:lnTo>
                    <a:lnTo>
                      <a:pt x="10083" y="1174"/>
                    </a:lnTo>
                    <a:lnTo>
                      <a:pt x="10078" y="1190"/>
                    </a:lnTo>
                    <a:lnTo>
                      <a:pt x="10072" y="1205"/>
                    </a:lnTo>
                    <a:lnTo>
                      <a:pt x="10063" y="1219"/>
                    </a:lnTo>
                    <a:lnTo>
                      <a:pt x="10052" y="1234"/>
                    </a:lnTo>
                    <a:lnTo>
                      <a:pt x="10037" y="1246"/>
                    </a:lnTo>
                    <a:lnTo>
                      <a:pt x="10020" y="1259"/>
                    </a:lnTo>
                    <a:lnTo>
                      <a:pt x="10020" y="1259"/>
                    </a:lnTo>
                    <a:lnTo>
                      <a:pt x="10003" y="1267"/>
                    </a:lnTo>
                    <a:lnTo>
                      <a:pt x="9984" y="1276"/>
                    </a:lnTo>
                    <a:lnTo>
                      <a:pt x="9965" y="1283"/>
                    </a:lnTo>
                    <a:lnTo>
                      <a:pt x="9941" y="1289"/>
                    </a:lnTo>
                    <a:lnTo>
                      <a:pt x="9917" y="1294"/>
                    </a:lnTo>
                    <a:lnTo>
                      <a:pt x="9889" y="1297"/>
                    </a:lnTo>
                    <a:lnTo>
                      <a:pt x="9859" y="1299"/>
                    </a:lnTo>
                    <a:lnTo>
                      <a:pt x="9827" y="1300"/>
                    </a:lnTo>
                    <a:lnTo>
                      <a:pt x="9827" y="1300"/>
                    </a:lnTo>
                    <a:lnTo>
                      <a:pt x="9747" y="1300"/>
                    </a:lnTo>
                    <a:lnTo>
                      <a:pt x="9678" y="1301"/>
                    </a:lnTo>
                    <a:lnTo>
                      <a:pt x="9619" y="1304"/>
                    </a:lnTo>
                    <a:lnTo>
                      <a:pt x="9595" y="1306"/>
                    </a:lnTo>
                    <a:lnTo>
                      <a:pt x="9572" y="1309"/>
                    </a:lnTo>
                    <a:lnTo>
                      <a:pt x="9551" y="1313"/>
                    </a:lnTo>
                    <a:lnTo>
                      <a:pt x="9531" y="1316"/>
                    </a:lnTo>
                    <a:lnTo>
                      <a:pt x="9514" y="1322"/>
                    </a:lnTo>
                    <a:lnTo>
                      <a:pt x="9498" y="1328"/>
                    </a:lnTo>
                    <a:lnTo>
                      <a:pt x="9483" y="1337"/>
                    </a:lnTo>
                    <a:lnTo>
                      <a:pt x="9470" y="1346"/>
                    </a:lnTo>
                    <a:lnTo>
                      <a:pt x="9458" y="1357"/>
                    </a:lnTo>
                    <a:lnTo>
                      <a:pt x="9447" y="1369"/>
                    </a:lnTo>
                    <a:lnTo>
                      <a:pt x="9447" y="1369"/>
                    </a:lnTo>
                    <a:lnTo>
                      <a:pt x="9436" y="1381"/>
                    </a:lnTo>
                    <a:lnTo>
                      <a:pt x="9427" y="1395"/>
                    </a:lnTo>
                    <a:lnTo>
                      <a:pt x="9417" y="1409"/>
                    </a:lnTo>
                    <a:lnTo>
                      <a:pt x="9409" y="1426"/>
                    </a:lnTo>
                    <a:lnTo>
                      <a:pt x="9392" y="1466"/>
                    </a:lnTo>
                    <a:lnTo>
                      <a:pt x="9373" y="1511"/>
                    </a:lnTo>
                    <a:lnTo>
                      <a:pt x="9373" y="1511"/>
                    </a:lnTo>
                    <a:lnTo>
                      <a:pt x="9368" y="1524"/>
                    </a:lnTo>
                    <a:lnTo>
                      <a:pt x="9365" y="1537"/>
                    </a:lnTo>
                    <a:lnTo>
                      <a:pt x="9363" y="1549"/>
                    </a:lnTo>
                    <a:lnTo>
                      <a:pt x="9363" y="1559"/>
                    </a:lnTo>
                    <a:lnTo>
                      <a:pt x="9363" y="1568"/>
                    </a:lnTo>
                    <a:lnTo>
                      <a:pt x="9366" y="1577"/>
                    </a:lnTo>
                    <a:lnTo>
                      <a:pt x="9370" y="1586"/>
                    </a:lnTo>
                    <a:lnTo>
                      <a:pt x="9374" y="1592"/>
                    </a:lnTo>
                    <a:lnTo>
                      <a:pt x="9379" y="1599"/>
                    </a:lnTo>
                    <a:lnTo>
                      <a:pt x="9387" y="1604"/>
                    </a:lnTo>
                    <a:lnTo>
                      <a:pt x="9394" y="1609"/>
                    </a:lnTo>
                    <a:lnTo>
                      <a:pt x="9403" y="1614"/>
                    </a:lnTo>
                    <a:lnTo>
                      <a:pt x="9412" y="1616"/>
                    </a:lnTo>
                    <a:lnTo>
                      <a:pt x="9422" y="1620"/>
                    </a:lnTo>
                    <a:lnTo>
                      <a:pt x="9447" y="1623"/>
                    </a:lnTo>
                    <a:lnTo>
                      <a:pt x="9447" y="1623"/>
                    </a:lnTo>
                    <a:lnTo>
                      <a:pt x="9471" y="1626"/>
                    </a:lnTo>
                    <a:lnTo>
                      <a:pt x="9497" y="1627"/>
                    </a:lnTo>
                    <a:lnTo>
                      <a:pt x="9526" y="1626"/>
                    </a:lnTo>
                    <a:lnTo>
                      <a:pt x="9557" y="1625"/>
                    </a:lnTo>
                    <a:lnTo>
                      <a:pt x="9622" y="1619"/>
                    </a:lnTo>
                    <a:lnTo>
                      <a:pt x="9689" y="1610"/>
                    </a:lnTo>
                    <a:lnTo>
                      <a:pt x="9758" y="1603"/>
                    </a:lnTo>
                    <a:lnTo>
                      <a:pt x="9824" y="1595"/>
                    </a:lnTo>
                    <a:lnTo>
                      <a:pt x="9856" y="1593"/>
                    </a:lnTo>
                    <a:lnTo>
                      <a:pt x="9886" y="1592"/>
                    </a:lnTo>
                    <a:lnTo>
                      <a:pt x="9914" y="1592"/>
                    </a:lnTo>
                    <a:lnTo>
                      <a:pt x="9941" y="1593"/>
                    </a:lnTo>
                    <a:lnTo>
                      <a:pt x="9941" y="1593"/>
                    </a:lnTo>
                    <a:lnTo>
                      <a:pt x="9960" y="1594"/>
                    </a:lnTo>
                    <a:lnTo>
                      <a:pt x="9973" y="1598"/>
                    </a:lnTo>
                    <a:lnTo>
                      <a:pt x="9983" y="1601"/>
                    </a:lnTo>
                    <a:lnTo>
                      <a:pt x="9989" y="1605"/>
                    </a:lnTo>
                    <a:lnTo>
                      <a:pt x="9992" y="1608"/>
                    </a:lnTo>
                    <a:lnTo>
                      <a:pt x="9993" y="1610"/>
                    </a:lnTo>
                    <a:lnTo>
                      <a:pt x="9993" y="1616"/>
                    </a:lnTo>
                    <a:lnTo>
                      <a:pt x="9990" y="1622"/>
                    </a:lnTo>
                    <a:lnTo>
                      <a:pt x="9985" y="1630"/>
                    </a:lnTo>
                    <a:lnTo>
                      <a:pt x="9979" y="1637"/>
                    </a:lnTo>
                    <a:lnTo>
                      <a:pt x="9970" y="1646"/>
                    </a:lnTo>
                    <a:lnTo>
                      <a:pt x="9947" y="1663"/>
                    </a:lnTo>
                    <a:lnTo>
                      <a:pt x="9892" y="1704"/>
                    </a:lnTo>
                    <a:lnTo>
                      <a:pt x="9864" y="1728"/>
                    </a:lnTo>
                    <a:lnTo>
                      <a:pt x="9851" y="1739"/>
                    </a:lnTo>
                    <a:lnTo>
                      <a:pt x="9837" y="1751"/>
                    </a:lnTo>
                    <a:lnTo>
                      <a:pt x="9826" y="1763"/>
                    </a:lnTo>
                    <a:lnTo>
                      <a:pt x="9815" y="1775"/>
                    </a:lnTo>
                    <a:lnTo>
                      <a:pt x="9807" y="1788"/>
                    </a:lnTo>
                    <a:lnTo>
                      <a:pt x="9801" y="1801"/>
                    </a:lnTo>
                    <a:lnTo>
                      <a:pt x="9796" y="1813"/>
                    </a:lnTo>
                    <a:lnTo>
                      <a:pt x="9793" y="1826"/>
                    </a:lnTo>
                    <a:lnTo>
                      <a:pt x="9793" y="1839"/>
                    </a:lnTo>
                    <a:lnTo>
                      <a:pt x="9794" y="1845"/>
                    </a:lnTo>
                    <a:lnTo>
                      <a:pt x="9797" y="1851"/>
                    </a:lnTo>
                    <a:lnTo>
                      <a:pt x="9799" y="1857"/>
                    </a:lnTo>
                    <a:lnTo>
                      <a:pt x="9803" y="1865"/>
                    </a:lnTo>
                    <a:lnTo>
                      <a:pt x="9808" y="1871"/>
                    </a:lnTo>
                    <a:lnTo>
                      <a:pt x="9813" y="1877"/>
                    </a:lnTo>
                    <a:lnTo>
                      <a:pt x="9826" y="1889"/>
                    </a:lnTo>
                    <a:lnTo>
                      <a:pt x="9845" y="1901"/>
                    </a:lnTo>
                    <a:lnTo>
                      <a:pt x="9845" y="1901"/>
                    </a:lnTo>
                    <a:lnTo>
                      <a:pt x="9864" y="1912"/>
                    </a:lnTo>
                    <a:lnTo>
                      <a:pt x="9884" y="1922"/>
                    </a:lnTo>
                    <a:lnTo>
                      <a:pt x="9906" y="1931"/>
                    </a:lnTo>
                    <a:lnTo>
                      <a:pt x="9927" y="1939"/>
                    </a:lnTo>
                    <a:lnTo>
                      <a:pt x="9949" y="1945"/>
                    </a:lnTo>
                    <a:lnTo>
                      <a:pt x="9972" y="1950"/>
                    </a:lnTo>
                    <a:lnTo>
                      <a:pt x="9995" y="1955"/>
                    </a:lnTo>
                    <a:lnTo>
                      <a:pt x="10020" y="1959"/>
                    </a:lnTo>
                    <a:lnTo>
                      <a:pt x="10020" y="1959"/>
                    </a:lnTo>
                    <a:lnTo>
                      <a:pt x="10049" y="1963"/>
                    </a:lnTo>
                    <a:lnTo>
                      <a:pt x="10078" y="1965"/>
                    </a:lnTo>
                    <a:lnTo>
                      <a:pt x="10109" y="1966"/>
                    </a:lnTo>
                    <a:lnTo>
                      <a:pt x="10140" y="1968"/>
                    </a:lnTo>
                    <a:lnTo>
                      <a:pt x="10140" y="1968"/>
                    </a:lnTo>
                    <a:lnTo>
                      <a:pt x="10206" y="1968"/>
                    </a:lnTo>
                    <a:lnTo>
                      <a:pt x="10274" y="1965"/>
                    </a:lnTo>
                    <a:lnTo>
                      <a:pt x="10343" y="1963"/>
                    </a:lnTo>
                    <a:lnTo>
                      <a:pt x="10413" y="1961"/>
                    </a:lnTo>
                    <a:lnTo>
                      <a:pt x="10483" y="1961"/>
                    </a:lnTo>
                    <a:lnTo>
                      <a:pt x="10518" y="1963"/>
                    </a:lnTo>
                    <a:lnTo>
                      <a:pt x="10552" y="1964"/>
                    </a:lnTo>
                    <a:lnTo>
                      <a:pt x="10587" y="1966"/>
                    </a:lnTo>
                    <a:lnTo>
                      <a:pt x="10622" y="1971"/>
                    </a:lnTo>
                    <a:lnTo>
                      <a:pt x="10655" y="1976"/>
                    </a:lnTo>
                    <a:lnTo>
                      <a:pt x="10689" y="1982"/>
                    </a:lnTo>
                    <a:lnTo>
                      <a:pt x="10689" y="1982"/>
                    </a:lnTo>
                    <a:lnTo>
                      <a:pt x="10716" y="1990"/>
                    </a:lnTo>
                    <a:lnTo>
                      <a:pt x="10741" y="1998"/>
                    </a:lnTo>
                    <a:lnTo>
                      <a:pt x="10764" y="2008"/>
                    </a:lnTo>
                    <a:lnTo>
                      <a:pt x="10785" y="2019"/>
                    </a:lnTo>
                    <a:lnTo>
                      <a:pt x="10785" y="2019"/>
                    </a:lnTo>
                    <a:lnTo>
                      <a:pt x="10802" y="2029"/>
                    </a:lnTo>
                    <a:lnTo>
                      <a:pt x="10817" y="2040"/>
                    </a:lnTo>
                    <a:lnTo>
                      <a:pt x="10832" y="2051"/>
                    </a:lnTo>
                    <a:lnTo>
                      <a:pt x="10845" y="2063"/>
                    </a:lnTo>
                    <a:lnTo>
                      <a:pt x="10857" y="2076"/>
                    </a:lnTo>
                    <a:lnTo>
                      <a:pt x="10868" y="2089"/>
                    </a:lnTo>
                    <a:lnTo>
                      <a:pt x="10878" y="2103"/>
                    </a:lnTo>
                    <a:lnTo>
                      <a:pt x="10888" y="2117"/>
                    </a:lnTo>
                    <a:lnTo>
                      <a:pt x="10905" y="2146"/>
                    </a:lnTo>
                    <a:lnTo>
                      <a:pt x="10920" y="2176"/>
                    </a:lnTo>
                    <a:lnTo>
                      <a:pt x="10933" y="2205"/>
                    </a:lnTo>
                    <a:lnTo>
                      <a:pt x="10945" y="2234"/>
                    </a:lnTo>
                    <a:lnTo>
                      <a:pt x="10967" y="2292"/>
                    </a:lnTo>
                    <a:lnTo>
                      <a:pt x="10980" y="2318"/>
                    </a:lnTo>
                    <a:lnTo>
                      <a:pt x="10992" y="2341"/>
                    </a:lnTo>
                    <a:lnTo>
                      <a:pt x="10998" y="2352"/>
                    </a:lnTo>
                    <a:lnTo>
                      <a:pt x="11005" y="2363"/>
                    </a:lnTo>
                    <a:lnTo>
                      <a:pt x="11014" y="2372"/>
                    </a:lnTo>
                    <a:lnTo>
                      <a:pt x="11023" y="2380"/>
                    </a:lnTo>
                    <a:lnTo>
                      <a:pt x="11031" y="2389"/>
                    </a:lnTo>
                    <a:lnTo>
                      <a:pt x="11041" y="2395"/>
                    </a:lnTo>
                    <a:lnTo>
                      <a:pt x="11052" y="2401"/>
                    </a:lnTo>
                    <a:lnTo>
                      <a:pt x="11063" y="2405"/>
                    </a:lnTo>
                    <a:lnTo>
                      <a:pt x="11063" y="2405"/>
                    </a:lnTo>
                    <a:lnTo>
                      <a:pt x="11090" y="2413"/>
                    </a:lnTo>
                    <a:lnTo>
                      <a:pt x="11116" y="2419"/>
                    </a:lnTo>
                    <a:lnTo>
                      <a:pt x="11160" y="2428"/>
                    </a:lnTo>
                    <a:lnTo>
                      <a:pt x="11178" y="2432"/>
                    </a:lnTo>
                    <a:lnTo>
                      <a:pt x="11194" y="2435"/>
                    </a:lnTo>
                    <a:lnTo>
                      <a:pt x="11205" y="2439"/>
                    </a:lnTo>
                    <a:lnTo>
                      <a:pt x="11210" y="2441"/>
                    </a:lnTo>
                    <a:lnTo>
                      <a:pt x="11214" y="2444"/>
                    </a:lnTo>
                    <a:lnTo>
                      <a:pt x="11216" y="2446"/>
                    </a:lnTo>
                    <a:lnTo>
                      <a:pt x="11217" y="2450"/>
                    </a:lnTo>
                    <a:lnTo>
                      <a:pt x="11217" y="2454"/>
                    </a:lnTo>
                    <a:lnTo>
                      <a:pt x="11217" y="2457"/>
                    </a:lnTo>
                    <a:lnTo>
                      <a:pt x="11215" y="2462"/>
                    </a:lnTo>
                    <a:lnTo>
                      <a:pt x="11211" y="2468"/>
                    </a:lnTo>
                    <a:lnTo>
                      <a:pt x="11200" y="2481"/>
                    </a:lnTo>
                    <a:lnTo>
                      <a:pt x="11184" y="2496"/>
                    </a:lnTo>
                    <a:lnTo>
                      <a:pt x="11161" y="2516"/>
                    </a:lnTo>
                    <a:lnTo>
                      <a:pt x="11132" y="2539"/>
                    </a:lnTo>
                    <a:lnTo>
                      <a:pt x="11096" y="2567"/>
                    </a:lnTo>
                    <a:lnTo>
                      <a:pt x="11096" y="2567"/>
                    </a:lnTo>
                    <a:lnTo>
                      <a:pt x="11076" y="2582"/>
                    </a:lnTo>
                    <a:lnTo>
                      <a:pt x="11060" y="2597"/>
                    </a:lnTo>
                    <a:lnTo>
                      <a:pt x="11046" y="2612"/>
                    </a:lnTo>
                    <a:lnTo>
                      <a:pt x="11034" y="2625"/>
                    </a:lnTo>
                    <a:lnTo>
                      <a:pt x="11024" y="2637"/>
                    </a:lnTo>
                    <a:lnTo>
                      <a:pt x="11015" y="2651"/>
                    </a:lnTo>
                    <a:lnTo>
                      <a:pt x="11009" y="2662"/>
                    </a:lnTo>
                    <a:lnTo>
                      <a:pt x="11004" y="2674"/>
                    </a:lnTo>
                    <a:lnTo>
                      <a:pt x="11000" y="2685"/>
                    </a:lnTo>
                    <a:lnTo>
                      <a:pt x="10999" y="2695"/>
                    </a:lnTo>
                    <a:lnTo>
                      <a:pt x="10999" y="2705"/>
                    </a:lnTo>
                    <a:lnTo>
                      <a:pt x="11000" y="2713"/>
                    </a:lnTo>
                    <a:lnTo>
                      <a:pt x="11004" y="2722"/>
                    </a:lnTo>
                    <a:lnTo>
                      <a:pt x="11008" y="2730"/>
                    </a:lnTo>
                    <a:lnTo>
                      <a:pt x="11014" y="2738"/>
                    </a:lnTo>
                    <a:lnTo>
                      <a:pt x="11020" y="2745"/>
                    </a:lnTo>
                    <a:lnTo>
                      <a:pt x="11029" y="2751"/>
                    </a:lnTo>
                    <a:lnTo>
                      <a:pt x="11037" y="2756"/>
                    </a:lnTo>
                    <a:lnTo>
                      <a:pt x="11047" y="2761"/>
                    </a:lnTo>
                    <a:lnTo>
                      <a:pt x="11057" y="2766"/>
                    </a:lnTo>
                    <a:lnTo>
                      <a:pt x="11069" y="2769"/>
                    </a:lnTo>
                    <a:lnTo>
                      <a:pt x="11081" y="2772"/>
                    </a:lnTo>
                    <a:lnTo>
                      <a:pt x="11094" y="2774"/>
                    </a:lnTo>
                    <a:lnTo>
                      <a:pt x="11107" y="2776"/>
                    </a:lnTo>
                    <a:lnTo>
                      <a:pt x="11135" y="2777"/>
                    </a:lnTo>
                    <a:lnTo>
                      <a:pt x="11165" y="2776"/>
                    </a:lnTo>
                    <a:lnTo>
                      <a:pt x="11195" y="2771"/>
                    </a:lnTo>
                    <a:lnTo>
                      <a:pt x="11210" y="2767"/>
                    </a:lnTo>
                    <a:lnTo>
                      <a:pt x="11226" y="2763"/>
                    </a:lnTo>
                    <a:lnTo>
                      <a:pt x="11226" y="2763"/>
                    </a:lnTo>
                    <a:lnTo>
                      <a:pt x="11240" y="2758"/>
                    </a:lnTo>
                    <a:lnTo>
                      <a:pt x="11255" y="2757"/>
                    </a:lnTo>
                    <a:lnTo>
                      <a:pt x="11269" y="2756"/>
                    </a:lnTo>
                    <a:lnTo>
                      <a:pt x="11282" y="2756"/>
                    </a:lnTo>
                    <a:lnTo>
                      <a:pt x="11296" y="2758"/>
                    </a:lnTo>
                    <a:lnTo>
                      <a:pt x="11307" y="2761"/>
                    </a:lnTo>
                    <a:lnTo>
                      <a:pt x="11319" y="2766"/>
                    </a:lnTo>
                    <a:lnTo>
                      <a:pt x="11329" y="2771"/>
                    </a:lnTo>
                    <a:lnTo>
                      <a:pt x="11338" y="2777"/>
                    </a:lnTo>
                    <a:lnTo>
                      <a:pt x="11347" y="2784"/>
                    </a:lnTo>
                    <a:lnTo>
                      <a:pt x="11356" y="2792"/>
                    </a:lnTo>
                    <a:lnTo>
                      <a:pt x="11362" y="2800"/>
                    </a:lnTo>
                    <a:lnTo>
                      <a:pt x="11368" y="2810"/>
                    </a:lnTo>
                    <a:lnTo>
                      <a:pt x="11373" y="2820"/>
                    </a:lnTo>
                    <a:lnTo>
                      <a:pt x="11378" y="2829"/>
                    </a:lnTo>
                    <a:lnTo>
                      <a:pt x="11380" y="2840"/>
                    </a:lnTo>
                    <a:lnTo>
                      <a:pt x="11381" y="2850"/>
                    </a:lnTo>
                    <a:lnTo>
                      <a:pt x="11383" y="2861"/>
                    </a:lnTo>
                    <a:lnTo>
                      <a:pt x="11381" y="2872"/>
                    </a:lnTo>
                    <a:lnTo>
                      <a:pt x="11380" y="2885"/>
                    </a:lnTo>
                    <a:lnTo>
                      <a:pt x="11376" y="2896"/>
                    </a:lnTo>
                    <a:lnTo>
                      <a:pt x="11372" y="2907"/>
                    </a:lnTo>
                    <a:lnTo>
                      <a:pt x="11365" y="2916"/>
                    </a:lnTo>
                    <a:lnTo>
                      <a:pt x="11358" y="2927"/>
                    </a:lnTo>
                    <a:lnTo>
                      <a:pt x="11349" y="2937"/>
                    </a:lnTo>
                    <a:lnTo>
                      <a:pt x="11338" y="2947"/>
                    </a:lnTo>
                    <a:lnTo>
                      <a:pt x="11327" y="2956"/>
                    </a:lnTo>
                    <a:lnTo>
                      <a:pt x="11313" y="2964"/>
                    </a:lnTo>
                    <a:lnTo>
                      <a:pt x="11298" y="2973"/>
                    </a:lnTo>
                    <a:lnTo>
                      <a:pt x="11281" y="2979"/>
                    </a:lnTo>
                    <a:lnTo>
                      <a:pt x="11263" y="2985"/>
                    </a:lnTo>
                    <a:lnTo>
                      <a:pt x="11242" y="2990"/>
                    </a:lnTo>
                    <a:lnTo>
                      <a:pt x="11242" y="2990"/>
                    </a:lnTo>
                    <a:lnTo>
                      <a:pt x="11222" y="2995"/>
                    </a:lnTo>
                    <a:lnTo>
                      <a:pt x="11205" y="3001"/>
                    </a:lnTo>
                    <a:lnTo>
                      <a:pt x="11190" y="3007"/>
                    </a:lnTo>
                    <a:lnTo>
                      <a:pt x="11178" y="3013"/>
                    </a:lnTo>
                    <a:lnTo>
                      <a:pt x="11168" y="3020"/>
                    </a:lnTo>
                    <a:lnTo>
                      <a:pt x="11161" y="3027"/>
                    </a:lnTo>
                    <a:lnTo>
                      <a:pt x="11156" y="3034"/>
                    </a:lnTo>
                    <a:lnTo>
                      <a:pt x="11154" y="3043"/>
                    </a:lnTo>
                    <a:lnTo>
                      <a:pt x="11152" y="3050"/>
                    </a:lnTo>
                    <a:lnTo>
                      <a:pt x="11154" y="3057"/>
                    </a:lnTo>
                    <a:lnTo>
                      <a:pt x="11156" y="3065"/>
                    </a:lnTo>
                    <a:lnTo>
                      <a:pt x="11161" y="3073"/>
                    </a:lnTo>
                    <a:lnTo>
                      <a:pt x="11167" y="3080"/>
                    </a:lnTo>
                    <a:lnTo>
                      <a:pt x="11174" y="3087"/>
                    </a:lnTo>
                    <a:lnTo>
                      <a:pt x="11183" y="3094"/>
                    </a:lnTo>
                    <a:lnTo>
                      <a:pt x="11193" y="3100"/>
                    </a:lnTo>
                    <a:lnTo>
                      <a:pt x="11205" y="3106"/>
                    </a:lnTo>
                    <a:lnTo>
                      <a:pt x="11217" y="3111"/>
                    </a:lnTo>
                    <a:lnTo>
                      <a:pt x="11229" y="3116"/>
                    </a:lnTo>
                    <a:lnTo>
                      <a:pt x="11244" y="3120"/>
                    </a:lnTo>
                    <a:lnTo>
                      <a:pt x="11259" y="3123"/>
                    </a:lnTo>
                    <a:lnTo>
                      <a:pt x="11274" y="3126"/>
                    </a:lnTo>
                    <a:lnTo>
                      <a:pt x="11289" y="3127"/>
                    </a:lnTo>
                    <a:lnTo>
                      <a:pt x="11305" y="3127"/>
                    </a:lnTo>
                    <a:lnTo>
                      <a:pt x="11323" y="3127"/>
                    </a:lnTo>
                    <a:lnTo>
                      <a:pt x="11340" y="3126"/>
                    </a:lnTo>
                    <a:lnTo>
                      <a:pt x="11356" y="3122"/>
                    </a:lnTo>
                    <a:lnTo>
                      <a:pt x="11373" y="3118"/>
                    </a:lnTo>
                    <a:lnTo>
                      <a:pt x="11389" y="3112"/>
                    </a:lnTo>
                    <a:lnTo>
                      <a:pt x="11406" y="3106"/>
                    </a:lnTo>
                    <a:lnTo>
                      <a:pt x="11422" y="3098"/>
                    </a:lnTo>
                    <a:lnTo>
                      <a:pt x="11436" y="3088"/>
                    </a:lnTo>
                    <a:lnTo>
                      <a:pt x="11436" y="3088"/>
                    </a:lnTo>
                    <a:lnTo>
                      <a:pt x="11461" y="3072"/>
                    </a:lnTo>
                    <a:lnTo>
                      <a:pt x="11471" y="3067"/>
                    </a:lnTo>
                    <a:lnTo>
                      <a:pt x="11472" y="3067"/>
                    </a:lnTo>
                    <a:lnTo>
                      <a:pt x="11472" y="3067"/>
                    </a:lnTo>
                    <a:lnTo>
                      <a:pt x="11469" y="3071"/>
                    </a:lnTo>
                    <a:lnTo>
                      <a:pt x="11460" y="3082"/>
                    </a:lnTo>
                    <a:lnTo>
                      <a:pt x="11418" y="3125"/>
                    </a:lnTo>
                    <a:lnTo>
                      <a:pt x="11391" y="3153"/>
                    </a:lnTo>
                    <a:lnTo>
                      <a:pt x="11362" y="3186"/>
                    </a:lnTo>
                    <a:lnTo>
                      <a:pt x="11332" y="3220"/>
                    </a:lnTo>
                    <a:lnTo>
                      <a:pt x="11304" y="3256"/>
                    </a:lnTo>
                    <a:lnTo>
                      <a:pt x="11292" y="3273"/>
                    </a:lnTo>
                    <a:lnTo>
                      <a:pt x="11280" y="3291"/>
                    </a:lnTo>
                    <a:lnTo>
                      <a:pt x="11270" y="3308"/>
                    </a:lnTo>
                    <a:lnTo>
                      <a:pt x="11261" y="3325"/>
                    </a:lnTo>
                    <a:lnTo>
                      <a:pt x="11254" y="3342"/>
                    </a:lnTo>
                    <a:lnTo>
                      <a:pt x="11249" y="3357"/>
                    </a:lnTo>
                    <a:lnTo>
                      <a:pt x="11247" y="3373"/>
                    </a:lnTo>
                    <a:lnTo>
                      <a:pt x="11247" y="3387"/>
                    </a:lnTo>
                    <a:lnTo>
                      <a:pt x="11247" y="3393"/>
                    </a:lnTo>
                    <a:lnTo>
                      <a:pt x="11249" y="3399"/>
                    </a:lnTo>
                    <a:lnTo>
                      <a:pt x="11250" y="3405"/>
                    </a:lnTo>
                    <a:lnTo>
                      <a:pt x="11254" y="3411"/>
                    </a:lnTo>
                    <a:lnTo>
                      <a:pt x="11258" y="3416"/>
                    </a:lnTo>
                    <a:lnTo>
                      <a:pt x="11263" y="3421"/>
                    </a:lnTo>
                    <a:lnTo>
                      <a:pt x="11267" y="3425"/>
                    </a:lnTo>
                    <a:lnTo>
                      <a:pt x="11275" y="3429"/>
                    </a:lnTo>
                    <a:lnTo>
                      <a:pt x="11275" y="3429"/>
                    </a:lnTo>
                    <a:lnTo>
                      <a:pt x="11287" y="3437"/>
                    </a:lnTo>
                    <a:lnTo>
                      <a:pt x="11298" y="3447"/>
                    </a:lnTo>
                    <a:lnTo>
                      <a:pt x="11307" y="3456"/>
                    </a:lnTo>
                    <a:lnTo>
                      <a:pt x="11313" y="3467"/>
                    </a:lnTo>
                    <a:lnTo>
                      <a:pt x="11319" y="3478"/>
                    </a:lnTo>
                    <a:lnTo>
                      <a:pt x="11323" y="3491"/>
                    </a:lnTo>
                    <a:lnTo>
                      <a:pt x="11325" y="3504"/>
                    </a:lnTo>
                    <a:lnTo>
                      <a:pt x="11326" y="3518"/>
                    </a:lnTo>
                    <a:lnTo>
                      <a:pt x="11326" y="3532"/>
                    </a:lnTo>
                    <a:lnTo>
                      <a:pt x="11325" y="3547"/>
                    </a:lnTo>
                    <a:lnTo>
                      <a:pt x="11321" y="3580"/>
                    </a:lnTo>
                    <a:lnTo>
                      <a:pt x="11314" y="3614"/>
                    </a:lnTo>
                    <a:lnTo>
                      <a:pt x="11307" y="3651"/>
                    </a:lnTo>
                    <a:lnTo>
                      <a:pt x="11299" y="3689"/>
                    </a:lnTo>
                    <a:lnTo>
                      <a:pt x="11293" y="3728"/>
                    </a:lnTo>
                    <a:lnTo>
                      <a:pt x="11291" y="3749"/>
                    </a:lnTo>
                    <a:lnTo>
                      <a:pt x="11289" y="3769"/>
                    </a:lnTo>
                    <a:lnTo>
                      <a:pt x="11288" y="3789"/>
                    </a:lnTo>
                    <a:lnTo>
                      <a:pt x="11288" y="3810"/>
                    </a:lnTo>
                    <a:lnTo>
                      <a:pt x="11289" y="3832"/>
                    </a:lnTo>
                    <a:lnTo>
                      <a:pt x="11292" y="3853"/>
                    </a:lnTo>
                    <a:lnTo>
                      <a:pt x="11296" y="3875"/>
                    </a:lnTo>
                    <a:lnTo>
                      <a:pt x="11300" y="3896"/>
                    </a:lnTo>
                    <a:lnTo>
                      <a:pt x="11308" y="3918"/>
                    </a:lnTo>
                    <a:lnTo>
                      <a:pt x="11316" y="3939"/>
                    </a:lnTo>
                    <a:lnTo>
                      <a:pt x="11326" y="3961"/>
                    </a:lnTo>
                    <a:lnTo>
                      <a:pt x="11340" y="3982"/>
                    </a:lnTo>
                    <a:lnTo>
                      <a:pt x="11340" y="3982"/>
                    </a:lnTo>
                    <a:lnTo>
                      <a:pt x="11367" y="4026"/>
                    </a:lnTo>
                    <a:lnTo>
                      <a:pt x="11392" y="4073"/>
                    </a:lnTo>
                    <a:lnTo>
                      <a:pt x="11417" y="4122"/>
                    </a:lnTo>
                    <a:lnTo>
                      <a:pt x="11443" y="4174"/>
                    </a:lnTo>
                    <a:lnTo>
                      <a:pt x="11468" y="4226"/>
                    </a:lnTo>
                    <a:lnTo>
                      <a:pt x="11495" y="4279"/>
                    </a:lnTo>
                    <a:lnTo>
                      <a:pt x="11525" y="4332"/>
                    </a:lnTo>
                    <a:lnTo>
                      <a:pt x="11555" y="4384"/>
                    </a:lnTo>
                    <a:lnTo>
                      <a:pt x="11571" y="4410"/>
                    </a:lnTo>
                    <a:lnTo>
                      <a:pt x="11588" y="4435"/>
                    </a:lnTo>
                    <a:lnTo>
                      <a:pt x="11607" y="4460"/>
                    </a:lnTo>
                    <a:lnTo>
                      <a:pt x="11625" y="4485"/>
                    </a:lnTo>
                    <a:lnTo>
                      <a:pt x="11645" y="4508"/>
                    </a:lnTo>
                    <a:lnTo>
                      <a:pt x="11665" y="4531"/>
                    </a:lnTo>
                    <a:lnTo>
                      <a:pt x="11687" y="4555"/>
                    </a:lnTo>
                    <a:lnTo>
                      <a:pt x="11709" y="4575"/>
                    </a:lnTo>
                    <a:lnTo>
                      <a:pt x="11734" y="4596"/>
                    </a:lnTo>
                    <a:lnTo>
                      <a:pt x="11758" y="4617"/>
                    </a:lnTo>
                    <a:lnTo>
                      <a:pt x="11785" y="4635"/>
                    </a:lnTo>
                    <a:lnTo>
                      <a:pt x="11814" y="4654"/>
                    </a:lnTo>
                    <a:lnTo>
                      <a:pt x="11843" y="4670"/>
                    </a:lnTo>
                    <a:lnTo>
                      <a:pt x="11874" y="4686"/>
                    </a:lnTo>
                    <a:lnTo>
                      <a:pt x="11907" y="4700"/>
                    </a:lnTo>
                    <a:lnTo>
                      <a:pt x="11941" y="4713"/>
                    </a:lnTo>
                    <a:lnTo>
                      <a:pt x="11941" y="4713"/>
                    </a:lnTo>
                    <a:lnTo>
                      <a:pt x="11958" y="4719"/>
                    </a:lnTo>
                    <a:lnTo>
                      <a:pt x="11975" y="4722"/>
                    </a:lnTo>
                    <a:lnTo>
                      <a:pt x="11991" y="4726"/>
                    </a:lnTo>
                    <a:lnTo>
                      <a:pt x="12007" y="4727"/>
                    </a:lnTo>
                    <a:lnTo>
                      <a:pt x="12023" y="4728"/>
                    </a:lnTo>
                    <a:lnTo>
                      <a:pt x="12039" y="4728"/>
                    </a:lnTo>
                    <a:lnTo>
                      <a:pt x="12054" y="4727"/>
                    </a:lnTo>
                    <a:lnTo>
                      <a:pt x="12068" y="4725"/>
                    </a:lnTo>
                    <a:lnTo>
                      <a:pt x="12082" y="4721"/>
                    </a:lnTo>
                    <a:lnTo>
                      <a:pt x="12095" y="4717"/>
                    </a:lnTo>
                    <a:lnTo>
                      <a:pt x="12109" y="4713"/>
                    </a:lnTo>
                    <a:lnTo>
                      <a:pt x="12122" y="4706"/>
                    </a:lnTo>
                    <a:lnTo>
                      <a:pt x="12134" y="4699"/>
                    </a:lnTo>
                    <a:lnTo>
                      <a:pt x="12147" y="4692"/>
                    </a:lnTo>
                    <a:lnTo>
                      <a:pt x="12158" y="4683"/>
                    </a:lnTo>
                    <a:lnTo>
                      <a:pt x="12170" y="4673"/>
                    </a:lnTo>
                    <a:lnTo>
                      <a:pt x="12181" y="4664"/>
                    </a:lnTo>
                    <a:lnTo>
                      <a:pt x="12192" y="4653"/>
                    </a:lnTo>
                    <a:lnTo>
                      <a:pt x="12211" y="4629"/>
                    </a:lnTo>
                    <a:lnTo>
                      <a:pt x="12231" y="4602"/>
                    </a:lnTo>
                    <a:lnTo>
                      <a:pt x="12249" y="4574"/>
                    </a:lnTo>
                    <a:lnTo>
                      <a:pt x="12265" y="4545"/>
                    </a:lnTo>
                    <a:lnTo>
                      <a:pt x="12281" y="4513"/>
                    </a:lnTo>
                    <a:lnTo>
                      <a:pt x="12296" y="4480"/>
                    </a:lnTo>
                    <a:lnTo>
                      <a:pt x="12308" y="4444"/>
                    </a:lnTo>
                    <a:lnTo>
                      <a:pt x="12320" y="4409"/>
                    </a:lnTo>
                    <a:lnTo>
                      <a:pt x="12331" y="4373"/>
                    </a:lnTo>
                    <a:lnTo>
                      <a:pt x="12341" y="4337"/>
                    </a:lnTo>
                    <a:lnTo>
                      <a:pt x="12350" y="4300"/>
                    </a:lnTo>
                    <a:lnTo>
                      <a:pt x="12358" y="4263"/>
                    </a:lnTo>
                    <a:lnTo>
                      <a:pt x="12366" y="4226"/>
                    </a:lnTo>
                    <a:lnTo>
                      <a:pt x="12377" y="4155"/>
                    </a:lnTo>
                    <a:lnTo>
                      <a:pt x="12385" y="4088"/>
                    </a:lnTo>
                    <a:lnTo>
                      <a:pt x="12391" y="4028"/>
                    </a:lnTo>
                    <a:lnTo>
                      <a:pt x="12395" y="3975"/>
                    </a:lnTo>
                    <a:lnTo>
                      <a:pt x="12396" y="3933"/>
                    </a:lnTo>
                    <a:lnTo>
                      <a:pt x="12396" y="3933"/>
                    </a:lnTo>
                    <a:lnTo>
                      <a:pt x="12398" y="3915"/>
                    </a:lnTo>
                    <a:lnTo>
                      <a:pt x="12401" y="3898"/>
                    </a:lnTo>
                    <a:lnTo>
                      <a:pt x="12409" y="3884"/>
                    </a:lnTo>
                    <a:lnTo>
                      <a:pt x="12417" y="3869"/>
                    </a:lnTo>
                    <a:lnTo>
                      <a:pt x="12428" y="3855"/>
                    </a:lnTo>
                    <a:lnTo>
                      <a:pt x="12442" y="3842"/>
                    </a:lnTo>
                    <a:lnTo>
                      <a:pt x="12458" y="3831"/>
                    </a:lnTo>
                    <a:lnTo>
                      <a:pt x="12474" y="3820"/>
                    </a:lnTo>
                    <a:lnTo>
                      <a:pt x="12493" y="3809"/>
                    </a:lnTo>
                    <a:lnTo>
                      <a:pt x="12513" y="3799"/>
                    </a:lnTo>
                    <a:lnTo>
                      <a:pt x="12535" y="3789"/>
                    </a:lnTo>
                    <a:lnTo>
                      <a:pt x="12557" y="3780"/>
                    </a:lnTo>
                    <a:lnTo>
                      <a:pt x="12605" y="3761"/>
                    </a:lnTo>
                    <a:lnTo>
                      <a:pt x="12656" y="3744"/>
                    </a:lnTo>
                    <a:lnTo>
                      <a:pt x="12709" y="3726"/>
                    </a:lnTo>
                    <a:lnTo>
                      <a:pt x="12761" y="3707"/>
                    </a:lnTo>
                    <a:lnTo>
                      <a:pt x="12813" y="3688"/>
                    </a:lnTo>
                    <a:lnTo>
                      <a:pt x="12837" y="3677"/>
                    </a:lnTo>
                    <a:lnTo>
                      <a:pt x="12862" y="3666"/>
                    </a:lnTo>
                    <a:lnTo>
                      <a:pt x="12886" y="3653"/>
                    </a:lnTo>
                    <a:lnTo>
                      <a:pt x="12908" y="3640"/>
                    </a:lnTo>
                    <a:lnTo>
                      <a:pt x="12929" y="3627"/>
                    </a:lnTo>
                    <a:lnTo>
                      <a:pt x="12950" y="3612"/>
                    </a:lnTo>
                    <a:lnTo>
                      <a:pt x="12968" y="3597"/>
                    </a:lnTo>
                    <a:lnTo>
                      <a:pt x="12985" y="3580"/>
                    </a:lnTo>
                    <a:lnTo>
                      <a:pt x="13000" y="3562"/>
                    </a:lnTo>
                    <a:lnTo>
                      <a:pt x="13013" y="3543"/>
                    </a:lnTo>
                    <a:lnTo>
                      <a:pt x="13013" y="3543"/>
                    </a:lnTo>
                    <a:lnTo>
                      <a:pt x="13027" y="3524"/>
                    </a:lnTo>
                    <a:lnTo>
                      <a:pt x="13042" y="3505"/>
                    </a:lnTo>
                    <a:lnTo>
                      <a:pt x="13058" y="3488"/>
                    </a:lnTo>
                    <a:lnTo>
                      <a:pt x="13076" y="3472"/>
                    </a:lnTo>
                    <a:lnTo>
                      <a:pt x="13096" y="3458"/>
                    </a:lnTo>
                    <a:lnTo>
                      <a:pt x="13116" y="3444"/>
                    </a:lnTo>
                    <a:lnTo>
                      <a:pt x="13138" y="3431"/>
                    </a:lnTo>
                    <a:lnTo>
                      <a:pt x="13162" y="3418"/>
                    </a:lnTo>
                    <a:lnTo>
                      <a:pt x="13186" y="3407"/>
                    </a:lnTo>
                    <a:lnTo>
                      <a:pt x="13212" y="3396"/>
                    </a:lnTo>
                    <a:lnTo>
                      <a:pt x="13238" y="3387"/>
                    </a:lnTo>
                    <a:lnTo>
                      <a:pt x="13266" y="3377"/>
                    </a:lnTo>
                    <a:lnTo>
                      <a:pt x="13322" y="3358"/>
                    </a:lnTo>
                    <a:lnTo>
                      <a:pt x="13381" y="3341"/>
                    </a:lnTo>
                    <a:lnTo>
                      <a:pt x="13442" y="3327"/>
                    </a:lnTo>
                    <a:lnTo>
                      <a:pt x="13505" y="3311"/>
                    </a:lnTo>
                    <a:lnTo>
                      <a:pt x="13567" y="3296"/>
                    </a:lnTo>
                    <a:lnTo>
                      <a:pt x="13628" y="3280"/>
                    </a:lnTo>
                    <a:lnTo>
                      <a:pt x="13689" y="3263"/>
                    </a:lnTo>
                    <a:lnTo>
                      <a:pt x="13748" y="3245"/>
                    </a:lnTo>
                    <a:lnTo>
                      <a:pt x="13778" y="3235"/>
                    </a:lnTo>
                    <a:lnTo>
                      <a:pt x="13804" y="3225"/>
                    </a:lnTo>
                    <a:lnTo>
                      <a:pt x="13833" y="3214"/>
                    </a:lnTo>
                    <a:lnTo>
                      <a:pt x="13858" y="3202"/>
                    </a:lnTo>
                    <a:lnTo>
                      <a:pt x="13858" y="3202"/>
                    </a:lnTo>
                    <a:lnTo>
                      <a:pt x="13907" y="3177"/>
                    </a:lnTo>
                    <a:lnTo>
                      <a:pt x="13950" y="3154"/>
                    </a:lnTo>
                    <a:lnTo>
                      <a:pt x="13987" y="3131"/>
                    </a:lnTo>
                    <a:lnTo>
                      <a:pt x="14016" y="3109"/>
                    </a:lnTo>
                    <a:lnTo>
                      <a:pt x="14030" y="3099"/>
                    </a:lnTo>
                    <a:lnTo>
                      <a:pt x="14041" y="3088"/>
                    </a:lnTo>
                    <a:lnTo>
                      <a:pt x="14051" y="3078"/>
                    </a:lnTo>
                    <a:lnTo>
                      <a:pt x="14059" y="3069"/>
                    </a:lnTo>
                    <a:lnTo>
                      <a:pt x="14065" y="3060"/>
                    </a:lnTo>
                    <a:lnTo>
                      <a:pt x="14070" y="3051"/>
                    </a:lnTo>
                    <a:lnTo>
                      <a:pt x="14074" y="3043"/>
                    </a:lnTo>
                    <a:lnTo>
                      <a:pt x="14076" y="3035"/>
                    </a:lnTo>
                    <a:lnTo>
                      <a:pt x="14076" y="3028"/>
                    </a:lnTo>
                    <a:lnTo>
                      <a:pt x="14075" y="3020"/>
                    </a:lnTo>
                    <a:lnTo>
                      <a:pt x="14073" y="3014"/>
                    </a:lnTo>
                    <a:lnTo>
                      <a:pt x="14068" y="3008"/>
                    </a:lnTo>
                    <a:lnTo>
                      <a:pt x="14062" y="3003"/>
                    </a:lnTo>
                    <a:lnTo>
                      <a:pt x="14054" y="2998"/>
                    </a:lnTo>
                    <a:lnTo>
                      <a:pt x="14046" y="2995"/>
                    </a:lnTo>
                    <a:lnTo>
                      <a:pt x="14035" y="2991"/>
                    </a:lnTo>
                    <a:lnTo>
                      <a:pt x="14022" y="2989"/>
                    </a:lnTo>
                    <a:lnTo>
                      <a:pt x="14009" y="2986"/>
                    </a:lnTo>
                    <a:lnTo>
                      <a:pt x="13993" y="2985"/>
                    </a:lnTo>
                    <a:lnTo>
                      <a:pt x="13976" y="2985"/>
                    </a:lnTo>
                    <a:lnTo>
                      <a:pt x="13958" y="2985"/>
                    </a:lnTo>
                    <a:lnTo>
                      <a:pt x="13937" y="2986"/>
                    </a:lnTo>
                    <a:lnTo>
                      <a:pt x="13891" y="2990"/>
                    </a:lnTo>
                    <a:lnTo>
                      <a:pt x="13891" y="2990"/>
                    </a:lnTo>
                    <a:lnTo>
                      <a:pt x="13868" y="2992"/>
                    </a:lnTo>
                    <a:lnTo>
                      <a:pt x="13846" y="2992"/>
                    </a:lnTo>
                    <a:lnTo>
                      <a:pt x="13827" y="2991"/>
                    </a:lnTo>
                    <a:lnTo>
                      <a:pt x="13809" y="2987"/>
                    </a:lnTo>
                    <a:lnTo>
                      <a:pt x="13793" y="2983"/>
                    </a:lnTo>
                    <a:lnTo>
                      <a:pt x="13780" y="2975"/>
                    </a:lnTo>
                    <a:lnTo>
                      <a:pt x="13768" y="2968"/>
                    </a:lnTo>
                    <a:lnTo>
                      <a:pt x="13758" y="2958"/>
                    </a:lnTo>
                    <a:lnTo>
                      <a:pt x="13749" y="2948"/>
                    </a:lnTo>
                    <a:lnTo>
                      <a:pt x="13742" y="2937"/>
                    </a:lnTo>
                    <a:lnTo>
                      <a:pt x="13737" y="2925"/>
                    </a:lnTo>
                    <a:lnTo>
                      <a:pt x="13733" y="2912"/>
                    </a:lnTo>
                    <a:lnTo>
                      <a:pt x="13732" y="2898"/>
                    </a:lnTo>
                    <a:lnTo>
                      <a:pt x="13732" y="2885"/>
                    </a:lnTo>
                    <a:lnTo>
                      <a:pt x="13733" y="2871"/>
                    </a:lnTo>
                    <a:lnTo>
                      <a:pt x="13737" y="2856"/>
                    </a:lnTo>
                    <a:lnTo>
                      <a:pt x="13741" y="2842"/>
                    </a:lnTo>
                    <a:lnTo>
                      <a:pt x="13747" y="2827"/>
                    </a:lnTo>
                    <a:lnTo>
                      <a:pt x="13754" y="2812"/>
                    </a:lnTo>
                    <a:lnTo>
                      <a:pt x="13764" y="2799"/>
                    </a:lnTo>
                    <a:lnTo>
                      <a:pt x="13774" y="2785"/>
                    </a:lnTo>
                    <a:lnTo>
                      <a:pt x="13786" y="2772"/>
                    </a:lnTo>
                    <a:lnTo>
                      <a:pt x="13800" y="2760"/>
                    </a:lnTo>
                    <a:lnTo>
                      <a:pt x="13813" y="2747"/>
                    </a:lnTo>
                    <a:lnTo>
                      <a:pt x="13829" y="2738"/>
                    </a:lnTo>
                    <a:lnTo>
                      <a:pt x="13846" y="2728"/>
                    </a:lnTo>
                    <a:lnTo>
                      <a:pt x="13864" y="2719"/>
                    </a:lnTo>
                    <a:lnTo>
                      <a:pt x="13884" y="2712"/>
                    </a:lnTo>
                    <a:lnTo>
                      <a:pt x="13904" y="2706"/>
                    </a:lnTo>
                    <a:lnTo>
                      <a:pt x="13926" y="2701"/>
                    </a:lnTo>
                    <a:lnTo>
                      <a:pt x="13949" y="2698"/>
                    </a:lnTo>
                    <a:lnTo>
                      <a:pt x="13972" y="2697"/>
                    </a:lnTo>
                    <a:lnTo>
                      <a:pt x="13972" y="2697"/>
                    </a:lnTo>
                    <a:lnTo>
                      <a:pt x="13994" y="2697"/>
                    </a:lnTo>
                    <a:lnTo>
                      <a:pt x="14013" y="2694"/>
                    </a:lnTo>
                    <a:lnTo>
                      <a:pt x="14026" y="2689"/>
                    </a:lnTo>
                    <a:lnTo>
                      <a:pt x="14032" y="2686"/>
                    </a:lnTo>
                    <a:lnTo>
                      <a:pt x="14037" y="2683"/>
                    </a:lnTo>
                    <a:lnTo>
                      <a:pt x="14041" y="2679"/>
                    </a:lnTo>
                    <a:lnTo>
                      <a:pt x="14044" y="2674"/>
                    </a:lnTo>
                    <a:lnTo>
                      <a:pt x="14047" y="2669"/>
                    </a:lnTo>
                    <a:lnTo>
                      <a:pt x="14048" y="2664"/>
                    </a:lnTo>
                    <a:lnTo>
                      <a:pt x="14049" y="2654"/>
                    </a:lnTo>
                    <a:lnTo>
                      <a:pt x="14048" y="2642"/>
                    </a:lnTo>
                    <a:lnTo>
                      <a:pt x="14043" y="2629"/>
                    </a:lnTo>
                    <a:lnTo>
                      <a:pt x="14038" y="2615"/>
                    </a:lnTo>
                    <a:lnTo>
                      <a:pt x="14031" y="2601"/>
                    </a:lnTo>
                    <a:lnTo>
                      <a:pt x="14021" y="2585"/>
                    </a:lnTo>
                    <a:lnTo>
                      <a:pt x="14000" y="2553"/>
                    </a:lnTo>
                    <a:lnTo>
                      <a:pt x="13976" y="2518"/>
                    </a:lnTo>
                    <a:lnTo>
                      <a:pt x="13953" y="2485"/>
                    </a:lnTo>
                    <a:lnTo>
                      <a:pt x="13929" y="2454"/>
                    </a:lnTo>
                    <a:lnTo>
                      <a:pt x="13920" y="2438"/>
                    </a:lnTo>
                    <a:lnTo>
                      <a:pt x="13911" y="2423"/>
                    </a:lnTo>
                    <a:lnTo>
                      <a:pt x="13905" y="2410"/>
                    </a:lnTo>
                    <a:lnTo>
                      <a:pt x="13899" y="2396"/>
                    </a:lnTo>
                    <a:lnTo>
                      <a:pt x="13896" y="2384"/>
                    </a:lnTo>
                    <a:lnTo>
                      <a:pt x="13895" y="2373"/>
                    </a:lnTo>
                    <a:lnTo>
                      <a:pt x="13896" y="2368"/>
                    </a:lnTo>
                    <a:lnTo>
                      <a:pt x="13898" y="2364"/>
                    </a:lnTo>
                    <a:lnTo>
                      <a:pt x="13899" y="2359"/>
                    </a:lnTo>
                    <a:lnTo>
                      <a:pt x="13902" y="2356"/>
                    </a:lnTo>
                    <a:lnTo>
                      <a:pt x="13906" y="2352"/>
                    </a:lnTo>
                    <a:lnTo>
                      <a:pt x="13910" y="2350"/>
                    </a:lnTo>
                    <a:lnTo>
                      <a:pt x="13916" y="2346"/>
                    </a:lnTo>
                    <a:lnTo>
                      <a:pt x="13922" y="2345"/>
                    </a:lnTo>
                    <a:lnTo>
                      <a:pt x="13937" y="2341"/>
                    </a:lnTo>
                    <a:lnTo>
                      <a:pt x="13956" y="2340"/>
                    </a:lnTo>
                    <a:lnTo>
                      <a:pt x="13956" y="2340"/>
                    </a:lnTo>
                    <a:lnTo>
                      <a:pt x="13996" y="2339"/>
                    </a:lnTo>
                    <a:lnTo>
                      <a:pt x="14013" y="2337"/>
                    </a:lnTo>
                    <a:lnTo>
                      <a:pt x="14030" y="2335"/>
                    </a:lnTo>
                    <a:lnTo>
                      <a:pt x="14044" y="2332"/>
                    </a:lnTo>
                    <a:lnTo>
                      <a:pt x="14058" y="2329"/>
                    </a:lnTo>
                    <a:lnTo>
                      <a:pt x="14071" y="2325"/>
                    </a:lnTo>
                    <a:lnTo>
                      <a:pt x="14082" y="2320"/>
                    </a:lnTo>
                    <a:lnTo>
                      <a:pt x="14093" y="2315"/>
                    </a:lnTo>
                    <a:lnTo>
                      <a:pt x="14103" y="2309"/>
                    </a:lnTo>
                    <a:lnTo>
                      <a:pt x="14113" y="2303"/>
                    </a:lnTo>
                    <a:lnTo>
                      <a:pt x="14122" y="2296"/>
                    </a:lnTo>
                    <a:lnTo>
                      <a:pt x="14138" y="2280"/>
                    </a:lnTo>
                    <a:lnTo>
                      <a:pt x="14151" y="2263"/>
                    </a:lnTo>
                    <a:lnTo>
                      <a:pt x="14164" y="2244"/>
                    </a:lnTo>
                    <a:lnTo>
                      <a:pt x="14178" y="2222"/>
                    </a:lnTo>
                    <a:lnTo>
                      <a:pt x="14207" y="2176"/>
                    </a:lnTo>
                    <a:lnTo>
                      <a:pt x="14226" y="2150"/>
                    </a:lnTo>
                    <a:lnTo>
                      <a:pt x="14245" y="2123"/>
                    </a:lnTo>
                    <a:lnTo>
                      <a:pt x="14270" y="2094"/>
                    </a:lnTo>
                    <a:lnTo>
                      <a:pt x="14298" y="2064"/>
                    </a:lnTo>
                    <a:lnTo>
                      <a:pt x="14298" y="2064"/>
                    </a:lnTo>
                    <a:lnTo>
                      <a:pt x="14311" y="2048"/>
                    </a:lnTo>
                    <a:lnTo>
                      <a:pt x="14324" y="2034"/>
                    </a:lnTo>
                    <a:lnTo>
                      <a:pt x="14333" y="2019"/>
                    </a:lnTo>
                    <a:lnTo>
                      <a:pt x="14342" y="2004"/>
                    </a:lnTo>
                    <a:lnTo>
                      <a:pt x="14348" y="1990"/>
                    </a:lnTo>
                    <a:lnTo>
                      <a:pt x="14353" y="1975"/>
                    </a:lnTo>
                    <a:lnTo>
                      <a:pt x="14357" y="1961"/>
                    </a:lnTo>
                    <a:lnTo>
                      <a:pt x="14359" y="1947"/>
                    </a:lnTo>
                    <a:lnTo>
                      <a:pt x="14360" y="1933"/>
                    </a:lnTo>
                    <a:lnTo>
                      <a:pt x="14360" y="1920"/>
                    </a:lnTo>
                    <a:lnTo>
                      <a:pt x="14359" y="1895"/>
                    </a:lnTo>
                    <a:lnTo>
                      <a:pt x="14357" y="1871"/>
                    </a:lnTo>
                    <a:lnTo>
                      <a:pt x="14352" y="1849"/>
                    </a:lnTo>
                    <a:lnTo>
                      <a:pt x="14349" y="1828"/>
                    </a:lnTo>
                    <a:lnTo>
                      <a:pt x="14347" y="1810"/>
                    </a:lnTo>
                    <a:lnTo>
                      <a:pt x="14348" y="1802"/>
                    </a:lnTo>
                    <a:lnTo>
                      <a:pt x="14349" y="1794"/>
                    </a:lnTo>
                    <a:lnTo>
                      <a:pt x="14351" y="1788"/>
                    </a:lnTo>
                    <a:lnTo>
                      <a:pt x="14354" y="1780"/>
                    </a:lnTo>
                    <a:lnTo>
                      <a:pt x="14359" y="1775"/>
                    </a:lnTo>
                    <a:lnTo>
                      <a:pt x="14365" y="1769"/>
                    </a:lnTo>
                    <a:lnTo>
                      <a:pt x="14374" y="1766"/>
                    </a:lnTo>
                    <a:lnTo>
                      <a:pt x="14384" y="1762"/>
                    </a:lnTo>
                    <a:lnTo>
                      <a:pt x="14395" y="1759"/>
                    </a:lnTo>
                    <a:lnTo>
                      <a:pt x="14409" y="1757"/>
                    </a:lnTo>
                    <a:lnTo>
                      <a:pt x="14425" y="1756"/>
                    </a:lnTo>
                    <a:lnTo>
                      <a:pt x="14444" y="1756"/>
                    </a:lnTo>
                    <a:lnTo>
                      <a:pt x="14444" y="1756"/>
                    </a:lnTo>
                    <a:lnTo>
                      <a:pt x="14460" y="1754"/>
                    </a:lnTo>
                    <a:lnTo>
                      <a:pt x="14474" y="1753"/>
                    </a:lnTo>
                    <a:lnTo>
                      <a:pt x="14488" y="1751"/>
                    </a:lnTo>
                    <a:lnTo>
                      <a:pt x="14501" y="1748"/>
                    </a:lnTo>
                    <a:lnTo>
                      <a:pt x="14515" y="1745"/>
                    </a:lnTo>
                    <a:lnTo>
                      <a:pt x="14527" y="1740"/>
                    </a:lnTo>
                    <a:lnTo>
                      <a:pt x="14539" y="1734"/>
                    </a:lnTo>
                    <a:lnTo>
                      <a:pt x="14550" y="1729"/>
                    </a:lnTo>
                    <a:lnTo>
                      <a:pt x="14550" y="1729"/>
                    </a:lnTo>
                    <a:lnTo>
                      <a:pt x="14560" y="1721"/>
                    </a:lnTo>
                    <a:lnTo>
                      <a:pt x="14570" y="1715"/>
                    </a:lnTo>
                    <a:lnTo>
                      <a:pt x="14578" y="1708"/>
                    </a:lnTo>
                    <a:lnTo>
                      <a:pt x="14587" y="1701"/>
                    </a:lnTo>
                    <a:lnTo>
                      <a:pt x="14602" y="1683"/>
                    </a:lnTo>
                    <a:lnTo>
                      <a:pt x="14614" y="1665"/>
                    </a:lnTo>
                    <a:lnTo>
                      <a:pt x="14624" y="1646"/>
                    </a:lnTo>
                    <a:lnTo>
                      <a:pt x="14631" y="1625"/>
                    </a:lnTo>
                    <a:lnTo>
                      <a:pt x="14636" y="1603"/>
                    </a:lnTo>
                    <a:lnTo>
                      <a:pt x="14638" y="1581"/>
                    </a:lnTo>
                    <a:lnTo>
                      <a:pt x="14637" y="1559"/>
                    </a:lnTo>
                    <a:lnTo>
                      <a:pt x="14635" y="1535"/>
                    </a:lnTo>
                    <a:lnTo>
                      <a:pt x="14627" y="1513"/>
                    </a:lnTo>
                    <a:lnTo>
                      <a:pt x="14624" y="1501"/>
                    </a:lnTo>
                    <a:lnTo>
                      <a:pt x="14619" y="1490"/>
                    </a:lnTo>
                    <a:lnTo>
                      <a:pt x="14613" y="1479"/>
                    </a:lnTo>
                    <a:lnTo>
                      <a:pt x="14607" y="1468"/>
                    </a:lnTo>
                    <a:lnTo>
                      <a:pt x="14599" y="1458"/>
                    </a:lnTo>
                    <a:lnTo>
                      <a:pt x="14591" y="1447"/>
                    </a:lnTo>
                    <a:lnTo>
                      <a:pt x="14582" y="1437"/>
                    </a:lnTo>
                    <a:lnTo>
                      <a:pt x="14572" y="1428"/>
                    </a:lnTo>
                    <a:lnTo>
                      <a:pt x="14561" y="1418"/>
                    </a:lnTo>
                    <a:lnTo>
                      <a:pt x="14550" y="1408"/>
                    </a:lnTo>
                    <a:lnTo>
                      <a:pt x="14550" y="1408"/>
                    </a:lnTo>
                    <a:lnTo>
                      <a:pt x="14531" y="1395"/>
                    </a:lnTo>
                    <a:lnTo>
                      <a:pt x="14509" y="1381"/>
                    </a:lnTo>
                    <a:lnTo>
                      <a:pt x="14509" y="1381"/>
                    </a:lnTo>
                    <a:lnTo>
                      <a:pt x="14496" y="1374"/>
                    </a:lnTo>
                    <a:lnTo>
                      <a:pt x="14485" y="1368"/>
                    </a:lnTo>
                    <a:lnTo>
                      <a:pt x="14475" y="1360"/>
                    </a:lnTo>
                    <a:lnTo>
                      <a:pt x="14468" y="1353"/>
                    </a:lnTo>
                    <a:lnTo>
                      <a:pt x="14461" y="1346"/>
                    </a:lnTo>
                    <a:lnTo>
                      <a:pt x="14456" y="1339"/>
                    </a:lnTo>
                    <a:lnTo>
                      <a:pt x="14451" y="1332"/>
                    </a:lnTo>
                    <a:lnTo>
                      <a:pt x="14449" y="1325"/>
                    </a:lnTo>
                    <a:lnTo>
                      <a:pt x="14446" y="1317"/>
                    </a:lnTo>
                    <a:lnTo>
                      <a:pt x="14445" y="1310"/>
                    </a:lnTo>
                    <a:lnTo>
                      <a:pt x="14445" y="1303"/>
                    </a:lnTo>
                    <a:lnTo>
                      <a:pt x="14445" y="1297"/>
                    </a:lnTo>
                    <a:lnTo>
                      <a:pt x="14446" y="1289"/>
                    </a:lnTo>
                    <a:lnTo>
                      <a:pt x="14449" y="1282"/>
                    </a:lnTo>
                    <a:lnTo>
                      <a:pt x="14456" y="1267"/>
                    </a:lnTo>
                    <a:lnTo>
                      <a:pt x="14464" y="1253"/>
                    </a:lnTo>
                    <a:lnTo>
                      <a:pt x="14475" y="1239"/>
                    </a:lnTo>
                    <a:lnTo>
                      <a:pt x="14500" y="1210"/>
                    </a:lnTo>
                    <a:lnTo>
                      <a:pt x="14526" y="1180"/>
                    </a:lnTo>
                    <a:lnTo>
                      <a:pt x="14539" y="1166"/>
                    </a:lnTo>
                    <a:lnTo>
                      <a:pt x="14550" y="1150"/>
                    </a:lnTo>
                    <a:lnTo>
                      <a:pt x="14550" y="1150"/>
                    </a:lnTo>
                    <a:lnTo>
                      <a:pt x="14560" y="1136"/>
                    </a:lnTo>
                    <a:lnTo>
                      <a:pt x="14567" y="1122"/>
                    </a:lnTo>
                    <a:lnTo>
                      <a:pt x="14572" y="1107"/>
                    </a:lnTo>
                    <a:lnTo>
                      <a:pt x="14575" y="1092"/>
                    </a:lnTo>
                    <a:lnTo>
                      <a:pt x="14575" y="1085"/>
                    </a:lnTo>
                    <a:lnTo>
                      <a:pt x="14575" y="1077"/>
                    </a:lnTo>
                    <a:lnTo>
                      <a:pt x="14572" y="1070"/>
                    </a:lnTo>
                    <a:lnTo>
                      <a:pt x="14570" y="1063"/>
                    </a:lnTo>
                    <a:lnTo>
                      <a:pt x="14567" y="1055"/>
                    </a:lnTo>
                    <a:lnTo>
                      <a:pt x="14562" y="1048"/>
                    </a:lnTo>
                    <a:lnTo>
                      <a:pt x="14556" y="1041"/>
                    </a:lnTo>
                    <a:lnTo>
                      <a:pt x="14550" y="1032"/>
                    </a:lnTo>
                    <a:lnTo>
                      <a:pt x="14550" y="1032"/>
                    </a:lnTo>
                    <a:lnTo>
                      <a:pt x="14542" y="1024"/>
                    </a:lnTo>
                    <a:lnTo>
                      <a:pt x="14542" y="1024"/>
                    </a:lnTo>
                    <a:lnTo>
                      <a:pt x="14527" y="1009"/>
                    </a:lnTo>
                    <a:lnTo>
                      <a:pt x="14522" y="1003"/>
                    </a:lnTo>
                    <a:lnTo>
                      <a:pt x="14517" y="997"/>
                    </a:lnTo>
                    <a:lnTo>
                      <a:pt x="14515" y="990"/>
                    </a:lnTo>
                    <a:lnTo>
                      <a:pt x="14513" y="984"/>
                    </a:lnTo>
                    <a:lnTo>
                      <a:pt x="14512" y="978"/>
                    </a:lnTo>
                    <a:lnTo>
                      <a:pt x="14512" y="972"/>
                    </a:lnTo>
                    <a:lnTo>
                      <a:pt x="14513" y="967"/>
                    </a:lnTo>
                    <a:lnTo>
                      <a:pt x="14516" y="962"/>
                    </a:lnTo>
                    <a:lnTo>
                      <a:pt x="14520" y="957"/>
                    </a:lnTo>
                    <a:lnTo>
                      <a:pt x="14524" y="953"/>
                    </a:lnTo>
                    <a:lnTo>
                      <a:pt x="14535" y="944"/>
                    </a:lnTo>
                    <a:lnTo>
                      <a:pt x="14550" y="937"/>
                    </a:lnTo>
                    <a:lnTo>
                      <a:pt x="14550" y="937"/>
                    </a:lnTo>
                    <a:lnTo>
                      <a:pt x="14571" y="928"/>
                    </a:lnTo>
                    <a:lnTo>
                      <a:pt x="14594" y="921"/>
                    </a:lnTo>
                    <a:lnTo>
                      <a:pt x="14622" y="915"/>
                    </a:lnTo>
                    <a:lnTo>
                      <a:pt x="14652" y="908"/>
                    </a:lnTo>
                    <a:lnTo>
                      <a:pt x="14685" y="904"/>
                    </a:lnTo>
                    <a:lnTo>
                      <a:pt x="14720" y="899"/>
                    </a:lnTo>
                    <a:lnTo>
                      <a:pt x="14795" y="890"/>
                    </a:lnTo>
                    <a:lnTo>
                      <a:pt x="14875" y="883"/>
                    </a:lnTo>
                    <a:lnTo>
                      <a:pt x="14955" y="877"/>
                    </a:lnTo>
                    <a:lnTo>
                      <a:pt x="15035" y="869"/>
                    </a:lnTo>
                    <a:lnTo>
                      <a:pt x="15110" y="861"/>
                    </a:lnTo>
                    <a:lnTo>
                      <a:pt x="15110" y="861"/>
                    </a:lnTo>
                    <a:lnTo>
                      <a:pt x="15134" y="857"/>
                    </a:lnTo>
                    <a:lnTo>
                      <a:pt x="15153" y="852"/>
                    </a:lnTo>
                    <a:lnTo>
                      <a:pt x="15169" y="846"/>
                    </a:lnTo>
                    <a:lnTo>
                      <a:pt x="15175" y="842"/>
                    </a:lnTo>
                    <a:lnTo>
                      <a:pt x="15180" y="839"/>
                    </a:lnTo>
                    <a:lnTo>
                      <a:pt x="15184" y="835"/>
                    </a:lnTo>
                    <a:lnTo>
                      <a:pt x="15188" y="830"/>
                    </a:lnTo>
                    <a:lnTo>
                      <a:pt x="15191" y="826"/>
                    </a:lnTo>
                    <a:lnTo>
                      <a:pt x="15192" y="822"/>
                    </a:lnTo>
                    <a:lnTo>
                      <a:pt x="15193" y="817"/>
                    </a:lnTo>
                    <a:lnTo>
                      <a:pt x="15193" y="812"/>
                    </a:lnTo>
                    <a:lnTo>
                      <a:pt x="15191" y="801"/>
                    </a:lnTo>
                    <a:lnTo>
                      <a:pt x="15186" y="790"/>
                    </a:lnTo>
                    <a:lnTo>
                      <a:pt x="15178" y="777"/>
                    </a:lnTo>
                    <a:lnTo>
                      <a:pt x="15169" y="765"/>
                    </a:lnTo>
                    <a:lnTo>
                      <a:pt x="15156" y="754"/>
                    </a:lnTo>
                    <a:lnTo>
                      <a:pt x="15142" y="741"/>
                    </a:lnTo>
                    <a:lnTo>
                      <a:pt x="15126" y="728"/>
                    </a:lnTo>
                    <a:lnTo>
                      <a:pt x="15107" y="716"/>
                    </a:lnTo>
                    <a:lnTo>
                      <a:pt x="15088" y="705"/>
                    </a:lnTo>
                    <a:lnTo>
                      <a:pt x="15067" y="693"/>
                    </a:lnTo>
                    <a:lnTo>
                      <a:pt x="15045" y="682"/>
                    </a:lnTo>
                    <a:lnTo>
                      <a:pt x="15023" y="671"/>
                    </a:lnTo>
                    <a:lnTo>
                      <a:pt x="14998" y="661"/>
                    </a:lnTo>
                    <a:lnTo>
                      <a:pt x="14975" y="653"/>
                    </a:lnTo>
                    <a:lnTo>
                      <a:pt x="14951" y="644"/>
                    </a:lnTo>
                    <a:lnTo>
                      <a:pt x="14926" y="637"/>
                    </a:lnTo>
                    <a:lnTo>
                      <a:pt x="14902" y="631"/>
                    </a:lnTo>
                    <a:lnTo>
                      <a:pt x="14878" y="626"/>
                    </a:lnTo>
                    <a:lnTo>
                      <a:pt x="14855" y="622"/>
                    </a:lnTo>
                    <a:lnTo>
                      <a:pt x="14832" y="620"/>
                    </a:lnTo>
                    <a:lnTo>
                      <a:pt x="14810" y="618"/>
                    </a:lnTo>
                    <a:lnTo>
                      <a:pt x="14790" y="620"/>
                    </a:lnTo>
                    <a:lnTo>
                      <a:pt x="14771" y="623"/>
                    </a:lnTo>
                    <a:lnTo>
                      <a:pt x="14752" y="627"/>
                    </a:lnTo>
                    <a:lnTo>
                      <a:pt x="14736" y="634"/>
                    </a:lnTo>
                    <a:lnTo>
                      <a:pt x="14736" y="634"/>
                    </a:lnTo>
                    <a:close/>
                    <a:moveTo>
                      <a:pt x="10820" y="5944"/>
                    </a:moveTo>
                    <a:lnTo>
                      <a:pt x="10820" y="5944"/>
                    </a:lnTo>
                    <a:lnTo>
                      <a:pt x="10785" y="5941"/>
                    </a:lnTo>
                    <a:lnTo>
                      <a:pt x="10785" y="5941"/>
                    </a:lnTo>
                    <a:lnTo>
                      <a:pt x="10756" y="5938"/>
                    </a:lnTo>
                    <a:lnTo>
                      <a:pt x="10746" y="5939"/>
                    </a:lnTo>
                    <a:lnTo>
                      <a:pt x="10738" y="5941"/>
                    </a:lnTo>
                    <a:lnTo>
                      <a:pt x="10735" y="5943"/>
                    </a:lnTo>
                    <a:lnTo>
                      <a:pt x="10732" y="5948"/>
                    </a:lnTo>
                    <a:lnTo>
                      <a:pt x="10731" y="5954"/>
                    </a:lnTo>
                    <a:lnTo>
                      <a:pt x="10730" y="5963"/>
                    </a:lnTo>
                    <a:lnTo>
                      <a:pt x="10730" y="5990"/>
                    </a:lnTo>
                    <a:lnTo>
                      <a:pt x="10727" y="6007"/>
                    </a:lnTo>
                    <a:lnTo>
                      <a:pt x="10725" y="6027"/>
                    </a:lnTo>
                    <a:lnTo>
                      <a:pt x="10720" y="6052"/>
                    </a:lnTo>
                    <a:lnTo>
                      <a:pt x="10712" y="6081"/>
                    </a:lnTo>
                    <a:lnTo>
                      <a:pt x="10702" y="6113"/>
                    </a:lnTo>
                    <a:lnTo>
                      <a:pt x="10687" y="6151"/>
                    </a:lnTo>
                    <a:lnTo>
                      <a:pt x="10687" y="6151"/>
                    </a:lnTo>
                    <a:lnTo>
                      <a:pt x="10675" y="6181"/>
                    </a:lnTo>
                    <a:lnTo>
                      <a:pt x="10666" y="6207"/>
                    </a:lnTo>
                    <a:lnTo>
                      <a:pt x="10660" y="6232"/>
                    </a:lnTo>
                    <a:lnTo>
                      <a:pt x="10656" y="6254"/>
                    </a:lnTo>
                    <a:lnTo>
                      <a:pt x="10654" y="6275"/>
                    </a:lnTo>
                    <a:lnTo>
                      <a:pt x="10655" y="6293"/>
                    </a:lnTo>
                    <a:lnTo>
                      <a:pt x="10659" y="6310"/>
                    </a:lnTo>
                    <a:lnTo>
                      <a:pt x="10665" y="6325"/>
                    </a:lnTo>
                    <a:lnTo>
                      <a:pt x="10672" y="6340"/>
                    </a:lnTo>
                    <a:lnTo>
                      <a:pt x="10683" y="6352"/>
                    </a:lnTo>
                    <a:lnTo>
                      <a:pt x="10696" y="6364"/>
                    </a:lnTo>
                    <a:lnTo>
                      <a:pt x="10709" y="6375"/>
                    </a:lnTo>
                    <a:lnTo>
                      <a:pt x="10726" y="6386"/>
                    </a:lnTo>
                    <a:lnTo>
                      <a:pt x="10743" y="6396"/>
                    </a:lnTo>
                    <a:lnTo>
                      <a:pt x="10764" y="6406"/>
                    </a:lnTo>
                    <a:lnTo>
                      <a:pt x="10785" y="6416"/>
                    </a:lnTo>
                    <a:lnTo>
                      <a:pt x="10785" y="6416"/>
                    </a:lnTo>
                    <a:lnTo>
                      <a:pt x="10824" y="6433"/>
                    </a:lnTo>
                    <a:lnTo>
                      <a:pt x="10868" y="6450"/>
                    </a:lnTo>
                    <a:lnTo>
                      <a:pt x="10915" y="6469"/>
                    </a:lnTo>
                    <a:lnTo>
                      <a:pt x="10966" y="6492"/>
                    </a:lnTo>
                    <a:lnTo>
                      <a:pt x="10966" y="6492"/>
                    </a:lnTo>
                    <a:lnTo>
                      <a:pt x="10988" y="6501"/>
                    </a:lnTo>
                    <a:lnTo>
                      <a:pt x="11010" y="6509"/>
                    </a:lnTo>
                    <a:lnTo>
                      <a:pt x="11030" y="6516"/>
                    </a:lnTo>
                    <a:lnTo>
                      <a:pt x="11048" y="6521"/>
                    </a:lnTo>
                    <a:lnTo>
                      <a:pt x="11067" y="6525"/>
                    </a:lnTo>
                    <a:lnTo>
                      <a:pt x="11084" y="6527"/>
                    </a:lnTo>
                    <a:lnTo>
                      <a:pt x="11100" y="6528"/>
                    </a:lnTo>
                    <a:lnTo>
                      <a:pt x="11113" y="6528"/>
                    </a:lnTo>
                    <a:lnTo>
                      <a:pt x="11128" y="6527"/>
                    </a:lnTo>
                    <a:lnTo>
                      <a:pt x="11140" y="6525"/>
                    </a:lnTo>
                    <a:lnTo>
                      <a:pt x="11151" y="6521"/>
                    </a:lnTo>
                    <a:lnTo>
                      <a:pt x="11162" y="6516"/>
                    </a:lnTo>
                    <a:lnTo>
                      <a:pt x="11172" y="6511"/>
                    </a:lnTo>
                    <a:lnTo>
                      <a:pt x="11180" y="6504"/>
                    </a:lnTo>
                    <a:lnTo>
                      <a:pt x="11188" y="6496"/>
                    </a:lnTo>
                    <a:lnTo>
                      <a:pt x="11195" y="6489"/>
                    </a:lnTo>
                    <a:lnTo>
                      <a:pt x="11200" y="6479"/>
                    </a:lnTo>
                    <a:lnTo>
                      <a:pt x="11205" y="6471"/>
                    </a:lnTo>
                    <a:lnTo>
                      <a:pt x="11210" y="6460"/>
                    </a:lnTo>
                    <a:lnTo>
                      <a:pt x="11212" y="6449"/>
                    </a:lnTo>
                    <a:lnTo>
                      <a:pt x="11215" y="6438"/>
                    </a:lnTo>
                    <a:lnTo>
                      <a:pt x="11216" y="6425"/>
                    </a:lnTo>
                    <a:lnTo>
                      <a:pt x="11217" y="6412"/>
                    </a:lnTo>
                    <a:lnTo>
                      <a:pt x="11216" y="6400"/>
                    </a:lnTo>
                    <a:lnTo>
                      <a:pt x="11215" y="6386"/>
                    </a:lnTo>
                    <a:lnTo>
                      <a:pt x="11214" y="6372"/>
                    </a:lnTo>
                    <a:lnTo>
                      <a:pt x="11207" y="6343"/>
                    </a:lnTo>
                    <a:lnTo>
                      <a:pt x="11198" y="6314"/>
                    </a:lnTo>
                    <a:lnTo>
                      <a:pt x="11185" y="6285"/>
                    </a:lnTo>
                    <a:lnTo>
                      <a:pt x="11185" y="6285"/>
                    </a:lnTo>
                    <a:lnTo>
                      <a:pt x="11172" y="6255"/>
                    </a:lnTo>
                    <a:lnTo>
                      <a:pt x="11160" y="6225"/>
                    </a:lnTo>
                    <a:lnTo>
                      <a:pt x="11134" y="6163"/>
                    </a:lnTo>
                    <a:lnTo>
                      <a:pt x="11120" y="6133"/>
                    </a:lnTo>
                    <a:lnTo>
                      <a:pt x="11106" y="6105"/>
                    </a:lnTo>
                    <a:lnTo>
                      <a:pt x="11090" y="6076"/>
                    </a:lnTo>
                    <a:lnTo>
                      <a:pt x="11072" y="6051"/>
                    </a:lnTo>
                    <a:lnTo>
                      <a:pt x="11062" y="6038"/>
                    </a:lnTo>
                    <a:lnTo>
                      <a:pt x="11052" y="6026"/>
                    </a:lnTo>
                    <a:lnTo>
                      <a:pt x="11041" y="6015"/>
                    </a:lnTo>
                    <a:lnTo>
                      <a:pt x="11029" y="6004"/>
                    </a:lnTo>
                    <a:lnTo>
                      <a:pt x="11016" y="5994"/>
                    </a:lnTo>
                    <a:lnTo>
                      <a:pt x="11004" y="5986"/>
                    </a:lnTo>
                    <a:lnTo>
                      <a:pt x="10989" y="5977"/>
                    </a:lnTo>
                    <a:lnTo>
                      <a:pt x="10975" y="5970"/>
                    </a:lnTo>
                    <a:lnTo>
                      <a:pt x="10959" y="5963"/>
                    </a:lnTo>
                    <a:lnTo>
                      <a:pt x="10943" y="5958"/>
                    </a:lnTo>
                    <a:lnTo>
                      <a:pt x="10925" y="5953"/>
                    </a:lnTo>
                    <a:lnTo>
                      <a:pt x="10906" y="5949"/>
                    </a:lnTo>
                    <a:lnTo>
                      <a:pt x="10887" y="5945"/>
                    </a:lnTo>
                    <a:lnTo>
                      <a:pt x="10866" y="5944"/>
                    </a:lnTo>
                    <a:lnTo>
                      <a:pt x="10844" y="5943"/>
                    </a:lnTo>
                    <a:lnTo>
                      <a:pt x="10820" y="5944"/>
                    </a:lnTo>
                    <a:lnTo>
                      <a:pt x="10820" y="5944"/>
                    </a:lnTo>
                    <a:close/>
                    <a:moveTo>
                      <a:pt x="8858" y="9349"/>
                    </a:moveTo>
                    <a:lnTo>
                      <a:pt x="8858" y="9349"/>
                    </a:lnTo>
                    <a:lnTo>
                      <a:pt x="8842" y="9348"/>
                    </a:lnTo>
                    <a:lnTo>
                      <a:pt x="8825" y="9348"/>
                    </a:lnTo>
                    <a:lnTo>
                      <a:pt x="8825" y="9348"/>
                    </a:lnTo>
                    <a:lnTo>
                      <a:pt x="8803" y="9349"/>
                    </a:lnTo>
                    <a:lnTo>
                      <a:pt x="8784" y="9353"/>
                    </a:lnTo>
                    <a:lnTo>
                      <a:pt x="8770" y="9356"/>
                    </a:lnTo>
                    <a:lnTo>
                      <a:pt x="8763" y="9360"/>
                    </a:lnTo>
                    <a:lnTo>
                      <a:pt x="8759" y="9363"/>
                    </a:lnTo>
                    <a:lnTo>
                      <a:pt x="8755" y="9366"/>
                    </a:lnTo>
                    <a:lnTo>
                      <a:pt x="8752" y="9370"/>
                    </a:lnTo>
                    <a:lnTo>
                      <a:pt x="8750" y="9374"/>
                    </a:lnTo>
                    <a:lnTo>
                      <a:pt x="8749" y="9379"/>
                    </a:lnTo>
                    <a:lnTo>
                      <a:pt x="8747" y="9382"/>
                    </a:lnTo>
                    <a:lnTo>
                      <a:pt x="8747" y="9387"/>
                    </a:lnTo>
                    <a:lnTo>
                      <a:pt x="8750" y="9397"/>
                    </a:lnTo>
                    <a:lnTo>
                      <a:pt x="8756" y="9408"/>
                    </a:lnTo>
                    <a:lnTo>
                      <a:pt x="8765" y="9418"/>
                    </a:lnTo>
                    <a:lnTo>
                      <a:pt x="8774" y="9429"/>
                    </a:lnTo>
                    <a:lnTo>
                      <a:pt x="8788" y="9439"/>
                    </a:lnTo>
                    <a:lnTo>
                      <a:pt x="8803" y="9448"/>
                    </a:lnTo>
                    <a:lnTo>
                      <a:pt x="8820" y="9458"/>
                    </a:lnTo>
                    <a:lnTo>
                      <a:pt x="8838" y="9467"/>
                    </a:lnTo>
                    <a:lnTo>
                      <a:pt x="8858" y="9474"/>
                    </a:lnTo>
                    <a:lnTo>
                      <a:pt x="8858" y="9474"/>
                    </a:lnTo>
                    <a:lnTo>
                      <a:pt x="8881" y="9481"/>
                    </a:lnTo>
                    <a:lnTo>
                      <a:pt x="8907" y="9486"/>
                    </a:lnTo>
                    <a:lnTo>
                      <a:pt x="8932" y="9490"/>
                    </a:lnTo>
                    <a:lnTo>
                      <a:pt x="8959" y="9491"/>
                    </a:lnTo>
                    <a:lnTo>
                      <a:pt x="8959" y="9491"/>
                    </a:lnTo>
                    <a:lnTo>
                      <a:pt x="8974" y="9491"/>
                    </a:lnTo>
                    <a:lnTo>
                      <a:pt x="8986" y="9490"/>
                    </a:lnTo>
                    <a:lnTo>
                      <a:pt x="8997" y="9489"/>
                    </a:lnTo>
                    <a:lnTo>
                      <a:pt x="9007" y="9486"/>
                    </a:lnTo>
                    <a:lnTo>
                      <a:pt x="9014" y="9483"/>
                    </a:lnTo>
                    <a:lnTo>
                      <a:pt x="9022" y="9479"/>
                    </a:lnTo>
                    <a:lnTo>
                      <a:pt x="9027" y="9475"/>
                    </a:lnTo>
                    <a:lnTo>
                      <a:pt x="9032" y="9470"/>
                    </a:lnTo>
                    <a:lnTo>
                      <a:pt x="9034" y="9465"/>
                    </a:lnTo>
                    <a:lnTo>
                      <a:pt x="9036" y="9461"/>
                    </a:lnTo>
                    <a:lnTo>
                      <a:pt x="9036" y="9454"/>
                    </a:lnTo>
                    <a:lnTo>
                      <a:pt x="9036" y="9450"/>
                    </a:lnTo>
                    <a:lnTo>
                      <a:pt x="9035" y="9443"/>
                    </a:lnTo>
                    <a:lnTo>
                      <a:pt x="9033" y="9437"/>
                    </a:lnTo>
                    <a:lnTo>
                      <a:pt x="9029" y="9430"/>
                    </a:lnTo>
                    <a:lnTo>
                      <a:pt x="9024" y="9424"/>
                    </a:lnTo>
                    <a:lnTo>
                      <a:pt x="9013" y="9412"/>
                    </a:lnTo>
                    <a:lnTo>
                      <a:pt x="8999" y="9398"/>
                    </a:lnTo>
                    <a:lnTo>
                      <a:pt x="8980" y="9387"/>
                    </a:lnTo>
                    <a:lnTo>
                      <a:pt x="8961" y="9376"/>
                    </a:lnTo>
                    <a:lnTo>
                      <a:pt x="8937" y="9366"/>
                    </a:lnTo>
                    <a:lnTo>
                      <a:pt x="8913" y="9358"/>
                    </a:lnTo>
                    <a:lnTo>
                      <a:pt x="8886" y="9352"/>
                    </a:lnTo>
                    <a:lnTo>
                      <a:pt x="8858" y="9349"/>
                    </a:lnTo>
                    <a:lnTo>
                      <a:pt x="8858" y="9349"/>
                    </a:lnTo>
                    <a:close/>
                    <a:moveTo>
                      <a:pt x="4441" y="1976"/>
                    </a:moveTo>
                    <a:lnTo>
                      <a:pt x="4441" y="1976"/>
                    </a:lnTo>
                    <a:lnTo>
                      <a:pt x="4456" y="1975"/>
                    </a:lnTo>
                    <a:lnTo>
                      <a:pt x="4469" y="1974"/>
                    </a:lnTo>
                    <a:lnTo>
                      <a:pt x="4482" y="1972"/>
                    </a:lnTo>
                    <a:lnTo>
                      <a:pt x="4493" y="1970"/>
                    </a:lnTo>
                    <a:lnTo>
                      <a:pt x="4502" y="1966"/>
                    </a:lnTo>
                    <a:lnTo>
                      <a:pt x="4512" y="1963"/>
                    </a:lnTo>
                    <a:lnTo>
                      <a:pt x="4521" y="1958"/>
                    </a:lnTo>
                    <a:lnTo>
                      <a:pt x="4529" y="1953"/>
                    </a:lnTo>
                    <a:lnTo>
                      <a:pt x="4544" y="1942"/>
                    </a:lnTo>
                    <a:lnTo>
                      <a:pt x="4556" y="1930"/>
                    </a:lnTo>
                    <a:lnTo>
                      <a:pt x="4582" y="1903"/>
                    </a:lnTo>
                    <a:lnTo>
                      <a:pt x="4594" y="1889"/>
                    </a:lnTo>
                    <a:lnTo>
                      <a:pt x="4609" y="1876"/>
                    </a:lnTo>
                    <a:lnTo>
                      <a:pt x="4625" y="1863"/>
                    </a:lnTo>
                    <a:lnTo>
                      <a:pt x="4643" y="1852"/>
                    </a:lnTo>
                    <a:lnTo>
                      <a:pt x="4654" y="1848"/>
                    </a:lnTo>
                    <a:lnTo>
                      <a:pt x="4665" y="1844"/>
                    </a:lnTo>
                    <a:lnTo>
                      <a:pt x="4679" y="1839"/>
                    </a:lnTo>
                    <a:lnTo>
                      <a:pt x="4692" y="1837"/>
                    </a:lnTo>
                    <a:lnTo>
                      <a:pt x="4707" y="1833"/>
                    </a:lnTo>
                    <a:lnTo>
                      <a:pt x="4723" y="1832"/>
                    </a:lnTo>
                    <a:lnTo>
                      <a:pt x="4740" y="1830"/>
                    </a:lnTo>
                    <a:lnTo>
                      <a:pt x="4758" y="1830"/>
                    </a:lnTo>
                    <a:lnTo>
                      <a:pt x="4758" y="1830"/>
                    </a:lnTo>
                    <a:lnTo>
                      <a:pt x="4775" y="1829"/>
                    </a:lnTo>
                    <a:lnTo>
                      <a:pt x="4794" y="1828"/>
                    </a:lnTo>
                    <a:lnTo>
                      <a:pt x="4812" y="1824"/>
                    </a:lnTo>
                    <a:lnTo>
                      <a:pt x="4830" y="1821"/>
                    </a:lnTo>
                    <a:lnTo>
                      <a:pt x="4849" y="1816"/>
                    </a:lnTo>
                    <a:lnTo>
                      <a:pt x="4868" y="1811"/>
                    </a:lnTo>
                    <a:lnTo>
                      <a:pt x="4887" y="1805"/>
                    </a:lnTo>
                    <a:lnTo>
                      <a:pt x="4905" y="1797"/>
                    </a:lnTo>
                    <a:lnTo>
                      <a:pt x="4941" y="1781"/>
                    </a:lnTo>
                    <a:lnTo>
                      <a:pt x="4975" y="1763"/>
                    </a:lnTo>
                    <a:lnTo>
                      <a:pt x="5007" y="1743"/>
                    </a:lnTo>
                    <a:lnTo>
                      <a:pt x="5035" y="1721"/>
                    </a:lnTo>
                    <a:lnTo>
                      <a:pt x="5035" y="1721"/>
                    </a:lnTo>
                    <a:lnTo>
                      <a:pt x="5048" y="1710"/>
                    </a:lnTo>
                    <a:lnTo>
                      <a:pt x="5059" y="1699"/>
                    </a:lnTo>
                    <a:lnTo>
                      <a:pt x="5070" y="1688"/>
                    </a:lnTo>
                    <a:lnTo>
                      <a:pt x="5079" y="1677"/>
                    </a:lnTo>
                    <a:lnTo>
                      <a:pt x="5086" y="1668"/>
                    </a:lnTo>
                    <a:lnTo>
                      <a:pt x="5093" y="1657"/>
                    </a:lnTo>
                    <a:lnTo>
                      <a:pt x="5096" y="1647"/>
                    </a:lnTo>
                    <a:lnTo>
                      <a:pt x="5099" y="1636"/>
                    </a:lnTo>
                    <a:lnTo>
                      <a:pt x="5099" y="1627"/>
                    </a:lnTo>
                    <a:lnTo>
                      <a:pt x="5097" y="1619"/>
                    </a:lnTo>
                    <a:lnTo>
                      <a:pt x="5093" y="1610"/>
                    </a:lnTo>
                    <a:lnTo>
                      <a:pt x="5086" y="1603"/>
                    </a:lnTo>
                    <a:lnTo>
                      <a:pt x="5078" y="1595"/>
                    </a:lnTo>
                    <a:lnTo>
                      <a:pt x="5066" y="1589"/>
                    </a:lnTo>
                    <a:lnTo>
                      <a:pt x="5052" y="1584"/>
                    </a:lnTo>
                    <a:lnTo>
                      <a:pt x="5035" y="1579"/>
                    </a:lnTo>
                    <a:lnTo>
                      <a:pt x="5035" y="1579"/>
                    </a:lnTo>
                    <a:lnTo>
                      <a:pt x="5020" y="1577"/>
                    </a:lnTo>
                    <a:lnTo>
                      <a:pt x="5004" y="1576"/>
                    </a:lnTo>
                    <a:lnTo>
                      <a:pt x="4986" y="1575"/>
                    </a:lnTo>
                    <a:lnTo>
                      <a:pt x="4965" y="1575"/>
                    </a:lnTo>
                    <a:lnTo>
                      <a:pt x="4965" y="1575"/>
                    </a:lnTo>
                    <a:lnTo>
                      <a:pt x="4939" y="1576"/>
                    </a:lnTo>
                    <a:lnTo>
                      <a:pt x="4916" y="1578"/>
                    </a:lnTo>
                    <a:lnTo>
                      <a:pt x="4893" y="1582"/>
                    </a:lnTo>
                    <a:lnTo>
                      <a:pt x="4872" y="1586"/>
                    </a:lnTo>
                    <a:lnTo>
                      <a:pt x="4851" y="1590"/>
                    </a:lnTo>
                    <a:lnTo>
                      <a:pt x="4833" y="1595"/>
                    </a:lnTo>
                    <a:lnTo>
                      <a:pt x="4815" y="1601"/>
                    </a:lnTo>
                    <a:lnTo>
                      <a:pt x="4797" y="1608"/>
                    </a:lnTo>
                    <a:lnTo>
                      <a:pt x="4766" y="1622"/>
                    </a:lnTo>
                    <a:lnTo>
                      <a:pt x="4736" y="1638"/>
                    </a:lnTo>
                    <a:lnTo>
                      <a:pt x="4709" y="1654"/>
                    </a:lnTo>
                    <a:lnTo>
                      <a:pt x="4684" y="1671"/>
                    </a:lnTo>
                    <a:lnTo>
                      <a:pt x="4658" y="1688"/>
                    </a:lnTo>
                    <a:lnTo>
                      <a:pt x="4632" y="1706"/>
                    </a:lnTo>
                    <a:lnTo>
                      <a:pt x="4605" y="1721"/>
                    </a:lnTo>
                    <a:lnTo>
                      <a:pt x="4577" y="1735"/>
                    </a:lnTo>
                    <a:lnTo>
                      <a:pt x="4561" y="1741"/>
                    </a:lnTo>
                    <a:lnTo>
                      <a:pt x="4545" y="1747"/>
                    </a:lnTo>
                    <a:lnTo>
                      <a:pt x="4528" y="1753"/>
                    </a:lnTo>
                    <a:lnTo>
                      <a:pt x="4511" y="1758"/>
                    </a:lnTo>
                    <a:lnTo>
                      <a:pt x="4493" y="1762"/>
                    </a:lnTo>
                    <a:lnTo>
                      <a:pt x="4473" y="1764"/>
                    </a:lnTo>
                    <a:lnTo>
                      <a:pt x="4452" y="1768"/>
                    </a:lnTo>
                    <a:lnTo>
                      <a:pt x="4430" y="1769"/>
                    </a:lnTo>
                    <a:lnTo>
                      <a:pt x="4430" y="1769"/>
                    </a:lnTo>
                    <a:lnTo>
                      <a:pt x="4408" y="1770"/>
                    </a:lnTo>
                    <a:lnTo>
                      <a:pt x="4387" y="1773"/>
                    </a:lnTo>
                    <a:lnTo>
                      <a:pt x="4370" y="1777"/>
                    </a:lnTo>
                    <a:lnTo>
                      <a:pt x="4354" y="1781"/>
                    </a:lnTo>
                    <a:lnTo>
                      <a:pt x="4339" y="1786"/>
                    </a:lnTo>
                    <a:lnTo>
                      <a:pt x="4327" y="1792"/>
                    </a:lnTo>
                    <a:lnTo>
                      <a:pt x="4316" y="1800"/>
                    </a:lnTo>
                    <a:lnTo>
                      <a:pt x="4306" y="1806"/>
                    </a:lnTo>
                    <a:lnTo>
                      <a:pt x="4299" y="1814"/>
                    </a:lnTo>
                    <a:lnTo>
                      <a:pt x="4293" y="1822"/>
                    </a:lnTo>
                    <a:lnTo>
                      <a:pt x="4288" y="1830"/>
                    </a:lnTo>
                    <a:lnTo>
                      <a:pt x="4284" y="1840"/>
                    </a:lnTo>
                    <a:lnTo>
                      <a:pt x="4283" y="1849"/>
                    </a:lnTo>
                    <a:lnTo>
                      <a:pt x="4282" y="1859"/>
                    </a:lnTo>
                    <a:lnTo>
                      <a:pt x="4283" y="1867"/>
                    </a:lnTo>
                    <a:lnTo>
                      <a:pt x="4284" y="1877"/>
                    </a:lnTo>
                    <a:lnTo>
                      <a:pt x="4288" y="1887"/>
                    </a:lnTo>
                    <a:lnTo>
                      <a:pt x="4293" y="1895"/>
                    </a:lnTo>
                    <a:lnTo>
                      <a:pt x="4298" y="1905"/>
                    </a:lnTo>
                    <a:lnTo>
                      <a:pt x="4304" y="1914"/>
                    </a:lnTo>
                    <a:lnTo>
                      <a:pt x="4311" y="1922"/>
                    </a:lnTo>
                    <a:lnTo>
                      <a:pt x="4320" y="1931"/>
                    </a:lnTo>
                    <a:lnTo>
                      <a:pt x="4328" y="1938"/>
                    </a:lnTo>
                    <a:lnTo>
                      <a:pt x="4338" y="1945"/>
                    </a:lnTo>
                    <a:lnTo>
                      <a:pt x="4349" y="1952"/>
                    </a:lnTo>
                    <a:lnTo>
                      <a:pt x="4362" y="1958"/>
                    </a:lnTo>
                    <a:lnTo>
                      <a:pt x="4373" y="1963"/>
                    </a:lnTo>
                    <a:lnTo>
                      <a:pt x="4386" y="1968"/>
                    </a:lnTo>
                    <a:lnTo>
                      <a:pt x="4399" y="1971"/>
                    </a:lnTo>
                    <a:lnTo>
                      <a:pt x="4413" y="1974"/>
                    </a:lnTo>
                    <a:lnTo>
                      <a:pt x="4426" y="1975"/>
                    </a:lnTo>
                    <a:lnTo>
                      <a:pt x="4441" y="1976"/>
                    </a:lnTo>
                    <a:lnTo>
                      <a:pt x="4441" y="1976"/>
                    </a:lnTo>
                    <a:close/>
                    <a:moveTo>
                      <a:pt x="4977" y="2134"/>
                    </a:moveTo>
                    <a:lnTo>
                      <a:pt x="4977" y="2134"/>
                    </a:lnTo>
                    <a:lnTo>
                      <a:pt x="4981" y="2146"/>
                    </a:lnTo>
                    <a:lnTo>
                      <a:pt x="4985" y="2157"/>
                    </a:lnTo>
                    <a:lnTo>
                      <a:pt x="4991" y="2166"/>
                    </a:lnTo>
                    <a:lnTo>
                      <a:pt x="4998" y="2174"/>
                    </a:lnTo>
                    <a:lnTo>
                      <a:pt x="5007" y="2181"/>
                    </a:lnTo>
                    <a:lnTo>
                      <a:pt x="5015" y="2185"/>
                    </a:lnTo>
                    <a:lnTo>
                      <a:pt x="5025" y="2190"/>
                    </a:lnTo>
                    <a:lnTo>
                      <a:pt x="5035" y="2194"/>
                    </a:lnTo>
                    <a:lnTo>
                      <a:pt x="5035" y="2194"/>
                    </a:lnTo>
                    <a:lnTo>
                      <a:pt x="5050" y="2198"/>
                    </a:lnTo>
                    <a:lnTo>
                      <a:pt x="5064" y="2200"/>
                    </a:lnTo>
                    <a:lnTo>
                      <a:pt x="5094" y="2203"/>
                    </a:lnTo>
                    <a:lnTo>
                      <a:pt x="5124" y="2203"/>
                    </a:lnTo>
                    <a:lnTo>
                      <a:pt x="5153" y="2204"/>
                    </a:lnTo>
                    <a:lnTo>
                      <a:pt x="5165" y="2205"/>
                    </a:lnTo>
                    <a:lnTo>
                      <a:pt x="5177" y="2206"/>
                    </a:lnTo>
                    <a:lnTo>
                      <a:pt x="5187" y="2210"/>
                    </a:lnTo>
                    <a:lnTo>
                      <a:pt x="5195" y="2214"/>
                    </a:lnTo>
                    <a:lnTo>
                      <a:pt x="5201" y="2219"/>
                    </a:lnTo>
                    <a:lnTo>
                      <a:pt x="5206" y="2225"/>
                    </a:lnTo>
                    <a:lnTo>
                      <a:pt x="5209" y="2233"/>
                    </a:lnTo>
                    <a:lnTo>
                      <a:pt x="5209" y="2244"/>
                    </a:lnTo>
                    <a:lnTo>
                      <a:pt x="5209" y="2244"/>
                    </a:lnTo>
                    <a:lnTo>
                      <a:pt x="5208" y="2252"/>
                    </a:lnTo>
                    <a:lnTo>
                      <a:pt x="5209" y="2258"/>
                    </a:lnTo>
                    <a:lnTo>
                      <a:pt x="5211" y="2264"/>
                    </a:lnTo>
                    <a:lnTo>
                      <a:pt x="5214" y="2269"/>
                    </a:lnTo>
                    <a:lnTo>
                      <a:pt x="5219" y="2272"/>
                    </a:lnTo>
                    <a:lnTo>
                      <a:pt x="5224" y="2275"/>
                    </a:lnTo>
                    <a:lnTo>
                      <a:pt x="5230" y="2276"/>
                    </a:lnTo>
                    <a:lnTo>
                      <a:pt x="5237" y="2276"/>
                    </a:lnTo>
                    <a:lnTo>
                      <a:pt x="5246" y="2276"/>
                    </a:lnTo>
                    <a:lnTo>
                      <a:pt x="5254" y="2275"/>
                    </a:lnTo>
                    <a:lnTo>
                      <a:pt x="5274" y="2271"/>
                    </a:lnTo>
                    <a:lnTo>
                      <a:pt x="5296" y="2264"/>
                    </a:lnTo>
                    <a:lnTo>
                      <a:pt x="5320" y="2254"/>
                    </a:lnTo>
                    <a:lnTo>
                      <a:pt x="5320" y="2254"/>
                    </a:lnTo>
                    <a:lnTo>
                      <a:pt x="5342" y="2244"/>
                    </a:lnTo>
                    <a:lnTo>
                      <a:pt x="5366" y="2232"/>
                    </a:lnTo>
                    <a:lnTo>
                      <a:pt x="5389" y="2220"/>
                    </a:lnTo>
                    <a:lnTo>
                      <a:pt x="5413" y="2206"/>
                    </a:lnTo>
                    <a:lnTo>
                      <a:pt x="5437" y="2192"/>
                    </a:lnTo>
                    <a:lnTo>
                      <a:pt x="5459" y="2177"/>
                    </a:lnTo>
                    <a:lnTo>
                      <a:pt x="5481" y="2161"/>
                    </a:lnTo>
                    <a:lnTo>
                      <a:pt x="5500" y="2146"/>
                    </a:lnTo>
                    <a:lnTo>
                      <a:pt x="5500" y="2146"/>
                    </a:lnTo>
                    <a:lnTo>
                      <a:pt x="5511" y="2139"/>
                    </a:lnTo>
                    <a:lnTo>
                      <a:pt x="5521" y="2132"/>
                    </a:lnTo>
                    <a:lnTo>
                      <a:pt x="5532" y="2125"/>
                    </a:lnTo>
                    <a:lnTo>
                      <a:pt x="5543" y="2121"/>
                    </a:lnTo>
                    <a:lnTo>
                      <a:pt x="5565" y="2112"/>
                    </a:lnTo>
                    <a:lnTo>
                      <a:pt x="5588" y="2107"/>
                    </a:lnTo>
                    <a:lnTo>
                      <a:pt x="5614" y="2103"/>
                    </a:lnTo>
                    <a:lnTo>
                      <a:pt x="5640" y="2102"/>
                    </a:lnTo>
                    <a:lnTo>
                      <a:pt x="5667" y="2102"/>
                    </a:lnTo>
                    <a:lnTo>
                      <a:pt x="5695" y="2103"/>
                    </a:lnTo>
                    <a:lnTo>
                      <a:pt x="5726" y="2107"/>
                    </a:lnTo>
                    <a:lnTo>
                      <a:pt x="5759" y="2111"/>
                    </a:lnTo>
                    <a:lnTo>
                      <a:pt x="5830" y="2119"/>
                    </a:lnTo>
                    <a:lnTo>
                      <a:pt x="5909" y="2128"/>
                    </a:lnTo>
                    <a:lnTo>
                      <a:pt x="5953" y="2132"/>
                    </a:lnTo>
                    <a:lnTo>
                      <a:pt x="6000" y="2134"/>
                    </a:lnTo>
                    <a:lnTo>
                      <a:pt x="6000" y="2134"/>
                    </a:lnTo>
                    <a:lnTo>
                      <a:pt x="6037" y="2135"/>
                    </a:lnTo>
                    <a:lnTo>
                      <a:pt x="6070" y="2135"/>
                    </a:lnTo>
                    <a:lnTo>
                      <a:pt x="6100" y="2133"/>
                    </a:lnTo>
                    <a:lnTo>
                      <a:pt x="6128" y="2130"/>
                    </a:lnTo>
                    <a:lnTo>
                      <a:pt x="6128" y="2130"/>
                    </a:lnTo>
                    <a:lnTo>
                      <a:pt x="6152" y="2127"/>
                    </a:lnTo>
                    <a:lnTo>
                      <a:pt x="6172" y="2122"/>
                    </a:lnTo>
                    <a:lnTo>
                      <a:pt x="6191" y="2117"/>
                    </a:lnTo>
                    <a:lnTo>
                      <a:pt x="6206" y="2111"/>
                    </a:lnTo>
                    <a:lnTo>
                      <a:pt x="6218" y="2105"/>
                    </a:lnTo>
                    <a:lnTo>
                      <a:pt x="6226" y="2097"/>
                    </a:lnTo>
                    <a:lnTo>
                      <a:pt x="6231" y="2091"/>
                    </a:lnTo>
                    <a:lnTo>
                      <a:pt x="6234" y="2088"/>
                    </a:lnTo>
                    <a:lnTo>
                      <a:pt x="6234" y="2085"/>
                    </a:lnTo>
                    <a:lnTo>
                      <a:pt x="6234" y="2081"/>
                    </a:lnTo>
                    <a:lnTo>
                      <a:pt x="6232" y="2078"/>
                    </a:lnTo>
                    <a:lnTo>
                      <a:pt x="6231" y="2075"/>
                    </a:lnTo>
                    <a:lnTo>
                      <a:pt x="6229" y="2072"/>
                    </a:lnTo>
                    <a:lnTo>
                      <a:pt x="6220" y="2067"/>
                    </a:lnTo>
                    <a:lnTo>
                      <a:pt x="6209" y="2062"/>
                    </a:lnTo>
                    <a:lnTo>
                      <a:pt x="6195" y="2057"/>
                    </a:lnTo>
                    <a:lnTo>
                      <a:pt x="6176" y="2053"/>
                    </a:lnTo>
                    <a:lnTo>
                      <a:pt x="6154" y="2051"/>
                    </a:lnTo>
                    <a:lnTo>
                      <a:pt x="6128" y="2050"/>
                    </a:lnTo>
                    <a:lnTo>
                      <a:pt x="6128" y="2050"/>
                    </a:lnTo>
                    <a:lnTo>
                      <a:pt x="6109" y="2048"/>
                    </a:lnTo>
                    <a:lnTo>
                      <a:pt x="6109" y="2048"/>
                    </a:lnTo>
                    <a:lnTo>
                      <a:pt x="6090" y="2048"/>
                    </a:lnTo>
                    <a:lnTo>
                      <a:pt x="6073" y="2046"/>
                    </a:lnTo>
                    <a:lnTo>
                      <a:pt x="6056" y="2042"/>
                    </a:lnTo>
                    <a:lnTo>
                      <a:pt x="6040" y="2037"/>
                    </a:lnTo>
                    <a:lnTo>
                      <a:pt x="6026" y="2031"/>
                    </a:lnTo>
                    <a:lnTo>
                      <a:pt x="6012" y="2024"/>
                    </a:lnTo>
                    <a:lnTo>
                      <a:pt x="6000" y="2017"/>
                    </a:lnTo>
                    <a:lnTo>
                      <a:pt x="5988" y="2007"/>
                    </a:lnTo>
                    <a:lnTo>
                      <a:pt x="5975" y="1997"/>
                    </a:lnTo>
                    <a:lnTo>
                      <a:pt x="5964" y="1987"/>
                    </a:lnTo>
                    <a:lnTo>
                      <a:pt x="5945" y="1964"/>
                    </a:lnTo>
                    <a:lnTo>
                      <a:pt x="5926" y="1941"/>
                    </a:lnTo>
                    <a:lnTo>
                      <a:pt x="5908" y="1915"/>
                    </a:lnTo>
                    <a:lnTo>
                      <a:pt x="5875" y="1866"/>
                    </a:lnTo>
                    <a:lnTo>
                      <a:pt x="5858" y="1843"/>
                    </a:lnTo>
                    <a:lnTo>
                      <a:pt x="5848" y="1833"/>
                    </a:lnTo>
                    <a:lnTo>
                      <a:pt x="5839" y="1823"/>
                    </a:lnTo>
                    <a:lnTo>
                      <a:pt x="5830" y="1814"/>
                    </a:lnTo>
                    <a:lnTo>
                      <a:pt x="5819" y="1806"/>
                    </a:lnTo>
                    <a:lnTo>
                      <a:pt x="5808" y="1799"/>
                    </a:lnTo>
                    <a:lnTo>
                      <a:pt x="5797" y="1792"/>
                    </a:lnTo>
                    <a:lnTo>
                      <a:pt x="5784" y="1788"/>
                    </a:lnTo>
                    <a:lnTo>
                      <a:pt x="5772" y="1784"/>
                    </a:lnTo>
                    <a:lnTo>
                      <a:pt x="5759" y="1781"/>
                    </a:lnTo>
                    <a:lnTo>
                      <a:pt x="5744" y="1781"/>
                    </a:lnTo>
                    <a:lnTo>
                      <a:pt x="5744" y="1781"/>
                    </a:lnTo>
                    <a:lnTo>
                      <a:pt x="5721" y="1779"/>
                    </a:lnTo>
                    <a:lnTo>
                      <a:pt x="5701" y="1779"/>
                    </a:lnTo>
                    <a:lnTo>
                      <a:pt x="5684" y="1781"/>
                    </a:lnTo>
                    <a:lnTo>
                      <a:pt x="5669" y="1784"/>
                    </a:lnTo>
                    <a:lnTo>
                      <a:pt x="5658" y="1789"/>
                    </a:lnTo>
                    <a:lnTo>
                      <a:pt x="5648" y="1795"/>
                    </a:lnTo>
                    <a:lnTo>
                      <a:pt x="5640" y="1802"/>
                    </a:lnTo>
                    <a:lnTo>
                      <a:pt x="5634" y="1812"/>
                    </a:lnTo>
                    <a:lnTo>
                      <a:pt x="5628" y="1823"/>
                    </a:lnTo>
                    <a:lnTo>
                      <a:pt x="5623" y="1835"/>
                    </a:lnTo>
                    <a:lnTo>
                      <a:pt x="5613" y="1867"/>
                    </a:lnTo>
                    <a:lnTo>
                      <a:pt x="5601" y="1905"/>
                    </a:lnTo>
                    <a:lnTo>
                      <a:pt x="5595" y="1927"/>
                    </a:lnTo>
                    <a:lnTo>
                      <a:pt x="5586" y="1952"/>
                    </a:lnTo>
                    <a:lnTo>
                      <a:pt x="5586" y="1952"/>
                    </a:lnTo>
                    <a:lnTo>
                      <a:pt x="5582" y="1960"/>
                    </a:lnTo>
                    <a:lnTo>
                      <a:pt x="5579" y="1968"/>
                    </a:lnTo>
                    <a:lnTo>
                      <a:pt x="5574" y="1974"/>
                    </a:lnTo>
                    <a:lnTo>
                      <a:pt x="5570" y="1979"/>
                    </a:lnTo>
                    <a:lnTo>
                      <a:pt x="5564" y="1983"/>
                    </a:lnTo>
                    <a:lnTo>
                      <a:pt x="5559" y="1987"/>
                    </a:lnTo>
                    <a:lnTo>
                      <a:pt x="5553" y="1990"/>
                    </a:lnTo>
                    <a:lnTo>
                      <a:pt x="5547" y="1991"/>
                    </a:lnTo>
                    <a:lnTo>
                      <a:pt x="5541" y="1992"/>
                    </a:lnTo>
                    <a:lnTo>
                      <a:pt x="5533" y="1992"/>
                    </a:lnTo>
                    <a:lnTo>
                      <a:pt x="5519" y="1990"/>
                    </a:lnTo>
                    <a:lnTo>
                      <a:pt x="5503" y="1986"/>
                    </a:lnTo>
                    <a:lnTo>
                      <a:pt x="5486" y="1980"/>
                    </a:lnTo>
                    <a:lnTo>
                      <a:pt x="5467" y="1971"/>
                    </a:lnTo>
                    <a:lnTo>
                      <a:pt x="5449" y="1961"/>
                    </a:lnTo>
                    <a:lnTo>
                      <a:pt x="5408" y="1939"/>
                    </a:lnTo>
                    <a:lnTo>
                      <a:pt x="5364" y="1915"/>
                    </a:lnTo>
                    <a:lnTo>
                      <a:pt x="5342" y="1903"/>
                    </a:lnTo>
                    <a:lnTo>
                      <a:pt x="5320" y="1892"/>
                    </a:lnTo>
                    <a:lnTo>
                      <a:pt x="5320" y="1892"/>
                    </a:lnTo>
                    <a:lnTo>
                      <a:pt x="5302" y="1883"/>
                    </a:lnTo>
                    <a:lnTo>
                      <a:pt x="5284" y="1876"/>
                    </a:lnTo>
                    <a:lnTo>
                      <a:pt x="5264" y="1868"/>
                    </a:lnTo>
                    <a:lnTo>
                      <a:pt x="5246" y="1862"/>
                    </a:lnTo>
                    <a:lnTo>
                      <a:pt x="5227" y="1859"/>
                    </a:lnTo>
                    <a:lnTo>
                      <a:pt x="5209" y="1855"/>
                    </a:lnTo>
                    <a:lnTo>
                      <a:pt x="5190" y="1854"/>
                    </a:lnTo>
                    <a:lnTo>
                      <a:pt x="5172" y="1854"/>
                    </a:lnTo>
                    <a:lnTo>
                      <a:pt x="5172" y="1854"/>
                    </a:lnTo>
                    <a:lnTo>
                      <a:pt x="5150" y="1856"/>
                    </a:lnTo>
                    <a:lnTo>
                      <a:pt x="5130" y="1860"/>
                    </a:lnTo>
                    <a:lnTo>
                      <a:pt x="5111" y="1866"/>
                    </a:lnTo>
                    <a:lnTo>
                      <a:pt x="5094" y="1872"/>
                    </a:lnTo>
                    <a:lnTo>
                      <a:pt x="5077" y="1879"/>
                    </a:lnTo>
                    <a:lnTo>
                      <a:pt x="5062" y="1889"/>
                    </a:lnTo>
                    <a:lnTo>
                      <a:pt x="5048" y="1899"/>
                    </a:lnTo>
                    <a:lnTo>
                      <a:pt x="5035" y="1910"/>
                    </a:lnTo>
                    <a:lnTo>
                      <a:pt x="5035" y="1910"/>
                    </a:lnTo>
                    <a:lnTo>
                      <a:pt x="5025" y="1921"/>
                    </a:lnTo>
                    <a:lnTo>
                      <a:pt x="5015" y="1932"/>
                    </a:lnTo>
                    <a:lnTo>
                      <a:pt x="5007" y="1944"/>
                    </a:lnTo>
                    <a:lnTo>
                      <a:pt x="4999" y="1958"/>
                    </a:lnTo>
                    <a:lnTo>
                      <a:pt x="4992" y="1971"/>
                    </a:lnTo>
                    <a:lnTo>
                      <a:pt x="4987" y="1985"/>
                    </a:lnTo>
                    <a:lnTo>
                      <a:pt x="4982" y="1999"/>
                    </a:lnTo>
                    <a:lnTo>
                      <a:pt x="4979" y="2014"/>
                    </a:lnTo>
                    <a:lnTo>
                      <a:pt x="4975" y="2029"/>
                    </a:lnTo>
                    <a:lnTo>
                      <a:pt x="4974" y="2043"/>
                    </a:lnTo>
                    <a:lnTo>
                      <a:pt x="4971" y="2058"/>
                    </a:lnTo>
                    <a:lnTo>
                      <a:pt x="4971" y="2074"/>
                    </a:lnTo>
                    <a:lnTo>
                      <a:pt x="4971" y="2089"/>
                    </a:lnTo>
                    <a:lnTo>
                      <a:pt x="4973" y="2105"/>
                    </a:lnTo>
                    <a:lnTo>
                      <a:pt x="4975" y="2119"/>
                    </a:lnTo>
                    <a:lnTo>
                      <a:pt x="4977" y="2134"/>
                    </a:lnTo>
                    <a:lnTo>
                      <a:pt x="4977" y="2134"/>
                    </a:lnTo>
                    <a:close/>
                    <a:moveTo>
                      <a:pt x="8858" y="8891"/>
                    </a:moveTo>
                    <a:lnTo>
                      <a:pt x="8858" y="8891"/>
                    </a:lnTo>
                    <a:lnTo>
                      <a:pt x="8839" y="8885"/>
                    </a:lnTo>
                    <a:lnTo>
                      <a:pt x="8821" y="8881"/>
                    </a:lnTo>
                    <a:lnTo>
                      <a:pt x="8803" y="8878"/>
                    </a:lnTo>
                    <a:lnTo>
                      <a:pt x="8783" y="8878"/>
                    </a:lnTo>
                    <a:lnTo>
                      <a:pt x="8783" y="8878"/>
                    </a:lnTo>
                    <a:lnTo>
                      <a:pt x="8770" y="8880"/>
                    </a:lnTo>
                    <a:lnTo>
                      <a:pt x="8756" y="8884"/>
                    </a:lnTo>
                    <a:lnTo>
                      <a:pt x="8744" y="8888"/>
                    </a:lnTo>
                    <a:lnTo>
                      <a:pt x="8732" y="8892"/>
                    </a:lnTo>
                    <a:lnTo>
                      <a:pt x="8721" y="8899"/>
                    </a:lnTo>
                    <a:lnTo>
                      <a:pt x="8711" y="8903"/>
                    </a:lnTo>
                    <a:lnTo>
                      <a:pt x="8701" y="8911"/>
                    </a:lnTo>
                    <a:lnTo>
                      <a:pt x="8692" y="8918"/>
                    </a:lnTo>
                    <a:lnTo>
                      <a:pt x="8685" y="8926"/>
                    </a:lnTo>
                    <a:lnTo>
                      <a:pt x="8678" y="8933"/>
                    </a:lnTo>
                    <a:lnTo>
                      <a:pt x="8672" y="8941"/>
                    </a:lnTo>
                    <a:lnTo>
                      <a:pt x="8665" y="8950"/>
                    </a:lnTo>
                    <a:lnTo>
                      <a:pt x="8661" y="8959"/>
                    </a:lnTo>
                    <a:lnTo>
                      <a:pt x="8656" y="8967"/>
                    </a:lnTo>
                    <a:lnTo>
                      <a:pt x="8650" y="8986"/>
                    </a:lnTo>
                    <a:lnTo>
                      <a:pt x="8646" y="9004"/>
                    </a:lnTo>
                    <a:lnTo>
                      <a:pt x="8645" y="9022"/>
                    </a:lnTo>
                    <a:lnTo>
                      <a:pt x="8647" y="9041"/>
                    </a:lnTo>
                    <a:lnTo>
                      <a:pt x="8648" y="9049"/>
                    </a:lnTo>
                    <a:lnTo>
                      <a:pt x="8652" y="9058"/>
                    </a:lnTo>
                    <a:lnTo>
                      <a:pt x="8654" y="9066"/>
                    </a:lnTo>
                    <a:lnTo>
                      <a:pt x="8659" y="9075"/>
                    </a:lnTo>
                    <a:lnTo>
                      <a:pt x="8664" y="9082"/>
                    </a:lnTo>
                    <a:lnTo>
                      <a:pt x="8669" y="9090"/>
                    </a:lnTo>
                    <a:lnTo>
                      <a:pt x="8675" y="9096"/>
                    </a:lnTo>
                    <a:lnTo>
                      <a:pt x="8683" y="9102"/>
                    </a:lnTo>
                    <a:lnTo>
                      <a:pt x="8690" y="9108"/>
                    </a:lnTo>
                    <a:lnTo>
                      <a:pt x="8699" y="9113"/>
                    </a:lnTo>
                    <a:lnTo>
                      <a:pt x="8699" y="9113"/>
                    </a:lnTo>
                    <a:lnTo>
                      <a:pt x="8708" y="9118"/>
                    </a:lnTo>
                    <a:lnTo>
                      <a:pt x="8718" y="9121"/>
                    </a:lnTo>
                    <a:lnTo>
                      <a:pt x="8728" y="9123"/>
                    </a:lnTo>
                    <a:lnTo>
                      <a:pt x="8738" y="9124"/>
                    </a:lnTo>
                    <a:lnTo>
                      <a:pt x="8746" y="9125"/>
                    </a:lnTo>
                    <a:lnTo>
                      <a:pt x="8756" y="9124"/>
                    </a:lnTo>
                    <a:lnTo>
                      <a:pt x="8776" y="9120"/>
                    </a:lnTo>
                    <a:lnTo>
                      <a:pt x="8795" y="9115"/>
                    </a:lnTo>
                    <a:lnTo>
                      <a:pt x="8816" y="9108"/>
                    </a:lnTo>
                    <a:lnTo>
                      <a:pt x="8837" y="9102"/>
                    </a:lnTo>
                    <a:lnTo>
                      <a:pt x="8858" y="9094"/>
                    </a:lnTo>
                    <a:lnTo>
                      <a:pt x="8858" y="9094"/>
                    </a:lnTo>
                    <a:lnTo>
                      <a:pt x="8875" y="9090"/>
                    </a:lnTo>
                    <a:lnTo>
                      <a:pt x="8893" y="9087"/>
                    </a:lnTo>
                    <a:lnTo>
                      <a:pt x="8913" y="9085"/>
                    </a:lnTo>
                    <a:lnTo>
                      <a:pt x="8931" y="9085"/>
                    </a:lnTo>
                    <a:lnTo>
                      <a:pt x="8952" y="9087"/>
                    </a:lnTo>
                    <a:lnTo>
                      <a:pt x="8973" y="9092"/>
                    </a:lnTo>
                    <a:lnTo>
                      <a:pt x="8995" y="9101"/>
                    </a:lnTo>
                    <a:lnTo>
                      <a:pt x="9018" y="9113"/>
                    </a:lnTo>
                    <a:lnTo>
                      <a:pt x="9018" y="9113"/>
                    </a:lnTo>
                    <a:lnTo>
                      <a:pt x="9029" y="9119"/>
                    </a:lnTo>
                    <a:lnTo>
                      <a:pt x="9039" y="9123"/>
                    </a:lnTo>
                    <a:lnTo>
                      <a:pt x="9047" y="9126"/>
                    </a:lnTo>
                    <a:lnTo>
                      <a:pt x="9055" y="9128"/>
                    </a:lnTo>
                    <a:lnTo>
                      <a:pt x="9060" y="9126"/>
                    </a:lnTo>
                    <a:lnTo>
                      <a:pt x="9065" y="9125"/>
                    </a:lnTo>
                    <a:lnTo>
                      <a:pt x="9067" y="9121"/>
                    </a:lnTo>
                    <a:lnTo>
                      <a:pt x="9070" y="9118"/>
                    </a:lnTo>
                    <a:lnTo>
                      <a:pt x="9071" y="9113"/>
                    </a:lnTo>
                    <a:lnTo>
                      <a:pt x="9071" y="9107"/>
                    </a:lnTo>
                    <a:lnTo>
                      <a:pt x="9068" y="9099"/>
                    </a:lnTo>
                    <a:lnTo>
                      <a:pt x="9067" y="9091"/>
                    </a:lnTo>
                    <a:lnTo>
                      <a:pt x="9059" y="9072"/>
                    </a:lnTo>
                    <a:lnTo>
                      <a:pt x="9047" y="9053"/>
                    </a:lnTo>
                    <a:lnTo>
                      <a:pt x="9033" y="9031"/>
                    </a:lnTo>
                    <a:lnTo>
                      <a:pt x="9014" y="9008"/>
                    </a:lnTo>
                    <a:lnTo>
                      <a:pt x="8994" y="8984"/>
                    </a:lnTo>
                    <a:lnTo>
                      <a:pt x="8970" y="8962"/>
                    </a:lnTo>
                    <a:lnTo>
                      <a:pt x="8946" y="8940"/>
                    </a:lnTo>
                    <a:lnTo>
                      <a:pt x="8931" y="8930"/>
                    </a:lnTo>
                    <a:lnTo>
                      <a:pt x="8918" y="8921"/>
                    </a:lnTo>
                    <a:lnTo>
                      <a:pt x="8903" y="8912"/>
                    </a:lnTo>
                    <a:lnTo>
                      <a:pt x="8888" y="8905"/>
                    </a:lnTo>
                    <a:lnTo>
                      <a:pt x="8874" y="8897"/>
                    </a:lnTo>
                    <a:lnTo>
                      <a:pt x="8858" y="8891"/>
                    </a:lnTo>
                    <a:lnTo>
                      <a:pt x="8858" y="8891"/>
                    </a:lnTo>
                    <a:close/>
                    <a:moveTo>
                      <a:pt x="9861" y="9693"/>
                    </a:moveTo>
                    <a:lnTo>
                      <a:pt x="9861" y="9693"/>
                    </a:lnTo>
                    <a:lnTo>
                      <a:pt x="9819" y="9692"/>
                    </a:lnTo>
                    <a:lnTo>
                      <a:pt x="9801" y="9692"/>
                    </a:lnTo>
                    <a:lnTo>
                      <a:pt x="9786" y="9693"/>
                    </a:lnTo>
                    <a:lnTo>
                      <a:pt x="9771" y="9694"/>
                    </a:lnTo>
                    <a:lnTo>
                      <a:pt x="9760" y="9697"/>
                    </a:lnTo>
                    <a:lnTo>
                      <a:pt x="9750" y="9699"/>
                    </a:lnTo>
                    <a:lnTo>
                      <a:pt x="9742" y="9702"/>
                    </a:lnTo>
                    <a:lnTo>
                      <a:pt x="9736" y="9705"/>
                    </a:lnTo>
                    <a:lnTo>
                      <a:pt x="9731" y="9709"/>
                    </a:lnTo>
                    <a:lnTo>
                      <a:pt x="9727" y="9714"/>
                    </a:lnTo>
                    <a:lnTo>
                      <a:pt x="9726" y="9719"/>
                    </a:lnTo>
                    <a:lnTo>
                      <a:pt x="9726" y="9724"/>
                    </a:lnTo>
                    <a:lnTo>
                      <a:pt x="9727" y="9729"/>
                    </a:lnTo>
                    <a:lnTo>
                      <a:pt x="9730" y="9734"/>
                    </a:lnTo>
                    <a:lnTo>
                      <a:pt x="9733" y="9738"/>
                    </a:lnTo>
                    <a:lnTo>
                      <a:pt x="9739" y="9745"/>
                    </a:lnTo>
                    <a:lnTo>
                      <a:pt x="9745" y="9750"/>
                    </a:lnTo>
                    <a:lnTo>
                      <a:pt x="9763" y="9761"/>
                    </a:lnTo>
                    <a:lnTo>
                      <a:pt x="9783" y="9770"/>
                    </a:lnTo>
                    <a:lnTo>
                      <a:pt x="9808" y="9780"/>
                    </a:lnTo>
                    <a:lnTo>
                      <a:pt x="9836" y="9789"/>
                    </a:lnTo>
                    <a:lnTo>
                      <a:pt x="9867" y="9795"/>
                    </a:lnTo>
                    <a:lnTo>
                      <a:pt x="9900" y="9800"/>
                    </a:lnTo>
                    <a:lnTo>
                      <a:pt x="9935" y="9803"/>
                    </a:lnTo>
                    <a:lnTo>
                      <a:pt x="9935" y="9803"/>
                    </a:lnTo>
                    <a:lnTo>
                      <a:pt x="9965" y="9803"/>
                    </a:lnTo>
                    <a:lnTo>
                      <a:pt x="9988" y="9801"/>
                    </a:lnTo>
                    <a:lnTo>
                      <a:pt x="10006" y="9797"/>
                    </a:lnTo>
                    <a:lnTo>
                      <a:pt x="10014" y="9795"/>
                    </a:lnTo>
                    <a:lnTo>
                      <a:pt x="10020" y="9792"/>
                    </a:lnTo>
                    <a:lnTo>
                      <a:pt x="10020" y="9792"/>
                    </a:lnTo>
                    <a:lnTo>
                      <a:pt x="10026" y="9789"/>
                    </a:lnTo>
                    <a:lnTo>
                      <a:pt x="10030" y="9784"/>
                    </a:lnTo>
                    <a:lnTo>
                      <a:pt x="10032" y="9779"/>
                    </a:lnTo>
                    <a:lnTo>
                      <a:pt x="10032" y="9774"/>
                    </a:lnTo>
                    <a:lnTo>
                      <a:pt x="10032" y="9768"/>
                    </a:lnTo>
                    <a:lnTo>
                      <a:pt x="10028" y="9762"/>
                    </a:lnTo>
                    <a:lnTo>
                      <a:pt x="10025" y="9756"/>
                    </a:lnTo>
                    <a:lnTo>
                      <a:pt x="10020" y="9750"/>
                    </a:lnTo>
                    <a:lnTo>
                      <a:pt x="10020" y="9750"/>
                    </a:lnTo>
                    <a:lnTo>
                      <a:pt x="10007" y="9740"/>
                    </a:lnTo>
                    <a:lnTo>
                      <a:pt x="9993" y="9729"/>
                    </a:lnTo>
                    <a:lnTo>
                      <a:pt x="9974" y="9720"/>
                    </a:lnTo>
                    <a:lnTo>
                      <a:pt x="9955" y="9712"/>
                    </a:lnTo>
                    <a:lnTo>
                      <a:pt x="9933" y="9704"/>
                    </a:lnTo>
                    <a:lnTo>
                      <a:pt x="9910" y="9698"/>
                    </a:lnTo>
                    <a:lnTo>
                      <a:pt x="9885" y="9694"/>
                    </a:lnTo>
                    <a:lnTo>
                      <a:pt x="9861" y="9693"/>
                    </a:lnTo>
                    <a:lnTo>
                      <a:pt x="9861" y="9693"/>
                    </a:lnTo>
                    <a:close/>
                    <a:moveTo>
                      <a:pt x="10020" y="6741"/>
                    </a:moveTo>
                    <a:lnTo>
                      <a:pt x="10020" y="6741"/>
                    </a:lnTo>
                    <a:lnTo>
                      <a:pt x="10009" y="6743"/>
                    </a:lnTo>
                    <a:lnTo>
                      <a:pt x="9996" y="6746"/>
                    </a:lnTo>
                    <a:lnTo>
                      <a:pt x="9996" y="6746"/>
                    </a:lnTo>
                    <a:lnTo>
                      <a:pt x="9987" y="6747"/>
                    </a:lnTo>
                    <a:lnTo>
                      <a:pt x="9979" y="6750"/>
                    </a:lnTo>
                    <a:lnTo>
                      <a:pt x="9972" y="6754"/>
                    </a:lnTo>
                    <a:lnTo>
                      <a:pt x="9965" y="6756"/>
                    </a:lnTo>
                    <a:lnTo>
                      <a:pt x="9960" y="6760"/>
                    </a:lnTo>
                    <a:lnTo>
                      <a:pt x="9954" y="6765"/>
                    </a:lnTo>
                    <a:lnTo>
                      <a:pt x="9950" y="6769"/>
                    </a:lnTo>
                    <a:lnTo>
                      <a:pt x="9946" y="6774"/>
                    </a:lnTo>
                    <a:lnTo>
                      <a:pt x="9940" y="6784"/>
                    </a:lnTo>
                    <a:lnTo>
                      <a:pt x="9938" y="6796"/>
                    </a:lnTo>
                    <a:lnTo>
                      <a:pt x="9936" y="6809"/>
                    </a:lnTo>
                    <a:lnTo>
                      <a:pt x="9939" y="6821"/>
                    </a:lnTo>
                    <a:lnTo>
                      <a:pt x="9943" y="6833"/>
                    </a:lnTo>
                    <a:lnTo>
                      <a:pt x="9949" y="6845"/>
                    </a:lnTo>
                    <a:lnTo>
                      <a:pt x="9956" y="6858"/>
                    </a:lnTo>
                    <a:lnTo>
                      <a:pt x="9966" y="6869"/>
                    </a:lnTo>
                    <a:lnTo>
                      <a:pt x="9977" y="6877"/>
                    </a:lnTo>
                    <a:lnTo>
                      <a:pt x="9990" y="6886"/>
                    </a:lnTo>
                    <a:lnTo>
                      <a:pt x="10004" y="6892"/>
                    </a:lnTo>
                    <a:lnTo>
                      <a:pt x="10020" y="6897"/>
                    </a:lnTo>
                    <a:lnTo>
                      <a:pt x="10020" y="6897"/>
                    </a:lnTo>
                    <a:lnTo>
                      <a:pt x="10031" y="6898"/>
                    </a:lnTo>
                    <a:lnTo>
                      <a:pt x="10042" y="6899"/>
                    </a:lnTo>
                    <a:lnTo>
                      <a:pt x="10042" y="6899"/>
                    </a:lnTo>
                    <a:lnTo>
                      <a:pt x="10049" y="6899"/>
                    </a:lnTo>
                    <a:lnTo>
                      <a:pt x="10058" y="6897"/>
                    </a:lnTo>
                    <a:lnTo>
                      <a:pt x="10064" y="6896"/>
                    </a:lnTo>
                    <a:lnTo>
                      <a:pt x="10071" y="6892"/>
                    </a:lnTo>
                    <a:lnTo>
                      <a:pt x="10077" y="6888"/>
                    </a:lnTo>
                    <a:lnTo>
                      <a:pt x="10082" y="6885"/>
                    </a:lnTo>
                    <a:lnTo>
                      <a:pt x="10087" y="6880"/>
                    </a:lnTo>
                    <a:lnTo>
                      <a:pt x="10091" y="6874"/>
                    </a:lnTo>
                    <a:lnTo>
                      <a:pt x="10097" y="6861"/>
                    </a:lnTo>
                    <a:lnTo>
                      <a:pt x="10101" y="6848"/>
                    </a:lnTo>
                    <a:lnTo>
                      <a:pt x="10102" y="6833"/>
                    </a:lnTo>
                    <a:lnTo>
                      <a:pt x="10102" y="6818"/>
                    </a:lnTo>
                    <a:lnTo>
                      <a:pt x="10098" y="6802"/>
                    </a:lnTo>
                    <a:lnTo>
                      <a:pt x="10093" y="6789"/>
                    </a:lnTo>
                    <a:lnTo>
                      <a:pt x="10086" y="6776"/>
                    </a:lnTo>
                    <a:lnTo>
                      <a:pt x="10077" y="6763"/>
                    </a:lnTo>
                    <a:lnTo>
                      <a:pt x="10071" y="6758"/>
                    </a:lnTo>
                    <a:lnTo>
                      <a:pt x="10065" y="6754"/>
                    </a:lnTo>
                    <a:lnTo>
                      <a:pt x="10059" y="6750"/>
                    </a:lnTo>
                    <a:lnTo>
                      <a:pt x="10052" y="6746"/>
                    </a:lnTo>
                    <a:lnTo>
                      <a:pt x="10044" y="6744"/>
                    </a:lnTo>
                    <a:lnTo>
                      <a:pt x="10037" y="6743"/>
                    </a:lnTo>
                    <a:lnTo>
                      <a:pt x="10028" y="6741"/>
                    </a:lnTo>
                    <a:lnTo>
                      <a:pt x="10020" y="6741"/>
                    </a:lnTo>
                    <a:lnTo>
                      <a:pt x="10020" y="6741"/>
                    </a:lnTo>
                    <a:close/>
                    <a:moveTo>
                      <a:pt x="9498" y="9550"/>
                    </a:moveTo>
                    <a:lnTo>
                      <a:pt x="9498" y="9550"/>
                    </a:lnTo>
                    <a:lnTo>
                      <a:pt x="9471" y="9551"/>
                    </a:lnTo>
                    <a:lnTo>
                      <a:pt x="9447" y="9552"/>
                    </a:lnTo>
                    <a:lnTo>
                      <a:pt x="9447" y="9552"/>
                    </a:lnTo>
                    <a:lnTo>
                      <a:pt x="9423" y="9555"/>
                    </a:lnTo>
                    <a:lnTo>
                      <a:pt x="9403" y="9559"/>
                    </a:lnTo>
                    <a:lnTo>
                      <a:pt x="9383" y="9562"/>
                    </a:lnTo>
                    <a:lnTo>
                      <a:pt x="9367" y="9567"/>
                    </a:lnTo>
                    <a:lnTo>
                      <a:pt x="9352" y="9572"/>
                    </a:lnTo>
                    <a:lnTo>
                      <a:pt x="9339" y="9579"/>
                    </a:lnTo>
                    <a:lnTo>
                      <a:pt x="9328" y="9585"/>
                    </a:lnTo>
                    <a:lnTo>
                      <a:pt x="9318" y="9593"/>
                    </a:lnTo>
                    <a:lnTo>
                      <a:pt x="9311" y="9600"/>
                    </a:lnTo>
                    <a:lnTo>
                      <a:pt x="9305" y="9609"/>
                    </a:lnTo>
                    <a:lnTo>
                      <a:pt x="9301" y="9617"/>
                    </a:lnTo>
                    <a:lnTo>
                      <a:pt x="9297" y="9626"/>
                    </a:lnTo>
                    <a:lnTo>
                      <a:pt x="9296" y="9636"/>
                    </a:lnTo>
                    <a:lnTo>
                      <a:pt x="9296" y="9644"/>
                    </a:lnTo>
                    <a:lnTo>
                      <a:pt x="9297" y="9654"/>
                    </a:lnTo>
                    <a:lnTo>
                      <a:pt x="9300" y="9664"/>
                    </a:lnTo>
                    <a:lnTo>
                      <a:pt x="9302" y="9672"/>
                    </a:lnTo>
                    <a:lnTo>
                      <a:pt x="9307" y="9682"/>
                    </a:lnTo>
                    <a:lnTo>
                      <a:pt x="9313" y="9691"/>
                    </a:lnTo>
                    <a:lnTo>
                      <a:pt x="9319" y="9701"/>
                    </a:lnTo>
                    <a:lnTo>
                      <a:pt x="9327" y="9709"/>
                    </a:lnTo>
                    <a:lnTo>
                      <a:pt x="9335" y="9718"/>
                    </a:lnTo>
                    <a:lnTo>
                      <a:pt x="9344" y="9726"/>
                    </a:lnTo>
                    <a:lnTo>
                      <a:pt x="9354" y="9734"/>
                    </a:lnTo>
                    <a:lnTo>
                      <a:pt x="9374" y="9748"/>
                    </a:lnTo>
                    <a:lnTo>
                      <a:pt x="9385" y="9754"/>
                    </a:lnTo>
                    <a:lnTo>
                      <a:pt x="9396" y="9761"/>
                    </a:lnTo>
                    <a:lnTo>
                      <a:pt x="9409" y="9765"/>
                    </a:lnTo>
                    <a:lnTo>
                      <a:pt x="9421" y="9769"/>
                    </a:lnTo>
                    <a:lnTo>
                      <a:pt x="9433" y="9773"/>
                    </a:lnTo>
                    <a:lnTo>
                      <a:pt x="9447" y="9775"/>
                    </a:lnTo>
                    <a:lnTo>
                      <a:pt x="9447" y="9775"/>
                    </a:lnTo>
                    <a:lnTo>
                      <a:pt x="9460" y="9776"/>
                    </a:lnTo>
                    <a:lnTo>
                      <a:pt x="9472" y="9778"/>
                    </a:lnTo>
                    <a:lnTo>
                      <a:pt x="9472" y="9778"/>
                    </a:lnTo>
                    <a:lnTo>
                      <a:pt x="9487" y="9776"/>
                    </a:lnTo>
                    <a:lnTo>
                      <a:pt x="9499" y="9775"/>
                    </a:lnTo>
                    <a:lnTo>
                      <a:pt x="9512" y="9772"/>
                    </a:lnTo>
                    <a:lnTo>
                      <a:pt x="9524" y="9768"/>
                    </a:lnTo>
                    <a:lnTo>
                      <a:pt x="9534" y="9762"/>
                    </a:lnTo>
                    <a:lnTo>
                      <a:pt x="9543" y="9756"/>
                    </a:lnTo>
                    <a:lnTo>
                      <a:pt x="9553" y="9748"/>
                    </a:lnTo>
                    <a:lnTo>
                      <a:pt x="9561" y="9741"/>
                    </a:lnTo>
                    <a:lnTo>
                      <a:pt x="9568" y="9732"/>
                    </a:lnTo>
                    <a:lnTo>
                      <a:pt x="9575" y="9723"/>
                    </a:lnTo>
                    <a:lnTo>
                      <a:pt x="9580" y="9714"/>
                    </a:lnTo>
                    <a:lnTo>
                      <a:pt x="9585" y="9703"/>
                    </a:lnTo>
                    <a:lnTo>
                      <a:pt x="9589" y="9693"/>
                    </a:lnTo>
                    <a:lnTo>
                      <a:pt x="9592" y="9682"/>
                    </a:lnTo>
                    <a:lnTo>
                      <a:pt x="9595" y="9671"/>
                    </a:lnTo>
                    <a:lnTo>
                      <a:pt x="9596" y="9661"/>
                    </a:lnTo>
                    <a:lnTo>
                      <a:pt x="9596" y="9650"/>
                    </a:lnTo>
                    <a:lnTo>
                      <a:pt x="9596" y="9639"/>
                    </a:lnTo>
                    <a:lnTo>
                      <a:pt x="9595" y="9628"/>
                    </a:lnTo>
                    <a:lnTo>
                      <a:pt x="9592" y="9619"/>
                    </a:lnTo>
                    <a:lnTo>
                      <a:pt x="9590" y="9609"/>
                    </a:lnTo>
                    <a:lnTo>
                      <a:pt x="9586" y="9599"/>
                    </a:lnTo>
                    <a:lnTo>
                      <a:pt x="9581" y="9590"/>
                    </a:lnTo>
                    <a:lnTo>
                      <a:pt x="9576" y="9582"/>
                    </a:lnTo>
                    <a:lnTo>
                      <a:pt x="9569" y="9574"/>
                    </a:lnTo>
                    <a:lnTo>
                      <a:pt x="9562" y="9568"/>
                    </a:lnTo>
                    <a:lnTo>
                      <a:pt x="9553" y="9562"/>
                    </a:lnTo>
                    <a:lnTo>
                      <a:pt x="9545" y="9557"/>
                    </a:lnTo>
                    <a:lnTo>
                      <a:pt x="9534" y="9554"/>
                    </a:lnTo>
                    <a:lnTo>
                      <a:pt x="9523" y="9551"/>
                    </a:lnTo>
                    <a:lnTo>
                      <a:pt x="9512" y="9550"/>
                    </a:lnTo>
                    <a:lnTo>
                      <a:pt x="9498" y="9550"/>
                    </a:lnTo>
                    <a:lnTo>
                      <a:pt x="9498" y="955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5">
                <a:extLst>
                  <a:ext uri="{FF2B5EF4-FFF2-40B4-BE49-F238E27FC236}">
                    <a16:creationId xmlns:a16="http://schemas.microsoft.com/office/drawing/2014/main" xmlns="" id="{DC35B94B-BAD1-4468-98D9-081790BBCE31}"/>
                  </a:ext>
                </a:extLst>
              </p:cNvPr>
              <p:cNvSpPr>
                <a:spLocks noEditPoints="1"/>
              </p:cNvSpPr>
              <p:nvPr/>
            </p:nvSpPr>
            <p:spPr bwMode="auto">
              <a:xfrm>
                <a:off x="5216526" y="2406650"/>
                <a:ext cx="2303463" cy="2397125"/>
              </a:xfrm>
              <a:custGeom>
                <a:avLst/>
                <a:gdLst>
                  <a:gd name="T0" fmla="*/ 5707 w 7253"/>
                  <a:gd name="T1" fmla="*/ 5526 h 7546"/>
                  <a:gd name="T2" fmla="*/ 5347 w 7253"/>
                  <a:gd name="T3" fmla="*/ 5965 h 7546"/>
                  <a:gd name="T4" fmla="*/ 5193 w 7253"/>
                  <a:gd name="T5" fmla="*/ 6118 h 7546"/>
                  <a:gd name="T6" fmla="*/ 5291 w 7253"/>
                  <a:gd name="T7" fmla="*/ 6346 h 7546"/>
                  <a:gd name="T8" fmla="*/ 5055 w 7253"/>
                  <a:gd name="T9" fmla="*/ 6536 h 7546"/>
                  <a:gd name="T10" fmla="*/ 4922 w 7253"/>
                  <a:gd name="T11" fmla="*/ 6807 h 7546"/>
                  <a:gd name="T12" fmla="*/ 4845 w 7253"/>
                  <a:gd name="T13" fmla="*/ 7191 h 7546"/>
                  <a:gd name="T14" fmla="*/ 4211 w 7253"/>
                  <a:gd name="T15" fmla="*/ 7474 h 7546"/>
                  <a:gd name="T16" fmla="*/ 3528 w 7253"/>
                  <a:gd name="T17" fmla="*/ 7507 h 7546"/>
                  <a:gd name="T18" fmla="*/ 3416 w 7253"/>
                  <a:gd name="T19" fmla="*/ 7086 h 7546"/>
                  <a:gd name="T20" fmla="*/ 3235 w 7253"/>
                  <a:gd name="T21" fmla="*/ 6683 h 7546"/>
                  <a:gd name="T22" fmla="*/ 3051 w 7253"/>
                  <a:gd name="T23" fmla="*/ 6103 h 7546"/>
                  <a:gd name="T24" fmla="*/ 2875 w 7253"/>
                  <a:gd name="T25" fmla="*/ 5433 h 7546"/>
                  <a:gd name="T26" fmla="*/ 3083 w 7253"/>
                  <a:gd name="T27" fmla="*/ 4990 h 7546"/>
                  <a:gd name="T28" fmla="*/ 2961 w 7253"/>
                  <a:gd name="T29" fmla="*/ 4832 h 7546"/>
                  <a:gd name="T30" fmla="*/ 2858 w 7253"/>
                  <a:gd name="T31" fmla="*/ 4477 h 7546"/>
                  <a:gd name="T32" fmla="*/ 2639 w 7253"/>
                  <a:gd name="T33" fmla="*/ 4085 h 7546"/>
                  <a:gd name="T34" fmla="*/ 2695 w 7253"/>
                  <a:gd name="T35" fmla="*/ 3654 h 7546"/>
                  <a:gd name="T36" fmla="*/ 2471 w 7253"/>
                  <a:gd name="T37" fmla="*/ 3489 h 7546"/>
                  <a:gd name="T38" fmla="*/ 1409 w 7253"/>
                  <a:gd name="T39" fmla="*/ 3479 h 7546"/>
                  <a:gd name="T40" fmla="*/ 729 w 7253"/>
                  <a:gd name="T41" fmla="*/ 3299 h 7546"/>
                  <a:gd name="T42" fmla="*/ 31 w 7253"/>
                  <a:gd name="T43" fmla="*/ 2545 h 7546"/>
                  <a:gd name="T44" fmla="*/ 135 w 7253"/>
                  <a:gd name="T45" fmla="*/ 2247 h 7546"/>
                  <a:gd name="T46" fmla="*/ 3 w 7253"/>
                  <a:gd name="T47" fmla="*/ 1908 h 7546"/>
                  <a:gd name="T48" fmla="*/ 240 w 7253"/>
                  <a:gd name="T49" fmla="*/ 1348 h 7546"/>
                  <a:gd name="T50" fmla="*/ 505 w 7253"/>
                  <a:gd name="T51" fmla="*/ 1013 h 7546"/>
                  <a:gd name="T52" fmla="*/ 749 w 7253"/>
                  <a:gd name="T53" fmla="*/ 663 h 7546"/>
                  <a:gd name="T54" fmla="*/ 1125 w 7253"/>
                  <a:gd name="T55" fmla="*/ 310 h 7546"/>
                  <a:gd name="T56" fmla="*/ 1752 w 7253"/>
                  <a:gd name="T57" fmla="*/ 158 h 7546"/>
                  <a:gd name="T58" fmla="*/ 2500 w 7253"/>
                  <a:gd name="T59" fmla="*/ 14 h 7546"/>
                  <a:gd name="T60" fmla="*/ 2807 w 7253"/>
                  <a:gd name="T61" fmla="*/ 166 h 7546"/>
                  <a:gd name="T62" fmla="*/ 3120 w 7253"/>
                  <a:gd name="T63" fmla="*/ 505 h 7546"/>
                  <a:gd name="T64" fmla="*/ 3682 w 7253"/>
                  <a:gd name="T65" fmla="*/ 725 h 7546"/>
                  <a:gd name="T66" fmla="*/ 3882 w 7253"/>
                  <a:gd name="T67" fmla="*/ 564 h 7546"/>
                  <a:gd name="T68" fmla="*/ 4909 w 7253"/>
                  <a:gd name="T69" fmla="*/ 680 h 7546"/>
                  <a:gd name="T70" fmla="*/ 5189 w 7253"/>
                  <a:gd name="T71" fmla="*/ 1510 h 7546"/>
                  <a:gd name="T72" fmla="*/ 5750 w 7253"/>
                  <a:gd name="T73" fmla="*/ 2541 h 7546"/>
                  <a:gd name="T74" fmla="*/ 6169 w 7253"/>
                  <a:gd name="T75" fmla="*/ 2815 h 7546"/>
                  <a:gd name="T76" fmla="*/ 6577 w 7253"/>
                  <a:gd name="T77" fmla="*/ 2764 h 7546"/>
                  <a:gd name="T78" fmla="*/ 6684 w 7253"/>
                  <a:gd name="T79" fmla="*/ 2988 h 7546"/>
                  <a:gd name="T80" fmla="*/ 6076 w 7253"/>
                  <a:gd name="T81" fmla="*/ 3884 h 7546"/>
                  <a:gd name="T82" fmla="*/ 5682 w 7253"/>
                  <a:gd name="T83" fmla="*/ 4430 h 7546"/>
                  <a:gd name="T84" fmla="*/ 5542 w 7253"/>
                  <a:gd name="T85" fmla="*/ 4619 h 7546"/>
                  <a:gd name="T86" fmla="*/ 116 w 7253"/>
                  <a:gd name="T87" fmla="*/ 931 h 7546"/>
                  <a:gd name="T88" fmla="*/ 60 w 7253"/>
                  <a:gd name="T89" fmla="*/ 1003 h 7546"/>
                  <a:gd name="T90" fmla="*/ 7130 w 7253"/>
                  <a:gd name="T91" fmla="*/ 4477 h 7546"/>
                  <a:gd name="T92" fmla="*/ 7253 w 7253"/>
                  <a:gd name="T93" fmla="*/ 4425 h 7546"/>
                  <a:gd name="T94" fmla="*/ 6011 w 7253"/>
                  <a:gd name="T95" fmla="*/ 5281 h 7546"/>
                  <a:gd name="T96" fmla="*/ 6037 w 7253"/>
                  <a:gd name="T97" fmla="*/ 5138 h 7546"/>
                  <a:gd name="T98" fmla="*/ 5933 w 7253"/>
                  <a:gd name="T99" fmla="*/ 5212 h 7546"/>
                  <a:gd name="T100" fmla="*/ 7003 w 7253"/>
                  <a:gd name="T101" fmla="*/ 3298 h 7546"/>
                  <a:gd name="T102" fmla="*/ 7125 w 7253"/>
                  <a:gd name="T103" fmla="*/ 3349 h 7546"/>
                  <a:gd name="T104" fmla="*/ 7063 w 7253"/>
                  <a:gd name="T105" fmla="*/ 3252 h 7546"/>
                  <a:gd name="T106" fmla="*/ 6835 w 7253"/>
                  <a:gd name="T107" fmla="*/ 2849 h 7546"/>
                  <a:gd name="T108" fmla="*/ 6942 w 7253"/>
                  <a:gd name="T109" fmla="*/ 2760 h 7546"/>
                  <a:gd name="T110" fmla="*/ 6512 w 7253"/>
                  <a:gd name="T111" fmla="*/ 5231 h 7546"/>
                  <a:gd name="T112" fmla="*/ 6065 w 7253"/>
                  <a:gd name="T113" fmla="*/ 5735 h 7546"/>
                  <a:gd name="T114" fmla="*/ 5972 w 7253"/>
                  <a:gd name="T115" fmla="*/ 6177 h 7546"/>
                  <a:gd name="T116" fmla="*/ 6102 w 7253"/>
                  <a:gd name="T117" fmla="*/ 6656 h 7546"/>
                  <a:gd name="T118" fmla="*/ 6351 w 7253"/>
                  <a:gd name="T119" fmla="*/ 6605 h 7546"/>
                  <a:gd name="T120" fmla="*/ 6650 w 7253"/>
                  <a:gd name="T121" fmla="*/ 6247 h 7546"/>
                  <a:gd name="T122" fmla="*/ 6604 w 7253"/>
                  <a:gd name="T123" fmla="*/ 5598 h 7546"/>
                  <a:gd name="T124" fmla="*/ 6724 w 7253"/>
                  <a:gd name="T125" fmla="*/ 5367 h 7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53" h="7546">
                    <a:moveTo>
                      <a:pt x="5685" y="4827"/>
                    </a:moveTo>
                    <a:lnTo>
                      <a:pt x="5685" y="4827"/>
                    </a:lnTo>
                    <a:lnTo>
                      <a:pt x="5691" y="4840"/>
                    </a:lnTo>
                    <a:lnTo>
                      <a:pt x="5698" y="4856"/>
                    </a:lnTo>
                    <a:lnTo>
                      <a:pt x="5704" y="4873"/>
                    </a:lnTo>
                    <a:lnTo>
                      <a:pt x="5709" y="4892"/>
                    </a:lnTo>
                    <a:lnTo>
                      <a:pt x="5718" y="4932"/>
                    </a:lnTo>
                    <a:lnTo>
                      <a:pt x="5727" y="4979"/>
                    </a:lnTo>
                    <a:lnTo>
                      <a:pt x="5733" y="5028"/>
                    </a:lnTo>
                    <a:lnTo>
                      <a:pt x="5738" y="5080"/>
                    </a:lnTo>
                    <a:lnTo>
                      <a:pt x="5742" y="5135"/>
                    </a:lnTo>
                    <a:lnTo>
                      <a:pt x="5743" y="5190"/>
                    </a:lnTo>
                    <a:lnTo>
                      <a:pt x="5743" y="5247"/>
                    </a:lnTo>
                    <a:lnTo>
                      <a:pt x="5742" y="5303"/>
                    </a:lnTo>
                    <a:lnTo>
                      <a:pt x="5737" y="5357"/>
                    </a:lnTo>
                    <a:lnTo>
                      <a:pt x="5732" y="5410"/>
                    </a:lnTo>
                    <a:lnTo>
                      <a:pt x="5723" y="5460"/>
                    </a:lnTo>
                    <a:lnTo>
                      <a:pt x="5718" y="5483"/>
                    </a:lnTo>
                    <a:lnTo>
                      <a:pt x="5713" y="5505"/>
                    </a:lnTo>
                    <a:lnTo>
                      <a:pt x="5707" y="5526"/>
                    </a:lnTo>
                    <a:lnTo>
                      <a:pt x="5700" y="5545"/>
                    </a:lnTo>
                    <a:lnTo>
                      <a:pt x="5694" y="5564"/>
                    </a:lnTo>
                    <a:lnTo>
                      <a:pt x="5685" y="5581"/>
                    </a:lnTo>
                    <a:lnTo>
                      <a:pt x="5685" y="5581"/>
                    </a:lnTo>
                    <a:lnTo>
                      <a:pt x="5668" y="5613"/>
                    </a:lnTo>
                    <a:lnTo>
                      <a:pt x="5650" y="5646"/>
                    </a:lnTo>
                    <a:lnTo>
                      <a:pt x="5630" y="5679"/>
                    </a:lnTo>
                    <a:lnTo>
                      <a:pt x="5609" y="5712"/>
                    </a:lnTo>
                    <a:lnTo>
                      <a:pt x="5587" y="5745"/>
                    </a:lnTo>
                    <a:lnTo>
                      <a:pt x="5565" y="5776"/>
                    </a:lnTo>
                    <a:lnTo>
                      <a:pt x="5541" y="5806"/>
                    </a:lnTo>
                    <a:lnTo>
                      <a:pt x="5516" y="5836"/>
                    </a:lnTo>
                    <a:lnTo>
                      <a:pt x="5491" y="5863"/>
                    </a:lnTo>
                    <a:lnTo>
                      <a:pt x="5465" y="5888"/>
                    </a:lnTo>
                    <a:lnTo>
                      <a:pt x="5439" y="5910"/>
                    </a:lnTo>
                    <a:lnTo>
                      <a:pt x="5413" y="5930"/>
                    </a:lnTo>
                    <a:lnTo>
                      <a:pt x="5386" y="5947"/>
                    </a:lnTo>
                    <a:lnTo>
                      <a:pt x="5374" y="5954"/>
                    </a:lnTo>
                    <a:lnTo>
                      <a:pt x="5361" y="5961"/>
                    </a:lnTo>
                    <a:lnTo>
                      <a:pt x="5347" y="5965"/>
                    </a:lnTo>
                    <a:lnTo>
                      <a:pt x="5334" y="5969"/>
                    </a:lnTo>
                    <a:lnTo>
                      <a:pt x="5322" y="5973"/>
                    </a:lnTo>
                    <a:lnTo>
                      <a:pt x="5308" y="5975"/>
                    </a:lnTo>
                    <a:lnTo>
                      <a:pt x="5308" y="5975"/>
                    </a:lnTo>
                    <a:lnTo>
                      <a:pt x="5296" y="5978"/>
                    </a:lnTo>
                    <a:lnTo>
                      <a:pt x="5284" y="5980"/>
                    </a:lnTo>
                    <a:lnTo>
                      <a:pt x="5273" y="5985"/>
                    </a:lnTo>
                    <a:lnTo>
                      <a:pt x="5263" y="5991"/>
                    </a:lnTo>
                    <a:lnTo>
                      <a:pt x="5253" y="5997"/>
                    </a:lnTo>
                    <a:lnTo>
                      <a:pt x="5244" y="6006"/>
                    </a:lnTo>
                    <a:lnTo>
                      <a:pt x="5236" y="6014"/>
                    </a:lnTo>
                    <a:lnTo>
                      <a:pt x="5229" y="6023"/>
                    </a:lnTo>
                    <a:lnTo>
                      <a:pt x="5221" y="6034"/>
                    </a:lnTo>
                    <a:lnTo>
                      <a:pt x="5215" y="6044"/>
                    </a:lnTo>
                    <a:lnTo>
                      <a:pt x="5210" y="6056"/>
                    </a:lnTo>
                    <a:lnTo>
                      <a:pt x="5205" y="6067"/>
                    </a:lnTo>
                    <a:lnTo>
                      <a:pt x="5200" y="6079"/>
                    </a:lnTo>
                    <a:lnTo>
                      <a:pt x="5198" y="6093"/>
                    </a:lnTo>
                    <a:lnTo>
                      <a:pt x="5194" y="6105"/>
                    </a:lnTo>
                    <a:lnTo>
                      <a:pt x="5193" y="6118"/>
                    </a:lnTo>
                    <a:lnTo>
                      <a:pt x="5191" y="6145"/>
                    </a:lnTo>
                    <a:lnTo>
                      <a:pt x="5192" y="6172"/>
                    </a:lnTo>
                    <a:lnTo>
                      <a:pt x="5195" y="6198"/>
                    </a:lnTo>
                    <a:lnTo>
                      <a:pt x="5199" y="6210"/>
                    </a:lnTo>
                    <a:lnTo>
                      <a:pt x="5203" y="6223"/>
                    </a:lnTo>
                    <a:lnTo>
                      <a:pt x="5206" y="6235"/>
                    </a:lnTo>
                    <a:lnTo>
                      <a:pt x="5211" y="6247"/>
                    </a:lnTo>
                    <a:lnTo>
                      <a:pt x="5218" y="6257"/>
                    </a:lnTo>
                    <a:lnTo>
                      <a:pt x="5224" y="6268"/>
                    </a:lnTo>
                    <a:lnTo>
                      <a:pt x="5231" y="6276"/>
                    </a:lnTo>
                    <a:lnTo>
                      <a:pt x="5240" y="6286"/>
                    </a:lnTo>
                    <a:lnTo>
                      <a:pt x="5248" y="6294"/>
                    </a:lnTo>
                    <a:lnTo>
                      <a:pt x="5257" y="6301"/>
                    </a:lnTo>
                    <a:lnTo>
                      <a:pt x="5257" y="6301"/>
                    </a:lnTo>
                    <a:lnTo>
                      <a:pt x="5266" y="6307"/>
                    </a:lnTo>
                    <a:lnTo>
                      <a:pt x="5274" y="6314"/>
                    </a:lnTo>
                    <a:lnTo>
                      <a:pt x="5280" y="6322"/>
                    </a:lnTo>
                    <a:lnTo>
                      <a:pt x="5285" y="6330"/>
                    </a:lnTo>
                    <a:lnTo>
                      <a:pt x="5289" y="6338"/>
                    </a:lnTo>
                    <a:lnTo>
                      <a:pt x="5291" y="6346"/>
                    </a:lnTo>
                    <a:lnTo>
                      <a:pt x="5292" y="6356"/>
                    </a:lnTo>
                    <a:lnTo>
                      <a:pt x="5292" y="6365"/>
                    </a:lnTo>
                    <a:lnTo>
                      <a:pt x="5291" y="6373"/>
                    </a:lnTo>
                    <a:lnTo>
                      <a:pt x="5289" y="6383"/>
                    </a:lnTo>
                    <a:lnTo>
                      <a:pt x="5285" y="6393"/>
                    </a:lnTo>
                    <a:lnTo>
                      <a:pt x="5280" y="6403"/>
                    </a:lnTo>
                    <a:lnTo>
                      <a:pt x="5275" y="6411"/>
                    </a:lnTo>
                    <a:lnTo>
                      <a:pt x="5269" y="6421"/>
                    </a:lnTo>
                    <a:lnTo>
                      <a:pt x="5262" y="6431"/>
                    </a:lnTo>
                    <a:lnTo>
                      <a:pt x="5253" y="6439"/>
                    </a:lnTo>
                    <a:lnTo>
                      <a:pt x="5243" y="6449"/>
                    </a:lnTo>
                    <a:lnTo>
                      <a:pt x="5233" y="6458"/>
                    </a:lnTo>
                    <a:lnTo>
                      <a:pt x="5210" y="6475"/>
                    </a:lnTo>
                    <a:lnTo>
                      <a:pt x="5184" y="6491"/>
                    </a:lnTo>
                    <a:lnTo>
                      <a:pt x="5156" y="6505"/>
                    </a:lnTo>
                    <a:lnTo>
                      <a:pt x="5124" y="6518"/>
                    </a:lnTo>
                    <a:lnTo>
                      <a:pt x="5107" y="6524"/>
                    </a:lnTo>
                    <a:lnTo>
                      <a:pt x="5090" y="6527"/>
                    </a:lnTo>
                    <a:lnTo>
                      <a:pt x="5073" y="6532"/>
                    </a:lnTo>
                    <a:lnTo>
                      <a:pt x="5055" y="6536"/>
                    </a:lnTo>
                    <a:lnTo>
                      <a:pt x="5036" y="6538"/>
                    </a:lnTo>
                    <a:lnTo>
                      <a:pt x="5017" y="6541"/>
                    </a:lnTo>
                    <a:lnTo>
                      <a:pt x="5017" y="6541"/>
                    </a:lnTo>
                    <a:lnTo>
                      <a:pt x="5008" y="6542"/>
                    </a:lnTo>
                    <a:lnTo>
                      <a:pt x="5000" y="6543"/>
                    </a:lnTo>
                    <a:lnTo>
                      <a:pt x="4991" y="6547"/>
                    </a:lnTo>
                    <a:lnTo>
                      <a:pt x="4984" y="6551"/>
                    </a:lnTo>
                    <a:lnTo>
                      <a:pt x="4976" y="6554"/>
                    </a:lnTo>
                    <a:lnTo>
                      <a:pt x="4970" y="6560"/>
                    </a:lnTo>
                    <a:lnTo>
                      <a:pt x="4964" y="6565"/>
                    </a:lnTo>
                    <a:lnTo>
                      <a:pt x="4958" y="6573"/>
                    </a:lnTo>
                    <a:lnTo>
                      <a:pt x="4949" y="6587"/>
                    </a:lnTo>
                    <a:lnTo>
                      <a:pt x="4941" y="6606"/>
                    </a:lnTo>
                    <a:lnTo>
                      <a:pt x="4935" y="6625"/>
                    </a:lnTo>
                    <a:lnTo>
                      <a:pt x="4930" y="6647"/>
                    </a:lnTo>
                    <a:lnTo>
                      <a:pt x="4926" y="6671"/>
                    </a:lnTo>
                    <a:lnTo>
                      <a:pt x="4924" y="6695"/>
                    </a:lnTo>
                    <a:lnTo>
                      <a:pt x="4922" y="6722"/>
                    </a:lnTo>
                    <a:lnTo>
                      <a:pt x="4922" y="6749"/>
                    </a:lnTo>
                    <a:lnTo>
                      <a:pt x="4922" y="6807"/>
                    </a:lnTo>
                    <a:lnTo>
                      <a:pt x="4925" y="6867"/>
                    </a:lnTo>
                    <a:lnTo>
                      <a:pt x="4927" y="6925"/>
                    </a:lnTo>
                    <a:lnTo>
                      <a:pt x="4929" y="6983"/>
                    </a:lnTo>
                    <a:lnTo>
                      <a:pt x="4929" y="7010"/>
                    </a:lnTo>
                    <a:lnTo>
                      <a:pt x="4927" y="7037"/>
                    </a:lnTo>
                    <a:lnTo>
                      <a:pt x="4926" y="7061"/>
                    </a:lnTo>
                    <a:lnTo>
                      <a:pt x="4924" y="7085"/>
                    </a:lnTo>
                    <a:lnTo>
                      <a:pt x="4919" y="7107"/>
                    </a:lnTo>
                    <a:lnTo>
                      <a:pt x="4914" y="7126"/>
                    </a:lnTo>
                    <a:lnTo>
                      <a:pt x="4908" y="7144"/>
                    </a:lnTo>
                    <a:lnTo>
                      <a:pt x="4899" y="7159"/>
                    </a:lnTo>
                    <a:lnTo>
                      <a:pt x="4894" y="7167"/>
                    </a:lnTo>
                    <a:lnTo>
                      <a:pt x="4888" y="7171"/>
                    </a:lnTo>
                    <a:lnTo>
                      <a:pt x="4883" y="7178"/>
                    </a:lnTo>
                    <a:lnTo>
                      <a:pt x="4876" y="7181"/>
                    </a:lnTo>
                    <a:lnTo>
                      <a:pt x="4870" y="7185"/>
                    </a:lnTo>
                    <a:lnTo>
                      <a:pt x="4862" y="7189"/>
                    </a:lnTo>
                    <a:lnTo>
                      <a:pt x="4854" y="7190"/>
                    </a:lnTo>
                    <a:lnTo>
                      <a:pt x="4845" y="7191"/>
                    </a:lnTo>
                    <a:lnTo>
                      <a:pt x="4845" y="7191"/>
                    </a:lnTo>
                    <a:lnTo>
                      <a:pt x="4828" y="7193"/>
                    </a:lnTo>
                    <a:lnTo>
                      <a:pt x="4810" y="7197"/>
                    </a:lnTo>
                    <a:lnTo>
                      <a:pt x="4791" y="7202"/>
                    </a:lnTo>
                    <a:lnTo>
                      <a:pt x="4773" y="7208"/>
                    </a:lnTo>
                    <a:lnTo>
                      <a:pt x="4755" y="7214"/>
                    </a:lnTo>
                    <a:lnTo>
                      <a:pt x="4736" y="7222"/>
                    </a:lnTo>
                    <a:lnTo>
                      <a:pt x="4697" y="7240"/>
                    </a:lnTo>
                    <a:lnTo>
                      <a:pt x="4658" y="7260"/>
                    </a:lnTo>
                    <a:lnTo>
                      <a:pt x="4619" y="7283"/>
                    </a:lnTo>
                    <a:lnTo>
                      <a:pt x="4535" y="7331"/>
                    </a:lnTo>
                    <a:lnTo>
                      <a:pt x="4491" y="7356"/>
                    </a:lnTo>
                    <a:lnTo>
                      <a:pt x="4447" y="7381"/>
                    </a:lnTo>
                    <a:lnTo>
                      <a:pt x="4403" y="7404"/>
                    </a:lnTo>
                    <a:lnTo>
                      <a:pt x="4357" y="7425"/>
                    </a:lnTo>
                    <a:lnTo>
                      <a:pt x="4333" y="7436"/>
                    </a:lnTo>
                    <a:lnTo>
                      <a:pt x="4309" y="7444"/>
                    </a:lnTo>
                    <a:lnTo>
                      <a:pt x="4284" y="7453"/>
                    </a:lnTo>
                    <a:lnTo>
                      <a:pt x="4261" y="7462"/>
                    </a:lnTo>
                    <a:lnTo>
                      <a:pt x="4236" y="7468"/>
                    </a:lnTo>
                    <a:lnTo>
                      <a:pt x="4211" y="7474"/>
                    </a:lnTo>
                    <a:lnTo>
                      <a:pt x="4185" y="7479"/>
                    </a:lnTo>
                    <a:lnTo>
                      <a:pt x="4160" y="7482"/>
                    </a:lnTo>
                    <a:lnTo>
                      <a:pt x="4160" y="7482"/>
                    </a:lnTo>
                    <a:lnTo>
                      <a:pt x="4108" y="7490"/>
                    </a:lnTo>
                    <a:lnTo>
                      <a:pt x="4056" y="7500"/>
                    </a:lnTo>
                    <a:lnTo>
                      <a:pt x="3949" y="7518"/>
                    </a:lnTo>
                    <a:lnTo>
                      <a:pt x="3896" y="7526"/>
                    </a:lnTo>
                    <a:lnTo>
                      <a:pt x="3844" y="7535"/>
                    </a:lnTo>
                    <a:lnTo>
                      <a:pt x="3792" y="7541"/>
                    </a:lnTo>
                    <a:lnTo>
                      <a:pt x="3742" y="7545"/>
                    </a:lnTo>
                    <a:lnTo>
                      <a:pt x="3719" y="7546"/>
                    </a:lnTo>
                    <a:lnTo>
                      <a:pt x="3694" y="7546"/>
                    </a:lnTo>
                    <a:lnTo>
                      <a:pt x="3671" y="7545"/>
                    </a:lnTo>
                    <a:lnTo>
                      <a:pt x="3649" y="7542"/>
                    </a:lnTo>
                    <a:lnTo>
                      <a:pt x="3627" y="7540"/>
                    </a:lnTo>
                    <a:lnTo>
                      <a:pt x="3605" y="7536"/>
                    </a:lnTo>
                    <a:lnTo>
                      <a:pt x="3584" y="7530"/>
                    </a:lnTo>
                    <a:lnTo>
                      <a:pt x="3565" y="7524"/>
                    </a:lnTo>
                    <a:lnTo>
                      <a:pt x="3546" y="7515"/>
                    </a:lnTo>
                    <a:lnTo>
                      <a:pt x="3528" y="7507"/>
                    </a:lnTo>
                    <a:lnTo>
                      <a:pt x="3511" y="7496"/>
                    </a:lnTo>
                    <a:lnTo>
                      <a:pt x="3495" y="7482"/>
                    </a:lnTo>
                    <a:lnTo>
                      <a:pt x="3479" y="7469"/>
                    </a:lnTo>
                    <a:lnTo>
                      <a:pt x="3465" y="7452"/>
                    </a:lnTo>
                    <a:lnTo>
                      <a:pt x="3452" y="7435"/>
                    </a:lnTo>
                    <a:lnTo>
                      <a:pt x="3441" y="7414"/>
                    </a:lnTo>
                    <a:lnTo>
                      <a:pt x="3441" y="7414"/>
                    </a:lnTo>
                    <a:lnTo>
                      <a:pt x="3430" y="7394"/>
                    </a:lnTo>
                    <a:lnTo>
                      <a:pt x="3421" y="7373"/>
                    </a:lnTo>
                    <a:lnTo>
                      <a:pt x="3415" y="7354"/>
                    </a:lnTo>
                    <a:lnTo>
                      <a:pt x="3409" y="7334"/>
                    </a:lnTo>
                    <a:lnTo>
                      <a:pt x="3405" y="7316"/>
                    </a:lnTo>
                    <a:lnTo>
                      <a:pt x="3403" y="7296"/>
                    </a:lnTo>
                    <a:lnTo>
                      <a:pt x="3400" y="7278"/>
                    </a:lnTo>
                    <a:lnTo>
                      <a:pt x="3400" y="7261"/>
                    </a:lnTo>
                    <a:lnTo>
                      <a:pt x="3400" y="7242"/>
                    </a:lnTo>
                    <a:lnTo>
                      <a:pt x="3400" y="7225"/>
                    </a:lnTo>
                    <a:lnTo>
                      <a:pt x="3404" y="7190"/>
                    </a:lnTo>
                    <a:lnTo>
                      <a:pt x="3413" y="7121"/>
                    </a:lnTo>
                    <a:lnTo>
                      <a:pt x="3416" y="7086"/>
                    </a:lnTo>
                    <a:lnTo>
                      <a:pt x="3418" y="7051"/>
                    </a:lnTo>
                    <a:lnTo>
                      <a:pt x="3416" y="7033"/>
                    </a:lnTo>
                    <a:lnTo>
                      <a:pt x="3415" y="7015"/>
                    </a:lnTo>
                    <a:lnTo>
                      <a:pt x="3413" y="6996"/>
                    </a:lnTo>
                    <a:lnTo>
                      <a:pt x="3409" y="6978"/>
                    </a:lnTo>
                    <a:lnTo>
                      <a:pt x="3404" y="6960"/>
                    </a:lnTo>
                    <a:lnTo>
                      <a:pt x="3398" y="6940"/>
                    </a:lnTo>
                    <a:lnTo>
                      <a:pt x="3389" y="6920"/>
                    </a:lnTo>
                    <a:lnTo>
                      <a:pt x="3380" y="6900"/>
                    </a:lnTo>
                    <a:lnTo>
                      <a:pt x="3369" y="6880"/>
                    </a:lnTo>
                    <a:lnTo>
                      <a:pt x="3354" y="6858"/>
                    </a:lnTo>
                    <a:lnTo>
                      <a:pt x="3338" y="6837"/>
                    </a:lnTo>
                    <a:lnTo>
                      <a:pt x="3321" y="6815"/>
                    </a:lnTo>
                    <a:lnTo>
                      <a:pt x="3321" y="6815"/>
                    </a:lnTo>
                    <a:lnTo>
                      <a:pt x="3302" y="6792"/>
                    </a:lnTo>
                    <a:lnTo>
                      <a:pt x="3285" y="6770"/>
                    </a:lnTo>
                    <a:lnTo>
                      <a:pt x="3271" y="6748"/>
                    </a:lnTo>
                    <a:lnTo>
                      <a:pt x="3257" y="6726"/>
                    </a:lnTo>
                    <a:lnTo>
                      <a:pt x="3246" y="6705"/>
                    </a:lnTo>
                    <a:lnTo>
                      <a:pt x="3235" y="6683"/>
                    </a:lnTo>
                    <a:lnTo>
                      <a:pt x="3225" y="6662"/>
                    </a:lnTo>
                    <a:lnTo>
                      <a:pt x="3218" y="6640"/>
                    </a:lnTo>
                    <a:lnTo>
                      <a:pt x="3211" y="6619"/>
                    </a:lnTo>
                    <a:lnTo>
                      <a:pt x="3205" y="6598"/>
                    </a:lnTo>
                    <a:lnTo>
                      <a:pt x="3195" y="6557"/>
                    </a:lnTo>
                    <a:lnTo>
                      <a:pt x="3187" y="6515"/>
                    </a:lnTo>
                    <a:lnTo>
                      <a:pt x="3181" y="6474"/>
                    </a:lnTo>
                    <a:lnTo>
                      <a:pt x="3170" y="6393"/>
                    </a:lnTo>
                    <a:lnTo>
                      <a:pt x="3163" y="6351"/>
                    </a:lnTo>
                    <a:lnTo>
                      <a:pt x="3154" y="6311"/>
                    </a:lnTo>
                    <a:lnTo>
                      <a:pt x="3148" y="6291"/>
                    </a:lnTo>
                    <a:lnTo>
                      <a:pt x="3142" y="6270"/>
                    </a:lnTo>
                    <a:lnTo>
                      <a:pt x="3135" y="6249"/>
                    </a:lnTo>
                    <a:lnTo>
                      <a:pt x="3126" y="6229"/>
                    </a:lnTo>
                    <a:lnTo>
                      <a:pt x="3118" y="6209"/>
                    </a:lnTo>
                    <a:lnTo>
                      <a:pt x="3107" y="6188"/>
                    </a:lnTo>
                    <a:lnTo>
                      <a:pt x="3094" y="6167"/>
                    </a:lnTo>
                    <a:lnTo>
                      <a:pt x="3081" y="6147"/>
                    </a:lnTo>
                    <a:lnTo>
                      <a:pt x="3081" y="6147"/>
                    </a:lnTo>
                    <a:lnTo>
                      <a:pt x="3051" y="6103"/>
                    </a:lnTo>
                    <a:lnTo>
                      <a:pt x="3023" y="6055"/>
                    </a:lnTo>
                    <a:lnTo>
                      <a:pt x="2996" y="6005"/>
                    </a:lnTo>
                    <a:lnTo>
                      <a:pt x="2969" y="5953"/>
                    </a:lnTo>
                    <a:lnTo>
                      <a:pt x="2945" y="5898"/>
                    </a:lnTo>
                    <a:lnTo>
                      <a:pt x="2923" y="5842"/>
                    </a:lnTo>
                    <a:lnTo>
                      <a:pt x="2913" y="5814"/>
                    </a:lnTo>
                    <a:lnTo>
                      <a:pt x="2903" y="5785"/>
                    </a:lnTo>
                    <a:lnTo>
                      <a:pt x="2896" y="5757"/>
                    </a:lnTo>
                    <a:lnTo>
                      <a:pt x="2887" y="5728"/>
                    </a:lnTo>
                    <a:lnTo>
                      <a:pt x="2881" y="5700"/>
                    </a:lnTo>
                    <a:lnTo>
                      <a:pt x="2875" y="5672"/>
                    </a:lnTo>
                    <a:lnTo>
                      <a:pt x="2870" y="5643"/>
                    </a:lnTo>
                    <a:lnTo>
                      <a:pt x="2867" y="5615"/>
                    </a:lnTo>
                    <a:lnTo>
                      <a:pt x="2864" y="5588"/>
                    </a:lnTo>
                    <a:lnTo>
                      <a:pt x="2863" y="5560"/>
                    </a:lnTo>
                    <a:lnTo>
                      <a:pt x="2863" y="5534"/>
                    </a:lnTo>
                    <a:lnTo>
                      <a:pt x="2864" y="5508"/>
                    </a:lnTo>
                    <a:lnTo>
                      <a:pt x="2867" y="5482"/>
                    </a:lnTo>
                    <a:lnTo>
                      <a:pt x="2870" y="5457"/>
                    </a:lnTo>
                    <a:lnTo>
                      <a:pt x="2875" y="5433"/>
                    </a:lnTo>
                    <a:lnTo>
                      <a:pt x="2882" y="5408"/>
                    </a:lnTo>
                    <a:lnTo>
                      <a:pt x="2891" y="5386"/>
                    </a:lnTo>
                    <a:lnTo>
                      <a:pt x="2901" y="5364"/>
                    </a:lnTo>
                    <a:lnTo>
                      <a:pt x="2913" y="5343"/>
                    </a:lnTo>
                    <a:lnTo>
                      <a:pt x="2927" y="5324"/>
                    </a:lnTo>
                    <a:lnTo>
                      <a:pt x="2927" y="5324"/>
                    </a:lnTo>
                    <a:lnTo>
                      <a:pt x="2955" y="5286"/>
                    </a:lnTo>
                    <a:lnTo>
                      <a:pt x="2980" y="5249"/>
                    </a:lnTo>
                    <a:lnTo>
                      <a:pt x="3004" y="5214"/>
                    </a:lnTo>
                    <a:lnTo>
                      <a:pt x="3025" y="5179"/>
                    </a:lnTo>
                    <a:lnTo>
                      <a:pt x="3042" y="5148"/>
                    </a:lnTo>
                    <a:lnTo>
                      <a:pt x="3058" y="5117"/>
                    </a:lnTo>
                    <a:lnTo>
                      <a:pt x="3070" y="5088"/>
                    </a:lnTo>
                    <a:lnTo>
                      <a:pt x="3078" y="5061"/>
                    </a:lnTo>
                    <a:lnTo>
                      <a:pt x="3082" y="5047"/>
                    </a:lnTo>
                    <a:lnTo>
                      <a:pt x="3083" y="5035"/>
                    </a:lnTo>
                    <a:lnTo>
                      <a:pt x="3086" y="5023"/>
                    </a:lnTo>
                    <a:lnTo>
                      <a:pt x="3086" y="5010"/>
                    </a:lnTo>
                    <a:lnTo>
                      <a:pt x="3086" y="4999"/>
                    </a:lnTo>
                    <a:lnTo>
                      <a:pt x="3083" y="4990"/>
                    </a:lnTo>
                    <a:lnTo>
                      <a:pt x="3082" y="4979"/>
                    </a:lnTo>
                    <a:lnTo>
                      <a:pt x="3078" y="4969"/>
                    </a:lnTo>
                    <a:lnTo>
                      <a:pt x="3074" y="4960"/>
                    </a:lnTo>
                    <a:lnTo>
                      <a:pt x="3069" y="4952"/>
                    </a:lnTo>
                    <a:lnTo>
                      <a:pt x="3061" y="4944"/>
                    </a:lnTo>
                    <a:lnTo>
                      <a:pt x="3054" y="4936"/>
                    </a:lnTo>
                    <a:lnTo>
                      <a:pt x="3045" y="4930"/>
                    </a:lnTo>
                    <a:lnTo>
                      <a:pt x="3036" y="4924"/>
                    </a:lnTo>
                    <a:lnTo>
                      <a:pt x="3025" y="4917"/>
                    </a:lnTo>
                    <a:lnTo>
                      <a:pt x="3012" y="4913"/>
                    </a:lnTo>
                    <a:lnTo>
                      <a:pt x="3012" y="4913"/>
                    </a:lnTo>
                    <a:lnTo>
                      <a:pt x="3000" y="4908"/>
                    </a:lnTo>
                    <a:lnTo>
                      <a:pt x="2990" y="4900"/>
                    </a:lnTo>
                    <a:lnTo>
                      <a:pt x="2982" y="4893"/>
                    </a:lnTo>
                    <a:lnTo>
                      <a:pt x="2976" y="4884"/>
                    </a:lnTo>
                    <a:lnTo>
                      <a:pt x="2969" y="4876"/>
                    </a:lnTo>
                    <a:lnTo>
                      <a:pt x="2966" y="4866"/>
                    </a:lnTo>
                    <a:lnTo>
                      <a:pt x="2963" y="4855"/>
                    </a:lnTo>
                    <a:lnTo>
                      <a:pt x="2962" y="4843"/>
                    </a:lnTo>
                    <a:lnTo>
                      <a:pt x="2961" y="4832"/>
                    </a:lnTo>
                    <a:lnTo>
                      <a:pt x="2961" y="4818"/>
                    </a:lnTo>
                    <a:lnTo>
                      <a:pt x="2963" y="4791"/>
                    </a:lnTo>
                    <a:lnTo>
                      <a:pt x="2971" y="4733"/>
                    </a:lnTo>
                    <a:lnTo>
                      <a:pt x="2974" y="4702"/>
                    </a:lnTo>
                    <a:lnTo>
                      <a:pt x="2977" y="4670"/>
                    </a:lnTo>
                    <a:lnTo>
                      <a:pt x="2977" y="4655"/>
                    </a:lnTo>
                    <a:lnTo>
                      <a:pt x="2976" y="4639"/>
                    </a:lnTo>
                    <a:lnTo>
                      <a:pt x="2974" y="4624"/>
                    </a:lnTo>
                    <a:lnTo>
                      <a:pt x="2971" y="4609"/>
                    </a:lnTo>
                    <a:lnTo>
                      <a:pt x="2967" y="4594"/>
                    </a:lnTo>
                    <a:lnTo>
                      <a:pt x="2961" y="4579"/>
                    </a:lnTo>
                    <a:lnTo>
                      <a:pt x="2955" y="4565"/>
                    </a:lnTo>
                    <a:lnTo>
                      <a:pt x="2946" y="4551"/>
                    </a:lnTo>
                    <a:lnTo>
                      <a:pt x="2935" y="4538"/>
                    </a:lnTo>
                    <a:lnTo>
                      <a:pt x="2923" y="4524"/>
                    </a:lnTo>
                    <a:lnTo>
                      <a:pt x="2908" y="4512"/>
                    </a:lnTo>
                    <a:lnTo>
                      <a:pt x="2892" y="4501"/>
                    </a:lnTo>
                    <a:lnTo>
                      <a:pt x="2892" y="4501"/>
                    </a:lnTo>
                    <a:lnTo>
                      <a:pt x="2874" y="4489"/>
                    </a:lnTo>
                    <a:lnTo>
                      <a:pt x="2858" y="4477"/>
                    </a:lnTo>
                    <a:lnTo>
                      <a:pt x="2841" y="4462"/>
                    </a:lnTo>
                    <a:lnTo>
                      <a:pt x="2825" y="4447"/>
                    </a:lnTo>
                    <a:lnTo>
                      <a:pt x="2809" y="4431"/>
                    </a:lnTo>
                    <a:lnTo>
                      <a:pt x="2794" y="4414"/>
                    </a:lnTo>
                    <a:lnTo>
                      <a:pt x="2780" y="4397"/>
                    </a:lnTo>
                    <a:lnTo>
                      <a:pt x="2765" y="4379"/>
                    </a:lnTo>
                    <a:lnTo>
                      <a:pt x="2751" y="4359"/>
                    </a:lnTo>
                    <a:lnTo>
                      <a:pt x="2739" y="4340"/>
                    </a:lnTo>
                    <a:lnTo>
                      <a:pt x="2727" y="4320"/>
                    </a:lnTo>
                    <a:lnTo>
                      <a:pt x="2715" y="4299"/>
                    </a:lnTo>
                    <a:lnTo>
                      <a:pt x="2704" y="4278"/>
                    </a:lnTo>
                    <a:lnTo>
                      <a:pt x="2694" y="4257"/>
                    </a:lnTo>
                    <a:lnTo>
                      <a:pt x="2684" y="4235"/>
                    </a:lnTo>
                    <a:lnTo>
                      <a:pt x="2676" y="4215"/>
                    </a:lnTo>
                    <a:lnTo>
                      <a:pt x="2667" y="4193"/>
                    </a:lnTo>
                    <a:lnTo>
                      <a:pt x="2661" y="4171"/>
                    </a:lnTo>
                    <a:lnTo>
                      <a:pt x="2654" y="4149"/>
                    </a:lnTo>
                    <a:lnTo>
                      <a:pt x="2649" y="4128"/>
                    </a:lnTo>
                    <a:lnTo>
                      <a:pt x="2644" y="4106"/>
                    </a:lnTo>
                    <a:lnTo>
                      <a:pt x="2639" y="4085"/>
                    </a:lnTo>
                    <a:lnTo>
                      <a:pt x="2636" y="4064"/>
                    </a:lnTo>
                    <a:lnTo>
                      <a:pt x="2634" y="4043"/>
                    </a:lnTo>
                    <a:lnTo>
                      <a:pt x="2633" y="4024"/>
                    </a:lnTo>
                    <a:lnTo>
                      <a:pt x="2633" y="4004"/>
                    </a:lnTo>
                    <a:lnTo>
                      <a:pt x="2633" y="3984"/>
                    </a:lnTo>
                    <a:lnTo>
                      <a:pt x="2635" y="3966"/>
                    </a:lnTo>
                    <a:lnTo>
                      <a:pt x="2638" y="3949"/>
                    </a:lnTo>
                    <a:lnTo>
                      <a:pt x="2641" y="3932"/>
                    </a:lnTo>
                    <a:lnTo>
                      <a:pt x="2646" y="3916"/>
                    </a:lnTo>
                    <a:lnTo>
                      <a:pt x="2652" y="3901"/>
                    </a:lnTo>
                    <a:lnTo>
                      <a:pt x="2652" y="3901"/>
                    </a:lnTo>
                    <a:lnTo>
                      <a:pt x="2665" y="3872"/>
                    </a:lnTo>
                    <a:lnTo>
                      <a:pt x="2676" y="3839"/>
                    </a:lnTo>
                    <a:lnTo>
                      <a:pt x="2684" y="3806"/>
                    </a:lnTo>
                    <a:lnTo>
                      <a:pt x="2691" y="3771"/>
                    </a:lnTo>
                    <a:lnTo>
                      <a:pt x="2695" y="3737"/>
                    </a:lnTo>
                    <a:lnTo>
                      <a:pt x="2698" y="3703"/>
                    </a:lnTo>
                    <a:lnTo>
                      <a:pt x="2698" y="3687"/>
                    </a:lnTo>
                    <a:lnTo>
                      <a:pt x="2696" y="3670"/>
                    </a:lnTo>
                    <a:lnTo>
                      <a:pt x="2695" y="3654"/>
                    </a:lnTo>
                    <a:lnTo>
                      <a:pt x="2693" y="3638"/>
                    </a:lnTo>
                    <a:lnTo>
                      <a:pt x="2689" y="3622"/>
                    </a:lnTo>
                    <a:lnTo>
                      <a:pt x="2685" y="3607"/>
                    </a:lnTo>
                    <a:lnTo>
                      <a:pt x="2680" y="3593"/>
                    </a:lnTo>
                    <a:lnTo>
                      <a:pt x="2674" y="3579"/>
                    </a:lnTo>
                    <a:lnTo>
                      <a:pt x="2667" y="3567"/>
                    </a:lnTo>
                    <a:lnTo>
                      <a:pt x="2660" y="3555"/>
                    </a:lnTo>
                    <a:lnTo>
                      <a:pt x="2650" y="3542"/>
                    </a:lnTo>
                    <a:lnTo>
                      <a:pt x="2640" y="3533"/>
                    </a:lnTo>
                    <a:lnTo>
                      <a:pt x="2629" y="3523"/>
                    </a:lnTo>
                    <a:lnTo>
                      <a:pt x="2617" y="3514"/>
                    </a:lnTo>
                    <a:lnTo>
                      <a:pt x="2602" y="3507"/>
                    </a:lnTo>
                    <a:lnTo>
                      <a:pt x="2587" y="3501"/>
                    </a:lnTo>
                    <a:lnTo>
                      <a:pt x="2571" y="3496"/>
                    </a:lnTo>
                    <a:lnTo>
                      <a:pt x="2554" y="3493"/>
                    </a:lnTo>
                    <a:lnTo>
                      <a:pt x="2535" y="3491"/>
                    </a:lnTo>
                    <a:lnTo>
                      <a:pt x="2515" y="3490"/>
                    </a:lnTo>
                    <a:lnTo>
                      <a:pt x="2515" y="3490"/>
                    </a:lnTo>
                    <a:lnTo>
                      <a:pt x="2493" y="3490"/>
                    </a:lnTo>
                    <a:lnTo>
                      <a:pt x="2471" y="3489"/>
                    </a:lnTo>
                    <a:lnTo>
                      <a:pt x="2426" y="3482"/>
                    </a:lnTo>
                    <a:lnTo>
                      <a:pt x="2377" y="3475"/>
                    </a:lnTo>
                    <a:lnTo>
                      <a:pt x="2327" y="3464"/>
                    </a:lnTo>
                    <a:lnTo>
                      <a:pt x="2274" y="3452"/>
                    </a:lnTo>
                    <a:lnTo>
                      <a:pt x="2221" y="3440"/>
                    </a:lnTo>
                    <a:lnTo>
                      <a:pt x="2112" y="3413"/>
                    </a:lnTo>
                    <a:lnTo>
                      <a:pt x="2057" y="3400"/>
                    </a:lnTo>
                    <a:lnTo>
                      <a:pt x="2003" y="3389"/>
                    </a:lnTo>
                    <a:lnTo>
                      <a:pt x="1951" y="3381"/>
                    </a:lnTo>
                    <a:lnTo>
                      <a:pt x="1898" y="3375"/>
                    </a:lnTo>
                    <a:lnTo>
                      <a:pt x="1872" y="3372"/>
                    </a:lnTo>
                    <a:lnTo>
                      <a:pt x="1848" y="3371"/>
                    </a:lnTo>
                    <a:lnTo>
                      <a:pt x="1823" y="3371"/>
                    </a:lnTo>
                    <a:lnTo>
                      <a:pt x="1799" y="3372"/>
                    </a:lnTo>
                    <a:lnTo>
                      <a:pt x="1776" y="3373"/>
                    </a:lnTo>
                    <a:lnTo>
                      <a:pt x="1752" y="3377"/>
                    </a:lnTo>
                    <a:lnTo>
                      <a:pt x="1730" y="3382"/>
                    </a:lnTo>
                    <a:lnTo>
                      <a:pt x="1709" y="3387"/>
                    </a:lnTo>
                    <a:lnTo>
                      <a:pt x="1709" y="3387"/>
                    </a:lnTo>
                    <a:lnTo>
                      <a:pt x="1409" y="3479"/>
                    </a:lnTo>
                    <a:lnTo>
                      <a:pt x="1281" y="3519"/>
                    </a:lnTo>
                    <a:lnTo>
                      <a:pt x="1161" y="3558"/>
                    </a:lnTo>
                    <a:lnTo>
                      <a:pt x="1161" y="3558"/>
                    </a:lnTo>
                    <a:lnTo>
                      <a:pt x="1146" y="3562"/>
                    </a:lnTo>
                    <a:lnTo>
                      <a:pt x="1130" y="3564"/>
                    </a:lnTo>
                    <a:lnTo>
                      <a:pt x="1114" y="3564"/>
                    </a:lnTo>
                    <a:lnTo>
                      <a:pt x="1098" y="3562"/>
                    </a:lnTo>
                    <a:lnTo>
                      <a:pt x="1080" y="3558"/>
                    </a:lnTo>
                    <a:lnTo>
                      <a:pt x="1063" y="3552"/>
                    </a:lnTo>
                    <a:lnTo>
                      <a:pt x="1045" y="3545"/>
                    </a:lnTo>
                    <a:lnTo>
                      <a:pt x="1025" y="3536"/>
                    </a:lnTo>
                    <a:lnTo>
                      <a:pt x="1007" y="3527"/>
                    </a:lnTo>
                    <a:lnTo>
                      <a:pt x="987" y="3516"/>
                    </a:lnTo>
                    <a:lnTo>
                      <a:pt x="966" y="3502"/>
                    </a:lnTo>
                    <a:lnTo>
                      <a:pt x="945" y="3489"/>
                    </a:lnTo>
                    <a:lnTo>
                      <a:pt x="904" y="3457"/>
                    </a:lnTo>
                    <a:lnTo>
                      <a:pt x="861" y="3421"/>
                    </a:lnTo>
                    <a:lnTo>
                      <a:pt x="817" y="3383"/>
                    </a:lnTo>
                    <a:lnTo>
                      <a:pt x="773" y="3342"/>
                    </a:lnTo>
                    <a:lnTo>
                      <a:pt x="729" y="3299"/>
                    </a:lnTo>
                    <a:lnTo>
                      <a:pt x="683" y="3255"/>
                    </a:lnTo>
                    <a:lnTo>
                      <a:pt x="595" y="3165"/>
                    </a:lnTo>
                    <a:lnTo>
                      <a:pt x="509" y="3078"/>
                    </a:lnTo>
                    <a:lnTo>
                      <a:pt x="509" y="3078"/>
                    </a:lnTo>
                    <a:lnTo>
                      <a:pt x="458" y="3027"/>
                    </a:lnTo>
                    <a:lnTo>
                      <a:pt x="401" y="2973"/>
                    </a:lnTo>
                    <a:lnTo>
                      <a:pt x="342" y="2916"/>
                    </a:lnTo>
                    <a:lnTo>
                      <a:pt x="282" y="2857"/>
                    </a:lnTo>
                    <a:lnTo>
                      <a:pt x="224" y="2798"/>
                    </a:lnTo>
                    <a:lnTo>
                      <a:pt x="196" y="2767"/>
                    </a:lnTo>
                    <a:lnTo>
                      <a:pt x="169" y="2738"/>
                    </a:lnTo>
                    <a:lnTo>
                      <a:pt x="143" y="2709"/>
                    </a:lnTo>
                    <a:lnTo>
                      <a:pt x="119" y="2679"/>
                    </a:lnTo>
                    <a:lnTo>
                      <a:pt x="97" y="2650"/>
                    </a:lnTo>
                    <a:lnTo>
                      <a:pt x="76" y="2621"/>
                    </a:lnTo>
                    <a:lnTo>
                      <a:pt x="76" y="2621"/>
                    </a:lnTo>
                    <a:lnTo>
                      <a:pt x="63" y="2601"/>
                    </a:lnTo>
                    <a:lnTo>
                      <a:pt x="52" y="2583"/>
                    </a:lnTo>
                    <a:lnTo>
                      <a:pt x="41" y="2563"/>
                    </a:lnTo>
                    <a:lnTo>
                      <a:pt x="31" y="2545"/>
                    </a:lnTo>
                    <a:lnTo>
                      <a:pt x="23" y="2526"/>
                    </a:lnTo>
                    <a:lnTo>
                      <a:pt x="17" y="2509"/>
                    </a:lnTo>
                    <a:lnTo>
                      <a:pt x="12" y="2491"/>
                    </a:lnTo>
                    <a:lnTo>
                      <a:pt x="9" y="2475"/>
                    </a:lnTo>
                    <a:lnTo>
                      <a:pt x="6" y="2458"/>
                    </a:lnTo>
                    <a:lnTo>
                      <a:pt x="6" y="2442"/>
                    </a:lnTo>
                    <a:lnTo>
                      <a:pt x="9" y="2427"/>
                    </a:lnTo>
                    <a:lnTo>
                      <a:pt x="12" y="2411"/>
                    </a:lnTo>
                    <a:lnTo>
                      <a:pt x="17" y="2398"/>
                    </a:lnTo>
                    <a:lnTo>
                      <a:pt x="26" y="2384"/>
                    </a:lnTo>
                    <a:lnTo>
                      <a:pt x="36" y="2371"/>
                    </a:lnTo>
                    <a:lnTo>
                      <a:pt x="47" y="2359"/>
                    </a:lnTo>
                    <a:lnTo>
                      <a:pt x="47" y="2359"/>
                    </a:lnTo>
                    <a:lnTo>
                      <a:pt x="76" y="2332"/>
                    </a:lnTo>
                    <a:lnTo>
                      <a:pt x="76" y="2332"/>
                    </a:lnTo>
                    <a:lnTo>
                      <a:pt x="94" y="2312"/>
                    </a:lnTo>
                    <a:lnTo>
                      <a:pt x="109" y="2295"/>
                    </a:lnTo>
                    <a:lnTo>
                      <a:pt x="120" y="2278"/>
                    </a:lnTo>
                    <a:lnTo>
                      <a:pt x="129" y="2262"/>
                    </a:lnTo>
                    <a:lnTo>
                      <a:pt x="135" y="2247"/>
                    </a:lnTo>
                    <a:lnTo>
                      <a:pt x="138" y="2234"/>
                    </a:lnTo>
                    <a:lnTo>
                      <a:pt x="140" y="2220"/>
                    </a:lnTo>
                    <a:lnTo>
                      <a:pt x="138" y="2207"/>
                    </a:lnTo>
                    <a:lnTo>
                      <a:pt x="136" y="2194"/>
                    </a:lnTo>
                    <a:lnTo>
                      <a:pt x="131" y="2182"/>
                    </a:lnTo>
                    <a:lnTo>
                      <a:pt x="125" y="2170"/>
                    </a:lnTo>
                    <a:lnTo>
                      <a:pt x="116" y="2159"/>
                    </a:lnTo>
                    <a:lnTo>
                      <a:pt x="98" y="2134"/>
                    </a:lnTo>
                    <a:lnTo>
                      <a:pt x="76" y="2108"/>
                    </a:lnTo>
                    <a:lnTo>
                      <a:pt x="76" y="2108"/>
                    </a:lnTo>
                    <a:lnTo>
                      <a:pt x="53" y="2081"/>
                    </a:lnTo>
                    <a:lnTo>
                      <a:pt x="30" y="2050"/>
                    </a:lnTo>
                    <a:lnTo>
                      <a:pt x="30" y="2050"/>
                    </a:lnTo>
                    <a:lnTo>
                      <a:pt x="20" y="2034"/>
                    </a:lnTo>
                    <a:lnTo>
                      <a:pt x="11" y="2016"/>
                    </a:lnTo>
                    <a:lnTo>
                      <a:pt x="6" y="1996"/>
                    </a:lnTo>
                    <a:lnTo>
                      <a:pt x="3" y="1975"/>
                    </a:lnTo>
                    <a:lnTo>
                      <a:pt x="0" y="1953"/>
                    </a:lnTo>
                    <a:lnTo>
                      <a:pt x="1" y="1931"/>
                    </a:lnTo>
                    <a:lnTo>
                      <a:pt x="3" y="1908"/>
                    </a:lnTo>
                    <a:lnTo>
                      <a:pt x="6" y="1885"/>
                    </a:lnTo>
                    <a:lnTo>
                      <a:pt x="11" y="1860"/>
                    </a:lnTo>
                    <a:lnTo>
                      <a:pt x="17" y="1837"/>
                    </a:lnTo>
                    <a:lnTo>
                      <a:pt x="25" y="1812"/>
                    </a:lnTo>
                    <a:lnTo>
                      <a:pt x="33" y="1788"/>
                    </a:lnTo>
                    <a:lnTo>
                      <a:pt x="43" y="1763"/>
                    </a:lnTo>
                    <a:lnTo>
                      <a:pt x="54" y="1739"/>
                    </a:lnTo>
                    <a:lnTo>
                      <a:pt x="76" y="1692"/>
                    </a:lnTo>
                    <a:lnTo>
                      <a:pt x="76" y="1692"/>
                    </a:lnTo>
                    <a:lnTo>
                      <a:pt x="94" y="1659"/>
                    </a:lnTo>
                    <a:lnTo>
                      <a:pt x="113" y="1626"/>
                    </a:lnTo>
                    <a:lnTo>
                      <a:pt x="131" y="1597"/>
                    </a:lnTo>
                    <a:lnTo>
                      <a:pt x="150" y="1571"/>
                    </a:lnTo>
                    <a:lnTo>
                      <a:pt x="150" y="1571"/>
                    </a:lnTo>
                    <a:lnTo>
                      <a:pt x="158" y="1559"/>
                    </a:lnTo>
                    <a:lnTo>
                      <a:pt x="165" y="1546"/>
                    </a:lnTo>
                    <a:lnTo>
                      <a:pt x="180" y="1514"/>
                    </a:lnTo>
                    <a:lnTo>
                      <a:pt x="196" y="1477"/>
                    </a:lnTo>
                    <a:lnTo>
                      <a:pt x="210" y="1437"/>
                    </a:lnTo>
                    <a:lnTo>
                      <a:pt x="240" y="1348"/>
                    </a:lnTo>
                    <a:lnTo>
                      <a:pt x="256" y="1303"/>
                    </a:lnTo>
                    <a:lnTo>
                      <a:pt x="272" y="1258"/>
                    </a:lnTo>
                    <a:lnTo>
                      <a:pt x="289" y="1214"/>
                    </a:lnTo>
                    <a:lnTo>
                      <a:pt x="307" y="1172"/>
                    </a:lnTo>
                    <a:lnTo>
                      <a:pt x="317" y="1151"/>
                    </a:lnTo>
                    <a:lnTo>
                      <a:pt x="328" y="1133"/>
                    </a:lnTo>
                    <a:lnTo>
                      <a:pt x="339" y="1115"/>
                    </a:lnTo>
                    <a:lnTo>
                      <a:pt x="350" y="1099"/>
                    </a:lnTo>
                    <a:lnTo>
                      <a:pt x="361" y="1083"/>
                    </a:lnTo>
                    <a:lnTo>
                      <a:pt x="374" y="1069"/>
                    </a:lnTo>
                    <a:lnTo>
                      <a:pt x="386" y="1057"/>
                    </a:lnTo>
                    <a:lnTo>
                      <a:pt x="399" y="1046"/>
                    </a:lnTo>
                    <a:lnTo>
                      <a:pt x="413" y="1037"/>
                    </a:lnTo>
                    <a:lnTo>
                      <a:pt x="427" y="1030"/>
                    </a:lnTo>
                    <a:lnTo>
                      <a:pt x="442" y="1025"/>
                    </a:lnTo>
                    <a:lnTo>
                      <a:pt x="458" y="1023"/>
                    </a:lnTo>
                    <a:lnTo>
                      <a:pt x="458" y="1023"/>
                    </a:lnTo>
                    <a:lnTo>
                      <a:pt x="474" y="1020"/>
                    </a:lnTo>
                    <a:lnTo>
                      <a:pt x="490" y="1017"/>
                    </a:lnTo>
                    <a:lnTo>
                      <a:pt x="505" y="1013"/>
                    </a:lnTo>
                    <a:lnTo>
                      <a:pt x="521" y="1008"/>
                    </a:lnTo>
                    <a:lnTo>
                      <a:pt x="535" y="1002"/>
                    </a:lnTo>
                    <a:lnTo>
                      <a:pt x="549" y="996"/>
                    </a:lnTo>
                    <a:lnTo>
                      <a:pt x="562" y="988"/>
                    </a:lnTo>
                    <a:lnTo>
                      <a:pt x="576" y="981"/>
                    </a:lnTo>
                    <a:lnTo>
                      <a:pt x="589" y="971"/>
                    </a:lnTo>
                    <a:lnTo>
                      <a:pt x="601" y="963"/>
                    </a:lnTo>
                    <a:lnTo>
                      <a:pt x="614" y="952"/>
                    </a:lnTo>
                    <a:lnTo>
                      <a:pt x="626" y="942"/>
                    </a:lnTo>
                    <a:lnTo>
                      <a:pt x="648" y="919"/>
                    </a:lnTo>
                    <a:lnTo>
                      <a:pt x="669" y="894"/>
                    </a:lnTo>
                    <a:lnTo>
                      <a:pt x="687" y="867"/>
                    </a:lnTo>
                    <a:lnTo>
                      <a:pt x="703" y="839"/>
                    </a:lnTo>
                    <a:lnTo>
                      <a:pt x="716" y="811"/>
                    </a:lnTo>
                    <a:lnTo>
                      <a:pt x="729" y="782"/>
                    </a:lnTo>
                    <a:lnTo>
                      <a:pt x="737" y="751"/>
                    </a:lnTo>
                    <a:lnTo>
                      <a:pt x="745" y="722"/>
                    </a:lnTo>
                    <a:lnTo>
                      <a:pt x="748" y="692"/>
                    </a:lnTo>
                    <a:lnTo>
                      <a:pt x="749" y="663"/>
                    </a:lnTo>
                    <a:lnTo>
                      <a:pt x="749" y="663"/>
                    </a:lnTo>
                    <a:lnTo>
                      <a:pt x="751" y="633"/>
                    </a:lnTo>
                    <a:lnTo>
                      <a:pt x="756" y="605"/>
                    </a:lnTo>
                    <a:lnTo>
                      <a:pt x="762" y="578"/>
                    </a:lnTo>
                    <a:lnTo>
                      <a:pt x="772" y="551"/>
                    </a:lnTo>
                    <a:lnTo>
                      <a:pt x="783" y="526"/>
                    </a:lnTo>
                    <a:lnTo>
                      <a:pt x="797" y="501"/>
                    </a:lnTo>
                    <a:lnTo>
                      <a:pt x="813" y="477"/>
                    </a:lnTo>
                    <a:lnTo>
                      <a:pt x="832" y="455"/>
                    </a:lnTo>
                    <a:lnTo>
                      <a:pt x="851" y="434"/>
                    </a:lnTo>
                    <a:lnTo>
                      <a:pt x="873" y="414"/>
                    </a:lnTo>
                    <a:lnTo>
                      <a:pt x="898" y="396"/>
                    </a:lnTo>
                    <a:lnTo>
                      <a:pt x="923" y="380"/>
                    </a:lnTo>
                    <a:lnTo>
                      <a:pt x="950" y="366"/>
                    </a:lnTo>
                    <a:lnTo>
                      <a:pt x="980" y="354"/>
                    </a:lnTo>
                    <a:lnTo>
                      <a:pt x="1009" y="344"/>
                    </a:lnTo>
                    <a:lnTo>
                      <a:pt x="1041" y="337"/>
                    </a:lnTo>
                    <a:lnTo>
                      <a:pt x="1041" y="337"/>
                    </a:lnTo>
                    <a:lnTo>
                      <a:pt x="1072" y="330"/>
                    </a:lnTo>
                    <a:lnTo>
                      <a:pt x="1100" y="320"/>
                    </a:lnTo>
                    <a:lnTo>
                      <a:pt x="1125" y="310"/>
                    </a:lnTo>
                    <a:lnTo>
                      <a:pt x="1150" y="298"/>
                    </a:lnTo>
                    <a:lnTo>
                      <a:pt x="1198" y="273"/>
                    </a:lnTo>
                    <a:lnTo>
                      <a:pt x="1222" y="260"/>
                    </a:lnTo>
                    <a:lnTo>
                      <a:pt x="1247" y="247"/>
                    </a:lnTo>
                    <a:lnTo>
                      <a:pt x="1274" y="234"/>
                    </a:lnTo>
                    <a:lnTo>
                      <a:pt x="1302" y="222"/>
                    </a:lnTo>
                    <a:lnTo>
                      <a:pt x="1334" y="211"/>
                    </a:lnTo>
                    <a:lnTo>
                      <a:pt x="1369" y="202"/>
                    </a:lnTo>
                    <a:lnTo>
                      <a:pt x="1408" y="194"/>
                    </a:lnTo>
                    <a:lnTo>
                      <a:pt x="1451" y="188"/>
                    </a:lnTo>
                    <a:lnTo>
                      <a:pt x="1500" y="184"/>
                    </a:lnTo>
                    <a:lnTo>
                      <a:pt x="1555" y="183"/>
                    </a:lnTo>
                    <a:lnTo>
                      <a:pt x="1555" y="183"/>
                    </a:lnTo>
                    <a:lnTo>
                      <a:pt x="1583" y="182"/>
                    </a:lnTo>
                    <a:lnTo>
                      <a:pt x="1610" y="180"/>
                    </a:lnTo>
                    <a:lnTo>
                      <a:pt x="1636" y="179"/>
                    </a:lnTo>
                    <a:lnTo>
                      <a:pt x="1662" y="175"/>
                    </a:lnTo>
                    <a:lnTo>
                      <a:pt x="1685" y="173"/>
                    </a:lnTo>
                    <a:lnTo>
                      <a:pt x="1708" y="168"/>
                    </a:lnTo>
                    <a:lnTo>
                      <a:pt x="1752" y="158"/>
                    </a:lnTo>
                    <a:lnTo>
                      <a:pt x="1793" y="147"/>
                    </a:lnTo>
                    <a:lnTo>
                      <a:pt x="1833" y="134"/>
                    </a:lnTo>
                    <a:lnTo>
                      <a:pt x="1871" y="120"/>
                    </a:lnTo>
                    <a:lnTo>
                      <a:pt x="1909" y="106"/>
                    </a:lnTo>
                    <a:lnTo>
                      <a:pt x="1947" y="91"/>
                    </a:lnTo>
                    <a:lnTo>
                      <a:pt x="1985" y="78"/>
                    </a:lnTo>
                    <a:lnTo>
                      <a:pt x="2025" y="64"/>
                    </a:lnTo>
                    <a:lnTo>
                      <a:pt x="2068" y="53"/>
                    </a:lnTo>
                    <a:lnTo>
                      <a:pt x="2114" y="42"/>
                    </a:lnTo>
                    <a:lnTo>
                      <a:pt x="2138" y="38"/>
                    </a:lnTo>
                    <a:lnTo>
                      <a:pt x="2164" y="35"/>
                    </a:lnTo>
                    <a:lnTo>
                      <a:pt x="2189" y="32"/>
                    </a:lnTo>
                    <a:lnTo>
                      <a:pt x="2216" y="30"/>
                    </a:lnTo>
                    <a:lnTo>
                      <a:pt x="2245" y="29"/>
                    </a:lnTo>
                    <a:lnTo>
                      <a:pt x="2275" y="29"/>
                    </a:lnTo>
                    <a:lnTo>
                      <a:pt x="2275" y="29"/>
                    </a:lnTo>
                    <a:lnTo>
                      <a:pt x="2335" y="27"/>
                    </a:lnTo>
                    <a:lnTo>
                      <a:pt x="2393" y="24"/>
                    </a:lnTo>
                    <a:lnTo>
                      <a:pt x="2448" y="19"/>
                    </a:lnTo>
                    <a:lnTo>
                      <a:pt x="2500" y="14"/>
                    </a:lnTo>
                    <a:lnTo>
                      <a:pt x="2595" y="4"/>
                    </a:lnTo>
                    <a:lnTo>
                      <a:pt x="2638" y="2"/>
                    </a:lnTo>
                    <a:lnTo>
                      <a:pt x="2676" y="0"/>
                    </a:lnTo>
                    <a:lnTo>
                      <a:pt x="2693" y="2"/>
                    </a:lnTo>
                    <a:lnTo>
                      <a:pt x="2710" y="3"/>
                    </a:lnTo>
                    <a:lnTo>
                      <a:pt x="2725" y="5"/>
                    </a:lnTo>
                    <a:lnTo>
                      <a:pt x="2739" y="9"/>
                    </a:lnTo>
                    <a:lnTo>
                      <a:pt x="2751" y="14"/>
                    </a:lnTo>
                    <a:lnTo>
                      <a:pt x="2764" y="20"/>
                    </a:lnTo>
                    <a:lnTo>
                      <a:pt x="2775" y="27"/>
                    </a:lnTo>
                    <a:lnTo>
                      <a:pt x="2783" y="36"/>
                    </a:lnTo>
                    <a:lnTo>
                      <a:pt x="2792" y="46"/>
                    </a:lnTo>
                    <a:lnTo>
                      <a:pt x="2798" y="58"/>
                    </a:lnTo>
                    <a:lnTo>
                      <a:pt x="2803" y="70"/>
                    </a:lnTo>
                    <a:lnTo>
                      <a:pt x="2807" y="86"/>
                    </a:lnTo>
                    <a:lnTo>
                      <a:pt x="2809" y="103"/>
                    </a:lnTo>
                    <a:lnTo>
                      <a:pt x="2809" y="122"/>
                    </a:lnTo>
                    <a:lnTo>
                      <a:pt x="2809" y="142"/>
                    </a:lnTo>
                    <a:lnTo>
                      <a:pt x="2807" y="166"/>
                    </a:lnTo>
                    <a:lnTo>
                      <a:pt x="2807" y="166"/>
                    </a:lnTo>
                    <a:lnTo>
                      <a:pt x="2804" y="189"/>
                    </a:lnTo>
                    <a:lnTo>
                      <a:pt x="2804" y="211"/>
                    </a:lnTo>
                    <a:lnTo>
                      <a:pt x="2805" y="233"/>
                    </a:lnTo>
                    <a:lnTo>
                      <a:pt x="2809" y="253"/>
                    </a:lnTo>
                    <a:lnTo>
                      <a:pt x="2815" y="272"/>
                    </a:lnTo>
                    <a:lnTo>
                      <a:pt x="2821" y="291"/>
                    </a:lnTo>
                    <a:lnTo>
                      <a:pt x="2830" y="308"/>
                    </a:lnTo>
                    <a:lnTo>
                      <a:pt x="2840" y="324"/>
                    </a:lnTo>
                    <a:lnTo>
                      <a:pt x="2852" y="340"/>
                    </a:lnTo>
                    <a:lnTo>
                      <a:pt x="2864" y="354"/>
                    </a:lnTo>
                    <a:lnTo>
                      <a:pt x="2878" y="368"/>
                    </a:lnTo>
                    <a:lnTo>
                      <a:pt x="2892" y="381"/>
                    </a:lnTo>
                    <a:lnTo>
                      <a:pt x="2908" y="395"/>
                    </a:lnTo>
                    <a:lnTo>
                      <a:pt x="2925" y="407"/>
                    </a:lnTo>
                    <a:lnTo>
                      <a:pt x="2942" y="418"/>
                    </a:lnTo>
                    <a:lnTo>
                      <a:pt x="2961" y="429"/>
                    </a:lnTo>
                    <a:lnTo>
                      <a:pt x="2999" y="450"/>
                    </a:lnTo>
                    <a:lnTo>
                      <a:pt x="3038" y="469"/>
                    </a:lnTo>
                    <a:lnTo>
                      <a:pt x="3078" y="488"/>
                    </a:lnTo>
                    <a:lnTo>
                      <a:pt x="3120" y="505"/>
                    </a:lnTo>
                    <a:lnTo>
                      <a:pt x="3159" y="523"/>
                    </a:lnTo>
                    <a:lnTo>
                      <a:pt x="3198" y="540"/>
                    </a:lnTo>
                    <a:lnTo>
                      <a:pt x="3235" y="557"/>
                    </a:lnTo>
                    <a:lnTo>
                      <a:pt x="3269" y="577"/>
                    </a:lnTo>
                    <a:lnTo>
                      <a:pt x="3269" y="577"/>
                    </a:lnTo>
                    <a:lnTo>
                      <a:pt x="3336" y="616"/>
                    </a:lnTo>
                    <a:lnTo>
                      <a:pt x="3371" y="636"/>
                    </a:lnTo>
                    <a:lnTo>
                      <a:pt x="3407" y="655"/>
                    </a:lnTo>
                    <a:lnTo>
                      <a:pt x="3442" y="674"/>
                    </a:lnTo>
                    <a:lnTo>
                      <a:pt x="3478" y="690"/>
                    </a:lnTo>
                    <a:lnTo>
                      <a:pt x="3513" y="704"/>
                    </a:lnTo>
                    <a:lnTo>
                      <a:pt x="3547" y="715"/>
                    </a:lnTo>
                    <a:lnTo>
                      <a:pt x="3580" y="725"/>
                    </a:lnTo>
                    <a:lnTo>
                      <a:pt x="3596" y="728"/>
                    </a:lnTo>
                    <a:lnTo>
                      <a:pt x="3612" y="730"/>
                    </a:lnTo>
                    <a:lnTo>
                      <a:pt x="3627" y="731"/>
                    </a:lnTo>
                    <a:lnTo>
                      <a:pt x="3642" y="731"/>
                    </a:lnTo>
                    <a:lnTo>
                      <a:pt x="3655" y="730"/>
                    </a:lnTo>
                    <a:lnTo>
                      <a:pt x="3669" y="729"/>
                    </a:lnTo>
                    <a:lnTo>
                      <a:pt x="3682" y="725"/>
                    </a:lnTo>
                    <a:lnTo>
                      <a:pt x="3694" y="720"/>
                    </a:lnTo>
                    <a:lnTo>
                      <a:pt x="3705" y="714"/>
                    </a:lnTo>
                    <a:lnTo>
                      <a:pt x="3715" y="707"/>
                    </a:lnTo>
                    <a:lnTo>
                      <a:pt x="3725" y="698"/>
                    </a:lnTo>
                    <a:lnTo>
                      <a:pt x="3733" y="688"/>
                    </a:lnTo>
                    <a:lnTo>
                      <a:pt x="3742" y="676"/>
                    </a:lnTo>
                    <a:lnTo>
                      <a:pt x="3749" y="663"/>
                    </a:lnTo>
                    <a:lnTo>
                      <a:pt x="3749" y="663"/>
                    </a:lnTo>
                    <a:lnTo>
                      <a:pt x="3756" y="648"/>
                    </a:lnTo>
                    <a:lnTo>
                      <a:pt x="3764" y="636"/>
                    </a:lnTo>
                    <a:lnTo>
                      <a:pt x="3773" y="625"/>
                    </a:lnTo>
                    <a:lnTo>
                      <a:pt x="3781" y="614"/>
                    </a:lnTo>
                    <a:lnTo>
                      <a:pt x="3791" y="604"/>
                    </a:lnTo>
                    <a:lnTo>
                      <a:pt x="3802" y="595"/>
                    </a:lnTo>
                    <a:lnTo>
                      <a:pt x="3814" y="588"/>
                    </a:lnTo>
                    <a:lnTo>
                      <a:pt x="3827" y="582"/>
                    </a:lnTo>
                    <a:lnTo>
                      <a:pt x="3839" y="576"/>
                    </a:lnTo>
                    <a:lnTo>
                      <a:pt x="3852" y="571"/>
                    </a:lnTo>
                    <a:lnTo>
                      <a:pt x="3867" y="567"/>
                    </a:lnTo>
                    <a:lnTo>
                      <a:pt x="3882" y="564"/>
                    </a:lnTo>
                    <a:lnTo>
                      <a:pt x="3896" y="561"/>
                    </a:lnTo>
                    <a:lnTo>
                      <a:pt x="3912" y="560"/>
                    </a:lnTo>
                    <a:lnTo>
                      <a:pt x="3944" y="557"/>
                    </a:lnTo>
                    <a:lnTo>
                      <a:pt x="3977" y="557"/>
                    </a:lnTo>
                    <a:lnTo>
                      <a:pt x="4013" y="560"/>
                    </a:lnTo>
                    <a:lnTo>
                      <a:pt x="4048" y="564"/>
                    </a:lnTo>
                    <a:lnTo>
                      <a:pt x="4084" y="569"/>
                    </a:lnTo>
                    <a:lnTo>
                      <a:pt x="4157" y="581"/>
                    </a:lnTo>
                    <a:lnTo>
                      <a:pt x="4228" y="594"/>
                    </a:lnTo>
                    <a:lnTo>
                      <a:pt x="4228" y="594"/>
                    </a:lnTo>
                    <a:lnTo>
                      <a:pt x="4390" y="624"/>
                    </a:lnTo>
                    <a:lnTo>
                      <a:pt x="4480" y="640"/>
                    </a:lnTo>
                    <a:lnTo>
                      <a:pt x="4573" y="655"/>
                    </a:lnTo>
                    <a:lnTo>
                      <a:pt x="4667" y="669"/>
                    </a:lnTo>
                    <a:lnTo>
                      <a:pt x="4712" y="674"/>
                    </a:lnTo>
                    <a:lnTo>
                      <a:pt x="4756" y="677"/>
                    </a:lnTo>
                    <a:lnTo>
                      <a:pt x="4798" y="681"/>
                    </a:lnTo>
                    <a:lnTo>
                      <a:pt x="4837" y="682"/>
                    </a:lnTo>
                    <a:lnTo>
                      <a:pt x="4875" y="682"/>
                    </a:lnTo>
                    <a:lnTo>
                      <a:pt x="4909" y="680"/>
                    </a:lnTo>
                    <a:lnTo>
                      <a:pt x="5042" y="939"/>
                    </a:lnTo>
                    <a:lnTo>
                      <a:pt x="5042" y="939"/>
                    </a:lnTo>
                    <a:lnTo>
                      <a:pt x="5038" y="942"/>
                    </a:lnTo>
                    <a:lnTo>
                      <a:pt x="5034" y="946"/>
                    </a:lnTo>
                    <a:lnTo>
                      <a:pt x="5031" y="951"/>
                    </a:lnTo>
                    <a:lnTo>
                      <a:pt x="5028" y="955"/>
                    </a:lnTo>
                    <a:lnTo>
                      <a:pt x="5024" y="968"/>
                    </a:lnTo>
                    <a:lnTo>
                      <a:pt x="5022" y="982"/>
                    </a:lnTo>
                    <a:lnTo>
                      <a:pt x="5022" y="999"/>
                    </a:lnTo>
                    <a:lnTo>
                      <a:pt x="5023" y="1019"/>
                    </a:lnTo>
                    <a:lnTo>
                      <a:pt x="5025" y="1040"/>
                    </a:lnTo>
                    <a:lnTo>
                      <a:pt x="5030" y="1064"/>
                    </a:lnTo>
                    <a:lnTo>
                      <a:pt x="5035" y="1089"/>
                    </a:lnTo>
                    <a:lnTo>
                      <a:pt x="5042" y="1116"/>
                    </a:lnTo>
                    <a:lnTo>
                      <a:pt x="5060" y="1175"/>
                    </a:lnTo>
                    <a:lnTo>
                      <a:pt x="5080" y="1238"/>
                    </a:lnTo>
                    <a:lnTo>
                      <a:pt x="5105" y="1304"/>
                    </a:lnTo>
                    <a:lnTo>
                      <a:pt x="5132" y="1373"/>
                    </a:lnTo>
                    <a:lnTo>
                      <a:pt x="5160" y="1441"/>
                    </a:lnTo>
                    <a:lnTo>
                      <a:pt x="5189" y="1510"/>
                    </a:lnTo>
                    <a:lnTo>
                      <a:pt x="5219" y="1576"/>
                    </a:lnTo>
                    <a:lnTo>
                      <a:pt x="5248" y="1639"/>
                    </a:lnTo>
                    <a:lnTo>
                      <a:pt x="5276" y="1697"/>
                    </a:lnTo>
                    <a:lnTo>
                      <a:pt x="5302" y="1749"/>
                    </a:lnTo>
                    <a:lnTo>
                      <a:pt x="5325" y="1794"/>
                    </a:lnTo>
                    <a:lnTo>
                      <a:pt x="5325" y="1794"/>
                    </a:lnTo>
                    <a:lnTo>
                      <a:pt x="5349" y="1837"/>
                    </a:lnTo>
                    <a:lnTo>
                      <a:pt x="5372" y="1883"/>
                    </a:lnTo>
                    <a:lnTo>
                      <a:pt x="5420" y="1981"/>
                    </a:lnTo>
                    <a:lnTo>
                      <a:pt x="5471" y="2087"/>
                    </a:lnTo>
                    <a:lnTo>
                      <a:pt x="5497" y="2141"/>
                    </a:lnTo>
                    <a:lnTo>
                      <a:pt x="5525" y="2194"/>
                    </a:lnTo>
                    <a:lnTo>
                      <a:pt x="5553" y="2247"/>
                    </a:lnTo>
                    <a:lnTo>
                      <a:pt x="5584" y="2301"/>
                    </a:lnTo>
                    <a:lnTo>
                      <a:pt x="5614" y="2352"/>
                    </a:lnTo>
                    <a:lnTo>
                      <a:pt x="5646" y="2403"/>
                    </a:lnTo>
                    <a:lnTo>
                      <a:pt x="5679" y="2452"/>
                    </a:lnTo>
                    <a:lnTo>
                      <a:pt x="5715" y="2498"/>
                    </a:lnTo>
                    <a:lnTo>
                      <a:pt x="5732" y="2520"/>
                    </a:lnTo>
                    <a:lnTo>
                      <a:pt x="5750" y="2541"/>
                    </a:lnTo>
                    <a:lnTo>
                      <a:pt x="5770" y="2562"/>
                    </a:lnTo>
                    <a:lnTo>
                      <a:pt x="5788" y="2581"/>
                    </a:lnTo>
                    <a:lnTo>
                      <a:pt x="5788" y="2581"/>
                    </a:lnTo>
                    <a:lnTo>
                      <a:pt x="5814" y="2607"/>
                    </a:lnTo>
                    <a:lnTo>
                      <a:pt x="5841" y="2632"/>
                    </a:lnTo>
                    <a:lnTo>
                      <a:pt x="5866" y="2654"/>
                    </a:lnTo>
                    <a:lnTo>
                      <a:pt x="5893" y="2674"/>
                    </a:lnTo>
                    <a:lnTo>
                      <a:pt x="5919" y="2695"/>
                    </a:lnTo>
                    <a:lnTo>
                      <a:pt x="5946" y="2714"/>
                    </a:lnTo>
                    <a:lnTo>
                      <a:pt x="5973" y="2731"/>
                    </a:lnTo>
                    <a:lnTo>
                      <a:pt x="5999" y="2747"/>
                    </a:lnTo>
                    <a:lnTo>
                      <a:pt x="5999" y="2747"/>
                    </a:lnTo>
                    <a:lnTo>
                      <a:pt x="6021" y="2759"/>
                    </a:lnTo>
                    <a:lnTo>
                      <a:pt x="6042" y="2770"/>
                    </a:lnTo>
                    <a:lnTo>
                      <a:pt x="6064" y="2780"/>
                    </a:lnTo>
                    <a:lnTo>
                      <a:pt x="6084" y="2788"/>
                    </a:lnTo>
                    <a:lnTo>
                      <a:pt x="6105" y="2797"/>
                    </a:lnTo>
                    <a:lnTo>
                      <a:pt x="6126" y="2804"/>
                    </a:lnTo>
                    <a:lnTo>
                      <a:pt x="6148" y="2810"/>
                    </a:lnTo>
                    <a:lnTo>
                      <a:pt x="6169" y="2815"/>
                    </a:lnTo>
                    <a:lnTo>
                      <a:pt x="6190" y="2820"/>
                    </a:lnTo>
                    <a:lnTo>
                      <a:pt x="6211" y="2824"/>
                    </a:lnTo>
                    <a:lnTo>
                      <a:pt x="6231" y="2826"/>
                    </a:lnTo>
                    <a:lnTo>
                      <a:pt x="6251" y="2827"/>
                    </a:lnTo>
                    <a:lnTo>
                      <a:pt x="6272" y="2827"/>
                    </a:lnTo>
                    <a:lnTo>
                      <a:pt x="6293" y="2827"/>
                    </a:lnTo>
                    <a:lnTo>
                      <a:pt x="6312" y="2826"/>
                    </a:lnTo>
                    <a:lnTo>
                      <a:pt x="6332" y="2824"/>
                    </a:lnTo>
                    <a:lnTo>
                      <a:pt x="6332" y="2824"/>
                    </a:lnTo>
                    <a:lnTo>
                      <a:pt x="6350" y="2820"/>
                    </a:lnTo>
                    <a:lnTo>
                      <a:pt x="6369" y="2815"/>
                    </a:lnTo>
                    <a:lnTo>
                      <a:pt x="6387" y="2810"/>
                    </a:lnTo>
                    <a:lnTo>
                      <a:pt x="6405" y="2804"/>
                    </a:lnTo>
                    <a:lnTo>
                      <a:pt x="6405" y="2804"/>
                    </a:lnTo>
                    <a:lnTo>
                      <a:pt x="6441" y="2792"/>
                    </a:lnTo>
                    <a:lnTo>
                      <a:pt x="6476" y="2782"/>
                    </a:lnTo>
                    <a:lnTo>
                      <a:pt x="6511" y="2774"/>
                    </a:lnTo>
                    <a:lnTo>
                      <a:pt x="6545" y="2767"/>
                    </a:lnTo>
                    <a:lnTo>
                      <a:pt x="6561" y="2765"/>
                    </a:lnTo>
                    <a:lnTo>
                      <a:pt x="6577" y="2764"/>
                    </a:lnTo>
                    <a:lnTo>
                      <a:pt x="6591" y="2764"/>
                    </a:lnTo>
                    <a:lnTo>
                      <a:pt x="6606" y="2765"/>
                    </a:lnTo>
                    <a:lnTo>
                      <a:pt x="6620" y="2766"/>
                    </a:lnTo>
                    <a:lnTo>
                      <a:pt x="6633" y="2769"/>
                    </a:lnTo>
                    <a:lnTo>
                      <a:pt x="6645" y="2772"/>
                    </a:lnTo>
                    <a:lnTo>
                      <a:pt x="6656" y="2777"/>
                    </a:lnTo>
                    <a:lnTo>
                      <a:pt x="6666" y="2782"/>
                    </a:lnTo>
                    <a:lnTo>
                      <a:pt x="6676" y="2789"/>
                    </a:lnTo>
                    <a:lnTo>
                      <a:pt x="6684" y="2798"/>
                    </a:lnTo>
                    <a:lnTo>
                      <a:pt x="6691" y="2808"/>
                    </a:lnTo>
                    <a:lnTo>
                      <a:pt x="6697" y="2819"/>
                    </a:lnTo>
                    <a:lnTo>
                      <a:pt x="6702" y="2831"/>
                    </a:lnTo>
                    <a:lnTo>
                      <a:pt x="6705" y="2845"/>
                    </a:lnTo>
                    <a:lnTo>
                      <a:pt x="6706" y="2860"/>
                    </a:lnTo>
                    <a:lnTo>
                      <a:pt x="6706" y="2876"/>
                    </a:lnTo>
                    <a:lnTo>
                      <a:pt x="6705" y="2896"/>
                    </a:lnTo>
                    <a:lnTo>
                      <a:pt x="6703" y="2916"/>
                    </a:lnTo>
                    <a:lnTo>
                      <a:pt x="6698" y="2938"/>
                    </a:lnTo>
                    <a:lnTo>
                      <a:pt x="6692" y="2962"/>
                    </a:lnTo>
                    <a:lnTo>
                      <a:pt x="6684" y="2988"/>
                    </a:lnTo>
                    <a:lnTo>
                      <a:pt x="6675" y="3015"/>
                    </a:lnTo>
                    <a:lnTo>
                      <a:pt x="6662" y="3044"/>
                    </a:lnTo>
                    <a:lnTo>
                      <a:pt x="6662" y="3044"/>
                    </a:lnTo>
                    <a:lnTo>
                      <a:pt x="6649" y="3076"/>
                    </a:lnTo>
                    <a:lnTo>
                      <a:pt x="6634" y="3108"/>
                    </a:lnTo>
                    <a:lnTo>
                      <a:pt x="6618" y="3141"/>
                    </a:lnTo>
                    <a:lnTo>
                      <a:pt x="6600" y="3174"/>
                    </a:lnTo>
                    <a:lnTo>
                      <a:pt x="6563" y="3241"/>
                    </a:lnTo>
                    <a:lnTo>
                      <a:pt x="6522" y="3311"/>
                    </a:lnTo>
                    <a:lnTo>
                      <a:pt x="6477" y="3381"/>
                    </a:lnTo>
                    <a:lnTo>
                      <a:pt x="6431" y="3451"/>
                    </a:lnTo>
                    <a:lnTo>
                      <a:pt x="6382" y="3519"/>
                    </a:lnTo>
                    <a:lnTo>
                      <a:pt x="6332" y="3587"/>
                    </a:lnTo>
                    <a:lnTo>
                      <a:pt x="6332" y="3587"/>
                    </a:lnTo>
                    <a:lnTo>
                      <a:pt x="6289" y="3643"/>
                    </a:lnTo>
                    <a:lnTo>
                      <a:pt x="6245" y="3697"/>
                    </a:lnTo>
                    <a:lnTo>
                      <a:pt x="6202" y="3748"/>
                    </a:lnTo>
                    <a:lnTo>
                      <a:pt x="6159" y="3797"/>
                    </a:lnTo>
                    <a:lnTo>
                      <a:pt x="6116" y="3842"/>
                    </a:lnTo>
                    <a:lnTo>
                      <a:pt x="6076" y="3884"/>
                    </a:lnTo>
                    <a:lnTo>
                      <a:pt x="6037" y="3922"/>
                    </a:lnTo>
                    <a:lnTo>
                      <a:pt x="5999" y="3955"/>
                    </a:lnTo>
                    <a:lnTo>
                      <a:pt x="5999" y="3955"/>
                    </a:lnTo>
                    <a:lnTo>
                      <a:pt x="5979" y="3972"/>
                    </a:lnTo>
                    <a:lnTo>
                      <a:pt x="5960" y="3987"/>
                    </a:lnTo>
                    <a:lnTo>
                      <a:pt x="5960" y="3987"/>
                    </a:lnTo>
                    <a:lnTo>
                      <a:pt x="5941" y="4002"/>
                    </a:lnTo>
                    <a:lnTo>
                      <a:pt x="5923" y="4019"/>
                    </a:lnTo>
                    <a:lnTo>
                      <a:pt x="5906" y="4036"/>
                    </a:lnTo>
                    <a:lnTo>
                      <a:pt x="5890" y="4053"/>
                    </a:lnTo>
                    <a:lnTo>
                      <a:pt x="5874" y="4073"/>
                    </a:lnTo>
                    <a:lnTo>
                      <a:pt x="5859" y="4092"/>
                    </a:lnTo>
                    <a:lnTo>
                      <a:pt x="5844" y="4112"/>
                    </a:lnTo>
                    <a:lnTo>
                      <a:pt x="5831" y="4134"/>
                    </a:lnTo>
                    <a:lnTo>
                      <a:pt x="5805" y="4177"/>
                    </a:lnTo>
                    <a:lnTo>
                      <a:pt x="5782" y="4221"/>
                    </a:lnTo>
                    <a:lnTo>
                      <a:pt x="5760" y="4265"/>
                    </a:lnTo>
                    <a:lnTo>
                      <a:pt x="5739" y="4309"/>
                    </a:lnTo>
                    <a:lnTo>
                      <a:pt x="5700" y="4392"/>
                    </a:lnTo>
                    <a:lnTo>
                      <a:pt x="5682" y="4430"/>
                    </a:lnTo>
                    <a:lnTo>
                      <a:pt x="5663" y="4464"/>
                    </a:lnTo>
                    <a:lnTo>
                      <a:pt x="5645" y="4495"/>
                    </a:lnTo>
                    <a:lnTo>
                      <a:pt x="5635" y="4507"/>
                    </a:lnTo>
                    <a:lnTo>
                      <a:pt x="5625" y="4519"/>
                    </a:lnTo>
                    <a:lnTo>
                      <a:pt x="5614" y="4531"/>
                    </a:lnTo>
                    <a:lnTo>
                      <a:pt x="5604" y="4539"/>
                    </a:lnTo>
                    <a:lnTo>
                      <a:pt x="5593" y="4546"/>
                    </a:lnTo>
                    <a:lnTo>
                      <a:pt x="5582" y="4553"/>
                    </a:lnTo>
                    <a:lnTo>
                      <a:pt x="5582" y="4553"/>
                    </a:lnTo>
                    <a:lnTo>
                      <a:pt x="5573" y="4557"/>
                    </a:lnTo>
                    <a:lnTo>
                      <a:pt x="5563" y="4562"/>
                    </a:lnTo>
                    <a:lnTo>
                      <a:pt x="5555" y="4568"/>
                    </a:lnTo>
                    <a:lnTo>
                      <a:pt x="5549" y="4573"/>
                    </a:lnTo>
                    <a:lnTo>
                      <a:pt x="5546" y="4579"/>
                    </a:lnTo>
                    <a:lnTo>
                      <a:pt x="5542" y="4586"/>
                    </a:lnTo>
                    <a:lnTo>
                      <a:pt x="5540" y="4592"/>
                    </a:lnTo>
                    <a:lnTo>
                      <a:pt x="5538" y="4598"/>
                    </a:lnTo>
                    <a:lnTo>
                      <a:pt x="5538" y="4604"/>
                    </a:lnTo>
                    <a:lnTo>
                      <a:pt x="5540" y="4611"/>
                    </a:lnTo>
                    <a:lnTo>
                      <a:pt x="5542" y="4619"/>
                    </a:lnTo>
                    <a:lnTo>
                      <a:pt x="5544" y="4626"/>
                    </a:lnTo>
                    <a:lnTo>
                      <a:pt x="5553" y="4641"/>
                    </a:lnTo>
                    <a:lnTo>
                      <a:pt x="5563" y="4658"/>
                    </a:lnTo>
                    <a:lnTo>
                      <a:pt x="5576" y="4675"/>
                    </a:lnTo>
                    <a:lnTo>
                      <a:pt x="5591" y="4693"/>
                    </a:lnTo>
                    <a:lnTo>
                      <a:pt x="5624" y="4734"/>
                    </a:lnTo>
                    <a:lnTo>
                      <a:pt x="5640" y="4755"/>
                    </a:lnTo>
                    <a:lnTo>
                      <a:pt x="5657" y="4778"/>
                    </a:lnTo>
                    <a:lnTo>
                      <a:pt x="5672" y="4801"/>
                    </a:lnTo>
                    <a:lnTo>
                      <a:pt x="5685" y="4827"/>
                    </a:lnTo>
                    <a:lnTo>
                      <a:pt x="5685" y="4827"/>
                    </a:lnTo>
                    <a:close/>
                    <a:moveTo>
                      <a:pt x="76" y="996"/>
                    </a:moveTo>
                    <a:lnTo>
                      <a:pt x="76" y="996"/>
                    </a:lnTo>
                    <a:lnTo>
                      <a:pt x="83" y="990"/>
                    </a:lnTo>
                    <a:lnTo>
                      <a:pt x="91" y="982"/>
                    </a:lnTo>
                    <a:lnTo>
                      <a:pt x="97" y="973"/>
                    </a:lnTo>
                    <a:lnTo>
                      <a:pt x="103" y="963"/>
                    </a:lnTo>
                    <a:lnTo>
                      <a:pt x="108" y="953"/>
                    </a:lnTo>
                    <a:lnTo>
                      <a:pt x="113" y="942"/>
                    </a:lnTo>
                    <a:lnTo>
                      <a:pt x="116" y="931"/>
                    </a:lnTo>
                    <a:lnTo>
                      <a:pt x="119" y="920"/>
                    </a:lnTo>
                    <a:lnTo>
                      <a:pt x="119" y="920"/>
                    </a:lnTo>
                    <a:lnTo>
                      <a:pt x="120" y="910"/>
                    </a:lnTo>
                    <a:lnTo>
                      <a:pt x="121" y="903"/>
                    </a:lnTo>
                    <a:lnTo>
                      <a:pt x="120" y="894"/>
                    </a:lnTo>
                    <a:lnTo>
                      <a:pt x="119" y="887"/>
                    </a:lnTo>
                    <a:lnTo>
                      <a:pt x="116" y="881"/>
                    </a:lnTo>
                    <a:lnTo>
                      <a:pt x="113" y="875"/>
                    </a:lnTo>
                    <a:lnTo>
                      <a:pt x="109" y="870"/>
                    </a:lnTo>
                    <a:lnTo>
                      <a:pt x="104" y="866"/>
                    </a:lnTo>
                    <a:lnTo>
                      <a:pt x="104" y="866"/>
                    </a:lnTo>
                    <a:lnTo>
                      <a:pt x="76" y="917"/>
                    </a:lnTo>
                    <a:lnTo>
                      <a:pt x="76" y="917"/>
                    </a:lnTo>
                    <a:lnTo>
                      <a:pt x="31" y="997"/>
                    </a:lnTo>
                    <a:lnTo>
                      <a:pt x="31" y="997"/>
                    </a:lnTo>
                    <a:lnTo>
                      <a:pt x="37" y="1001"/>
                    </a:lnTo>
                    <a:lnTo>
                      <a:pt x="43" y="1003"/>
                    </a:lnTo>
                    <a:lnTo>
                      <a:pt x="49" y="1004"/>
                    </a:lnTo>
                    <a:lnTo>
                      <a:pt x="54" y="1004"/>
                    </a:lnTo>
                    <a:lnTo>
                      <a:pt x="60" y="1003"/>
                    </a:lnTo>
                    <a:lnTo>
                      <a:pt x="65" y="1002"/>
                    </a:lnTo>
                    <a:lnTo>
                      <a:pt x="71" y="999"/>
                    </a:lnTo>
                    <a:lnTo>
                      <a:pt x="76" y="996"/>
                    </a:lnTo>
                    <a:lnTo>
                      <a:pt x="76" y="996"/>
                    </a:lnTo>
                    <a:close/>
                    <a:moveTo>
                      <a:pt x="7163" y="4385"/>
                    </a:moveTo>
                    <a:lnTo>
                      <a:pt x="7163" y="4385"/>
                    </a:lnTo>
                    <a:lnTo>
                      <a:pt x="7152" y="4388"/>
                    </a:lnTo>
                    <a:lnTo>
                      <a:pt x="7142" y="4392"/>
                    </a:lnTo>
                    <a:lnTo>
                      <a:pt x="7135" y="4397"/>
                    </a:lnTo>
                    <a:lnTo>
                      <a:pt x="7128" y="4402"/>
                    </a:lnTo>
                    <a:lnTo>
                      <a:pt x="7122" y="4407"/>
                    </a:lnTo>
                    <a:lnTo>
                      <a:pt x="7118" y="4413"/>
                    </a:lnTo>
                    <a:lnTo>
                      <a:pt x="7115" y="4419"/>
                    </a:lnTo>
                    <a:lnTo>
                      <a:pt x="7113" y="4426"/>
                    </a:lnTo>
                    <a:lnTo>
                      <a:pt x="7113" y="4434"/>
                    </a:lnTo>
                    <a:lnTo>
                      <a:pt x="7114" y="4441"/>
                    </a:lnTo>
                    <a:lnTo>
                      <a:pt x="7115" y="4450"/>
                    </a:lnTo>
                    <a:lnTo>
                      <a:pt x="7119" y="4458"/>
                    </a:lnTo>
                    <a:lnTo>
                      <a:pt x="7124" y="4467"/>
                    </a:lnTo>
                    <a:lnTo>
                      <a:pt x="7130" y="4477"/>
                    </a:lnTo>
                    <a:lnTo>
                      <a:pt x="7145" y="4497"/>
                    </a:lnTo>
                    <a:lnTo>
                      <a:pt x="7145" y="4497"/>
                    </a:lnTo>
                    <a:lnTo>
                      <a:pt x="7153" y="4507"/>
                    </a:lnTo>
                    <a:lnTo>
                      <a:pt x="7163" y="4513"/>
                    </a:lnTo>
                    <a:lnTo>
                      <a:pt x="7172" y="4518"/>
                    </a:lnTo>
                    <a:lnTo>
                      <a:pt x="7180" y="4519"/>
                    </a:lnTo>
                    <a:lnTo>
                      <a:pt x="7188" y="4519"/>
                    </a:lnTo>
                    <a:lnTo>
                      <a:pt x="7196" y="4518"/>
                    </a:lnTo>
                    <a:lnTo>
                      <a:pt x="7204" y="4515"/>
                    </a:lnTo>
                    <a:lnTo>
                      <a:pt x="7211" y="4508"/>
                    </a:lnTo>
                    <a:lnTo>
                      <a:pt x="7218" y="4502"/>
                    </a:lnTo>
                    <a:lnTo>
                      <a:pt x="7224" y="4495"/>
                    </a:lnTo>
                    <a:lnTo>
                      <a:pt x="7231" y="4486"/>
                    </a:lnTo>
                    <a:lnTo>
                      <a:pt x="7237" y="4477"/>
                    </a:lnTo>
                    <a:lnTo>
                      <a:pt x="7240" y="4467"/>
                    </a:lnTo>
                    <a:lnTo>
                      <a:pt x="7245" y="4456"/>
                    </a:lnTo>
                    <a:lnTo>
                      <a:pt x="7248" y="4446"/>
                    </a:lnTo>
                    <a:lnTo>
                      <a:pt x="7250" y="4435"/>
                    </a:lnTo>
                    <a:lnTo>
                      <a:pt x="7250" y="4435"/>
                    </a:lnTo>
                    <a:lnTo>
                      <a:pt x="7253" y="4425"/>
                    </a:lnTo>
                    <a:lnTo>
                      <a:pt x="7253" y="4417"/>
                    </a:lnTo>
                    <a:lnTo>
                      <a:pt x="7251" y="4408"/>
                    </a:lnTo>
                    <a:lnTo>
                      <a:pt x="7249" y="4401"/>
                    </a:lnTo>
                    <a:lnTo>
                      <a:pt x="7246" y="4393"/>
                    </a:lnTo>
                    <a:lnTo>
                      <a:pt x="7242" y="4387"/>
                    </a:lnTo>
                    <a:lnTo>
                      <a:pt x="7237" y="4382"/>
                    </a:lnTo>
                    <a:lnTo>
                      <a:pt x="7232" y="4379"/>
                    </a:lnTo>
                    <a:lnTo>
                      <a:pt x="7224" y="4376"/>
                    </a:lnTo>
                    <a:lnTo>
                      <a:pt x="7218" y="4374"/>
                    </a:lnTo>
                    <a:lnTo>
                      <a:pt x="7210" y="4373"/>
                    </a:lnTo>
                    <a:lnTo>
                      <a:pt x="7201" y="4373"/>
                    </a:lnTo>
                    <a:lnTo>
                      <a:pt x="7193" y="4374"/>
                    </a:lnTo>
                    <a:lnTo>
                      <a:pt x="7183" y="4376"/>
                    </a:lnTo>
                    <a:lnTo>
                      <a:pt x="7173" y="4380"/>
                    </a:lnTo>
                    <a:lnTo>
                      <a:pt x="7163" y="4385"/>
                    </a:lnTo>
                    <a:lnTo>
                      <a:pt x="7163" y="4385"/>
                    </a:lnTo>
                    <a:close/>
                    <a:moveTo>
                      <a:pt x="5999" y="5283"/>
                    </a:moveTo>
                    <a:lnTo>
                      <a:pt x="5999" y="5283"/>
                    </a:lnTo>
                    <a:lnTo>
                      <a:pt x="6005" y="5282"/>
                    </a:lnTo>
                    <a:lnTo>
                      <a:pt x="6011" y="5281"/>
                    </a:lnTo>
                    <a:lnTo>
                      <a:pt x="6017" y="5279"/>
                    </a:lnTo>
                    <a:lnTo>
                      <a:pt x="6022" y="5276"/>
                    </a:lnTo>
                    <a:lnTo>
                      <a:pt x="6033" y="5268"/>
                    </a:lnTo>
                    <a:lnTo>
                      <a:pt x="6043" y="5257"/>
                    </a:lnTo>
                    <a:lnTo>
                      <a:pt x="6051" y="5243"/>
                    </a:lnTo>
                    <a:lnTo>
                      <a:pt x="6057" y="5228"/>
                    </a:lnTo>
                    <a:lnTo>
                      <a:pt x="6064" y="5214"/>
                    </a:lnTo>
                    <a:lnTo>
                      <a:pt x="6067" y="5199"/>
                    </a:lnTo>
                    <a:lnTo>
                      <a:pt x="6067" y="5199"/>
                    </a:lnTo>
                    <a:lnTo>
                      <a:pt x="6069" y="5190"/>
                    </a:lnTo>
                    <a:lnTo>
                      <a:pt x="6069" y="5182"/>
                    </a:lnTo>
                    <a:lnTo>
                      <a:pt x="6069" y="5175"/>
                    </a:lnTo>
                    <a:lnTo>
                      <a:pt x="6067" y="5167"/>
                    </a:lnTo>
                    <a:lnTo>
                      <a:pt x="6065" y="5161"/>
                    </a:lnTo>
                    <a:lnTo>
                      <a:pt x="6062" y="5155"/>
                    </a:lnTo>
                    <a:lnTo>
                      <a:pt x="6057" y="5150"/>
                    </a:lnTo>
                    <a:lnTo>
                      <a:pt x="6054" y="5145"/>
                    </a:lnTo>
                    <a:lnTo>
                      <a:pt x="6049" y="5143"/>
                    </a:lnTo>
                    <a:lnTo>
                      <a:pt x="6043" y="5139"/>
                    </a:lnTo>
                    <a:lnTo>
                      <a:pt x="6037" y="5138"/>
                    </a:lnTo>
                    <a:lnTo>
                      <a:pt x="6031" y="5135"/>
                    </a:lnTo>
                    <a:lnTo>
                      <a:pt x="6023" y="5135"/>
                    </a:lnTo>
                    <a:lnTo>
                      <a:pt x="6016" y="5135"/>
                    </a:lnTo>
                    <a:lnTo>
                      <a:pt x="6007" y="5138"/>
                    </a:lnTo>
                    <a:lnTo>
                      <a:pt x="5999" y="5139"/>
                    </a:lnTo>
                    <a:lnTo>
                      <a:pt x="5999" y="5139"/>
                    </a:lnTo>
                    <a:lnTo>
                      <a:pt x="5990" y="5143"/>
                    </a:lnTo>
                    <a:lnTo>
                      <a:pt x="5980" y="5148"/>
                    </a:lnTo>
                    <a:lnTo>
                      <a:pt x="5980" y="5148"/>
                    </a:lnTo>
                    <a:lnTo>
                      <a:pt x="5969" y="5151"/>
                    </a:lnTo>
                    <a:lnTo>
                      <a:pt x="5960" y="5155"/>
                    </a:lnTo>
                    <a:lnTo>
                      <a:pt x="5951" y="5160"/>
                    </a:lnTo>
                    <a:lnTo>
                      <a:pt x="5945" y="5165"/>
                    </a:lnTo>
                    <a:lnTo>
                      <a:pt x="5939" y="5170"/>
                    </a:lnTo>
                    <a:lnTo>
                      <a:pt x="5935" y="5176"/>
                    </a:lnTo>
                    <a:lnTo>
                      <a:pt x="5931" y="5182"/>
                    </a:lnTo>
                    <a:lnTo>
                      <a:pt x="5930" y="5189"/>
                    </a:lnTo>
                    <a:lnTo>
                      <a:pt x="5929" y="5197"/>
                    </a:lnTo>
                    <a:lnTo>
                      <a:pt x="5930" y="5204"/>
                    </a:lnTo>
                    <a:lnTo>
                      <a:pt x="5933" y="5212"/>
                    </a:lnTo>
                    <a:lnTo>
                      <a:pt x="5936" y="5221"/>
                    </a:lnTo>
                    <a:lnTo>
                      <a:pt x="5940" y="5230"/>
                    </a:lnTo>
                    <a:lnTo>
                      <a:pt x="5946" y="5239"/>
                    </a:lnTo>
                    <a:lnTo>
                      <a:pt x="5962" y="5260"/>
                    </a:lnTo>
                    <a:lnTo>
                      <a:pt x="5962" y="5260"/>
                    </a:lnTo>
                    <a:lnTo>
                      <a:pt x="5972" y="5270"/>
                    </a:lnTo>
                    <a:lnTo>
                      <a:pt x="5980" y="5277"/>
                    </a:lnTo>
                    <a:lnTo>
                      <a:pt x="5990" y="5281"/>
                    </a:lnTo>
                    <a:lnTo>
                      <a:pt x="5999" y="5283"/>
                    </a:lnTo>
                    <a:lnTo>
                      <a:pt x="5999" y="5283"/>
                    </a:lnTo>
                    <a:close/>
                    <a:moveTo>
                      <a:pt x="7053" y="3257"/>
                    </a:moveTo>
                    <a:lnTo>
                      <a:pt x="7053" y="3257"/>
                    </a:lnTo>
                    <a:lnTo>
                      <a:pt x="7042" y="3261"/>
                    </a:lnTo>
                    <a:lnTo>
                      <a:pt x="7032" y="3265"/>
                    </a:lnTo>
                    <a:lnTo>
                      <a:pt x="7024" y="3269"/>
                    </a:lnTo>
                    <a:lnTo>
                      <a:pt x="7017" y="3274"/>
                    </a:lnTo>
                    <a:lnTo>
                      <a:pt x="7011" y="3279"/>
                    </a:lnTo>
                    <a:lnTo>
                      <a:pt x="7008" y="3285"/>
                    </a:lnTo>
                    <a:lnTo>
                      <a:pt x="7004" y="3291"/>
                    </a:lnTo>
                    <a:lnTo>
                      <a:pt x="7003" y="3298"/>
                    </a:lnTo>
                    <a:lnTo>
                      <a:pt x="7003" y="3305"/>
                    </a:lnTo>
                    <a:lnTo>
                      <a:pt x="7003" y="3313"/>
                    </a:lnTo>
                    <a:lnTo>
                      <a:pt x="7005" y="3321"/>
                    </a:lnTo>
                    <a:lnTo>
                      <a:pt x="7009" y="3329"/>
                    </a:lnTo>
                    <a:lnTo>
                      <a:pt x="7014" y="3339"/>
                    </a:lnTo>
                    <a:lnTo>
                      <a:pt x="7019" y="3349"/>
                    </a:lnTo>
                    <a:lnTo>
                      <a:pt x="7035" y="3370"/>
                    </a:lnTo>
                    <a:lnTo>
                      <a:pt x="7035" y="3370"/>
                    </a:lnTo>
                    <a:lnTo>
                      <a:pt x="7043" y="3378"/>
                    </a:lnTo>
                    <a:lnTo>
                      <a:pt x="7052" y="3386"/>
                    </a:lnTo>
                    <a:lnTo>
                      <a:pt x="7060" y="3391"/>
                    </a:lnTo>
                    <a:lnTo>
                      <a:pt x="7069" y="3392"/>
                    </a:lnTo>
                    <a:lnTo>
                      <a:pt x="7077" y="3392"/>
                    </a:lnTo>
                    <a:lnTo>
                      <a:pt x="7086" y="3389"/>
                    </a:lnTo>
                    <a:lnTo>
                      <a:pt x="7093" y="3386"/>
                    </a:lnTo>
                    <a:lnTo>
                      <a:pt x="7101" y="3381"/>
                    </a:lnTo>
                    <a:lnTo>
                      <a:pt x="7108" y="3375"/>
                    </a:lnTo>
                    <a:lnTo>
                      <a:pt x="7114" y="3366"/>
                    </a:lnTo>
                    <a:lnTo>
                      <a:pt x="7120" y="3358"/>
                    </a:lnTo>
                    <a:lnTo>
                      <a:pt x="7125" y="3349"/>
                    </a:lnTo>
                    <a:lnTo>
                      <a:pt x="7130" y="3339"/>
                    </a:lnTo>
                    <a:lnTo>
                      <a:pt x="7134" y="3328"/>
                    </a:lnTo>
                    <a:lnTo>
                      <a:pt x="7137" y="3318"/>
                    </a:lnTo>
                    <a:lnTo>
                      <a:pt x="7140" y="3307"/>
                    </a:lnTo>
                    <a:lnTo>
                      <a:pt x="7140" y="3307"/>
                    </a:lnTo>
                    <a:lnTo>
                      <a:pt x="7141" y="3298"/>
                    </a:lnTo>
                    <a:lnTo>
                      <a:pt x="7141" y="3289"/>
                    </a:lnTo>
                    <a:lnTo>
                      <a:pt x="7141" y="3280"/>
                    </a:lnTo>
                    <a:lnTo>
                      <a:pt x="7139" y="3273"/>
                    </a:lnTo>
                    <a:lnTo>
                      <a:pt x="7135" y="3266"/>
                    </a:lnTo>
                    <a:lnTo>
                      <a:pt x="7131" y="3260"/>
                    </a:lnTo>
                    <a:lnTo>
                      <a:pt x="7126" y="3255"/>
                    </a:lnTo>
                    <a:lnTo>
                      <a:pt x="7120" y="3251"/>
                    </a:lnTo>
                    <a:lnTo>
                      <a:pt x="7114" y="3247"/>
                    </a:lnTo>
                    <a:lnTo>
                      <a:pt x="7107" y="3246"/>
                    </a:lnTo>
                    <a:lnTo>
                      <a:pt x="7100" y="3245"/>
                    </a:lnTo>
                    <a:lnTo>
                      <a:pt x="7091" y="3245"/>
                    </a:lnTo>
                    <a:lnTo>
                      <a:pt x="7082" y="3246"/>
                    </a:lnTo>
                    <a:lnTo>
                      <a:pt x="7073" y="3249"/>
                    </a:lnTo>
                    <a:lnTo>
                      <a:pt x="7063" y="3252"/>
                    </a:lnTo>
                    <a:lnTo>
                      <a:pt x="7053" y="3257"/>
                    </a:lnTo>
                    <a:lnTo>
                      <a:pt x="7053" y="3257"/>
                    </a:lnTo>
                    <a:close/>
                    <a:moveTo>
                      <a:pt x="6853" y="2737"/>
                    </a:moveTo>
                    <a:lnTo>
                      <a:pt x="6853" y="2737"/>
                    </a:lnTo>
                    <a:lnTo>
                      <a:pt x="6842" y="2741"/>
                    </a:lnTo>
                    <a:lnTo>
                      <a:pt x="6833" y="2744"/>
                    </a:lnTo>
                    <a:lnTo>
                      <a:pt x="6825" y="2749"/>
                    </a:lnTo>
                    <a:lnTo>
                      <a:pt x="6818" y="2754"/>
                    </a:lnTo>
                    <a:lnTo>
                      <a:pt x="6813" y="2760"/>
                    </a:lnTo>
                    <a:lnTo>
                      <a:pt x="6808" y="2765"/>
                    </a:lnTo>
                    <a:lnTo>
                      <a:pt x="6806" y="2771"/>
                    </a:lnTo>
                    <a:lnTo>
                      <a:pt x="6803" y="2778"/>
                    </a:lnTo>
                    <a:lnTo>
                      <a:pt x="6803" y="2786"/>
                    </a:lnTo>
                    <a:lnTo>
                      <a:pt x="6804" y="2793"/>
                    </a:lnTo>
                    <a:lnTo>
                      <a:pt x="6806" y="2802"/>
                    </a:lnTo>
                    <a:lnTo>
                      <a:pt x="6809" y="2810"/>
                    </a:lnTo>
                    <a:lnTo>
                      <a:pt x="6814" y="2819"/>
                    </a:lnTo>
                    <a:lnTo>
                      <a:pt x="6820" y="2829"/>
                    </a:lnTo>
                    <a:lnTo>
                      <a:pt x="6835" y="2849"/>
                    </a:lnTo>
                    <a:lnTo>
                      <a:pt x="6835" y="2849"/>
                    </a:lnTo>
                    <a:lnTo>
                      <a:pt x="6845" y="2859"/>
                    </a:lnTo>
                    <a:lnTo>
                      <a:pt x="6853" y="2867"/>
                    </a:lnTo>
                    <a:lnTo>
                      <a:pt x="6862" y="2870"/>
                    </a:lnTo>
                    <a:lnTo>
                      <a:pt x="6871" y="2873"/>
                    </a:lnTo>
                    <a:lnTo>
                      <a:pt x="6879" y="2873"/>
                    </a:lnTo>
                    <a:lnTo>
                      <a:pt x="6886" y="2870"/>
                    </a:lnTo>
                    <a:lnTo>
                      <a:pt x="6895" y="2867"/>
                    </a:lnTo>
                    <a:lnTo>
                      <a:pt x="6902" y="2862"/>
                    </a:lnTo>
                    <a:lnTo>
                      <a:pt x="6908" y="2854"/>
                    </a:lnTo>
                    <a:lnTo>
                      <a:pt x="6915" y="2847"/>
                    </a:lnTo>
                    <a:lnTo>
                      <a:pt x="6921" y="2838"/>
                    </a:lnTo>
                    <a:lnTo>
                      <a:pt x="6927" y="2829"/>
                    </a:lnTo>
                    <a:lnTo>
                      <a:pt x="6931" y="2819"/>
                    </a:lnTo>
                    <a:lnTo>
                      <a:pt x="6935" y="2809"/>
                    </a:lnTo>
                    <a:lnTo>
                      <a:pt x="6938" y="2798"/>
                    </a:lnTo>
                    <a:lnTo>
                      <a:pt x="6940" y="2788"/>
                    </a:lnTo>
                    <a:lnTo>
                      <a:pt x="6940" y="2788"/>
                    </a:lnTo>
                    <a:lnTo>
                      <a:pt x="6943" y="2778"/>
                    </a:lnTo>
                    <a:lnTo>
                      <a:pt x="6943" y="2769"/>
                    </a:lnTo>
                    <a:lnTo>
                      <a:pt x="6942" y="2760"/>
                    </a:lnTo>
                    <a:lnTo>
                      <a:pt x="6939" y="2753"/>
                    </a:lnTo>
                    <a:lnTo>
                      <a:pt x="6937" y="2747"/>
                    </a:lnTo>
                    <a:lnTo>
                      <a:pt x="6933" y="2741"/>
                    </a:lnTo>
                    <a:lnTo>
                      <a:pt x="6928" y="2736"/>
                    </a:lnTo>
                    <a:lnTo>
                      <a:pt x="6922" y="2731"/>
                    </a:lnTo>
                    <a:lnTo>
                      <a:pt x="6916" y="2728"/>
                    </a:lnTo>
                    <a:lnTo>
                      <a:pt x="6908" y="2726"/>
                    </a:lnTo>
                    <a:lnTo>
                      <a:pt x="6900" y="2725"/>
                    </a:lnTo>
                    <a:lnTo>
                      <a:pt x="6891" y="2725"/>
                    </a:lnTo>
                    <a:lnTo>
                      <a:pt x="6883" y="2726"/>
                    </a:lnTo>
                    <a:lnTo>
                      <a:pt x="6873" y="2728"/>
                    </a:lnTo>
                    <a:lnTo>
                      <a:pt x="6863" y="2732"/>
                    </a:lnTo>
                    <a:lnTo>
                      <a:pt x="6853" y="2737"/>
                    </a:lnTo>
                    <a:lnTo>
                      <a:pt x="6853" y="2737"/>
                    </a:lnTo>
                    <a:close/>
                    <a:moveTo>
                      <a:pt x="6564" y="5212"/>
                    </a:moveTo>
                    <a:lnTo>
                      <a:pt x="6564" y="5212"/>
                    </a:lnTo>
                    <a:lnTo>
                      <a:pt x="6552" y="5215"/>
                    </a:lnTo>
                    <a:lnTo>
                      <a:pt x="6539" y="5219"/>
                    </a:lnTo>
                    <a:lnTo>
                      <a:pt x="6525" y="5225"/>
                    </a:lnTo>
                    <a:lnTo>
                      <a:pt x="6512" y="5231"/>
                    </a:lnTo>
                    <a:lnTo>
                      <a:pt x="6498" y="5241"/>
                    </a:lnTo>
                    <a:lnTo>
                      <a:pt x="6484" y="5250"/>
                    </a:lnTo>
                    <a:lnTo>
                      <a:pt x="6469" y="5261"/>
                    </a:lnTo>
                    <a:lnTo>
                      <a:pt x="6454" y="5275"/>
                    </a:lnTo>
                    <a:lnTo>
                      <a:pt x="6425" y="5303"/>
                    </a:lnTo>
                    <a:lnTo>
                      <a:pt x="6394" y="5336"/>
                    </a:lnTo>
                    <a:lnTo>
                      <a:pt x="6362" y="5372"/>
                    </a:lnTo>
                    <a:lnTo>
                      <a:pt x="6332" y="5410"/>
                    </a:lnTo>
                    <a:lnTo>
                      <a:pt x="6332" y="5410"/>
                    </a:lnTo>
                    <a:lnTo>
                      <a:pt x="6296" y="5455"/>
                    </a:lnTo>
                    <a:lnTo>
                      <a:pt x="6261" y="5501"/>
                    </a:lnTo>
                    <a:lnTo>
                      <a:pt x="6195" y="5590"/>
                    </a:lnTo>
                    <a:lnTo>
                      <a:pt x="6164" y="5629"/>
                    </a:lnTo>
                    <a:lnTo>
                      <a:pt x="6136" y="5663"/>
                    </a:lnTo>
                    <a:lnTo>
                      <a:pt x="6111" y="5690"/>
                    </a:lnTo>
                    <a:lnTo>
                      <a:pt x="6099" y="5701"/>
                    </a:lnTo>
                    <a:lnTo>
                      <a:pt x="6089" y="5711"/>
                    </a:lnTo>
                    <a:lnTo>
                      <a:pt x="6089" y="5711"/>
                    </a:lnTo>
                    <a:lnTo>
                      <a:pt x="6077" y="5722"/>
                    </a:lnTo>
                    <a:lnTo>
                      <a:pt x="6065" y="5735"/>
                    </a:lnTo>
                    <a:lnTo>
                      <a:pt x="6053" y="5751"/>
                    </a:lnTo>
                    <a:lnTo>
                      <a:pt x="6040" y="5768"/>
                    </a:lnTo>
                    <a:lnTo>
                      <a:pt x="6029" y="5789"/>
                    </a:lnTo>
                    <a:lnTo>
                      <a:pt x="6018" y="5810"/>
                    </a:lnTo>
                    <a:lnTo>
                      <a:pt x="6009" y="5833"/>
                    </a:lnTo>
                    <a:lnTo>
                      <a:pt x="5999" y="5856"/>
                    </a:lnTo>
                    <a:lnTo>
                      <a:pt x="5999" y="5856"/>
                    </a:lnTo>
                    <a:lnTo>
                      <a:pt x="5990" y="5881"/>
                    </a:lnTo>
                    <a:lnTo>
                      <a:pt x="5983" y="5907"/>
                    </a:lnTo>
                    <a:lnTo>
                      <a:pt x="5975" y="5932"/>
                    </a:lnTo>
                    <a:lnTo>
                      <a:pt x="5971" y="5958"/>
                    </a:lnTo>
                    <a:lnTo>
                      <a:pt x="5966" y="5985"/>
                    </a:lnTo>
                    <a:lnTo>
                      <a:pt x="5961" y="6011"/>
                    </a:lnTo>
                    <a:lnTo>
                      <a:pt x="5958" y="6038"/>
                    </a:lnTo>
                    <a:lnTo>
                      <a:pt x="5957" y="6063"/>
                    </a:lnTo>
                    <a:lnTo>
                      <a:pt x="5957" y="6088"/>
                    </a:lnTo>
                    <a:lnTo>
                      <a:pt x="5958" y="6112"/>
                    </a:lnTo>
                    <a:lnTo>
                      <a:pt x="5961" y="6136"/>
                    </a:lnTo>
                    <a:lnTo>
                      <a:pt x="5966" y="6158"/>
                    </a:lnTo>
                    <a:lnTo>
                      <a:pt x="5972" y="6177"/>
                    </a:lnTo>
                    <a:lnTo>
                      <a:pt x="5979" y="6197"/>
                    </a:lnTo>
                    <a:lnTo>
                      <a:pt x="5988" y="6214"/>
                    </a:lnTo>
                    <a:lnTo>
                      <a:pt x="5999" y="6229"/>
                    </a:lnTo>
                    <a:lnTo>
                      <a:pt x="6001" y="6230"/>
                    </a:lnTo>
                    <a:lnTo>
                      <a:pt x="6001" y="6230"/>
                    </a:lnTo>
                    <a:lnTo>
                      <a:pt x="6010" y="6241"/>
                    </a:lnTo>
                    <a:lnTo>
                      <a:pt x="6017" y="6254"/>
                    </a:lnTo>
                    <a:lnTo>
                      <a:pt x="6024" y="6269"/>
                    </a:lnTo>
                    <a:lnTo>
                      <a:pt x="6031" y="6284"/>
                    </a:lnTo>
                    <a:lnTo>
                      <a:pt x="6035" y="6301"/>
                    </a:lnTo>
                    <a:lnTo>
                      <a:pt x="6040" y="6319"/>
                    </a:lnTo>
                    <a:lnTo>
                      <a:pt x="6049" y="6357"/>
                    </a:lnTo>
                    <a:lnTo>
                      <a:pt x="6055" y="6399"/>
                    </a:lnTo>
                    <a:lnTo>
                      <a:pt x="6061" y="6442"/>
                    </a:lnTo>
                    <a:lnTo>
                      <a:pt x="6071" y="6527"/>
                    </a:lnTo>
                    <a:lnTo>
                      <a:pt x="6077" y="6568"/>
                    </a:lnTo>
                    <a:lnTo>
                      <a:pt x="6086" y="6607"/>
                    </a:lnTo>
                    <a:lnTo>
                      <a:pt x="6089" y="6624"/>
                    </a:lnTo>
                    <a:lnTo>
                      <a:pt x="6095" y="6641"/>
                    </a:lnTo>
                    <a:lnTo>
                      <a:pt x="6102" y="6656"/>
                    </a:lnTo>
                    <a:lnTo>
                      <a:pt x="6108" y="6671"/>
                    </a:lnTo>
                    <a:lnTo>
                      <a:pt x="6115" y="6683"/>
                    </a:lnTo>
                    <a:lnTo>
                      <a:pt x="6124" y="6694"/>
                    </a:lnTo>
                    <a:lnTo>
                      <a:pt x="6133" y="6703"/>
                    </a:lnTo>
                    <a:lnTo>
                      <a:pt x="6144" y="6710"/>
                    </a:lnTo>
                    <a:lnTo>
                      <a:pt x="6157" y="6715"/>
                    </a:lnTo>
                    <a:lnTo>
                      <a:pt x="6169" y="6718"/>
                    </a:lnTo>
                    <a:lnTo>
                      <a:pt x="6184" y="6718"/>
                    </a:lnTo>
                    <a:lnTo>
                      <a:pt x="6200" y="6717"/>
                    </a:lnTo>
                    <a:lnTo>
                      <a:pt x="6200" y="6717"/>
                    </a:lnTo>
                    <a:lnTo>
                      <a:pt x="6218" y="6712"/>
                    </a:lnTo>
                    <a:lnTo>
                      <a:pt x="6235" y="6705"/>
                    </a:lnTo>
                    <a:lnTo>
                      <a:pt x="6252" y="6696"/>
                    </a:lnTo>
                    <a:lnTo>
                      <a:pt x="6269" y="6687"/>
                    </a:lnTo>
                    <a:lnTo>
                      <a:pt x="6285" y="6673"/>
                    </a:lnTo>
                    <a:lnTo>
                      <a:pt x="6301" y="6660"/>
                    </a:lnTo>
                    <a:lnTo>
                      <a:pt x="6317" y="6645"/>
                    </a:lnTo>
                    <a:lnTo>
                      <a:pt x="6332" y="6628"/>
                    </a:lnTo>
                    <a:lnTo>
                      <a:pt x="6332" y="6628"/>
                    </a:lnTo>
                    <a:lnTo>
                      <a:pt x="6351" y="6605"/>
                    </a:lnTo>
                    <a:lnTo>
                      <a:pt x="6370" y="6580"/>
                    </a:lnTo>
                    <a:lnTo>
                      <a:pt x="6388" y="6554"/>
                    </a:lnTo>
                    <a:lnTo>
                      <a:pt x="6406" y="6529"/>
                    </a:lnTo>
                    <a:lnTo>
                      <a:pt x="6476" y="6422"/>
                    </a:lnTo>
                    <a:lnTo>
                      <a:pt x="6493" y="6396"/>
                    </a:lnTo>
                    <a:lnTo>
                      <a:pt x="6511" y="6373"/>
                    </a:lnTo>
                    <a:lnTo>
                      <a:pt x="6528" y="6350"/>
                    </a:lnTo>
                    <a:lnTo>
                      <a:pt x="6546" y="6330"/>
                    </a:lnTo>
                    <a:lnTo>
                      <a:pt x="6563" y="6312"/>
                    </a:lnTo>
                    <a:lnTo>
                      <a:pt x="6582" y="6296"/>
                    </a:lnTo>
                    <a:lnTo>
                      <a:pt x="6601" y="6284"/>
                    </a:lnTo>
                    <a:lnTo>
                      <a:pt x="6610" y="6279"/>
                    </a:lnTo>
                    <a:lnTo>
                      <a:pt x="6620" y="6274"/>
                    </a:lnTo>
                    <a:lnTo>
                      <a:pt x="6620" y="6274"/>
                    </a:lnTo>
                    <a:lnTo>
                      <a:pt x="6627" y="6272"/>
                    </a:lnTo>
                    <a:lnTo>
                      <a:pt x="6632" y="6268"/>
                    </a:lnTo>
                    <a:lnTo>
                      <a:pt x="6638" y="6263"/>
                    </a:lnTo>
                    <a:lnTo>
                      <a:pt x="6643" y="6258"/>
                    </a:lnTo>
                    <a:lnTo>
                      <a:pt x="6646" y="6253"/>
                    </a:lnTo>
                    <a:lnTo>
                      <a:pt x="6650" y="6247"/>
                    </a:lnTo>
                    <a:lnTo>
                      <a:pt x="6656" y="6232"/>
                    </a:lnTo>
                    <a:lnTo>
                      <a:pt x="6660" y="6215"/>
                    </a:lnTo>
                    <a:lnTo>
                      <a:pt x="6664" y="6197"/>
                    </a:lnTo>
                    <a:lnTo>
                      <a:pt x="6664" y="6176"/>
                    </a:lnTo>
                    <a:lnTo>
                      <a:pt x="6664" y="6154"/>
                    </a:lnTo>
                    <a:lnTo>
                      <a:pt x="6662" y="6131"/>
                    </a:lnTo>
                    <a:lnTo>
                      <a:pt x="6660" y="6105"/>
                    </a:lnTo>
                    <a:lnTo>
                      <a:pt x="6651" y="6052"/>
                    </a:lnTo>
                    <a:lnTo>
                      <a:pt x="6642" y="5995"/>
                    </a:lnTo>
                    <a:lnTo>
                      <a:pt x="6629" y="5936"/>
                    </a:lnTo>
                    <a:lnTo>
                      <a:pt x="6618" y="5876"/>
                    </a:lnTo>
                    <a:lnTo>
                      <a:pt x="6607" y="5817"/>
                    </a:lnTo>
                    <a:lnTo>
                      <a:pt x="6599" y="5760"/>
                    </a:lnTo>
                    <a:lnTo>
                      <a:pt x="6595" y="5733"/>
                    </a:lnTo>
                    <a:lnTo>
                      <a:pt x="6594" y="5707"/>
                    </a:lnTo>
                    <a:lnTo>
                      <a:pt x="6593" y="5681"/>
                    </a:lnTo>
                    <a:lnTo>
                      <a:pt x="6593" y="5658"/>
                    </a:lnTo>
                    <a:lnTo>
                      <a:pt x="6595" y="5636"/>
                    </a:lnTo>
                    <a:lnTo>
                      <a:pt x="6599" y="5617"/>
                    </a:lnTo>
                    <a:lnTo>
                      <a:pt x="6604" y="5598"/>
                    </a:lnTo>
                    <a:lnTo>
                      <a:pt x="6611" y="5581"/>
                    </a:lnTo>
                    <a:lnTo>
                      <a:pt x="6615" y="5574"/>
                    </a:lnTo>
                    <a:lnTo>
                      <a:pt x="6620" y="5568"/>
                    </a:lnTo>
                    <a:lnTo>
                      <a:pt x="6626" y="5561"/>
                    </a:lnTo>
                    <a:lnTo>
                      <a:pt x="6631" y="5555"/>
                    </a:lnTo>
                    <a:lnTo>
                      <a:pt x="6631" y="5555"/>
                    </a:lnTo>
                    <a:lnTo>
                      <a:pt x="6643" y="5545"/>
                    </a:lnTo>
                    <a:lnTo>
                      <a:pt x="6654" y="5533"/>
                    </a:lnTo>
                    <a:lnTo>
                      <a:pt x="6665" y="5521"/>
                    </a:lnTo>
                    <a:lnTo>
                      <a:pt x="6675" y="5509"/>
                    </a:lnTo>
                    <a:lnTo>
                      <a:pt x="6683" y="5495"/>
                    </a:lnTo>
                    <a:lnTo>
                      <a:pt x="6692" y="5482"/>
                    </a:lnTo>
                    <a:lnTo>
                      <a:pt x="6698" y="5468"/>
                    </a:lnTo>
                    <a:lnTo>
                      <a:pt x="6705" y="5454"/>
                    </a:lnTo>
                    <a:lnTo>
                      <a:pt x="6710" y="5439"/>
                    </a:lnTo>
                    <a:lnTo>
                      <a:pt x="6715" y="5426"/>
                    </a:lnTo>
                    <a:lnTo>
                      <a:pt x="6719" y="5411"/>
                    </a:lnTo>
                    <a:lnTo>
                      <a:pt x="6721" y="5396"/>
                    </a:lnTo>
                    <a:lnTo>
                      <a:pt x="6722" y="5381"/>
                    </a:lnTo>
                    <a:lnTo>
                      <a:pt x="6724" y="5367"/>
                    </a:lnTo>
                    <a:lnTo>
                      <a:pt x="6724" y="5352"/>
                    </a:lnTo>
                    <a:lnTo>
                      <a:pt x="6722" y="5339"/>
                    </a:lnTo>
                    <a:lnTo>
                      <a:pt x="6720" y="5325"/>
                    </a:lnTo>
                    <a:lnTo>
                      <a:pt x="6717" y="5312"/>
                    </a:lnTo>
                    <a:lnTo>
                      <a:pt x="6714" y="5299"/>
                    </a:lnTo>
                    <a:lnTo>
                      <a:pt x="6708" y="5287"/>
                    </a:lnTo>
                    <a:lnTo>
                      <a:pt x="6702" y="5276"/>
                    </a:lnTo>
                    <a:lnTo>
                      <a:pt x="6695" y="5265"/>
                    </a:lnTo>
                    <a:lnTo>
                      <a:pt x="6687" y="5255"/>
                    </a:lnTo>
                    <a:lnTo>
                      <a:pt x="6678" y="5247"/>
                    </a:lnTo>
                    <a:lnTo>
                      <a:pt x="6667" y="5238"/>
                    </a:lnTo>
                    <a:lnTo>
                      <a:pt x="6656" y="5231"/>
                    </a:lnTo>
                    <a:lnTo>
                      <a:pt x="6644" y="5225"/>
                    </a:lnTo>
                    <a:lnTo>
                      <a:pt x="6631" y="5220"/>
                    </a:lnTo>
                    <a:lnTo>
                      <a:pt x="6616" y="5216"/>
                    </a:lnTo>
                    <a:lnTo>
                      <a:pt x="6600" y="5214"/>
                    </a:lnTo>
                    <a:lnTo>
                      <a:pt x="6583" y="5212"/>
                    </a:lnTo>
                    <a:lnTo>
                      <a:pt x="6564" y="5212"/>
                    </a:lnTo>
                    <a:lnTo>
                      <a:pt x="6564" y="521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6">
                <a:extLst>
                  <a:ext uri="{FF2B5EF4-FFF2-40B4-BE49-F238E27FC236}">
                    <a16:creationId xmlns:a16="http://schemas.microsoft.com/office/drawing/2014/main" xmlns="" id="{731297E1-9E02-44F6-9051-844511810C81}"/>
                  </a:ext>
                </a:extLst>
              </p:cNvPr>
              <p:cNvSpPr>
                <a:spLocks noEditPoints="1"/>
              </p:cNvSpPr>
              <p:nvPr/>
            </p:nvSpPr>
            <p:spPr bwMode="auto">
              <a:xfrm>
                <a:off x="6610351" y="252413"/>
                <a:ext cx="5011738" cy="3667125"/>
              </a:xfrm>
              <a:custGeom>
                <a:avLst/>
                <a:gdLst>
                  <a:gd name="T0" fmla="*/ 8124 w 15784"/>
                  <a:gd name="T1" fmla="*/ 8677 h 11550"/>
                  <a:gd name="T2" fmla="*/ 4697 w 15784"/>
                  <a:gd name="T3" fmla="*/ 10257 h 11550"/>
                  <a:gd name="T4" fmla="*/ 4761 w 15784"/>
                  <a:gd name="T5" fmla="*/ 10542 h 11550"/>
                  <a:gd name="T6" fmla="*/ 8338 w 15784"/>
                  <a:gd name="T7" fmla="*/ 10509 h 11550"/>
                  <a:gd name="T8" fmla="*/ 8806 w 15784"/>
                  <a:gd name="T9" fmla="*/ 10134 h 11550"/>
                  <a:gd name="T10" fmla="*/ 6984 w 15784"/>
                  <a:gd name="T11" fmla="*/ 10511 h 11550"/>
                  <a:gd name="T12" fmla="*/ 5250 w 15784"/>
                  <a:gd name="T13" fmla="*/ 9803 h 11550"/>
                  <a:gd name="T14" fmla="*/ 11921 w 15784"/>
                  <a:gd name="T15" fmla="*/ 1212 h 11550"/>
                  <a:gd name="T16" fmla="*/ 13196 w 15784"/>
                  <a:gd name="T17" fmla="*/ 2180 h 11550"/>
                  <a:gd name="T18" fmla="*/ 15021 w 15784"/>
                  <a:gd name="T19" fmla="*/ 2116 h 11550"/>
                  <a:gd name="T20" fmla="*/ 4518 w 15784"/>
                  <a:gd name="T21" fmla="*/ 9507 h 11550"/>
                  <a:gd name="T22" fmla="*/ 6610 w 15784"/>
                  <a:gd name="T23" fmla="*/ 47 h 11550"/>
                  <a:gd name="T24" fmla="*/ 11404 w 15784"/>
                  <a:gd name="T25" fmla="*/ 1517 h 11550"/>
                  <a:gd name="T26" fmla="*/ 9580 w 15784"/>
                  <a:gd name="T27" fmla="*/ 1446 h 11550"/>
                  <a:gd name="T28" fmla="*/ 13162 w 15784"/>
                  <a:gd name="T29" fmla="*/ 3937 h 11550"/>
                  <a:gd name="T30" fmla="*/ 13056 w 15784"/>
                  <a:gd name="T31" fmla="*/ 4802 h 11550"/>
                  <a:gd name="T32" fmla="*/ 11490 w 15784"/>
                  <a:gd name="T33" fmla="*/ 5350 h 11550"/>
                  <a:gd name="T34" fmla="*/ 11190 w 15784"/>
                  <a:gd name="T35" fmla="*/ 6535 h 11550"/>
                  <a:gd name="T36" fmla="*/ 11021 w 15784"/>
                  <a:gd name="T37" fmla="*/ 7004 h 11550"/>
                  <a:gd name="T38" fmla="*/ 11318 w 15784"/>
                  <a:gd name="T39" fmla="*/ 5839 h 11550"/>
                  <a:gd name="T40" fmla="*/ 11400 w 15784"/>
                  <a:gd name="T41" fmla="*/ 6238 h 11550"/>
                  <a:gd name="T42" fmla="*/ 15413 w 15784"/>
                  <a:gd name="T43" fmla="*/ 2688 h 11550"/>
                  <a:gd name="T44" fmla="*/ 13667 w 15784"/>
                  <a:gd name="T45" fmla="*/ 2325 h 11550"/>
                  <a:gd name="T46" fmla="*/ 11800 w 15784"/>
                  <a:gd name="T47" fmla="*/ 1881 h 11550"/>
                  <a:gd name="T48" fmla="*/ 10568 w 15784"/>
                  <a:gd name="T49" fmla="*/ 1951 h 11550"/>
                  <a:gd name="T50" fmla="*/ 8212 w 15784"/>
                  <a:gd name="T51" fmla="*/ 1522 h 11550"/>
                  <a:gd name="T52" fmla="*/ 8446 w 15784"/>
                  <a:gd name="T53" fmla="*/ 1110 h 11550"/>
                  <a:gd name="T54" fmla="*/ 7294 w 15784"/>
                  <a:gd name="T55" fmla="*/ 1075 h 11550"/>
                  <a:gd name="T56" fmla="*/ 5348 w 15784"/>
                  <a:gd name="T57" fmla="*/ 1613 h 11550"/>
                  <a:gd name="T58" fmla="*/ 5566 w 15784"/>
                  <a:gd name="T59" fmla="*/ 2347 h 11550"/>
                  <a:gd name="T60" fmla="*/ 4676 w 15784"/>
                  <a:gd name="T61" fmla="*/ 1797 h 11550"/>
                  <a:gd name="T62" fmla="*/ 5192 w 15784"/>
                  <a:gd name="T63" fmla="*/ 2791 h 11550"/>
                  <a:gd name="T64" fmla="*/ 4258 w 15784"/>
                  <a:gd name="T65" fmla="*/ 2733 h 11550"/>
                  <a:gd name="T66" fmla="*/ 3868 w 15784"/>
                  <a:gd name="T67" fmla="*/ 2499 h 11550"/>
                  <a:gd name="T68" fmla="*/ 2822 w 15784"/>
                  <a:gd name="T69" fmla="*/ 2987 h 11550"/>
                  <a:gd name="T70" fmla="*/ 2495 w 15784"/>
                  <a:gd name="T71" fmla="*/ 5133 h 11550"/>
                  <a:gd name="T72" fmla="*/ 2950 w 15784"/>
                  <a:gd name="T73" fmla="*/ 6320 h 11550"/>
                  <a:gd name="T74" fmla="*/ 302 w 15784"/>
                  <a:gd name="T75" fmla="*/ 6338 h 11550"/>
                  <a:gd name="T76" fmla="*/ 590 w 15784"/>
                  <a:gd name="T77" fmla="*/ 7455 h 11550"/>
                  <a:gd name="T78" fmla="*/ 2611 w 15784"/>
                  <a:gd name="T79" fmla="*/ 9113 h 11550"/>
                  <a:gd name="T80" fmla="*/ 2179 w 15784"/>
                  <a:gd name="T81" fmla="*/ 7668 h 11550"/>
                  <a:gd name="T82" fmla="*/ 3902 w 15784"/>
                  <a:gd name="T83" fmla="*/ 8275 h 11550"/>
                  <a:gd name="T84" fmla="*/ 5148 w 15784"/>
                  <a:gd name="T85" fmla="*/ 9749 h 11550"/>
                  <a:gd name="T86" fmla="*/ 6629 w 15784"/>
                  <a:gd name="T87" fmla="*/ 9144 h 11550"/>
                  <a:gd name="T88" fmla="*/ 7201 w 15784"/>
                  <a:gd name="T89" fmla="*/ 10391 h 11550"/>
                  <a:gd name="T90" fmla="*/ 7088 w 15784"/>
                  <a:gd name="T91" fmla="*/ 9514 h 11550"/>
                  <a:gd name="T92" fmla="*/ 7782 w 15784"/>
                  <a:gd name="T93" fmla="*/ 8767 h 11550"/>
                  <a:gd name="T94" fmla="*/ 9103 w 15784"/>
                  <a:gd name="T95" fmla="*/ 7242 h 11550"/>
                  <a:gd name="T96" fmla="*/ 9493 w 15784"/>
                  <a:gd name="T97" fmla="*/ 6680 h 11550"/>
                  <a:gd name="T98" fmla="*/ 9815 w 15784"/>
                  <a:gd name="T99" fmla="*/ 6521 h 11550"/>
                  <a:gd name="T100" fmla="*/ 11134 w 15784"/>
                  <a:gd name="T101" fmla="*/ 4915 h 11550"/>
                  <a:gd name="T102" fmla="*/ 11263 w 15784"/>
                  <a:gd name="T103" fmla="*/ 3943 h 11550"/>
                  <a:gd name="T104" fmla="*/ 12995 w 15784"/>
                  <a:gd name="T105" fmla="*/ 3545 h 11550"/>
                  <a:gd name="T106" fmla="*/ 13531 w 15784"/>
                  <a:gd name="T107" fmla="*/ 3840 h 11550"/>
                  <a:gd name="T108" fmla="*/ 14894 w 15784"/>
                  <a:gd name="T109" fmla="*/ 3384 h 11550"/>
                  <a:gd name="T110" fmla="*/ 15251 w 15784"/>
                  <a:gd name="T111" fmla="*/ 3051 h 11550"/>
                  <a:gd name="T112" fmla="*/ 13552 w 15784"/>
                  <a:gd name="T113" fmla="*/ 4144 h 11550"/>
                  <a:gd name="T114" fmla="*/ 9117 w 15784"/>
                  <a:gd name="T115" fmla="*/ 8844 h 11550"/>
                  <a:gd name="T116" fmla="*/ 9637 w 15784"/>
                  <a:gd name="T117" fmla="*/ 10137 h 11550"/>
                  <a:gd name="T118" fmla="*/ 9150 w 15784"/>
                  <a:gd name="T119" fmla="*/ 10973 h 11550"/>
                  <a:gd name="T120" fmla="*/ 9347 w 15784"/>
                  <a:gd name="T121" fmla="*/ 9293 h 11550"/>
                  <a:gd name="T122" fmla="*/ 10622 w 15784"/>
                  <a:gd name="T123" fmla="*/ 6987 h 11550"/>
                  <a:gd name="T124" fmla="*/ 9969 w 15784"/>
                  <a:gd name="T125" fmla="*/ 8077 h 1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84" h="11550">
                    <a:moveTo>
                      <a:pt x="4563" y="10126"/>
                    </a:moveTo>
                    <a:lnTo>
                      <a:pt x="4563" y="10126"/>
                    </a:lnTo>
                    <a:lnTo>
                      <a:pt x="4553" y="10125"/>
                    </a:lnTo>
                    <a:lnTo>
                      <a:pt x="4545" y="10121"/>
                    </a:lnTo>
                    <a:lnTo>
                      <a:pt x="4535" y="10114"/>
                    </a:lnTo>
                    <a:lnTo>
                      <a:pt x="4525" y="10104"/>
                    </a:lnTo>
                    <a:lnTo>
                      <a:pt x="4525" y="10104"/>
                    </a:lnTo>
                    <a:lnTo>
                      <a:pt x="4510" y="10083"/>
                    </a:lnTo>
                    <a:lnTo>
                      <a:pt x="4504" y="10073"/>
                    </a:lnTo>
                    <a:lnTo>
                      <a:pt x="4499" y="10063"/>
                    </a:lnTo>
                    <a:lnTo>
                      <a:pt x="4496" y="10055"/>
                    </a:lnTo>
                    <a:lnTo>
                      <a:pt x="4495" y="10046"/>
                    </a:lnTo>
                    <a:lnTo>
                      <a:pt x="4493" y="10039"/>
                    </a:lnTo>
                    <a:lnTo>
                      <a:pt x="4493" y="10031"/>
                    </a:lnTo>
                    <a:lnTo>
                      <a:pt x="4496" y="10025"/>
                    </a:lnTo>
                    <a:lnTo>
                      <a:pt x="4498" y="10019"/>
                    </a:lnTo>
                    <a:lnTo>
                      <a:pt x="4503" y="10013"/>
                    </a:lnTo>
                    <a:lnTo>
                      <a:pt x="4508" y="10007"/>
                    </a:lnTo>
                    <a:lnTo>
                      <a:pt x="4515" y="10002"/>
                    </a:lnTo>
                    <a:lnTo>
                      <a:pt x="4523" y="9998"/>
                    </a:lnTo>
                    <a:lnTo>
                      <a:pt x="4532" y="9994"/>
                    </a:lnTo>
                    <a:lnTo>
                      <a:pt x="4544" y="9990"/>
                    </a:lnTo>
                    <a:lnTo>
                      <a:pt x="4544" y="9990"/>
                    </a:lnTo>
                    <a:lnTo>
                      <a:pt x="4553" y="9986"/>
                    </a:lnTo>
                    <a:lnTo>
                      <a:pt x="4563" y="9983"/>
                    </a:lnTo>
                    <a:lnTo>
                      <a:pt x="4563" y="9983"/>
                    </a:lnTo>
                    <a:lnTo>
                      <a:pt x="4573" y="9980"/>
                    </a:lnTo>
                    <a:lnTo>
                      <a:pt x="4581" y="9979"/>
                    </a:lnTo>
                    <a:lnTo>
                      <a:pt x="4591" y="9979"/>
                    </a:lnTo>
                    <a:lnTo>
                      <a:pt x="4599" y="9980"/>
                    </a:lnTo>
                    <a:lnTo>
                      <a:pt x="4606" y="9981"/>
                    </a:lnTo>
                    <a:lnTo>
                      <a:pt x="4613" y="9985"/>
                    </a:lnTo>
                    <a:lnTo>
                      <a:pt x="4619" y="9990"/>
                    </a:lnTo>
                    <a:lnTo>
                      <a:pt x="4624" y="9995"/>
                    </a:lnTo>
                    <a:lnTo>
                      <a:pt x="4624" y="9995"/>
                    </a:lnTo>
                    <a:lnTo>
                      <a:pt x="4629" y="10005"/>
                    </a:lnTo>
                    <a:lnTo>
                      <a:pt x="4632" y="10016"/>
                    </a:lnTo>
                    <a:lnTo>
                      <a:pt x="4633" y="10028"/>
                    </a:lnTo>
                    <a:lnTo>
                      <a:pt x="4630" y="10041"/>
                    </a:lnTo>
                    <a:lnTo>
                      <a:pt x="4630" y="10041"/>
                    </a:lnTo>
                    <a:lnTo>
                      <a:pt x="4628" y="10054"/>
                    </a:lnTo>
                    <a:lnTo>
                      <a:pt x="4624" y="10066"/>
                    </a:lnTo>
                    <a:lnTo>
                      <a:pt x="4624" y="10066"/>
                    </a:lnTo>
                    <a:lnTo>
                      <a:pt x="4618" y="10078"/>
                    </a:lnTo>
                    <a:lnTo>
                      <a:pt x="4613" y="10089"/>
                    </a:lnTo>
                    <a:lnTo>
                      <a:pt x="4606" y="10099"/>
                    </a:lnTo>
                    <a:lnTo>
                      <a:pt x="4599" y="10109"/>
                    </a:lnTo>
                    <a:lnTo>
                      <a:pt x="4590" y="10116"/>
                    </a:lnTo>
                    <a:lnTo>
                      <a:pt x="4581" y="10121"/>
                    </a:lnTo>
                    <a:lnTo>
                      <a:pt x="4573" y="10125"/>
                    </a:lnTo>
                    <a:lnTo>
                      <a:pt x="4563" y="10126"/>
                    </a:lnTo>
                    <a:lnTo>
                      <a:pt x="4563" y="10126"/>
                    </a:lnTo>
                    <a:close/>
                    <a:moveTo>
                      <a:pt x="8157" y="8857"/>
                    </a:moveTo>
                    <a:lnTo>
                      <a:pt x="8157" y="8857"/>
                    </a:lnTo>
                    <a:lnTo>
                      <a:pt x="8172" y="8863"/>
                    </a:lnTo>
                    <a:lnTo>
                      <a:pt x="8172" y="8863"/>
                    </a:lnTo>
                    <a:lnTo>
                      <a:pt x="8180" y="8865"/>
                    </a:lnTo>
                    <a:lnTo>
                      <a:pt x="8187" y="8866"/>
                    </a:lnTo>
                    <a:lnTo>
                      <a:pt x="8195" y="8866"/>
                    </a:lnTo>
                    <a:lnTo>
                      <a:pt x="8201" y="8863"/>
                    </a:lnTo>
                    <a:lnTo>
                      <a:pt x="8207" y="8861"/>
                    </a:lnTo>
                    <a:lnTo>
                      <a:pt x="8212" y="8857"/>
                    </a:lnTo>
                    <a:lnTo>
                      <a:pt x="8216" y="8852"/>
                    </a:lnTo>
                    <a:lnTo>
                      <a:pt x="8221" y="8848"/>
                    </a:lnTo>
                    <a:lnTo>
                      <a:pt x="8223" y="8841"/>
                    </a:lnTo>
                    <a:lnTo>
                      <a:pt x="8225" y="8834"/>
                    </a:lnTo>
                    <a:lnTo>
                      <a:pt x="8229" y="8818"/>
                    </a:lnTo>
                    <a:lnTo>
                      <a:pt x="8232" y="8801"/>
                    </a:lnTo>
                    <a:lnTo>
                      <a:pt x="8230" y="8783"/>
                    </a:lnTo>
                    <a:lnTo>
                      <a:pt x="8228" y="8764"/>
                    </a:lnTo>
                    <a:lnTo>
                      <a:pt x="8223" y="8745"/>
                    </a:lnTo>
                    <a:lnTo>
                      <a:pt x="8216" y="8726"/>
                    </a:lnTo>
                    <a:lnTo>
                      <a:pt x="8207" y="8710"/>
                    </a:lnTo>
                    <a:lnTo>
                      <a:pt x="8197" y="8696"/>
                    </a:lnTo>
                    <a:lnTo>
                      <a:pt x="8191" y="8690"/>
                    </a:lnTo>
                    <a:lnTo>
                      <a:pt x="8185" y="8683"/>
                    </a:lnTo>
                    <a:lnTo>
                      <a:pt x="8179" y="8679"/>
                    </a:lnTo>
                    <a:lnTo>
                      <a:pt x="8172" y="8675"/>
                    </a:lnTo>
                    <a:lnTo>
                      <a:pt x="8165" y="8672"/>
                    </a:lnTo>
                    <a:lnTo>
                      <a:pt x="8157" y="8670"/>
                    </a:lnTo>
                    <a:lnTo>
                      <a:pt x="8157" y="8670"/>
                    </a:lnTo>
                    <a:lnTo>
                      <a:pt x="8148" y="8670"/>
                    </a:lnTo>
                    <a:lnTo>
                      <a:pt x="8148" y="8670"/>
                    </a:lnTo>
                    <a:lnTo>
                      <a:pt x="8140" y="8671"/>
                    </a:lnTo>
                    <a:lnTo>
                      <a:pt x="8131" y="8674"/>
                    </a:lnTo>
                    <a:lnTo>
                      <a:pt x="8124" y="8677"/>
                    </a:lnTo>
                    <a:lnTo>
                      <a:pt x="8118" y="8680"/>
                    </a:lnTo>
                    <a:lnTo>
                      <a:pt x="8112" y="8685"/>
                    </a:lnTo>
                    <a:lnTo>
                      <a:pt x="8105" y="8690"/>
                    </a:lnTo>
                    <a:lnTo>
                      <a:pt x="8101" y="8694"/>
                    </a:lnTo>
                    <a:lnTo>
                      <a:pt x="8097" y="8699"/>
                    </a:lnTo>
                    <a:lnTo>
                      <a:pt x="8090" y="8712"/>
                    </a:lnTo>
                    <a:lnTo>
                      <a:pt x="8086" y="8725"/>
                    </a:lnTo>
                    <a:lnTo>
                      <a:pt x="8083" y="8740"/>
                    </a:lnTo>
                    <a:lnTo>
                      <a:pt x="8083" y="8754"/>
                    </a:lnTo>
                    <a:lnTo>
                      <a:pt x="8086" y="8769"/>
                    </a:lnTo>
                    <a:lnTo>
                      <a:pt x="8091" y="8785"/>
                    </a:lnTo>
                    <a:lnTo>
                      <a:pt x="8098" y="8800"/>
                    </a:lnTo>
                    <a:lnTo>
                      <a:pt x="8105" y="8814"/>
                    </a:lnTo>
                    <a:lnTo>
                      <a:pt x="8116" y="8827"/>
                    </a:lnTo>
                    <a:lnTo>
                      <a:pt x="8129" y="8839"/>
                    </a:lnTo>
                    <a:lnTo>
                      <a:pt x="8142" y="8850"/>
                    </a:lnTo>
                    <a:lnTo>
                      <a:pt x="8157" y="8857"/>
                    </a:lnTo>
                    <a:lnTo>
                      <a:pt x="8157" y="8857"/>
                    </a:lnTo>
                    <a:close/>
                    <a:moveTo>
                      <a:pt x="4684" y="10422"/>
                    </a:moveTo>
                    <a:lnTo>
                      <a:pt x="4684" y="10422"/>
                    </a:lnTo>
                    <a:lnTo>
                      <a:pt x="4692" y="10402"/>
                    </a:lnTo>
                    <a:lnTo>
                      <a:pt x="4698" y="10384"/>
                    </a:lnTo>
                    <a:lnTo>
                      <a:pt x="4698" y="10384"/>
                    </a:lnTo>
                    <a:lnTo>
                      <a:pt x="4699" y="10376"/>
                    </a:lnTo>
                    <a:lnTo>
                      <a:pt x="4699" y="10368"/>
                    </a:lnTo>
                    <a:lnTo>
                      <a:pt x="4699" y="10360"/>
                    </a:lnTo>
                    <a:lnTo>
                      <a:pt x="4698" y="10353"/>
                    </a:lnTo>
                    <a:lnTo>
                      <a:pt x="4695" y="10347"/>
                    </a:lnTo>
                    <a:lnTo>
                      <a:pt x="4693" y="10341"/>
                    </a:lnTo>
                    <a:lnTo>
                      <a:pt x="4689" y="10336"/>
                    </a:lnTo>
                    <a:lnTo>
                      <a:pt x="4684" y="10331"/>
                    </a:lnTo>
                    <a:lnTo>
                      <a:pt x="4684" y="10331"/>
                    </a:lnTo>
                    <a:lnTo>
                      <a:pt x="4679" y="10328"/>
                    </a:lnTo>
                    <a:lnTo>
                      <a:pt x="4673" y="10325"/>
                    </a:lnTo>
                    <a:lnTo>
                      <a:pt x="4666" y="10323"/>
                    </a:lnTo>
                    <a:lnTo>
                      <a:pt x="4659" y="10322"/>
                    </a:lnTo>
                    <a:lnTo>
                      <a:pt x="4650" y="10322"/>
                    </a:lnTo>
                    <a:lnTo>
                      <a:pt x="4641" y="10322"/>
                    </a:lnTo>
                    <a:lnTo>
                      <a:pt x="4633" y="10324"/>
                    </a:lnTo>
                    <a:lnTo>
                      <a:pt x="4624" y="10327"/>
                    </a:lnTo>
                    <a:lnTo>
                      <a:pt x="4624" y="10327"/>
                    </a:lnTo>
                    <a:lnTo>
                      <a:pt x="4610" y="10333"/>
                    </a:lnTo>
                    <a:lnTo>
                      <a:pt x="4610" y="10333"/>
                    </a:lnTo>
                    <a:lnTo>
                      <a:pt x="4592" y="10339"/>
                    </a:lnTo>
                    <a:lnTo>
                      <a:pt x="4579" y="10346"/>
                    </a:lnTo>
                    <a:lnTo>
                      <a:pt x="4574" y="10351"/>
                    </a:lnTo>
                    <a:lnTo>
                      <a:pt x="4569" y="10355"/>
                    </a:lnTo>
                    <a:lnTo>
                      <a:pt x="4566" y="10360"/>
                    </a:lnTo>
                    <a:lnTo>
                      <a:pt x="4563" y="10365"/>
                    </a:lnTo>
                    <a:lnTo>
                      <a:pt x="4563" y="10365"/>
                    </a:lnTo>
                    <a:lnTo>
                      <a:pt x="4561" y="10372"/>
                    </a:lnTo>
                    <a:lnTo>
                      <a:pt x="4559" y="10380"/>
                    </a:lnTo>
                    <a:lnTo>
                      <a:pt x="4561" y="10389"/>
                    </a:lnTo>
                    <a:lnTo>
                      <a:pt x="4563" y="10399"/>
                    </a:lnTo>
                    <a:lnTo>
                      <a:pt x="4563" y="10399"/>
                    </a:lnTo>
                    <a:lnTo>
                      <a:pt x="4567" y="10410"/>
                    </a:lnTo>
                    <a:lnTo>
                      <a:pt x="4574" y="10421"/>
                    </a:lnTo>
                    <a:lnTo>
                      <a:pt x="4581" y="10433"/>
                    </a:lnTo>
                    <a:lnTo>
                      <a:pt x="4591" y="10447"/>
                    </a:lnTo>
                    <a:lnTo>
                      <a:pt x="4591" y="10447"/>
                    </a:lnTo>
                    <a:lnTo>
                      <a:pt x="4600" y="10455"/>
                    </a:lnTo>
                    <a:lnTo>
                      <a:pt x="4608" y="10461"/>
                    </a:lnTo>
                    <a:lnTo>
                      <a:pt x="4616" y="10466"/>
                    </a:lnTo>
                    <a:lnTo>
                      <a:pt x="4624" y="10469"/>
                    </a:lnTo>
                    <a:lnTo>
                      <a:pt x="4624" y="10469"/>
                    </a:lnTo>
                    <a:lnTo>
                      <a:pt x="4633" y="10469"/>
                    </a:lnTo>
                    <a:lnTo>
                      <a:pt x="4641" y="10467"/>
                    </a:lnTo>
                    <a:lnTo>
                      <a:pt x="4650" y="10462"/>
                    </a:lnTo>
                    <a:lnTo>
                      <a:pt x="4659" y="10458"/>
                    </a:lnTo>
                    <a:lnTo>
                      <a:pt x="4666" y="10450"/>
                    </a:lnTo>
                    <a:lnTo>
                      <a:pt x="4672" y="10442"/>
                    </a:lnTo>
                    <a:lnTo>
                      <a:pt x="4679" y="10432"/>
                    </a:lnTo>
                    <a:lnTo>
                      <a:pt x="4684" y="10422"/>
                    </a:lnTo>
                    <a:lnTo>
                      <a:pt x="4684" y="10422"/>
                    </a:lnTo>
                    <a:close/>
                    <a:moveTo>
                      <a:pt x="4624" y="10202"/>
                    </a:moveTo>
                    <a:lnTo>
                      <a:pt x="4624" y="10202"/>
                    </a:lnTo>
                    <a:lnTo>
                      <a:pt x="4634" y="10218"/>
                    </a:lnTo>
                    <a:lnTo>
                      <a:pt x="4648" y="10236"/>
                    </a:lnTo>
                    <a:lnTo>
                      <a:pt x="4648" y="10236"/>
                    </a:lnTo>
                    <a:lnTo>
                      <a:pt x="4656" y="10246"/>
                    </a:lnTo>
                    <a:lnTo>
                      <a:pt x="4666" y="10253"/>
                    </a:lnTo>
                    <a:lnTo>
                      <a:pt x="4676" y="10257"/>
                    </a:lnTo>
                    <a:lnTo>
                      <a:pt x="4684" y="10259"/>
                    </a:lnTo>
                    <a:lnTo>
                      <a:pt x="4684" y="10259"/>
                    </a:lnTo>
                    <a:lnTo>
                      <a:pt x="4690" y="10258"/>
                    </a:lnTo>
                    <a:lnTo>
                      <a:pt x="4697" y="10257"/>
                    </a:lnTo>
                    <a:lnTo>
                      <a:pt x="4703" y="10254"/>
                    </a:lnTo>
                    <a:lnTo>
                      <a:pt x="4708" y="10252"/>
                    </a:lnTo>
                    <a:lnTo>
                      <a:pt x="4719" y="10243"/>
                    </a:lnTo>
                    <a:lnTo>
                      <a:pt x="4728" y="10232"/>
                    </a:lnTo>
                    <a:lnTo>
                      <a:pt x="4736" y="10219"/>
                    </a:lnTo>
                    <a:lnTo>
                      <a:pt x="4743" y="10204"/>
                    </a:lnTo>
                    <a:lnTo>
                      <a:pt x="4749" y="10189"/>
                    </a:lnTo>
                    <a:lnTo>
                      <a:pt x="4753" y="10174"/>
                    </a:lnTo>
                    <a:lnTo>
                      <a:pt x="4753" y="10174"/>
                    </a:lnTo>
                    <a:lnTo>
                      <a:pt x="4754" y="10165"/>
                    </a:lnTo>
                    <a:lnTo>
                      <a:pt x="4754" y="10158"/>
                    </a:lnTo>
                    <a:lnTo>
                      <a:pt x="4754" y="10149"/>
                    </a:lnTo>
                    <a:lnTo>
                      <a:pt x="4753" y="10143"/>
                    </a:lnTo>
                    <a:lnTo>
                      <a:pt x="4750" y="10137"/>
                    </a:lnTo>
                    <a:lnTo>
                      <a:pt x="4747" y="10131"/>
                    </a:lnTo>
                    <a:lnTo>
                      <a:pt x="4743" y="10126"/>
                    </a:lnTo>
                    <a:lnTo>
                      <a:pt x="4739" y="10121"/>
                    </a:lnTo>
                    <a:lnTo>
                      <a:pt x="4735" y="10117"/>
                    </a:lnTo>
                    <a:lnTo>
                      <a:pt x="4728" y="10115"/>
                    </a:lnTo>
                    <a:lnTo>
                      <a:pt x="4722" y="10112"/>
                    </a:lnTo>
                    <a:lnTo>
                      <a:pt x="4716" y="10111"/>
                    </a:lnTo>
                    <a:lnTo>
                      <a:pt x="4709" y="10111"/>
                    </a:lnTo>
                    <a:lnTo>
                      <a:pt x="4700" y="10111"/>
                    </a:lnTo>
                    <a:lnTo>
                      <a:pt x="4693" y="10112"/>
                    </a:lnTo>
                    <a:lnTo>
                      <a:pt x="4684" y="10115"/>
                    </a:lnTo>
                    <a:lnTo>
                      <a:pt x="4684" y="10115"/>
                    </a:lnTo>
                    <a:lnTo>
                      <a:pt x="4675" y="10118"/>
                    </a:lnTo>
                    <a:lnTo>
                      <a:pt x="4665" y="10123"/>
                    </a:lnTo>
                    <a:lnTo>
                      <a:pt x="4665" y="10123"/>
                    </a:lnTo>
                    <a:lnTo>
                      <a:pt x="4651" y="10128"/>
                    </a:lnTo>
                    <a:lnTo>
                      <a:pt x="4640" y="10133"/>
                    </a:lnTo>
                    <a:lnTo>
                      <a:pt x="4630" y="10139"/>
                    </a:lnTo>
                    <a:lnTo>
                      <a:pt x="4624" y="10147"/>
                    </a:lnTo>
                    <a:lnTo>
                      <a:pt x="4624" y="10147"/>
                    </a:lnTo>
                    <a:lnTo>
                      <a:pt x="4619" y="10151"/>
                    </a:lnTo>
                    <a:lnTo>
                      <a:pt x="4617" y="10158"/>
                    </a:lnTo>
                    <a:lnTo>
                      <a:pt x="4616" y="10164"/>
                    </a:lnTo>
                    <a:lnTo>
                      <a:pt x="4615" y="10170"/>
                    </a:lnTo>
                    <a:lnTo>
                      <a:pt x="4616" y="10177"/>
                    </a:lnTo>
                    <a:lnTo>
                      <a:pt x="4617" y="10185"/>
                    </a:lnTo>
                    <a:lnTo>
                      <a:pt x="4619" y="10193"/>
                    </a:lnTo>
                    <a:lnTo>
                      <a:pt x="4624" y="10202"/>
                    </a:lnTo>
                    <a:lnTo>
                      <a:pt x="4624" y="10202"/>
                    </a:lnTo>
                    <a:close/>
                    <a:moveTo>
                      <a:pt x="4688" y="10543"/>
                    </a:moveTo>
                    <a:lnTo>
                      <a:pt x="4684" y="10544"/>
                    </a:lnTo>
                    <a:lnTo>
                      <a:pt x="4684" y="10544"/>
                    </a:lnTo>
                    <a:lnTo>
                      <a:pt x="4675" y="10548"/>
                    </a:lnTo>
                    <a:lnTo>
                      <a:pt x="4665" y="10552"/>
                    </a:lnTo>
                    <a:lnTo>
                      <a:pt x="4657" y="10557"/>
                    </a:lnTo>
                    <a:lnTo>
                      <a:pt x="4651" y="10562"/>
                    </a:lnTo>
                    <a:lnTo>
                      <a:pt x="4645" y="10567"/>
                    </a:lnTo>
                    <a:lnTo>
                      <a:pt x="4641" y="10573"/>
                    </a:lnTo>
                    <a:lnTo>
                      <a:pt x="4639" y="10579"/>
                    </a:lnTo>
                    <a:lnTo>
                      <a:pt x="4638" y="10586"/>
                    </a:lnTo>
                    <a:lnTo>
                      <a:pt x="4637" y="10592"/>
                    </a:lnTo>
                    <a:lnTo>
                      <a:pt x="4638" y="10601"/>
                    </a:lnTo>
                    <a:lnTo>
                      <a:pt x="4640" y="10608"/>
                    </a:lnTo>
                    <a:lnTo>
                      <a:pt x="4644" y="10617"/>
                    </a:lnTo>
                    <a:lnTo>
                      <a:pt x="4649" y="10627"/>
                    </a:lnTo>
                    <a:lnTo>
                      <a:pt x="4654" y="10635"/>
                    </a:lnTo>
                    <a:lnTo>
                      <a:pt x="4670" y="10656"/>
                    </a:lnTo>
                    <a:lnTo>
                      <a:pt x="4670" y="10656"/>
                    </a:lnTo>
                    <a:lnTo>
                      <a:pt x="4677" y="10664"/>
                    </a:lnTo>
                    <a:lnTo>
                      <a:pt x="4684" y="10671"/>
                    </a:lnTo>
                    <a:lnTo>
                      <a:pt x="4684" y="10671"/>
                    </a:lnTo>
                    <a:lnTo>
                      <a:pt x="4693" y="10675"/>
                    </a:lnTo>
                    <a:lnTo>
                      <a:pt x="4700" y="10678"/>
                    </a:lnTo>
                    <a:lnTo>
                      <a:pt x="4708" y="10679"/>
                    </a:lnTo>
                    <a:lnTo>
                      <a:pt x="4715" y="10678"/>
                    </a:lnTo>
                    <a:lnTo>
                      <a:pt x="4722" y="10675"/>
                    </a:lnTo>
                    <a:lnTo>
                      <a:pt x="4728" y="10672"/>
                    </a:lnTo>
                    <a:lnTo>
                      <a:pt x="4736" y="10668"/>
                    </a:lnTo>
                    <a:lnTo>
                      <a:pt x="4742" y="10662"/>
                    </a:lnTo>
                    <a:lnTo>
                      <a:pt x="4748" y="10655"/>
                    </a:lnTo>
                    <a:lnTo>
                      <a:pt x="4753" y="10647"/>
                    </a:lnTo>
                    <a:lnTo>
                      <a:pt x="4763" y="10631"/>
                    </a:lnTo>
                    <a:lnTo>
                      <a:pt x="4770" y="10613"/>
                    </a:lnTo>
                    <a:lnTo>
                      <a:pt x="4775" y="10595"/>
                    </a:lnTo>
                    <a:lnTo>
                      <a:pt x="4775" y="10595"/>
                    </a:lnTo>
                    <a:lnTo>
                      <a:pt x="4776" y="10585"/>
                    </a:lnTo>
                    <a:lnTo>
                      <a:pt x="4776" y="10575"/>
                    </a:lnTo>
                    <a:lnTo>
                      <a:pt x="4775" y="10567"/>
                    </a:lnTo>
                    <a:lnTo>
                      <a:pt x="4774" y="10559"/>
                    </a:lnTo>
                    <a:lnTo>
                      <a:pt x="4770" y="10552"/>
                    </a:lnTo>
                    <a:lnTo>
                      <a:pt x="4766" y="10547"/>
                    </a:lnTo>
                    <a:lnTo>
                      <a:pt x="4761" y="10542"/>
                    </a:lnTo>
                    <a:lnTo>
                      <a:pt x="4755" y="10537"/>
                    </a:lnTo>
                    <a:lnTo>
                      <a:pt x="4749" y="10535"/>
                    </a:lnTo>
                    <a:lnTo>
                      <a:pt x="4742" y="10532"/>
                    </a:lnTo>
                    <a:lnTo>
                      <a:pt x="4735" y="10531"/>
                    </a:lnTo>
                    <a:lnTo>
                      <a:pt x="4726" y="10531"/>
                    </a:lnTo>
                    <a:lnTo>
                      <a:pt x="4716" y="10532"/>
                    </a:lnTo>
                    <a:lnTo>
                      <a:pt x="4708" y="10535"/>
                    </a:lnTo>
                    <a:lnTo>
                      <a:pt x="4698" y="10538"/>
                    </a:lnTo>
                    <a:lnTo>
                      <a:pt x="4688" y="10543"/>
                    </a:lnTo>
                    <a:lnTo>
                      <a:pt x="4688" y="10543"/>
                    </a:lnTo>
                    <a:close/>
                    <a:moveTo>
                      <a:pt x="6565" y="9927"/>
                    </a:moveTo>
                    <a:lnTo>
                      <a:pt x="6565" y="9927"/>
                    </a:lnTo>
                    <a:lnTo>
                      <a:pt x="6555" y="9931"/>
                    </a:lnTo>
                    <a:lnTo>
                      <a:pt x="6545" y="9935"/>
                    </a:lnTo>
                    <a:lnTo>
                      <a:pt x="6545" y="9935"/>
                    </a:lnTo>
                    <a:lnTo>
                      <a:pt x="6534" y="9938"/>
                    </a:lnTo>
                    <a:lnTo>
                      <a:pt x="6525" y="9943"/>
                    </a:lnTo>
                    <a:lnTo>
                      <a:pt x="6516" y="9947"/>
                    </a:lnTo>
                    <a:lnTo>
                      <a:pt x="6510" y="9952"/>
                    </a:lnTo>
                    <a:lnTo>
                      <a:pt x="6504" y="9958"/>
                    </a:lnTo>
                    <a:lnTo>
                      <a:pt x="6500" y="9963"/>
                    </a:lnTo>
                    <a:lnTo>
                      <a:pt x="6497" y="9970"/>
                    </a:lnTo>
                    <a:lnTo>
                      <a:pt x="6495" y="9976"/>
                    </a:lnTo>
                    <a:lnTo>
                      <a:pt x="6495" y="9984"/>
                    </a:lnTo>
                    <a:lnTo>
                      <a:pt x="6495" y="9991"/>
                    </a:lnTo>
                    <a:lnTo>
                      <a:pt x="6498" y="10000"/>
                    </a:lnTo>
                    <a:lnTo>
                      <a:pt x="6501" y="10008"/>
                    </a:lnTo>
                    <a:lnTo>
                      <a:pt x="6506" y="10018"/>
                    </a:lnTo>
                    <a:lnTo>
                      <a:pt x="6511" y="10027"/>
                    </a:lnTo>
                    <a:lnTo>
                      <a:pt x="6527" y="10047"/>
                    </a:lnTo>
                    <a:lnTo>
                      <a:pt x="6527" y="10047"/>
                    </a:lnTo>
                    <a:lnTo>
                      <a:pt x="6537" y="10058"/>
                    </a:lnTo>
                    <a:lnTo>
                      <a:pt x="6547" y="10065"/>
                    </a:lnTo>
                    <a:lnTo>
                      <a:pt x="6555" y="10069"/>
                    </a:lnTo>
                    <a:lnTo>
                      <a:pt x="6565" y="10071"/>
                    </a:lnTo>
                    <a:lnTo>
                      <a:pt x="6565" y="10071"/>
                    </a:lnTo>
                    <a:lnTo>
                      <a:pt x="6571" y="10071"/>
                    </a:lnTo>
                    <a:lnTo>
                      <a:pt x="6576" y="10069"/>
                    </a:lnTo>
                    <a:lnTo>
                      <a:pt x="6582" y="10067"/>
                    </a:lnTo>
                    <a:lnTo>
                      <a:pt x="6588" y="10063"/>
                    </a:lnTo>
                    <a:lnTo>
                      <a:pt x="6598" y="10055"/>
                    </a:lnTo>
                    <a:lnTo>
                      <a:pt x="6608" y="10044"/>
                    </a:lnTo>
                    <a:lnTo>
                      <a:pt x="6617" y="10030"/>
                    </a:lnTo>
                    <a:lnTo>
                      <a:pt x="6623" y="10017"/>
                    </a:lnTo>
                    <a:lnTo>
                      <a:pt x="6629" y="10001"/>
                    </a:lnTo>
                    <a:lnTo>
                      <a:pt x="6632" y="9986"/>
                    </a:lnTo>
                    <a:lnTo>
                      <a:pt x="6632" y="9986"/>
                    </a:lnTo>
                    <a:lnTo>
                      <a:pt x="6634" y="9978"/>
                    </a:lnTo>
                    <a:lnTo>
                      <a:pt x="6635" y="9969"/>
                    </a:lnTo>
                    <a:lnTo>
                      <a:pt x="6634" y="9962"/>
                    </a:lnTo>
                    <a:lnTo>
                      <a:pt x="6632" y="9954"/>
                    </a:lnTo>
                    <a:lnTo>
                      <a:pt x="6630" y="9948"/>
                    </a:lnTo>
                    <a:lnTo>
                      <a:pt x="6628" y="9942"/>
                    </a:lnTo>
                    <a:lnTo>
                      <a:pt x="6624" y="9937"/>
                    </a:lnTo>
                    <a:lnTo>
                      <a:pt x="6619" y="9934"/>
                    </a:lnTo>
                    <a:lnTo>
                      <a:pt x="6614" y="9930"/>
                    </a:lnTo>
                    <a:lnTo>
                      <a:pt x="6608" y="9926"/>
                    </a:lnTo>
                    <a:lnTo>
                      <a:pt x="6602" y="9925"/>
                    </a:lnTo>
                    <a:lnTo>
                      <a:pt x="6596" y="9924"/>
                    </a:lnTo>
                    <a:lnTo>
                      <a:pt x="6588" y="9923"/>
                    </a:lnTo>
                    <a:lnTo>
                      <a:pt x="6581" y="9924"/>
                    </a:lnTo>
                    <a:lnTo>
                      <a:pt x="6572" y="9925"/>
                    </a:lnTo>
                    <a:lnTo>
                      <a:pt x="6565" y="9927"/>
                    </a:lnTo>
                    <a:lnTo>
                      <a:pt x="6565" y="9927"/>
                    </a:lnTo>
                    <a:close/>
                    <a:moveTo>
                      <a:pt x="8796" y="10134"/>
                    </a:moveTo>
                    <a:lnTo>
                      <a:pt x="8796" y="10134"/>
                    </a:lnTo>
                    <a:lnTo>
                      <a:pt x="8780" y="10136"/>
                    </a:lnTo>
                    <a:lnTo>
                      <a:pt x="8764" y="10138"/>
                    </a:lnTo>
                    <a:lnTo>
                      <a:pt x="8750" y="10142"/>
                    </a:lnTo>
                    <a:lnTo>
                      <a:pt x="8735" y="10147"/>
                    </a:lnTo>
                    <a:lnTo>
                      <a:pt x="8721" y="10154"/>
                    </a:lnTo>
                    <a:lnTo>
                      <a:pt x="8707" y="10161"/>
                    </a:lnTo>
                    <a:lnTo>
                      <a:pt x="8693" y="10170"/>
                    </a:lnTo>
                    <a:lnTo>
                      <a:pt x="8678" y="10180"/>
                    </a:lnTo>
                    <a:lnTo>
                      <a:pt x="8665" y="10191"/>
                    </a:lnTo>
                    <a:lnTo>
                      <a:pt x="8652" y="10203"/>
                    </a:lnTo>
                    <a:lnTo>
                      <a:pt x="8625" y="10230"/>
                    </a:lnTo>
                    <a:lnTo>
                      <a:pt x="8596" y="10259"/>
                    </a:lnTo>
                    <a:lnTo>
                      <a:pt x="8568" y="10290"/>
                    </a:lnTo>
                    <a:lnTo>
                      <a:pt x="8507" y="10357"/>
                    </a:lnTo>
                    <a:lnTo>
                      <a:pt x="8474" y="10393"/>
                    </a:lnTo>
                    <a:lnTo>
                      <a:pt x="8440" y="10427"/>
                    </a:lnTo>
                    <a:lnTo>
                      <a:pt x="8402" y="10460"/>
                    </a:lnTo>
                    <a:lnTo>
                      <a:pt x="8381" y="10477"/>
                    </a:lnTo>
                    <a:lnTo>
                      <a:pt x="8360" y="10493"/>
                    </a:lnTo>
                    <a:lnTo>
                      <a:pt x="8338" y="10509"/>
                    </a:lnTo>
                    <a:lnTo>
                      <a:pt x="8316" y="10524"/>
                    </a:lnTo>
                    <a:lnTo>
                      <a:pt x="8293" y="10537"/>
                    </a:lnTo>
                    <a:lnTo>
                      <a:pt x="8268" y="10552"/>
                    </a:lnTo>
                    <a:lnTo>
                      <a:pt x="8268" y="10552"/>
                    </a:lnTo>
                    <a:lnTo>
                      <a:pt x="8234" y="10570"/>
                    </a:lnTo>
                    <a:lnTo>
                      <a:pt x="8203" y="10590"/>
                    </a:lnTo>
                    <a:lnTo>
                      <a:pt x="8179" y="10609"/>
                    </a:lnTo>
                    <a:lnTo>
                      <a:pt x="8157" y="10629"/>
                    </a:lnTo>
                    <a:lnTo>
                      <a:pt x="8157" y="10629"/>
                    </a:lnTo>
                    <a:lnTo>
                      <a:pt x="8140" y="10647"/>
                    </a:lnTo>
                    <a:lnTo>
                      <a:pt x="8125" y="10667"/>
                    </a:lnTo>
                    <a:lnTo>
                      <a:pt x="8115" y="10687"/>
                    </a:lnTo>
                    <a:lnTo>
                      <a:pt x="8107" y="10705"/>
                    </a:lnTo>
                    <a:lnTo>
                      <a:pt x="8102" y="10723"/>
                    </a:lnTo>
                    <a:lnTo>
                      <a:pt x="8099" y="10742"/>
                    </a:lnTo>
                    <a:lnTo>
                      <a:pt x="8099" y="10760"/>
                    </a:lnTo>
                    <a:lnTo>
                      <a:pt x="8102" y="10778"/>
                    </a:lnTo>
                    <a:lnTo>
                      <a:pt x="8105" y="10797"/>
                    </a:lnTo>
                    <a:lnTo>
                      <a:pt x="8110" y="10814"/>
                    </a:lnTo>
                    <a:lnTo>
                      <a:pt x="8116" y="10831"/>
                    </a:lnTo>
                    <a:lnTo>
                      <a:pt x="8124" y="10848"/>
                    </a:lnTo>
                    <a:lnTo>
                      <a:pt x="8140" y="10881"/>
                    </a:lnTo>
                    <a:lnTo>
                      <a:pt x="8157" y="10912"/>
                    </a:lnTo>
                    <a:lnTo>
                      <a:pt x="8157" y="10912"/>
                    </a:lnTo>
                    <a:lnTo>
                      <a:pt x="8172" y="10939"/>
                    </a:lnTo>
                    <a:lnTo>
                      <a:pt x="8172" y="10939"/>
                    </a:lnTo>
                    <a:lnTo>
                      <a:pt x="8183" y="10957"/>
                    </a:lnTo>
                    <a:lnTo>
                      <a:pt x="8195" y="10975"/>
                    </a:lnTo>
                    <a:lnTo>
                      <a:pt x="8210" y="10994"/>
                    </a:lnTo>
                    <a:lnTo>
                      <a:pt x="8225" y="11011"/>
                    </a:lnTo>
                    <a:lnTo>
                      <a:pt x="8244" y="11028"/>
                    </a:lnTo>
                    <a:lnTo>
                      <a:pt x="8262" y="11043"/>
                    </a:lnTo>
                    <a:lnTo>
                      <a:pt x="8283" y="11057"/>
                    </a:lnTo>
                    <a:lnTo>
                      <a:pt x="8303" y="11071"/>
                    </a:lnTo>
                    <a:lnTo>
                      <a:pt x="8325" y="11083"/>
                    </a:lnTo>
                    <a:lnTo>
                      <a:pt x="8345" y="11094"/>
                    </a:lnTo>
                    <a:lnTo>
                      <a:pt x="8367" y="11104"/>
                    </a:lnTo>
                    <a:lnTo>
                      <a:pt x="8388" y="11113"/>
                    </a:lnTo>
                    <a:lnTo>
                      <a:pt x="8410" y="11120"/>
                    </a:lnTo>
                    <a:lnTo>
                      <a:pt x="8430" y="11125"/>
                    </a:lnTo>
                    <a:lnTo>
                      <a:pt x="8450" y="11130"/>
                    </a:lnTo>
                    <a:lnTo>
                      <a:pt x="8469" y="11131"/>
                    </a:lnTo>
                    <a:lnTo>
                      <a:pt x="8469" y="11131"/>
                    </a:lnTo>
                    <a:lnTo>
                      <a:pt x="8478" y="11131"/>
                    </a:lnTo>
                    <a:lnTo>
                      <a:pt x="8489" y="11127"/>
                    </a:lnTo>
                    <a:lnTo>
                      <a:pt x="8501" y="11121"/>
                    </a:lnTo>
                    <a:lnTo>
                      <a:pt x="8513" y="11113"/>
                    </a:lnTo>
                    <a:lnTo>
                      <a:pt x="8525" y="11102"/>
                    </a:lnTo>
                    <a:lnTo>
                      <a:pt x="8540" y="11089"/>
                    </a:lnTo>
                    <a:lnTo>
                      <a:pt x="8555" y="11075"/>
                    </a:lnTo>
                    <a:lnTo>
                      <a:pt x="8570" y="11057"/>
                    </a:lnTo>
                    <a:lnTo>
                      <a:pt x="8600" y="11018"/>
                    </a:lnTo>
                    <a:lnTo>
                      <a:pt x="8633" y="10974"/>
                    </a:lnTo>
                    <a:lnTo>
                      <a:pt x="8665" y="10925"/>
                    </a:lnTo>
                    <a:lnTo>
                      <a:pt x="8698" y="10873"/>
                    </a:lnTo>
                    <a:lnTo>
                      <a:pt x="8730" y="10819"/>
                    </a:lnTo>
                    <a:lnTo>
                      <a:pt x="8761" y="10762"/>
                    </a:lnTo>
                    <a:lnTo>
                      <a:pt x="8789" y="10707"/>
                    </a:lnTo>
                    <a:lnTo>
                      <a:pt x="8814" y="10652"/>
                    </a:lnTo>
                    <a:lnTo>
                      <a:pt x="8838" y="10601"/>
                    </a:lnTo>
                    <a:lnTo>
                      <a:pt x="8856" y="10552"/>
                    </a:lnTo>
                    <a:lnTo>
                      <a:pt x="8863" y="10529"/>
                    </a:lnTo>
                    <a:lnTo>
                      <a:pt x="8870" y="10508"/>
                    </a:lnTo>
                    <a:lnTo>
                      <a:pt x="8874" y="10488"/>
                    </a:lnTo>
                    <a:lnTo>
                      <a:pt x="8878" y="10470"/>
                    </a:lnTo>
                    <a:lnTo>
                      <a:pt x="8878" y="10470"/>
                    </a:lnTo>
                    <a:lnTo>
                      <a:pt x="8883" y="10436"/>
                    </a:lnTo>
                    <a:lnTo>
                      <a:pt x="8887" y="10401"/>
                    </a:lnTo>
                    <a:lnTo>
                      <a:pt x="8890" y="10369"/>
                    </a:lnTo>
                    <a:lnTo>
                      <a:pt x="8893" y="10338"/>
                    </a:lnTo>
                    <a:lnTo>
                      <a:pt x="8893" y="10308"/>
                    </a:lnTo>
                    <a:lnTo>
                      <a:pt x="8893" y="10280"/>
                    </a:lnTo>
                    <a:lnTo>
                      <a:pt x="8890" y="10254"/>
                    </a:lnTo>
                    <a:lnTo>
                      <a:pt x="8887" y="10230"/>
                    </a:lnTo>
                    <a:lnTo>
                      <a:pt x="8882" y="10208"/>
                    </a:lnTo>
                    <a:lnTo>
                      <a:pt x="8876" y="10188"/>
                    </a:lnTo>
                    <a:lnTo>
                      <a:pt x="8867" y="10172"/>
                    </a:lnTo>
                    <a:lnTo>
                      <a:pt x="8862" y="10165"/>
                    </a:lnTo>
                    <a:lnTo>
                      <a:pt x="8857" y="10158"/>
                    </a:lnTo>
                    <a:lnTo>
                      <a:pt x="8851" y="10153"/>
                    </a:lnTo>
                    <a:lnTo>
                      <a:pt x="8845" y="10147"/>
                    </a:lnTo>
                    <a:lnTo>
                      <a:pt x="8838" y="10143"/>
                    </a:lnTo>
                    <a:lnTo>
                      <a:pt x="8830" y="10139"/>
                    </a:lnTo>
                    <a:lnTo>
                      <a:pt x="8823" y="10137"/>
                    </a:lnTo>
                    <a:lnTo>
                      <a:pt x="8814" y="10136"/>
                    </a:lnTo>
                    <a:lnTo>
                      <a:pt x="8806" y="10134"/>
                    </a:lnTo>
                    <a:lnTo>
                      <a:pt x="8796" y="10134"/>
                    </a:lnTo>
                    <a:lnTo>
                      <a:pt x="8796" y="10134"/>
                    </a:lnTo>
                    <a:close/>
                    <a:moveTo>
                      <a:pt x="8157" y="11414"/>
                    </a:moveTo>
                    <a:lnTo>
                      <a:pt x="8157" y="11414"/>
                    </a:lnTo>
                    <a:lnTo>
                      <a:pt x="8130" y="11411"/>
                    </a:lnTo>
                    <a:lnTo>
                      <a:pt x="8102" y="11411"/>
                    </a:lnTo>
                    <a:lnTo>
                      <a:pt x="8102" y="11411"/>
                    </a:lnTo>
                    <a:lnTo>
                      <a:pt x="8077" y="11410"/>
                    </a:lnTo>
                    <a:lnTo>
                      <a:pt x="8055" y="11411"/>
                    </a:lnTo>
                    <a:lnTo>
                      <a:pt x="8036" y="11411"/>
                    </a:lnTo>
                    <a:lnTo>
                      <a:pt x="8017" y="11414"/>
                    </a:lnTo>
                    <a:lnTo>
                      <a:pt x="8000" y="11416"/>
                    </a:lnTo>
                    <a:lnTo>
                      <a:pt x="7987" y="11420"/>
                    </a:lnTo>
                    <a:lnTo>
                      <a:pt x="7974" y="11424"/>
                    </a:lnTo>
                    <a:lnTo>
                      <a:pt x="7963" y="11427"/>
                    </a:lnTo>
                    <a:lnTo>
                      <a:pt x="7955" y="11432"/>
                    </a:lnTo>
                    <a:lnTo>
                      <a:pt x="7947" y="11437"/>
                    </a:lnTo>
                    <a:lnTo>
                      <a:pt x="7941" y="11442"/>
                    </a:lnTo>
                    <a:lnTo>
                      <a:pt x="7938" y="11448"/>
                    </a:lnTo>
                    <a:lnTo>
                      <a:pt x="7935" y="11454"/>
                    </a:lnTo>
                    <a:lnTo>
                      <a:pt x="7935" y="11460"/>
                    </a:lnTo>
                    <a:lnTo>
                      <a:pt x="7936" y="11466"/>
                    </a:lnTo>
                    <a:lnTo>
                      <a:pt x="7939" y="11473"/>
                    </a:lnTo>
                    <a:lnTo>
                      <a:pt x="7943" y="11480"/>
                    </a:lnTo>
                    <a:lnTo>
                      <a:pt x="7949" y="11486"/>
                    </a:lnTo>
                    <a:lnTo>
                      <a:pt x="7955" y="11492"/>
                    </a:lnTo>
                    <a:lnTo>
                      <a:pt x="7963" y="11499"/>
                    </a:lnTo>
                    <a:lnTo>
                      <a:pt x="7973" y="11506"/>
                    </a:lnTo>
                    <a:lnTo>
                      <a:pt x="7984" y="11512"/>
                    </a:lnTo>
                    <a:lnTo>
                      <a:pt x="7996" y="11517"/>
                    </a:lnTo>
                    <a:lnTo>
                      <a:pt x="8010" y="11523"/>
                    </a:lnTo>
                    <a:lnTo>
                      <a:pt x="8025" y="11528"/>
                    </a:lnTo>
                    <a:lnTo>
                      <a:pt x="8041" y="11533"/>
                    </a:lnTo>
                    <a:lnTo>
                      <a:pt x="8056" y="11536"/>
                    </a:lnTo>
                    <a:lnTo>
                      <a:pt x="8075" y="11540"/>
                    </a:lnTo>
                    <a:lnTo>
                      <a:pt x="8094" y="11544"/>
                    </a:lnTo>
                    <a:lnTo>
                      <a:pt x="8114" y="11546"/>
                    </a:lnTo>
                    <a:lnTo>
                      <a:pt x="8135" y="11547"/>
                    </a:lnTo>
                    <a:lnTo>
                      <a:pt x="8157" y="11548"/>
                    </a:lnTo>
                    <a:lnTo>
                      <a:pt x="8157" y="11548"/>
                    </a:lnTo>
                    <a:lnTo>
                      <a:pt x="8180" y="11550"/>
                    </a:lnTo>
                    <a:lnTo>
                      <a:pt x="8180" y="11550"/>
                    </a:lnTo>
                    <a:lnTo>
                      <a:pt x="8221" y="11548"/>
                    </a:lnTo>
                    <a:lnTo>
                      <a:pt x="8238" y="11546"/>
                    </a:lnTo>
                    <a:lnTo>
                      <a:pt x="8254" y="11545"/>
                    </a:lnTo>
                    <a:lnTo>
                      <a:pt x="8268" y="11541"/>
                    </a:lnTo>
                    <a:lnTo>
                      <a:pt x="8281" y="11539"/>
                    </a:lnTo>
                    <a:lnTo>
                      <a:pt x="8292" y="11535"/>
                    </a:lnTo>
                    <a:lnTo>
                      <a:pt x="8301" y="11531"/>
                    </a:lnTo>
                    <a:lnTo>
                      <a:pt x="8309" y="11526"/>
                    </a:lnTo>
                    <a:lnTo>
                      <a:pt x="8315" y="11522"/>
                    </a:lnTo>
                    <a:lnTo>
                      <a:pt x="8320" y="11517"/>
                    </a:lnTo>
                    <a:lnTo>
                      <a:pt x="8323" y="11512"/>
                    </a:lnTo>
                    <a:lnTo>
                      <a:pt x="8326" y="11507"/>
                    </a:lnTo>
                    <a:lnTo>
                      <a:pt x="8326" y="11501"/>
                    </a:lnTo>
                    <a:lnTo>
                      <a:pt x="8326" y="11496"/>
                    </a:lnTo>
                    <a:lnTo>
                      <a:pt x="8325" y="11490"/>
                    </a:lnTo>
                    <a:lnTo>
                      <a:pt x="8321" y="11484"/>
                    </a:lnTo>
                    <a:lnTo>
                      <a:pt x="8317" y="11477"/>
                    </a:lnTo>
                    <a:lnTo>
                      <a:pt x="8311" y="11471"/>
                    </a:lnTo>
                    <a:lnTo>
                      <a:pt x="8305" y="11466"/>
                    </a:lnTo>
                    <a:lnTo>
                      <a:pt x="8289" y="11454"/>
                    </a:lnTo>
                    <a:lnTo>
                      <a:pt x="8270" y="11444"/>
                    </a:lnTo>
                    <a:lnTo>
                      <a:pt x="8246" y="11435"/>
                    </a:lnTo>
                    <a:lnTo>
                      <a:pt x="8219" y="11426"/>
                    </a:lnTo>
                    <a:lnTo>
                      <a:pt x="8190" y="11419"/>
                    </a:lnTo>
                    <a:lnTo>
                      <a:pt x="8157" y="11414"/>
                    </a:lnTo>
                    <a:lnTo>
                      <a:pt x="8157" y="11414"/>
                    </a:lnTo>
                    <a:close/>
                    <a:moveTo>
                      <a:pt x="7314" y="10638"/>
                    </a:moveTo>
                    <a:lnTo>
                      <a:pt x="7314" y="10638"/>
                    </a:lnTo>
                    <a:lnTo>
                      <a:pt x="7273" y="10608"/>
                    </a:lnTo>
                    <a:lnTo>
                      <a:pt x="7252" y="10595"/>
                    </a:lnTo>
                    <a:lnTo>
                      <a:pt x="7230" y="10581"/>
                    </a:lnTo>
                    <a:lnTo>
                      <a:pt x="7209" y="10569"/>
                    </a:lnTo>
                    <a:lnTo>
                      <a:pt x="7188" y="10558"/>
                    </a:lnTo>
                    <a:lnTo>
                      <a:pt x="7166" y="10548"/>
                    </a:lnTo>
                    <a:lnTo>
                      <a:pt x="7145" y="10540"/>
                    </a:lnTo>
                    <a:lnTo>
                      <a:pt x="7125" y="10532"/>
                    </a:lnTo>
                    <a:lnTo>
                      <a:pt x="7104" y="10525"/>
                    </a:lnTo>
                    <a:lnTo>
                      <a:pt x="7083" y="10520"/>
                    </a:lnTo>
                    <a:lnTo>
                      <a:pt x="7063" y="10515"/>
                    </a:lnTo>
                    <a:lnTo>
                      <a:pt x="7043" y="10513"/>
                    </a:lnTo>
                    <a:lnTo>
                      <a:pt x="7023" y="10510"/>
                    </a:lnTo>
                    <a:lnTo>
                      <a:pt x="7003" y="10510"/>
                    </a:lnTo>
                    <a:lnTo>
                      <a:pt x="6984" y="10511"/>
                    </a:lnTo>
                    <a:lnTo>
                      <a:pt x="6984" y="10511"/>
                    </a:lnTo>
                    <a:lnTo>
                      <a:pt x="6962" y="10514"/>
                    </a:lnTo>
                    <a:lnTo>
                      <a:pt x="6942" y="10520"/>
                    </a:lnTo>
                    <a:lnTo>
                      <a:pt x="6934" y="10522"/>
                    </a:lnTo>
                    <a:lnTo>
                      <a:pt x="6926" y="10526"/>
                    </a:lnTo>
                    <a:lnTo>
                      <a:pt x="6919" y="10531"/>
                    </a:lnTo>
                    <a:lnTo>
                      <a:pt x="6913" y="10536"/>
                    </a:lnTo>
                    <a:lnTo>
                      <a:pt x="6907" y="10541"/>
                    </a:lnTo>
                    <a:lnTo>
                      <a:pt x="6902" y="10547"/>
                    </a:lnTo>
                    <a:lnTo>
                      <a:pt x="6897" y="10553"/>
                    </a:lnTo>
                    <a:lnTo>
                      <a:pt x="6893" y="10559"/>
                    </a:lnTo>
                    <a:lnTo>
                      <a:pt x="6888" y="10574"/>
                    </a:lnTo>
                    <a:lnTo>
                      <a:pt x="6885" y="10590"/>
                    </a:lnTo>
                    <a:lnTo>
                      <a:pt x="6883" y="10607"/>
                    </a:lnTo>
                    <a:lnTo>
                      <a:pt x="6885" y="10625"/>
                    </a:lnTo>
                    <a:lnTo>
                      <a:pt x="6888" y="10645"/>
                    </a:lnTo>
                    <a:lnTo>
                      <a:pt x="6893" y="10664"/>
                    </a:lnTo>
                    <a:lnTo>
                      <a:pt x="6899" y="10687"/>
                    </a:lnTo>
                    <a:lnTo>
                      <a:pt x="6908" y="10709"/>
                    </a:lnTo>
                    <a:lnTo>
                      <a:pt x="6918" y="10732"/>
                    </a:lnTo>
                    <a:lnTo>
                      <a:pt x="6929" y="10756"/>
                    </a:lnTo>
                    <a:lnTo>
                      <a:pt x="6941" y="10781"/>
                    </a:lnTo>
                    <a:lnTo>
                      <a:pt x="6954" y="10805"/>
                    </a:lnTo>
                    <a:lnTo>
                      <a:pt x="6985" y="10855"/>
                    </a:lnTo>
                    <a:lnTo>
                      <a:pt x="7017" y="10906"/>
                    </a:lnTo>
                    <a:lnTo>
                      <a:pt x="7052" y="10956"/>
                    </a:lnTo>
                    <a:lnTo>
                      <a:pt x="7088" y="11005"/>
                    </a:lnTo>
                    <a:lnTo>
                      <a:pt x="7125" y="11051"/>
                    </a:lnTo>
                    <a:lnTo>
                      <a:pt x="7159" y="11094"/>
                    </a:lnTo>
                    <a:lnTo>
                      <a:pt x="7192" y="11135"/>
                    </a:lnTo>
                    <a:lnTo>
                      <a:pt x="7192" y="11135"/>
                    </a:lnTo>
                    <a:lnTo>
                      <a:pt x="7219" y="11164"/>
                    </a:lnTo>
                    <a:lnTo>
                      <a:pt x="7248" y="11193"/>
                    </a:lnTo>
                    <a:lnTo>
                      <a:pt x="7280" y="11223"/>
                    </a:lnTo>
                    <a:lnTo>
                      <a:pt x="7314" y="11251"/>
                    </a:lnTo>
                    <a:lnTo>
                      <a:pt x="7314" y="11251"/>
                    </a:lnTo>
                    <a:lnTo>
                      <a:pt x="7350" y="11278"/>
                    </a:lnTo>
                    <a:lnTo>
                      <a:pt x="7387" y="11304"/>
                    </a:lnTo>
                    <a:lnTo>
                      <a:pt x="7425" y="11327"/>
                    </a:lnTo>
                    <a:lnTo>
                      <a:pt x="7461" y="11349"/>
                    </a:lnTo>
                    <a:lnTo>
                      <a:pt x="7499" y="11367"/>
                    </a:lnTo>
                    <a:lnTo>
                      <a:pt x="7535" y="11382"/>
                    </a:lnTo>
                    <a:lnTo>
                      <a:pt x="7553" y="11389"/>
                    </a:lnTo>
                    <a:lnTo>
                      <a:pt x="7570" y="11394"/>
                    </a:lnTo>
                    <a:lnTo>
                      <a:pt x="7586" y="11399"/>
                    </a:lnTo>
                    <a:lnTo>
                      <a:pt x="7603" y="11403"/>
                    </a:lnTo>
                    <a:lnTo>
                      <a:pt x="7619" y="11405"/>
                    </a:lnTo>
                    <a:lnTo>
                      <a:pt x="7634" y="11406"/>
                    </a:lnTo>
                    <a:lnTo>
                      <a:pt x="7649" y="11406"/>
                    </a:lnTo>
                    <a:lnTo>
                      <a:pt x="7662" y="11405"/>
                    </a:lnTo>
                    <a:lnTo>
                      <a:pt x="7674" y="11403"/>
                    </a:lnTo>
                    <a:lnTo>
                      <a:pt x="7687" y="11399"/>
                    </a:lnTo>
                    <a:lnTo>
                      <a:pt x="7698" y="11394"/>
                    </a:lnTo>
                    <a:lnTo>
                      <a:pt x="7708" y="11388"/>
                    </a:lnTo>
                    <a:lnTo>
                      <a:pt x="7717" y="11381"/>
                    </a:lnTo>
                    <a:lnTo>
                      <a:pt x="7725" y="11371"/>
                    </a:lnTo>
                    <a:lnTo>
                      <a:pt x="7732" y="11361"/>
                    </a:lnTo>
                    <a:lnTo>
                      <a:pt x="7737" y="11349"/>
                    </a:lnTo>
                    <a:lnTo>
                      <a:pt x="7741" y="11334"/>
                    </a:lnTo>
                    <a:lnTo>
                      <a:pt x="7744" y="11318"/>
                    </a:lnTo>
                    <a:lnTo>
                      <a:pt x="7745" y="11301"/>
                    </a:lnTo>
                    <a:lnTo>
                      <a:pt x="7745" y="11283"/>
                    </a:lnTo>
                    <a:lnTo>
                      <a:pt x="7745" y="11283"/>
                    </a:lnTo>
                    <a:lnTo>
                      <a:pt x="7744" y="11266"/>
                    </a:lnTo>
                    <a:lnTo>
                      <a:pt x="7742" y="11247"/>
                    </a:lnTo>
                    <a:lnTo>
                      <a:pt x="7738" y="11229"/>
                    </a:lnTo>
                    <a:lnTo>
                      <a:pt x="7734" y="11211"/>
                    </a:lnTo>
                    <a:lnTo>
                      <a:pt x="7728" y="11191"/>
                    </a:lnTo>
                    <a:lnTo>
                      <a:pt x="7722" y="11171"/>
                    </a:lnTo>
                    <a:lnTo>
                      <a:pt x="7706" y="11130"/>
                    </a:lnTo>
                    <a:lnTo>
                      <a:pt x="7688" y="11088"/>
                    </a:lnTo>
                    <a:lnTo>
                      <a:pt x="7665" y="11045"/>
                    </a:lnTo>
                    <a:lnTo>
                      <a:pt x="7640" y="11001"/>
                    </a:lnTo>
                    <a:lnTo>
                      <a:pt x="7612" y="10957"/>
                    </a:lnTo>
                    <a:lnTo>
                      <a:pt x="7580" y="10913"/>
                    </a:lnTo>
                    <a:lnTo>
                      <a:pt x="7547" y="10869"/>
                    </a:lnTo>
                    <a:lnTo>
                      <a:pt x="7513" y="10826"/>
                    </a:lnTo>
                    <a:lnTo>
                      <a:pt x="7475" y="10784"/>
                    </a:lnTo>
                    <a:lnTo>
                      <a:pt x="7437" y="10745"/>
                    </a:lnTo>
                    <a:lnTo>
                      <a:pt x="7396" y="10707"/>
                    </a:lnTo>
                    <a:lnTo>
                      <a:pt x="7356" y="10672"/>
                    </a:lnTo>
                    <a:lnTo>
                      <a:pt x="7314" y="10638"/>
                    </a:lnTo>
                    <a:lnTo>
                      <a:pt x="7314" y="10638"/>
                    </a:lnTo>
                    <a:close/>
                    <a:moveTo>
                      <a:pt x="5277" y="9803"/>
                    </a:moveTo>
                    <a:lnTo>
                      <a:pt x="5277" y="9803"/>
                    </a:lnTo>
                    <a:lnTo>
                      <a:pt x="5263" y="9801"/>
                    </a:lnTo>
                    <a:lnTo>
                      <a:pt x="5250" y="9803"/>
                    </a:lnTo>
                    <a:lnTo>
                      <a:pt x="5250" y="9803"/>
                    </a:lnTo>
                    <a:lnTo>
                      <a:pt x="5237" y="9801"/>
                    </a:lnTo>
                    <a:lnTo>
                      <a:pt x="5224" y="9803"/>
                    </a:lnTo>
                    <a:lnTo>
                      <a:pt x="5213" y="9805"/>
                    </a:lnTo>
                    <a:lnTo>
                      <a:pt x="5202" y="9809"/>
                    </a:lnTo>
                    <a:lnTo>
                      <a:pt x="5194" y="9814"/>
                    </a:lnTo>
                    <a:lnTo>
                      <a:pt x="5185" y="9821"/>
                    </a:lnTo>
                    <a:lnTo>
                      <a:pt x="5179" y="9828"/>
                    </a:lnTo>
                    <a:lnTo>
                      <a:pt x="5173" y="9838"/>
                    </a:lnTo>
                    <a:lnTo>
                      <a:pt x="5168" y="9848"/>
                    </a:lnTo>
                    <a:lnTo>
                      <a:pt x="5164" y="9859"/>
                    </a:lnTo>
                    <a:lnTo>
                      <a:pt x="5161" y="9870"/>
                    </a:lnTo>
                    <a:lnTo>
                      <a:pt x="5158" y="9882"/>
                    </a:lnTo>
                    <a:lnTo>
                      <a:pt x="5157" y="9894"/>
                    </a:lnTo>
                    <a:lnTo>
                      <a:pt x="5157" y="9908"/>
                    </a:lnTo>
                    <a:lnTo>
                      <a:pt x="5158" y="9921"/>
                    </a:lnTo>
                    <a:lnTo>
                      <a:pt x="5159" y="9936"/>
                    </a:lnTo>
                    <a:lnTo>
                      <a:pt x="5162" y="9949"/>
                    </a:lnTo>
                    <a:lnTo>
                      <a:pt x="5164" y="9963"/>
                    </a:lnTo>
                    <a:lnTo>
                      <a:pt x="5168" y="9978"/>
                    </a:lnTo>
                    <a:lnTo>
                      <a:pt x="5173" y="9991"/>
                    </a:lnTo>
                    <a:lnTo>
                      <a:pt x="5178" y="10003"/>
                    </a:lnTo>
                    <a:lnTo>
                      <a:pt x="5184" y="10017"/>
                    </a:lnTo>
                    <a:lnTo>
                      <a:pt x="5190" y="10029"/>
                    </a:lnTo>
                    <a:lnTo>
                      <a:pt x="5197" y="10040"/>
                    </a:lnTo>
                    <a:lnTo>
                      <a:pt x="5206" y="10051"/>
                    </a:lnTo>
                    <a:lnTo>
                      <a:pt x="5215" y="10061"/>
                    </a:lnTo>
                    <a:lnTo>
                      <a:pt x="5223" y="10069"/>
                    </a:lnTo>
                    <a:lnTo>
                      <a:pt x="5233" y="10077"/>
                    </a:lnTo>
                    <a:lnTo>
                      <a:pt x="5243" y="10083"/>
                    </a:lnTo>
                    <a:lnTo>
                      <a:pt x="5254" y="10089"/>
                    </a:lnTo>
                    <a:lnTo>
                      <a:pt x="5265" y="10091"/>
                    </a:lnTo>
                    <a:lnTo>
                      <a:pt x="5277" y="10094"/>
                    </a:lnTo>
                    <a:lnTo>
                      <a:pt x="5277" y="10094"/>
                    </a:lnTo>
                    <a:lnTo>
                      <a:pt x="5286" y="10095"/>
                    </a:lnTo>
                    <a:lnTo>
                      <a:pt x="5295" y="10094"/>
                    </a:lnTo>
                    <a:lnTo>
                      <a:pt x="5306" y="10091"/>
                    </a:lnTo>
                    <a:lnTo>
                      <a:pt x="5316" y="10089"/>
                    </a:lnTo>
                    <a:lnTo>
                      <a:pt x="5316" y="10089"/>
                    </a:lnTo>
                    <a:lnTo>
                      <a:pt x="5330" y="10084"/>
                    </a:lnTo>
                    <a:lnTo>
                      <a:pt x="5341" y="10078"/>
                    </a:lnTo>
                    <a:lnTo>
                      <a:pt x="5352" y="10071"/>
                    </a:lnTo>
                    <a:lnTo>
                      <a:pt x="5360" y="10062"/>
                    </a:lnTo>
                    <a:lnTo>
                      <a:pt x="5369" y="10054"/>
                    </a:lnTo>
                    <a:lnTo>
                      <a:pt x="5375" y="10045"/>
                    </a:lnTo>
                    <a:lnTo>
                      <a:pt x="5381" y="10035"/>
                    </a:lnTo>
                    <a:lnTo>
                      <a:pt x="5386" y="10024"/>
                    </a:lnTo>
                    <a:lnTo>
                      <a:pt x="5390" y="10014"/>
                    </a:lnTo>
                    <a:lnTo>
                      <a:pt x="5392" y="10003"/>
                    </a:lnTo>
                    <a:lnTo>
                      <a:pt x="5395" y="9991"/>
                    </a:lnTo>
                    <a:lnTo>
                      <a:pt x="5396" y="9980"/>
                    </a:lnTo>
                    <a:lnTo>
                      <a:pt x="5396" y="9968"/>
                    </a:lnTo>
                    <a:lnTo>
                      <a:pt x="5395" y="9956"/>
                    </a:lnTo>
                    <a:lnTo>
                      <a:pt x="5393" y="9943"/>
                    </a:lnTo>
                    <a:lnTo>
                      <a:pt x="5391" y="9932"/>
                    </a:lnTo>
                    <a:lnTo>
                      <a:pt x="5385" y="9908"/>
                    </a:lnTo>
                    <a:lnTo>
                      <a:pt x="5375" y="9886"/>
                    </a:lnTo>
                    <a:lnTo>
                      <a:pt x="5363" y="9865"/>
                    </a:lnTo>
                    <a:lnTo>
                      <a:pt x="5355" y="9855"/>
                    </a:lnTo>
                    <a:lnTo>
                      <a:pt x="5349" y="9845"/>
                    </a:lnTo>
                    <a:lnTo>
                      <a:pt x="5341" y="9838"/>
                    </a:lnTo>
                    <a:lnTo>
                      <a:pt x="5333" y="9829"/>
                    </a:lnTo>
                    <a:lnTo>
                      <a:pt x="5323" y="9822"/>
                    </a:lnTo>
                    <a:lnTo>
                      <a:pt x="5315" y="9816"/>
                    </a:lnTo>
                    <a:lnTo>
                      <a:pt x="5306" y="9811"/>
                    </a:lnTo>
                    <a:lnTo>
                      <a:pt x="5297" y="9807"/>
                    </a:lnTo>
                    <a:lnTo>
                      <a:pt x="5287" y="9804"/>
                    </a:lnTo>
                    <a:lnTo>
                      <a:pt x="5277" y="9803"/>
                    </a:lnTo>
                    <a:lnTo>
                      <a:pt x="5277" y="9803"/>
                    </a:lnTo>
                    <a:close/>
                    <a:moveTo>
                      <a:pt x="11789" y="1253"/>
                    </a:moveTo>
                    <a:lnTo>
                      <a:pt x="11789" y="1253"/>
                    </a:lnTo>
                    <a:lnTo>
                      <a:pt x="11811" y="1255"/>
                    </a:lnTo>
                    <a:lnTo>
                      <a:pt x="11833" y="1257"/>
                    </a:lnTo>
                    <a:lnTo>
                      <a:pt x="11833" y="1257"/>
                    </a:lnTo>
                    <a:lnTo>
                      <a:pt x="11847" y="1255"/>
                    </a:lnTo>
                    <a:lnTo>
                      <a:pt x="11861" y="1254"/>
                    </a:lnTo>
                    <a:lnTo>
                      <a:pt x="11873" y="1253"/>
                    </a:lnTo>
                    <a:lnTo>
                      <a:pt x="11884" y="1250"/>
                    </a:lnTo>
                    <a:lnTo>
                      <a:pt x="11893" y="1247"/>
                    </a:lnTo>
                    <a:lnTo>
                      <a:pt x="11901" y="1243"/>
                    </a:lnTo>
                    <a:lnTo>
                      <a:pt x="11907" y="1239"/>
                    </a:lnTo>
                    <a:lnTo>
                      <a:pt x="11912" y="1235"/>
                    </a:lnTo>
                    <a:lnTo>
                      <a:pt x="11916" y="1230"/>
                    </a:lnTo>
                    <a:lnTo>
                      <a:pt x="11918" y="1225"/>
                    </a:lnTo>
                    <a:lnTo>
                      <a:pt x="11920" y="1219"/>
                    </a:lnTo>
                    <a:lnTo>
                      <a:pt x="11921" y="1212"/>
                    </a:lnTo>
                    <a:lnTo>
                      <a:pt x="11920" y="1206"/>
                    </a:lnTo>
                    <a:lnTo>
                      <a:pt x="11918" y="1200"/>
                    </a:lnTo>
                    <a:lnTo>
                      <a:pt x="11916" y="1194"/>
                    </a:lnTo>
                    <a:lnTo>
                      <a:pt x="11912" y="1187"/>
                    </a:lnTo>
                    <a:lnTo>
                      <a:pt x="11904" y="1175"/>
                    </a:lnTo>
                    <a:lnTo>
                      <a:pt x="11891" y="1161"/>
                    </a:lnTo>
                    <a:lnTo>
                      <a:pt x="11878" y="1150"/>
                    </a:lnTo>
                    <a:lnTo>
                      <a:pt x="11862" y="1139"/>
                    </a:lnTo>
                    <a:lnTo>
                      <a:pt x="11845" y="1129"/>
                    </a:lnTo>
                    <a:lnTo>
                      <a:pt x="11827" y="1122"/>
                    </a:lnTo>
                    <a:lnTo>
                      <a:pt x="11808" y="1116"/>
                    </a:lnTo>
                    <a:lnTo>
                      <a:pt x="11789" y="1113"/>
                    </a:lnTo>
                    <a:lnTo>
                      <a:pt x="11789" y="1113"/>
                    </a:lnTo>
                    <a:lnTo>
                      <a:pt x="11781" y="1113"/>
                    </a:lnTo>
                    <a:lnTo>
                      <a:pt x="11781" y="1113"/>
                    </a:lnTo>
                    <a:lnTo>
                      <a:pt x="11764" y="1112"/>
                    </a:lnTo>
                    <a:lnTo>
                      <a:pt x="11748" y="1112"/>
                    </a:lnTo>
                    <a:lnTo>
                      <a:pt x="11734" y="1112"/>
                    </a:lnTo>
                    <a:lnTo>
                      <a:pt x="11721" y="1113"/>
                    </a:lnTo>
                    <a:lnTo>
                      <a:pt x="11709" y="1116"/>
                    </a:lnTo>
                    <a:lnTo>
                      <a:pt x="11698" y="1118"/>
                    </a:lnTo>
                    <a:lnTo>
                      <a:pt x="11689" y="1122"/>
                    </a:lnTo>
                    <a:lnTo>
                      <a:pt x="11681" y="1126"/>
                    </a:lnTo>
                    <a:lnTo>
                      <a:pt x="11675" y="1129"/>
                    </a:lnTo>
                    <a:lnTo>
                      <a:pt x="11669" y="1134"/>
                    </a:lnTo>
                    <a:lnTo>
                      <a:pt x="11665" y="1139"/>
                    </a:lnTo>
                    <a:lnTo>
                      <a:pt x="11661" y="1145"/>
                    </a:lnTo>
                    <a:lnTo>
                      <a:pt x="11659" y="1150"/>
                    </a:lnTo>
                    <a:lnTo>
                      <a:pt x="11658" y="1156"/>
                    </a:lnTo>
                    <a:lnTo>
                      <a:pt x="11658" y="1162"/>
                    </a:lnTo>
                    <a:lnTo>
                      <a:pt x="11659" y="1168"/>
                    </a:lnTo>
                    <a:lnTo>
                      <a:pt x="11660" y="1175"/>
                    </a:lnTo>
                    <a:lnTo>
                      <a:pt x="11664" y="1182"/>
                    </a:lnTo>
                    <a:lnTo>
                      <a:pt x="11667" y="1188"/>
                    </a:lnTo>
                    <a:lnTo>
                      <a:pt x="11672" y="1194"/>
                    </a:lnTo>
                    <a:lnTo>
                      <a:pt x="11685" y="1208"/>
                    </a:lnTo>
                    <a:lnTo>
                      <a:pt x="11699" y="1220"/>
                    </a:lnTo>
                    <a:lnTo>
                      <a:pt x="11718" y="1230"/>
                    </a:lnTo>
                    <a:lnTo>
                      <a:pt x="11738" y="1239"/>
                    </a:lnTo>
                    <a:lnTo>
                      <a:pt x="11763" y="1247"/>
                    </a:lnTo>
                    <a:lnTo>
                      <a:pt x="11789" y="1253"/>
                    </a:lnTo>
                    <a:lnTo>
                      <a:pt x="11789" y="1253"/>
                    </a:lnTo>
                    <a:close/>
                    <a:moveTo>
                      <a:pt x="13241" y="2201"/>
                    </a:moveTo>
                    <a:lnTo>
                      <a:pt x="13241" y="2201"/>
                    </a:lnTo>
                    <a:lnTo>
                      <a:pt x="13263" y="2205"/>
                    </a:lnTo>
                    <a:lnTo>
                      <a:pt x="13274" y="2207"/>
                    </a:lnTo>
                    <a:lnTo>
                      <a:pt x="13285" y="2207"/>
                    </a:lnTo>
                    <a:lnTo>
                      <a:pt x="13285" y="2207"/>
                    </a:lnTo>
                    <a:lnTo>
                      <a:pt x="13301" y="2205"/>
                    </a:lnTo>
                    <a:lnTo>
                      <a:pt x="13314" y="2202"/>
                    </a:lnTo>
                    <a:lnTo>
                      <a:pt x="13319" y="2199"/>
                    </a:lnTo>
                    <a:lnTo>
                      <a:pt x="13324" y="2197"/>
                    </a:lnTo>
                    <a:lnTo>
                      <a:pt x="13329" y="2193"/>
                    </a:lnTo>
                    <a:lnTo>
                      <a:pt x="13331" y="2190"/>
                    </a:lnTo>
                    <a:lnTo>
                      <a:pt x="13336" y="2181"/>
                    </a:lnTo>
                    <a:lnTo>
                      <a:pt x="13339" y="2171"/>
                    </a:lnTo>
                    <a:lnTo>
                      <a:pt x="13339" y="2161"/>
                    </a:lnTo>
                    <a:lnTo>
                      <a:pt x="13336" y="2150"/>
                    </a:lnTo>
                    <a:lnTo>
                      <a:pt x="13331" y="2139"/>
                    </a:lnTo>
                    <a:lnTo>
                      <a:pt x="13324" y="2130"/>
                    </a:lnTo>
                    <a:lnTo>
                      <a:pt x="13316" y="2119"/>
                    </a:lnTo>
                    <a:lnTo>
                      <a:pt x="13304" y="2110"/>
                    </a:lnTo>
                    <a:lnTo>
                      <a:pt x="13291" y="2101"/>
                    </a:lnTo>
                    <a:lnTo>
                      <a:pt x="13276" y="2094"/>
                    </a:lnTo>
                    <a:lnTo>
                      <a:pt x="13259" y="2089"/>
                    </a:lnTo>
                    <a:lnTo>
                      <a:pt x="13241" y="2085"/>
                    </a:lnTo>
                    <a:lnTo>
                      <a:pt x="13241" y="2085"/>
                    </a:lnTo>
                    <a:lnTo>
                      <a:pt x="13227" y="2084"/>
                    </a:lnTo>
                    <a:lnTo>
                      <a:pt x="13214" y="2084"/>
                    </a:lnTo>
                    <a:lnTo>
                      <a:pt x="13214" y="2084"/>
                    </a:lnTo>
                    <a:lnTo>
                      <a:pt x="13192" y="2085"/>
                    </a:lnTo>
                    <a:lnTo>
                      <a:pt x="13175" y="2088"/>
                    </a:lnTo>
                    <a:lnTo>
                      <a:pt x="13161" y="2093"/>
                    </a:lnTo>
                    <a:lnTo>
                      <a:pt x="13156" y="2095"/>
                    </a:lnTo>
                    <a:lnTo>
                      <a:pt x="13151" y="2099"/>
                    </a:lnTo>
                    <a:lnTo>
                      <a:pt x="13149" y="2103"/>
                    </a:lnTo>
                    <a:lnTo>
                      <a:pt x="13147" y="2106"/>
                    </a:lnTo>
                    <a:lnTo>
                      <a:pt x="13144" y="2110"/>
                    </a:lnTo>
                    <a:lnTo>
                      <a:pt x="13144" y="2115"/>
                    </a:lnTo>
                    <a:lnTo>
                      <a:pt x="13144" y="2123"/>
                    </a:lnTo>
                    <a:lnTo>
                      <a:pt x="13147" y="2133"/>
                    </a:lnTo>
                    <a:lnTo>
                      <a:pt x="13153" y="2143"/>
                    </a:lnTo>
                    <a:lnTo>
                      <a:pt x="13161" y="2153"/>
                    </a:lnTo>
                    <a:lnTo>
                      <a:pt x="13171" y="2163"/>
                    </a:lnTo>
                    <a:lnTo>
                      <a:pt x="13182" y="2171"/>
                    </a:lnTo>
                    <a:lnTo>
                      <a:pt x="13196" y="2180"/>
                    </a:lnTo>
                    <a:lnTo>
                      <a:pt x="13210" y="2188"/>
                    </a:lnTo>
                    <a:lnTo>
                      <a:pt x="13225" y="2194"/>
                    </a:lnTo>
                    <a:lnTo>
                      <a:pt x="13241" y="2201"/>
                    </a:lnTo>
                    <a:lnTo>
                      <a:pt x="13241" y="2201"/>
                    </a:lnTo>
                    <a:close/>
                    <a:moveTo>
                      <a:pt x="11066" y="1197"/>
                    </a:moveTo>
                    <a:lnTo>
                      <a:pt x="11066" y="1197"/>
                    </a:lnTo>
                    <a:lnTo>
                      <a:pt x="11141" y="1189"/>
                    </a:lnTo>
                    <a:lnTo>
                      <a:pt x="11181" y="1184"/>
                    </a:lnTo>
                    <a:lnTo>
                      <a:pt x="11224" y="1178"/>
                    </a:lnTo>
                    <a:lnTo>
                      <a:pt x="11266" y="1171"/>
                    </a:lnTo>
                    <a:lnTo>
                      <a:pt x="11306" y="1162"/>
                    </a:lnTo>
                    <a:lnTo>
                      <a:pt x="11325" y="1156"/>
                    </a:lnTo>
                    <a:lnTo>
                      <a:pt x="11343" y="1150"/>
                    </a:lnTo>
                    <a:lnTo>
                      <a:pt x="11361" y="1143"/>
                    </a:lnTo>
                    <a:lnTo>
                      <a:pt x="11377" y="1134"/>
                    </a:lnTo>
                    <a:lnTo>
                      <a:pt x="11377" y="1134"/>
                    </a:lnTo>
                    <a:lnTo>
                      <a:pt x="11392" y="1126"/>
                    </a:lnTo>
                    <a:lnTo>
                      <a:pt x="11407" y="1116"/>
                    </a:lnTo>
                    <a:lnTo>
                      <a:pt x="11419" y="1105"/>
                    </a:lnTo>
                    <a:lnTo>
                      <a:pt x="11429" y="1091"/>
                    </a:lnTo>
                    <a:lnTo>
                      <a:pt x="11437" y="1078"/>
                    </a:lnTo>
                    <a:lnTo>
                      <a:pt x="11443" y="1063"/>
                    </a:lnTo>
                    <a:lnTo>
                      <a:pt x="11447" y="1047"/>
                    </a:lnTo>
                    <a:lnTo>
                      <a:pt x="11448" y="1030"/>
                    </a:lnTo>
                    <a:lnTo>
                      <a:pt x="11448" y="1030"/>
                    </a:lnTo>
                    <a:lnTo>
                      <a:pt x="11447" y="1012"/>
                    </a:lnTo>
                    <a:lnTo>
                      <a:pt x="11443" y="995"/>
                    </a:lnTo>
                    <a:lnTo>
                      <a:pt x="11437" y="981"/>
                    </a:lnTo>
                    <a:lnTo>
                      <a:pt x="11430" y="968"/>
                    </a:lnTo>
                    <a:lnTo>
                      <a:pt x="11419" y="957"/>
                    </a:lnTo>
                    <a:lnTo>
                      <a:pt x="11407" y="948"/>
                    </a:lnTo>
                    <a:lnTo>
                      <a:pt x="11393" y="941"/>
                    </a:lnTo>
                    <a:lnTo>
                      <a:pt x="11377" y="933"/>
                    </a:lnTo>
                    <a:lnTo>
                      <a:pt x="11377" y="933"/>
                    </a:lnTo>
                    <a:lnTo>
                      <a:pt x="11361" y="930"/>
                    </a:lnTo>
                    <a:lnTo>
                      <a:pt x="11345" y="926"/>
                    </a:lnTo>
                    <a:lnTo>
                      <a:pt x="11328" y="924"/>
                    </a:lnTo>
                    <a:lnTo>
                      <a:pt x="11310" y="921"/>
                    </a:lnTo>
                    <a:lnTo>
                      <a:pt x="11271" y="920"/>
                    </a:lnTo>
                    <a:lnTo>
                      <a:pt x="11228" y="920"/>
                    </a:lnTo>
                    <a:lnTo>
                      <a:pt x="11184" y="922"/>
                    </a:lnTo>
                    <a:lnTo>
                      <a:pt x="11137" y="926"/>
                    </a:lnTo>
                    <a:lnTo>
                      <a:pt x="11042" y="935"/>
                    </a:lnTo>
                    <a:lnTo>
                      <a:pt x="11042" y="935"/>
                    </a:lnTo>
                    <a:lnTo>
                      <a:pt x="11014" y="936"/>
                    </a:lnTo>
                    <a:lnTo>
                      <a:pt x="10989" y="938"/>
                    </a:lnTo>
                    <a:lnTo>
                      <a:pt x="10966" y="942"/>
                    </a:lnTo>
                    <a:lnTo>
                      <a:pt x="10946" y="947"/>
                    </a:lnTo>
                    <a:lnTo>
                      <a:pt x="10928" y="953"/>
                    </a:lnTo>
                    <a:lnTo>
                      <a:pt x="10913" y="960"/>
                    </a:lnTo>
                    <a:lnTo>
                      <a:pt x="10901" y="968"/>
                    </a:lnTo>
                    <a:lnTo>
                      <a:pt x="10890" y="976"/>
                    </a:lnTo>
                    <a:lnTo>
                      <a:pt x="10890" y="976"/>
                    </a:lnTo>
                    <a:lnTo>
                      <a:pt x="10884" y="982"/>
                    </a:lnTo>
                    <a:lnTo>
                      <a:pt x="10879" y="990"/>
                    </a:lnTo>
                    <a:lnTo>
                      <a:pt x="10875" y="996"/>
                    </a:lnTo>
                    <a:lnTo>
                      <a:pt x="10871" y="1003"/>
                    </a:lnTo>
                    <a:lnTo>
                      <a:pt x="10869" y="1010"/>
                    </a:lnTo>
                    <a:lnTo>
                      <a:pt x="10868" y="1018"/>
                    </a:lnTo>
                    <a:lnTo>
                      <a:pt x="10867" y="1025"/>
                    </a:lnTo>
                    <a:lnTo>
                      <a:pt x="10867" y="1033"/>
                    </a:lnTo>
                    <a:lnTo>
                      <a:pt x="10869" y="1048"/>
                    </a:lnTo>
                    <a:lnTo>
                      <a:pt x="10874" y="1064"/>
                    </a:lnTo>
                    <a:lnTo>
                      <a:pt x="10880" y="1080"/>
                    </a:lnTo>
                    <a:lnTo>
                      <a:pt x="10890" y="1096"/>
                    </a:lnTo>
                    <a:lnTo>
                      <a:pt x="10890" y="1096"/>
                    </a:lnTo>
                    <a:lnTo>
                      <a:pt x="10897" y="1107"/>
                    </a:lnTo>
                    <a:lnTo>
                      <a:pt x="10906" y="1117"/>
                    </a:lnTo>
                    <a:lnTo>
                      <a:pt x="10916" y="1128"/>
                    </a:lnTo>
                    <a:lnTo>
                      <a:pt x="10925" y="1138"/>
                    </a:lnTo>
                    <a:lnTo>
                      <a:pt x="10935" y="1146"/>
                    </a:lnTo>
                    <a:lnTo>
                      <a:pt x="10946" y="1156"/>
                    </a:lnTo>
                    <a:lnTo>
                      <a:pt x="10957" y="1164"/>
                    </a:lnTo>
                    <a:lnTo>
                      <a:pt x="10969" y="1171"/>
                    </a:lnTo>
                    <a:lnTo>
                      <a:pt x="10982" y="1178"/>
                    </a:lnTo>
                    <a:lnTo>
                      <a:pt x="10994" y="1183"/>
                    </a:lnTo>
                    <a:lnTo>
                      <a:pt x="11006" y="1188"/>
                    </a:lnTo>
                    <a:lnTo>
                      <a:pt x="11018" y="1193"/>
                    </a:lnTo>
                    <a:lnTo>
                      <a:pt x="11031" y="1195"/>
                    </a:lnTo>
                    <a:lnTo>
                      <a:pt x="11043" y="1198"/>
                    </a:lnTo>
                    <a:lnTo>
                      <a:pt x="11054" y="1198"/>
                    </a:lnTo>
                    <a:lnTo>
                      <a:pt x="11066" y="1197"/>
                    </a:lnTo>
                    <a:lnTo>
                      <a:pt x="11066" y="1197"/>
                    </a:lnTo>
                    <a:close/>
                    <a:moveTo>
                      <a:pt x="15004" y="2115"/>
                    </a:moveTo>
                    <a:lnTo>
                      <a:pt x="15004" y="2115"/>
                    </a:lnTo>
                    <a:lnTo>
                      <a:pt x="15021" y="2116"/>
                    </a:lnTo>
                    <a:lnTo>
                      <a:pt x="15040" y="2116"/>
                    </a:lnTo>
                    <a:lnTo>
                      <a:pt x="15040" y="2116"/>
                    </a:lnTo>
                    <a:lnTo>
                      <a:pt x="15057" y="2116"/>
                    </a:lnTo>
                    <a:lnTo>
                      <a:pt x="15073" y="2115"/>
                    </a:lnTo>
                    <a:lnTo>
                      <a:pt x="15086" y="2112"/>
                    </a:lnTo>
                    <a:lnTo>
                      <a:pt x="15098" y="2109"/>
                    </a:lnTo>
                    <a:lnTo>
                      <a:pt x="15108" y="2105"/>
                    </a:lnTo>
                    <a:lnTo>
                      <a:pt x="15117" y="2100"/>
                    </a:lnTo>
                    <a:lnTo>
                      <a:pt x="15124" y="2095"/>
                    </a:lnTo>
                    <a:lnTo>
                      <a:pt x="15130" y="2089"/>
                    </a:lnTo>
                    <a:lnTo>
                      <a:pt x="15134" y="2083"/>
                    </a:lnTo>
                    <a:lnTo>
                      <a:pt x="15137" y="2077"/>
                    </a:lnTo>
                    <a:lnTo>
                      <a:pt x="15140" y="2070"/>
                    </a:lnTo>
                    <a:lnTo>
                      <a:pt x="15140" y="2062"/>
                    </a:lnTo>
                    <a:lnTo>
                      <a:pt x="15140" y="2055"/>
                    </a:lnTo>
                    <a:lnTo>
                      <a:pt x="15139" y="2046"/>
                    </a:lnTo>
                    <a:lnTo>
                      <a:pt x="15136" y="2039"/>
                    </a:lnTo>
                    <a:lnTo>
                      <a:pt x="15133" y="2030"/>
                    </a:lnTo>
                    <a:lnTo>
                      <a:pt x="15123" y="2014"/>
                    </a:lnTo>
                    <a:lnTo>
                      <a:pt x="15112" y="2000"/>
                    </a:lnTo>
                    <a:lnTo>
                      <a:pt x="15097" y="1985"/>
                    </a:lnTo>
                    <a:lnTo>
                      <a:pt x="15081" y="1973"/>
                    </a:lnTo>
                    <a:lnTo>
                      <a:pt x="15063" y="1963"/>
                    </a:lnTo>
                    <a:lnTo>
                      <a:pt x="15054" y="1958"/>
                    </a:lnTo>
                    <a:lnTo>
                      <a:pt x="15044" y="1954"/>
                    </a:lnTo>
                    <a:lnTo>
                      <a:pt x="15036" y="1952"/>
                    </a:lnTo>
                    <a:lnTo>
                      <a:pt x="15026" y="1951"/>
                    </a:lnTo>
                    <a:lnTo>
                      <a:pt x="15017" y="1950"/>
                    </a:lnTo>
                    <a:lnTo>
                      <a:pt x="15008" y="1950"/>
                    </a:lnTo>
                    <a:lnTo>
                      <a:pt x="15004" y="1950"/>
                    </a:lnTo>
                    <a:lnTo>
                      <a:pt x="15004" y="1950"/>
                    </a:lnTo>
                    <a:lnTo>
                      <a:pt x="14986" y="1948"/>
                    </a:lnTo>
                    <a:lnTo>
                      <a:pt x="14970" y="1950"/>
                    </a:lnTo>
                    <a:lnTo>
                      <a:pt x="14954" y="1951"/>
                    </a:lnTo>
                    <a:lnTo>
                      <a:pt x="14940" y="1953"/>
                    </a:lnTo>
                    <a:lnTo>
                      <a:pt x="14927" y="1956"/>
                    </a:lnTo>
                    <a:lnTo>
                      <a:pt x="14916" y="1959"/>
                    </a:lnTo>
                    <a:lnTo>
                      <a:pt x="14906" y="1963"/>
                    </a:lnTo>
                    <a:lnTo>
                      <a:pt x="14896" y="1968"/>
                    </a:lnTo>
                    <a:lnTo>
                      <a:pt x="14889" y="1973"/>
                    </a:lnTo>
                    <a:lnTo>
                      <a:pt x="14883" y="1979"/>
                    </a:lnTo>
                    <a:lnTo>
                      <a:pt x="14878" y="1985"/>
                    </a:lnTo>
                    <a:lnTo>
                      <a:pt x="14873" y="1992"/>
                    </a:lnTo>
                    <a:lnTo>
                      <a:pt x="14871" y="1999"/>
                    </a:lnTo>
                    <a:lnTo>
                      <a:pt x="14868" y="2006"/>
                    </a:lnTo>
                    <a:lnTo>
                      <a:pt x="14868" y="2013"/>
                    </a:lnTo>
                    <a:lnTo>
                      <a:pt x="14868" y="2021"/>
                    </a:lnTo>
                    <a:lnTo>
                      <a:pt x="14869" y="2028"/>
                    </a:lnTo>
                    <a:lnTo>
                      <a:pt x="14872" y="2035"/>
                    </a:lnTo>
                    <a:lnTo>
                      <a:pt x="14875" y="2043"/>
                    </a:lnTo>
                    <a:lnTo>
                      <a:pt x="14880" y="2051"/>
                    </a:lnTo>
                    <a:lnTo>
                      <a:pt x="14885" y="2057"/>
                    </a:lnTo>
                    <a:lnTo>
                      <a:pt x="14891" y="2065"/>
                    </a:lnTo>
                    <a:lnTo>
                      <a:pt x="14899" y="2072"/>
                    </a:lnTo>
                    <a:lnTo>
                      <a:pt x="14907" y="2078"/>
                    </a:lnTo>
                    <a:lnTo>
                      <a:pt x="14917" y="2085"/>
                    </a:lnTo>
                    <a:lnTo>
                      <a:pt x="14927" y="2090"/>
                    </a:lnTo>
                    <a:lnTo>
                      <a:pt x="14938" y="2096"/>
                    </a:lnTo>
                    <a:lnTo>
                      <a:pt x="14949" y="2101"/>
                    </a:lnTo>
                    <a:lnTo>
                      <a:pt x="14961" y="2105"/>
                    </a:lnTo>
                    <a:lnTo>
                      <a:pt x="14975" y="2109"/>
                    </a:lnTo>
                    <a:lnTo>
                      <a:pt x="14989" y="2112"/>
                    </a:lnTo>
                    <a:lnTo>
                      <a:pt x="15004" y="2115"/>
                    </a:lnTo>
                    <a:lnTo>
                      <a:pt x="15004" y="2115"/>
                    </a:lnTo>
                    <a:close/>
                    <a:moveTo>
                      <a:pt x="4563" y="9623"/>
                    </a:moveTo>
                    <a:lnTo>
                      <a:pt x="4563" y="9623"/>
                    </a:lnTo>
                    <a:lnTo>
                      <a:pt x="4570" y="9609"/>
                    </a:lnTo>
                    <a:lnTo>
                      <a:pt x="4578" y="9596"/>
                    </a:lnTo>
                    <a:lnTo>
                      <a:pt x="4583" y="9581"/>
                    </a:lnTo>
                    <a:lnTo>
                      <a:pt x="4586" y="9566"/>
                    </a:lnTo>
                    <a:lnTo>
                      <a:pt x="4586" y="9566"/>
                    </a:lnTo>
                    <a:lnTo>
                      <a:pt x="4588" y="9555"/>
                    </a:lnTo>
                    <a:lnTo>
                      <a:pt x="4589" y="9545"/>
                    </a:lnTo>
                    <a:lnTo>
                      <a:pt x="4586" y="9537"/>
                    </a:lnTo>
                    <a:lnTo>
                      <a:pt x="4584" y="9528"/>
                    </a:lnTo>
                    <a:lnTo>
                      <a:pt x="4580" y="9521"/>
                    </a:lnTo>
                    <a:lnTo>
                      <a:pt x="4575" y="9515"/>
                    </a:lnTo>
                    <a:lnTo>
                      <a:pt x="4569" y="9510"/>
                    </a:lnTo>
                    <a:lnTo>
                      <a:pt x="4563" y="9506"/>
                    </a:lnTo>
                    <a:lnTo>
                      <a:pt x="4563" y="9506"/>
                    </a:lnTo>
                    <a:lnTo>
                      <a:pt x="4557" y="9505"/>
                    </a:lnTo>
                    <a:lnTo>
                      <a:pt x="4550" y="9504"/>
                    </a:lnTo>
                    <a:lnTo>
                      <a:pt x="4542" y="9503"/>
                    </a:lnTo>
                    <a:lnTo>
                      <a:pt x="4535" y="9504"/>
                    </a:lnTo>
                    <a:lnTo>
                      <a:pt x="4526" y="9505"/>
                    </a:lnTo>
                    <a:lnTo>
                      <a:pt x="4518" y="9507"/>
                    </a:lnTo>
                    <a:lnTo>
                      <a:pt x="4508" y="9511"/>
                    </a:lnTo>
                    <a:lnTo>
                      <a:pt x="4499" y="9515"/>
                    </a:lnTo>
                    <a:lnTo>
                      <a:pt x="4499" y="9515"/>
                    </a:lnTo>
                    <a:lnTo>
                      <a:pt x="4488" y="9518"/>
                    </a:lnTo>
                    <a:lnTo>
                      <a:pt x="4479" y="9522"/>
                    </a:lnTo>
                    <a:lnTo>
                      <a:pt x="4471" y="9527"/>
                    </a:lnTo>
                    <a:lnTo>
                      <a:pt x="4464" y="9532"/>
                    </a:lnTo>
                    <a:lnTo>
                      <a:pt x="4458" y="9537"/>
                    </a:lnTo>
                    <a:lnTo>
                      <a:pt x="4454" y="9543"/>
                    </a:lnTo>
                    <a:lnTo>
                      <a:pt x="4450" y="9549"/>
                    </a:lnTo>
                    <a:lnTo>
                      <a:pt x="4449" y="9556"/>
                    </a:lnTo>
                    <a:lnTo>
                      <a:pt x="4449" y="9564"/>
                    </a:lnTo>
                    <a:lnTo>
                      <a:pt x="4450" y="9571"/>
                    </a:lnTo>
                    <a:lnTo>
                      <a:pt x="4452" y="9580"/>
                    </a:lnTo>
                    <a:lnTo>
                      <a:pt x="4455" y="9588"/>
                    </a:lnTo>
                    <a:lnTo>
                      <a:pt x="4460" y="9597"/>
                    </a:lnTo>
                    <a:lnTo>
                      <a:pt x="4466" y="9607"/>
                    </a:lnTo>
                    <a:lnTo>
                      <a:pt x="4481" y="9627"/>
                    </a:lnTo>
                    <a:lnTo>
                      <a:pt x="4481" y="9627"/>
                    </a:lnTo>
                    <a:lnTo>
                      <a:pt x="4487" y="9634"/>
                    </a:lnTo>
                    <a:lnTo>
                      <a:pt x="4492" y="9640"/>
                    </a:lnTo>
                    <a:lnTo>
                      <a:pt x="4498" y="9643"/>
                    </a:lnTo>
                    <a:lnTo>
                      <a:pt x="4504" y="9647"/>
                    </a:lnTo>
                    <a:lnTo>
                      <a:pt x="4509" y="9649"/>
                    </a:lnTo>
                    <a:lnTo>
                      <a:pt x="4515" y="9651"/>
                    </a:lnTo>
                    <a:lnTo>
                      <a:pt x="4520" y="9651"/>
                    </a:lnTo>
                    <a:lnTo>
                      <a:pt x="4525" y="9649"/>
                    </a:lnTo>
                    <a:lnTo>
                      <a:pt x="4531" y="9648"/>
                    </a:lnTo>
                    <a:lnTo>
                      <a:pt x="4536" y="9647"/>
                    </a:lnTo>
                    <a:lnTo>
                      <a:pt x="4546" y="9641"/>
                    </a:lnTo>
                    <a:lnTo>
                      <a:pt x="4555" y="9632"/>
                    </a:lnTo>
                    <a:lnTo>
                      <a:pt x="4563" y="9623"/>
                    </a:lnTo>
                    <a:lnTo>
                      <a:pt x="4563" y="9623"/>
                    </a:lnTo>
                    <a:close/>
                    <a:moveTo>
                      <a:pt x="6565" y="329"/>
                    </a:moveTo>
                    <a:lnTo>
                      <a:pt x="6565" y="329"/>
                    </a:lnTo>
                    <a:lnTo>
                      <a:pt x="6580" y="337"/>
                    </a:lnTo>
                    <a:lnTo>
                      <a:pt x="6597" y="343"/>
                    </a:lnTo>
                    <a:lnTo>
                      <a:pt x="6615" y="347"/>
                    </a:lnTo>
                    <a:lnTo>
                      <a:pt x="6635" y="348"/>
                    </a:lnTo>
                    <a:lnTo>
                      <a:pt x="6635" y="348"/>
                    </a:lnTo>
                    <a:lnTo>
                      <a:pt x="6651" y="347"/>
                    </a:lnTo>
                    <a:lnTo>
                      <a:pt x="6665" y="344"/>
                    </a:lnTo>
                    <a:lnTo>
                      <a:pt x="6680" y="341"/>
                    </a:lnTo>
                    <a:lnTo>
                      <a:pt x="6695" y="336"/>
                    </a:lnTo>
                    <a:lnTo>
                      <a:pt x="6707" y="329"/>
                    </a:lnTo>
                    <a:lnTo>
                      <a:pt x="6719" y="321"/>
                    </a:lnTo>
                    <a:lnTo>
                      <a:pt x="6732" y="313"/>
                    </a:lnTo>
                    <a:lnTo>
                      <a:pt x="6743" y="303"/>
                    </a:lnTo>
                    <a:lnTo>
                      <a:pt x="6754" y="292"/>
                    </a:lnTo>
                    <a:lnTo>
                      <a:pt x="6765" y="281"/>
                    </a:lnTo>
                    <a:lnTo>
                      <a:pt x="6784" y="255"/>
                    </a:lnTo>
                    <a:lnTo>
                      <a:pt x="6804" y="229"/>
                    </a:lnTo>
                    <a:lnTo>
                      <a:pt x="6822" y="201"/>
                    </a:lnTo>
                    <a:lnTo>
                      <a:pt x="6858" y="144"/>
                    </a:lnTo>
                    <a:lnTo>
                      <a:pt x="6877" y="118"/>
                    </a:lnTo>
                    <a:lnTo>
                      <a:pt x="6897" y="92"/>
                    </a:lnTo>
                    <a:lnTo>
                      <a:pt x="6908" y="81"/>
                    </a:lnTo>
                    <a:lnTo>
                      <a:pt x="6919" y="70"/>
                    </a:lnTo>
                    <a:lnTo>
                      <a:pt x="6930" y="60"/>
                    </a:lnTo>
                    <a:lnTo>
                      <a:pt x="6942" y="52"/>
                    </a:lnTo>
                    <a:lnTo>
                      <a:pt x="6954" y="44"/>
                    </a:lnTo>
                    <a:lnTo>
                      <a:pt x="6968" y="37"/>
                    </a:lnTo>
                    <a:lnTo>
                      <a:pt x="6981" y="32"/>
                    </a:lnTo>
                    <a:lnTo>
                      <a:pt x="6996" y="29"/>
                    </a:lnTo>
                    <a:lnTo>
                      <a:pt x="6996" y="29"/>
                    </a:lnTo>
                    <a:lnTo>
                      <a:pt x="7010" y="25"/>
                    </a:lnTo>
                    <a:lnTo>
                      <a:pt x="7019" y="22"/>
                    </a:lnTo>
                    <a:lnTo>
                      <a:pt x="7025" y="20"/>
                    </a:lnTo>
                    <a:lnTo>
                      <a:pt x="7029" y="16"/>
                    </a:lnTo>
                    <a:lnTo>
                      <a:pt x="7030" y="14"/>
                    </a:lnTo>
                    <a:lnTo>
                      <a:pt x="7028" y="11"/>
                    </a:lnTo>
                    <a:lnTo>
                      <a:pt x="7023" y="9"/>
                    </a:lnTo>
                    <a:lnTo>
                      <a:pt x="7016" y="8"/>
                    </a:lnTo>
                    <a:lnTo>
                      <a:pt x="6995" y="4"/>
                    </a:lnTo>
                    <a:lnTo>
                      <a:pt x="6967" y="2"/>
                    </a:lnTo>
                    <a:lnTo>
                      <a:pt x="6932" y="0"/>
                    </a:lnTo>
                    <a:lnTo>
                      <a:pt x="6894" y="0"/>
                    </a:lnTo>
                    <a:lnTo>
                      <a:pt x="6853" y="3"/>
                    </a:lnTo>
                    <a:lnTo>
                      <a:pt x="6809" y="5"/>
                    </a:lnTo>
                    <a:lnTo>
                      <a:pt x="6765" y="10"/>
                    </a:lnTo>
                    <a:lnTo>
                      <a:pt x="6721" y="16"/>
                    </a:lnTo>
                    <a:lnTo>
                      <a:pt x="6680" y="25"/>
                    </a:lnTo>
                    <a:lnTo>
                      <a:pt x="6661" y="30"/>
                    </a:lnTo>
                    <a:lnTo>
                      <a:pt x="6642" y="35"/>
                    </a:lnTo>
                    <a:lnTo>
                      <a:pt x="6625" y="41"/>
                    </a:lnTo>
                    <a:lnTo>
                      <a:pt x="6610" y="47"/>
                    </a:lnTo>
                    <a:lnTo>
                      <a:pt x="6596" y="54"/>
                    </a:lnTo>
                    <a:lnTo>
                      <a:pt x="6585" y="62"/>
                    </a:lnTo>
                    <a:lnTo>
                      <a:pt x="6585" y="62"/>
                    </a:lnTo>
                    <a:lnTo>
                      <a:pt x="6574" y="62"/>
                    </a:lnTo>
                    <a:lnTo>
                      <a:pt x="6565" y="62"/>
                    </a:lnTo>
                    <a:lnTo>
                      <a:pt x="6565" y="62"/>
                    </a:lnTo>
                    <a:lnTo>
                      <a:pt x="6555" y="63"/>
                    </a:lnTo>
                    <a:lnTo>
                      <a:pt x="6545" y="65"/>
                    </a:lnTo>
                    <a:lnTo>
                      <a:pt x="6537" y="69"/>
                    </a:lnTo>
                    <a:lnTo>
                      <a:pt x="6530" y="73"/>
                    </a:lnTo>
                    <a:lnTo>
                      <a:pt x="6522" y="79"/>
                    </a:lnTo>
                    <a:lnTo>
                      <a:pt x="6515" y="84"/>
                    </a:lnTo>
                    <a:lnTo>
                      <a:pt x="6510" y="91"/>
                    </a:lnTo>
                    <a:lnTo>
                      <a:pt x="6504" y="98"/>
                    </a:lnTo>
                    <a:lnTo>
                      <a:pt x="6499" y="107"/>
                    </a:lnTo>
                    <a:lnTo>
                      <a:pt x="6495" y="115"/>
                    </a:lnTo>
                    <a:lnTo>
                      <a:pt x="6492" y="124"/>
                    </a:lnTo>
                    <a:lnTo>
                      <a:pt x="6489" y="134"/>
                    </a:lnTo>
                    <a:lnTo>
                      <a:pt x="6485" y="153"/>
                    </a:lnTo>
                    <a:lnTo>
                      <a:pt x="6484" y="175"/>
                    </a:lnTo>
                    <a:lnTo>
                      <a:pt x="6487" y="197"/>
                    </a:lnTo>
                    <a:lnTo>
                      <a:pt x="6490" y="220"/>
                    </a:lnTo>
                    <a:lnTo>
                      <a:pt x="6497" y="242"/>
                    </a:lnTo>
                    <a:lnTo>
                      <a:pt x="6505" y="262"/>
                    </a:lnTo>
                    <a:lnTo>
                      <a:pt x="6516" y="282"/>
                    </a:lnTo>
                    <a:lnTo>
                      <a:pt x="6523" y="292"/>
                    </a:lnTo>
                    <a:lnTo>
                      <a:pt x="6531" y="300"/>
                    </a:lnTo>
                    <a:lnTo>
                      <a:pt x="6538" y="308"/>
                    </a:lnTo>
                    <a:lnTo>
                      <a:pt x="6547" y="316"/>
                    </a:lnTo>
                    <a:lnTo>
                      <a:pt x="6555" y="322"/>
                    </a:lnTo>
                    <a:lnTo>
                      <a:pt x="6565" y="329"/>
                    </a:lnTo>
                    <a:lnTo>
                      <a:pt x="6565" y="329"/>
                    </a:lnTo>
                    <a:close/>
                    <a:moveTo>
                      <a:pt x="11244" y="1441"/>
                    </a:moveTo>
                    <a:lnTo>
                      <a:pt x="11244" y="1441"/>
                    </a:lnTo>
                    <a:lnTo>
                      <a:pt x="11228" y="1443"/>
                    </a:lnTo>
                    <a:lnTo>
                      <a:pt x="11213" y="1446"/>
                    </a:lnTo>
                    <a:lnTo>
                      <a:pt x="11200" y="1449"/>
                    </a:lnTo>
                    <a:lnTo>
                      <a:pt x="11186" y="1454"/>
                    </a:lnTo>
                    <a:lnTo>
                      <a:pt x="11175" y="1459"/>
                    </a:lnTo>
                    <a:lnTo>
                      <a:pt x="11165" y="1463"/>
                    </a:lnTo>
                    <a:lnTo>
                      <a:pt x="11156" y="1470"/>
                    </a:lnTo>
                    <a:lnTo>
                      <a:pt x="11148" y="1476"/>
                    </a:lnTo>
                    <a:lnTo>
                      <a:pt x="11142" y="1482"/>
                    </a:lnTo>
                    <a:lnTo>
                      <a:pt x="11136" y="1489"/>
                    </a:lnTo>
                    <a:lnTo>
                      <a:pt x="11131" y="1497"/>
                    </a:lnTo>
                    <a:lnTo>
                      <a:pt x="11129" y="1504"/>
                    </a:lnTo>
                    <a:lnTo>
                      <a:pt x="11126" y="1511"/>
                    </a:lnTo>
                    <a:lnTo>
                      <a:pt x="11125" y="1520"/>
                    </a:lnTo>
                    <a:lnTo>
                      <a:pt x="11125" y="1527"/>
                    </a:lnTo>
                    <a:lnTo>
                      <a:pt x="11126" y="1534"/>
                    </a:lnTo>
                    <a:lnTo>
                      <a:pt x="11127" y="1542"/>
                    </a:lnTo>
                    <a:lnTo>
                      <a:pt x="11131" y="1550"/>
                    </a:lnTo>
                    <a:lnTo>
                      <a:pt x="11135" y="1558"/>
                    </a:lnTo>
                    <a:lnTo>
                      <a:pt x="11141" y="1564"/>
                    </a:lnTo>
                    <a:lnTo>
                      <a:pt x="11147" y="1571"/>
                    </a:lnTo>
                    <a:lnTo>
                      <a:pt x="11154" y="1577"/>
                    </a:lnTo>
                    <a:lnTo>
                      <a:pt x="11163" y="1583"/>
                    </a:lnTo>
                    <a:lnTo>
                      <a:pt x="11173" y="1588"/>
                    </a:lnTo>
                    <a:lnTo>
                      <a:pt x="11183" y="1594"/>
                    </a:lnTo>
                    <a:lnTo>
                      <a:pt x="11195" y="1598"/>
                    </a:lnTo>
                    <a:lnTo>
                      <a:pt x="11207" y="1602"/>
                    </a:lnTo>
                    <a:lnTo>
                      <a:pt x="11220" y="1606"/>
                    </a:lnTo>
                    <a:lnTo>
                      <a:pt x="11235" y="1608"/>
                    </a:lnTo>
                    <a:lnTo>
                      <a:pt x="11251" y="1609"/>
                    </a:lnTo>
                    <a:lnTo>
                      <a:pt x="11268" y="1609"/>
                    </a:lnTo>
                    <a:lnTo>
                      <a:pt x="11285" y="1609"/>
                    </a:lnTo>
                    <a:lnTo>
                      <a:pt x="11285" y="1609"/>
                    </a:lnTo>
                    <a:lnTo>
                      <a:pt x="11300" y="1608"/>
                    </a:lnTo>
                    <a:lnTo>
                      <a:pt x="11315" y="1607"/>
                    </a:lnTo>
                    <a:lnTo>
                      <a:pt x="11328" y="1604"/>
                    </a:lnTo>
                    <a:lnTo>
                      <a:pt x="11339" y="1601"/>
                    </a:lnTo>
                    <a:lnTo>
                      <a:pt x="11350" y="1598"/>
                    </a:lnTo>
                    <a:lnTo>
                      <a:pt x="11360" y="1593"/>
                    </a:lnTo>
                    <a:lnTo>
                      <a:pt x="11369" y="1588"/>
                    </a:lnTo>
                    <a:lnTo>
                      <a:pt x="11377" y="1583"/>
                    </a:lnTo>
                    <a:lnTo>
                      <a:pt x="11377" y="1583"/>
                    </a:lnTo>
                    <a:lnTo>
                      <a:pt x="11385" y="1579"/>
                    </a:lnTo>
                    <a:lnTo>
                      <a:pt x="11389" y="1572"/>
                    </a:lnTo>
                    <a:lnTo>
                      <a:pt x="11396" y="1566"/>
                    </a:lnTo>
                    <a:lnTo>
                      <a:pt x="11399" y="1559"/>
                    </a:lnTo>
                    <a:lnTo>
                      <a:pt x="11402" y="1553"/>
                    </a:lnTo>
                    <a:lnTo>
                      <a:pt x="11404" y="1546"/>
                    </a:lnTo>
                    <a:lnTo>
                      <a:pt x="11405" y="1538"/>
                    </a:lnTo>
                    <a:lnTo>
                      <a:pt x="11405" y="1532"/>
                    </a:lnTo>
                    <a:lnTo>
                      <a:pt x="11405" y="1525"/>
                    </a:lnTo>
                    <a:lnTo>
                      <a:pt x="11404" y="1517"/>
                    </a:lnTo>
                    <a:lnTo>
                      <a:pt x="11402" y="1510"/>
                    </a:lnTo>
                    <a:lnTo>
                      <a:pt x="11398" y="1503"/>
                    </a:lnTo>
                    <a:lnTo>
                      <a:pt x="11394" y="1495"/>
                    </a:lnTo>
                    <a:lnTo>
                      <a:pt x="11389" y="1489"/>
                    </a:lnTo>
                    <a:lnTo>
                      <a:pt x="11383" y="1483"/>
                    </a:lnTo>
                    <a:lnTo>
                      <a:pt x="11377" y="1477"/>
                    </a:lnTo>
                    <a:lnTo>
                      <a:pt x="11377" y="1477"/>
                    </a:lnTo>
                    <a:lnTo>
                      <a:pt x="11366" y="1467"/>
                    </a:lnTo>
                    <a:lnTo>
                      <a:pt x="11353" y="1460"/>
                    </a:lnTo>
                    <a:lnTo>
                      <a:pt x="11338" y="1452"/>
                    </a:lnTo>
                    <a:lnTo>
                      <a:pt x="11322" y="1448"/>
                    </a:lnTo>
                    <a:lnTo>
                      <a:pt x="11305" y="1444"/>
                    </a:lnTo>
                    <a:lnTo>
                      <a:pt x="11285" y="1440"/>
                    </a:lnTo>
                    <a:lnTo>
                      <a:pt x="11266" y="1440"/>
                    </a:lnTo>
                    <a:lnTo>
                      <a:pt x="11244" y="1441"/>
                    </a:lnTo>
                    <a:lnTo>
                      <a:pt x="11244" y="1441"/>
                    </a:lnTo>
                    <a:close/>
                    <a:moveTo>
                      <a:pt x="9552" y="1651"/>
                    </a:moveTo>
                    <a:lnTo>
                      <a:pt x="9552" y="1651"/>
                    </a:lnTo>
                    <a:lnTo>
                      <a:pt x="9580" y="1669"/>
                    </a:lnTo>
                    <a:lnTo>
                      <a:pt x="9580" y="1669"/>
                    </a:lnTo>
                    <a:lnTo>
                      <a:pt x="9602" y="1684"/>
                    </a:lnTo>
                    <a:lnTo>
                      <a:pt x="9625" y="1696"/>
                    </a:lnTo>
                    <a:lnTo>
                      <a:pt x="9647" y="1707"/>
                    </a:lnTo>
                    <a:lnTo>
                      <a:pt x="9670" y="1717"/>
                    </a:lnTo>
                    <a:lnTo>
                      <a:pt x="9694" y="1725"/>
                    </a:lnTo>
                    <a:lnTo>
                      <a:pt x="9717" y="1734"/>
                    </a:lnTo>
                    <a:lnTo>
                      <a:pt x="9741" y="1740"/>
                    </a:lnTo>
                    <a:lnTo>
                      <a:pt x="9765" y="1748"/>
                    </a:lnTo>
                    <a:lnTo>
                      <a:pt x="9765" y="1748"/>
                    </a:lnTo>
                    <a:lnTo>
                      <a:pt x="9799" y="1755"/>
                    </a:lnTo>
                    <a:lnTo>
                      <a:pt x="9833" y="1761"/>
                    </a:lnTo>
                    <a:lnTo>
                      <a:pt x="9869" y="1766"/>
                    </a:lnTo>
                    <a:lnTo>
                      <a:pt x="9904" y="1771"/>
                    </a:lnTo>
                    <a:lnTo>
                      <a:pt x="9904" y="1771"/>
                    </a:lnTo>
                    <a:lnTo>
                      <a:pt x="10030" y="1787"/>
                    </a:lnTo>
                    <a:lnTo>
                      <a:pt x="10030" y="1787"/>
                    </a:lnTo>
                    <a:lnTo>
                      <a:pt x="10047" y="1788"/>
                    </a:lnTo>
                    <a:lnTo>
                      <a:pt x="10062" y="1789"/>
                    </a:lnTo>
                    <a:lnTo>
                      <a:pt x="10076" y="1788"/>
                    </a:lnTo>
                    <a:lnTo>
                      <a:pt x="10088" y="1785"/>
                    </a:lnTo>
                    <a:lnTo>
                      <a:pt x="10099" y="1783"/>
                    </a:lnTo>
                    <a:lnTo>
                      <a:pt x="10107" y="1778"/>
                    </a:lnTo>
                    <a:lnTo>
                      <a:pt x="10115" y="1773"/>
                    </a:lnTo>
                    <a:lnTo>
                      <a:pt x="10121" y="1768"/>
                    </a:lnTo>
                    <a:lnTo>
                      <a:pt x="10125" y="1761"/>
                    </a:lnTo>
                    <a:lnTo>
                      <a:pt x="10128" y="1755"/>
                    </a:lnTo>
                    <a:lnTo>
                      <a:pt x="10129" y="1748"/>
                    </a:lnTo>
                    <a:lnTo>
                      <a:pt x="10131" y="1739"/>
                    </a:lnTo>
                    <a:lnTo>
                      <a:pt x="10129" y="1730"/>
                    </a:lnTo>
                    <a:lnTo>
                      <a:pt x="10128" y="1722"/>
                    </a:lnTo>
                    <a:lnTo>
                      <a:pt x="10126" y="1713"/>
                    </a:lnTo>
                    <a:lnTo>
                      <a:pt x="10121" y="1705"/>
                    </a:lnTo>
                    <a:lnTo>
                      <a:pt x="10116" y="1695"/>
                    </a:lnTo>
                    <a:lnTo>
                      <a:pt x="10111" y="1686"/>
                    </a:lnTo>
                    <a:lnTo>
                      <a:pt x="10104" y="1678"/>
                    </a:lnTo>
                    <a:lnTo>
                      <a:pt x="10096" y="1669"/>
                    </a:lnTo>
                    <a:lnTo>
                      <a:pt x="10088" y="1661"/>
                    </a:lnTo>
                    <a:lnTo>
                      <a:pt x="10079" y="1653"/>
                    </a:lnTo>
                    <a:lnTo>
                      <a:pt x="10069" y="1646"/>
                    </a:lnTo>
                    <a:lnTo>
                      <a:pt x="10058" y="1639"/>
                    </a:lnTo>
                    <a:lnTo>
                      <a:pt x="10047" y="1632"/>
                    </a:lnTo>
                    <a:lnTo>
                      <a:pt x="10036" y="1628"/>
                    </a:lnTo>
                    <a:lnTo>
                      <a:pt x="10024" y="1623"/>
                    </a:lnTo>
                    <a:lnTo>
                      <a:pt x="10012" y="1619"/>
                    </a:lnTo>
                    <a:lnTo>
                      <a:pt x="9998" y="1615"/>
                    </a:lnTo>
                    <a:lnTo>
                      <a:pt x="9985" y="1614"/>
                    </a:lnTo>
                    <a:lnTo>
                      <a:pt x="9972" y="1614"/>
                    </a:lnTo>
                    <a:lnTo>
                      <a:pt x="9958" y="1614"/>
                    </a:lnTo>
                    <a:lnTo>
                      <a:pt x="9958" y="1614"/>
                    </a:lnTo>
                    <a:lnTo>
                      <a:pt x="9945" y="1614"/>
                    </a:lnTo>
                    <a:lnTo>
                      <a:pt x="9932" y="1614"/>
                    </a:lnTo>
                    <a:lnTo>
                      <a:pt x="9918" y="1612"/>
                    </a:lnTo>
                    <a:lnTo>
                      <a:pt x="9904" y="1609"/>
                    </a:lnTo>
                    <a:lnTo>
                      <a:pt x="9904" y="1609"/>
                    </a:lnTo>
                    <a:lnTo>
                      <a:pt x="9888" y="1604"/>
                    </a:lnTo>
                    <a:lnTo>
                      <a:pt x="9871" y="1599"/>
                    </a:lnTo>
                    <a:lnTo>
                      <a:pt x="9854" y="1592"/>
                    </a:lnTo>
                    <a:lnTo>
                      <a:pt x="9837" y="1585"/>
                    </a:lnTo>
                    <a:lnTo>
                      <a:pt x="9801" y="1566"/>
                    </a:lnTo>
                    <a:lnTo>
                      <a:pt x="9765" y="1547"/>
                    </a:lnTo>
                    <a:lnTo>
                      <a:pt x="9765" y="1547"/>
                    </a:lnTo>
                    <a:lnTo>
                      <a:pt x="9670" y="1492"/>
                    </a:lnTo>
                    <a:lnTo>
                      <a:pt x="9624" y="1467"/>
                    </a:lnTo>
                    <a:lnTo>
                      <a:pt x="9602" y="1456"/>
                    </a:lnTo>
                    <a:lnTo>
                      <a:pt x="9580" y="1446"/>
                    </a:lnTo>
                    <a:lnTo>
                      <a:pt x="9580" y="1446"/>
                    </a:lnTo>
                    <a:lnTo>
                      <a:pt x="9560" y="1439"/>
                    </a:lnTo>
                    <a:lnTo>
                      <a:pt x="9542" y="1434"/>
                    </a:lnTo>
                    <a:lnTo>
                      <a:pt x="9525" y="1430"/>
                    </a:lnTo>
                    <a:lnTo>
                      <a:pt x="9507" y="1428"/>
                    </a:lnTo>
                    <a:lnTo>
                      <a:pt x="9490" y="1427"/>
                    </a:lnTo>
                    <a:lnTo>
                      <a:pt x="9474" y="1429"/>
                    </a:lnTo>
                    <a:lnTo>
                      <a:pt x="9458" y="1433"/>
                    </a:lnTo>
                    <a:lnTo>
                      <a:pt x="9444" y="1438"/>
                    </a:lnTo>
                    <a:lnTo>
                      <a:pt x="9444" y="1438"/>
                    </a:lnTo>
                    <a:lnTo>
                      <a:pt x="9428" y="1439"/>
                    </a:lnTo>
                    <a:lnTo>
                      <a:pt x="9422" y="1440"/>
                    </a:lnTo>
                    <a:lnTo>
                      <a:pt x="9417" y="1443"/>
                    </a:lnTo>
                    <a:lnTo>
                      <a:pt x="9412" y="1445"/>
                    </a:lnTo>
                    <a:lnTo>
                      <a:pt x="9407" y="1449"/>
                    </a:lnTo>
                    <a:lnTo>
                      <a:pt x="9405" y="1452"/>
                    </a:lnTo>
                    <a:lnTo>
                      <a:pt x="9402" y="1456"/>
                    </a:lnTo>
                    <a:lnTo>
                      <a:pt x="9401" y="1461"/>
                    </a:lnTo>
                    <a:lnTo>
                      <a:pt x="9400" y="1466"/>
                    </a:lnTo>
                    <a:lnTo>
                      <a:pt x="9400" y="1477"/>
                    </a:lnTo>
                    <a:lnTo>
                      <a:pt x="9403" y="1490"/>
                    </a:lnTo>
                    <a:lnTo>
                      <a:pt x="9409" y="1505"/>
                    </a:lnTo>
                    <a:lnTo>
                      <a:pt x="9419" y="1521"/>
                    </a:lnTo>
                    <a:lnTo>
                      <a:pt x="9430" y="1538"/>
                    </a:lnTo>
                    <a:lnTo>
                      <a:pt x="9445" y="1555"/>
                    </a:lnTo>
                    <a:lnTo>
                      <a:pt x="9462" y="1574"/>
                    </a:lnTo>
                    <a:lnTo>
                      <a:pt x="9481" y="1593"/>
                    </a:lnTo>
                    <a:lnTo>
                      <a:pt x="9503" y="1613"/>
                    </a:lnTo>
                    <a:lnTo>
                      <a:pt x="9526" y="1631"/>
                    </a:lnTo>
                    <a:lnTo>
                      <a:pt x="9552" y="1651"/>
                    </a:lnTo>
                    <a:lnTo>
                      <a:pt x="9552" y="1651"/>
                    </a:lnTo>
                    <a:close/>
                    <a:moveTo>
                      <a:pt x="11377" y="5821"/>
                    </a:moveTo>
                    <a:lnTo>
                      <a:pt x="11377" y="5821"/>
                    </a:lnTo>
                    <a:lnTo>
                      <a:pt x="11391" y="5828"/>
                    </a:lnTo>
                    <a:lnTo>
                      <a:pt x="11403" y="5836"/>
                    </a:lnTo>
                    <a:lnTo>
                      <a:pt x="11415" y="5841"/>
                    </a:lnTo>
                    <a:lnTo>
                      <a:pt x="11426" y="5844"/>
                    </a:lnTo>
                    <a:lnTo>
                      <a:pt x="11436" y="5845"/>
                    </a:lnTo>
                    <a:lnTo>
                      <a:pt x="11445" y="5845"/>
                    </a:lnTo>
                    <a:lnTo>
                      <a:pt x="11451" y="5843"/>
                    </a:lnTo>
                    <a:lnTo>
                      <a:pt x="11457" y="5838"/>
                    </a:lnTo>
                    <a:lnTo>
                      <a:pt x="11457" y="5838"/>
                    </a:lnTo>
                    <a:lnTo>
                      <a:pt x="11460" y="5832"/>
                    </a:lnTo>
                    <a:lnTo>
                      <a:pt x="11462" y="5825"/>
                    </a:lnTo>
                    <a:lnTo>
                      <a:pt x="11463" y="5816"/>
                    </a:lnTo>
                    <a:lnTo>
                      <a:pt x="11463" y="5807"/>
                    </a:lnTo>
                    <a:lnTo>
                      <a:pt x="11460" y="5799"/>
                    </a:lnTo>
                    <a:lnTo>
                      <a:pt x="11457" y="5788"/>
                    </a:lnTo>
                    <a:lnTo>
                      <a:pt x="11453" y="5778"/>
                    </a:lnTo>
                    <a:lnTo>
                      <a:pt x="11447" y="5767"/>
                    </a:lnTo>
                    <a:lnTo>
                      <a:pt x="11434" y="5745"/>
                    </a:lnTo>
                    <a:lnTo>
                      <a:pt x="11418" y="5723"/>
                    </a:lnTo>
                    <a:lnTo>
                      <a:pt x="11398" y="5701"/>
                    </a:lnTo>
                    <a:lnTo>
                      <a:pt x="11377" y="5680"/>
                    </a:lnTo>
                    <a:lnTo>
                      <a:pt x="11377" y="5680"/>
                    </a:lnTo>
                    <a:lnTo>
                      <a:pt x="11362" y="5668"/>
                    </a:lnTo>
                    <a:lnTo>
                      <a:pt x="11347" y="5656"/>
                    </a:lnTo>
                    <a:lnTo>
                      <a:pt x="11331" y="5645"/>
                    </a:lnTo>
                    <a:lnTo>
                      <a:pt x="11316" y="5636"/>
                    </a:lnTo>
                    <a:lnTo>
                      <a:pt x="11301" y="5629"/>
                    </a:lnTo>
                    <a:lnTo>
                      <a:pt x="11287" y="5623"/>
                    </a:lnTo>
                    <a:lnTo>
                      <a:pt x="11273" y="5620"/>
                    </a:lnTo>
                    <a:lnTo>
                      <a:pt x="11261" y="5620"/>
                    </a:lnTo>
                    <a:lnTo>
                      <a:pt x="11261" y="5620"/>
                    </a:lnTo>
                    <a:lnTo>
                      <a:pt x="11252" y="5621"/>
                    </a:lnTo>
                    <a:lnTo>
                      <a:pt x="11246" y="5623"/>
                    </a:lnTo>
                    <a:lnTo>
                      <a:pt x="11240" y="5625"/>
                    </a:lnTo>
                    <a:lnTo>
                      <a:pt x="11235" y="5629"/>
                    </a:lnTo>
                    <a:lnTo>
                      <a:pt x="11230" y="5632"/>
                    </a:lnTo>
                    <a:lnTo>
                      <a:pt x="11228" y="5636"/>
                    </a:lnTo>
                    <a:lnTo>
                      <a:pt x="11227" y="5641"/>
                    </a:lnTo>
                    <a:lnTo>
                      <a:pt x="11225" y="5647"/>
                    </a:lnTo>
                    <a:lnTo>
                      <a:pt x="11225" y="5652"/>
                    </a:lnTo>
                    <a:lnTo>
                      <a:pt x="11227" y="5659"/>
                    </a:lnTo>
                    <a:lnTo>
                      <a:pt x="11231" y="5672"/>
                    </a:lnTo>
                    <a:lnTo>
                      <a:pt x="11239" y="5686"/>
                    </a:lnTo>
                    <a:lnTo>
                      <a:pt x="11249" y="5702"/>
                    </a:lnTo>
                    <a:lnTo>
                      <a:pt x="11261" y="5718"/>
                    </a:lnTo>
                    <a:lnTo>
                      <a:pt x="11274" y="5735"/>
                    </a:lnTo>
                    <a:lnTo>
                      <a:pt x="11290" y="5751"/>
                    </a:lnTo>
                    <a:lnTo>
                      <a:pt x="11306" y="5767"/>
                    </a:lnTo>
                    <a:lnTo>
                      <a:pt x="11323" y="5782"/>
                    </a:lnTo>
                    <a:lnTo>
                      <a:pt x="11342" y="5796"/>
                    </a:lnTo>
                    <a:lnTo>
                      <a:pt x="11360" y="5810"/>
                    </a:lnTo>
                    <a:lnTo>
                      <a:pt x="11377" y="5821"/>
                    </a:lnTo>
                    <a:lnTo>
                      <a:pt x="11377" y="5821"/>
                    </a:lnTo>
                    <a:close/>
                    <a:moveTo>
                      <a:pt x="13162" y="3937"/>
                    </a:moveTo>
                    <a:lnTo>
                      <a:pt x="13162" y="3937"/>
                    </a:lnTo>
                    <a:lnTo>
                      <a:pt x="13147" y="3935"/>
                    </a:lnTo>
                    <a:lnTo>
                      <a:pt x="13132" y="3937"/>
                    </a:lnTo>
                    <a:lnTo>
                      <a:pt x="13118" y="3938"/>
                    </a:lnTo>
                    <a:lnTo>
                      <a:pt x="13105" y="3940"/>
                    </a:lnTo>
                    <a:lnTo>
                      <a:pt x="13091" y="3943"/>
                    </a:lnTo>
                    <a:lnTo>
                      <a:pt x="13079" y="3946"/>
                    </a:lnTo>
                    <a:lnTo>
                      <a:pt x="13066" y="3953"/>
                    </a:lnTo>
                    <a:lnTo>
                      <a:pt x="13055" y="3957"/>
                    </a:lnTo>
                    <a:lnTo>
                      <a:pt x="13042" y="3965"/>
                    </a:lnTo>
                    <a:lnTo>
                      <a:pt x="13031" y="3972"/>
                    </a:lnTo>
                    <a:lnTo>
                      <a:pt x="13009" y="3988"/>
                    </a:lnTo>
                    <a:lnTo>
                      <a:pt x="12987" y="4008"/>
                    </a:lnTo>
                    <a:lnTo>
                      <a:pt x="12967" y="4030"/>
                    </a:lnTo>
                    <a:lnTo>
                      <a:pt x="12944" y="4054"/>
                    </a:lnTo>
                    <a:lnTo>
                      <a:pt x="12921" y="4080"/>
                    </a:lnTo>
                    <a:lnTo>
                      <a:pt x="12872" y="4135"/>
                    </a:lnTo>
                    <a:lnTo>
                      <a:pt x="12845" y="4166"/>
                    </a:lnTo>
                    <a:lnTo>
                      <a:pt x="12817" y="4196"/>
                    </a:lnTo>
                    <a:lnTo>
                      <a:pt x="12785" y="4227"/>
                    </a:lnTo>
                    <a:lnTo>
                      <a:pt x="12751" y="4257"/>
                    </a:lnTo>
                    <a:lnTo>
                      <a:pt x="12751" y="4257"/>
                    </a:lnTo>
                    <a:lnTo>
                      <a:pt x="12717" y="4288"/>
                    </a:lnTo>
                    <a:lnTo>
                      <a:pt x="12689" y="4315"/>
                    </a:lnTo>
                    <a:lnTo>
                      <a:pt x="12664" y="4339"/>
                    </a:lnTo>
                    <a:lnTo>
                      <a:pt x="12645" y="4363"/>
                    </a:lnTo>
                    <a:lnTo>
                      <a:pt x="12629" y="4382"/>
                    </a:lnTo>
                    <a:lnTo>
                      <a:pt x="12616" y="4402"/>
                    </a:lnTo>
                    <a:lnTo>
                      <a:pt x="12608" y="4419"/>
                    </a:lnTo>
                    <a:lnTo>
                      <a:pt x="12603" y="4436"/>
                    </a:lnTo>
                    <a:lnTo>
                      <a:pt x="12599" y="4451"/>
                    </a:lnTo>
                    <a:lnTo>
                      <a:pt x="12599" y="4467"/>
                    </a:lnTo>
                    <a:lnTo>
                      <a:pt x="12600" y="4482"/>
                    </a:lnTo>
                    <a:lnTo>
                      <a:pt x="12604" y="4496"/>
                    </a:lnTo>
                    <a:lnTo>
                      <a:pt x="12609" y="4511"/>
                    </a:lnTo>
                    <a:lnTo>
                      <a:pt x="12615" y="4527"/>
                    </a:lnTo>
                    <a:lnTo>
                      <a:pt x="12629" y="4560"/>
                    </a:lnTo>
                    <a:lnTo>
                      <a:pt x="12629" y="4560"/>
                    </a:lnTo>
                    <a:lnTo>
                      <a:pt x="12635" y="4579"/>
                    </a:lnTo>
                    <a:lnTo>
                      <a:pt x="12638" y="4598"/>
                    </a:lnTo>
                    <a:lnTo>
                      <a:pt x="12641" y="4619"/>
                    </a:lnTo>
                    <a:lnTo>
                      <a:pt x="12642" y="4639"/>
                    </a:lnTo>
                    <a:lnTo>
                      <a:pt x="12641" y="4661"/>
                    </a:lnTo>
                    <a:lnTo>
                      <a:pt x="12640" y="4684"/>
                    </a:lnTo>
                    <a:lnTo>
                      <a:pt x="12635" y="4730"/>
                    </a:lnTo>
                    <a:lnTo>
                      <a:pt x="12629" y="4777"/>
                    </a:lnTo>
                    <a:lnTo>
                      <a:pt x="12622" y="4823"/>
                    </a:lnTo>
                    <a:lnTo>
                      <a:pt x="12621" y="4846"/>
                    </a:lnTo>
                    <a:lnTo>
                      <a:pt x="12620" y="4870"/>
                    </a:lnTo>
                    <a:lnTo>
                      <a:pt x="12620" y="4892"/>
                    </a:lnTo>
                    <a:lnTo>
                      <a:pt x="12622" y="4914"/>
                    </a:lnTo>
                    <a:lnTo>
                      <a:pt x="12622" y="4914"/>
                    </a:lnTo>
                    <a:lnTo>
                      <a:pt x="12624" y="4925"/>
                    </a:lnTo>
                    <a:lnTo>
                      <a:pt x="12627" y="4935"/>
                    </a:lnTo>
                    <a:lnTo>
                      <a:pt x="12632" y="4943"/>
                    </a:lnTo>
                    <a:lnTo>
                      <a:pt x="12640" y="4952"/>
                    </a:lnTo>
                    <a:lnTo>
                      <a:pt x="12647" y="4959"/>
                    </a:lnTo>
                    <a:lnTo>
                      <a:pt x="12656" y="4966"/>
                    </a:lnTo>
                    <a:lnTo>
                      <a:pt x="12665" y="4972"/>
                    </a:lnTo>
                    <a:lnTo>
                      <a:pt x="12676" y="4977"/>
                    </a:lnTo>
                    <a:lnTo>
                      <a:pt x="12689" y="4982"/>
                    </a:lnTo>
                    <a:lnTo>
                      <a:pt x="12702" y="4987"/>
                    </a:lnTo>
                    <a:lnTo>
                      <a:pt x="12716" y="4990"/>
                    </a:lnTo>
                    <a:lnTo>
                      <a:pt x="12730" y="4992"/>
                    </a:lnTo>
                    <a:lnTo>
                      <a:pt x="12745" y="4995"/>
                    </a:lnTo>
                    <a:lnTo>
                      <a:pt x="12760" y="4996"/>
                    </a:lnTo>
                    <a:lnTo>
                      <a:pt x="12791" y="4996"/>
                    </a:lnTo>
                    <a:lnTo>
                      <a:pt x="12824" y="4993"/>
                    </a:lnTo>
                    <a:lnTo>
                      <a:pt x="12856" y="4988"/>
                    </a:lnTo>
                    <a:lnTo>
                      <a:pt x="12873" y="4983"/>
                    </a:lnTo>
                    <a:lnTo>
                      <a:pt x="12888" y="4980"/>
                    </a:lnTo>
                    <a:lnTo>
                      <a:pt x="12904" y="4974"/>
                    </a:lnTo>
                    <a:lnTo>
                      <a:pt x="12920" y="4969"/>
                    </a:lnTo>
                    <a:lnTo>
                      <a:pt x="12933" y="4961"/>
                    </a:lnTo>
                    <a:lnTo>
                      <a:pt x="12948" y="4954"/>
                    </a:lnTo>
                    <a:lnTo>
                      <a:pt x="12962" y="4946"/>
                    </a:lnTo>
                    <a:lnTo>
                      <a:pt x="12974" y="4937"/>
                    </a:lnTo>
                    <a:lnTo>
                      <a:pt x="12986" y="4927"/>
                    </a:lnTo>
                    <a:lnTo>
                      <a:pt x="12996" y="4917"/>
                    </a:lnTo>
                    <a:lnTo>
                      <a:pt x="13006" y="4906"/>
                    </a:lnTo>
                    <a:lnTo>
                      <a:pt x="13014" y="4894"/>
                    </a:lnTo>
                    <a:lnTo>
                      <a:pt x="13014" y="4894"/>
                    </a:lnTo>
                    <a:lnTo>
                      <a:pt x="13028" y="4871"/>
                    </a:lnTo>
                    <a:lnTo>
                      <a:pt x="13040" y="4846"/>
                    </a:lnTo>
                    <a:lnTo>
                      <a:pt x="13049" y="4824"/>
                    </a:lnTo>
                    <a:lnTo>
                      <a:pt x="13056" y="4802"/>
                    </a:lnTo>
                    <a:lnTo>
                      <a:pt x="13068" y="4762"/>
                    </a:lnTo>
                    <a:lnTo>
                      <a:pt x="13073" y="4745"/>
                    </a:lnTo>
                    <a:lnTo>
                      <a:pt x="13078" y="4731"/>
                    </a:lnTo>
                    <a:lnTo>
                      <a:pt x="13085" y="4719"/>
                    </a:lnTo>
                    <a:lnTo>
                      <a:pt x="13089" y="4714"/>
                    </a:lnTo>
                    <a:lnTo>
                      <a:pt x="13093" y="4710"/>
                    </a:lnTo>
                    <a:lnTo>
                      <a:pt x="13098" y="4707"/>
                    </a:lnTo>
                    <a:lnTo>
                      <a:pt x="13102" y="4704"/>
                    </a:lnTo>
                    <a:lnTo>
                      <a:pt x="13109" y="4703"/>
                    </a:lnTo>
                    <a:lnTo>
                      <a:pt x="13116" y="4703"/>
                    </a:lnTo>
                    <a:lnTo>
                      <a:pt x="13123" y="4703"/>
                    </a:lnTo>
                    <a:lnTo>
                      <a:pt x="13131" y="4706"/>
                    </a:lnTo>
                    <a:lnTo>
                      <a:pt x="13140" y="4708"/>
                    </a:lnTo>
                    <a:lnTo>
                      <a:pt x="13150" y="4712"/>
                    </a:lnTo>
                    <a:lnTo>
                      <a:pt x="13173" y="4724"/>
                    </a:lnTo>
                    <a:lnTo>
                      <a:pt x="13200" y="4740"/>
                    </a:lnTo>
                    <a:lnTo>
                      <a:pt x="13200" y="4740"/>
                    </a:lnTo>
                    <a:lnTo>
                      <a:pt x="13213" y="4747"/>
                    </a:lnTo>
                    <a:lnTo>
                      <a:pt x="13222" y="4752"/>
                    </a:lnTo>
                    <a:lnTo>
                      <a:pt x="13232" y="4755"/>
                    </a:lnTo>
                    <a:lnTo>
                      <a:pt x="13241" y="4756"/>
                    </a:lnTo>
                    <a:lnTo>
                      <a:pt x="13241" y="4756"/>
                    </a:lnTo>
                    <a:lnTo>
                      <a:pt x="13251" y="4756"/>
                    </a:lnTo>
                    <a:lnTo>
                      <a:pt x="13259" y="4753"/>
                    </a:lnTo>
                    <a:lnTo>
                      <a:pt x="13267" y="4750"/>
                    </a:lnTo>
                    <a:lnTo>
                      <a:pt x="13273" y="4744"/>
                    </a:lnTo>
                    <a:lnTo>
                      <a:pt x="13279" y="4736"/>
                    </a:lnTo>
                    <a:lnTo>
                      <a:pt x="13284" y="4728"/>
                    </a:lnTo>
                    <a:lnTo>
                      <a:pt x="13289" y="4718"/>
                    </a:lnTo>
                    <a:lnTo>
                      <a:pt x="13292" y="4707"/>
                    </a:lnTo>
                    <a:lnTo>
                      <a:pt x="13300" y="4681"/>
                    </a:lnTo>
                    <a:lnTo>
                      <a:pt x="13304" y="4652"/>
                    </a:lnTo>
                    <a:lnTo>
                      <a:pt x="13308" y="4621"/>
                    </a:lnTo>
                    <a:lnTo>
                      <a:pt x="13311" y="4588"/>
                    </a:lnTo>
                    <a:lnTo>
                      <a:pt x="13317" y="4524"/>
                    </a:lnTo>
                    <a:lnTo>
                      <a:pt x="13320" y="4494"/>
                    </a:lnTo>
                    <a:lnTo>
                      <a:pt x="13327" y="4467"/>
                    </a:lnTo>
                    <a:lnTo>
                      <a:pt x="13329" y="4455"/>
                    </a:lnTo>
                    <a:lnTo>
                      <a:pt x="13333" y="4444"/>
                    </a:lnTo>
                    <a:lnTo>
                      <a:pt x="13338" y="4434"/>
                    </a:lnTo>
                    <a:lnTo>
                      <a:pt x="13341" y="4425"/>
                    </a:lnTo>
                    <a:lnTo>
                      <a:pt x="13347" y="4418"/>
                    </a:lnTo>
                    <a:lnTo>
                      <a:pt x="13353" y="4412"/>
                    </a:lnTo>
                    <a:lnTo>
                      <a:pt x="13360" y="4408"/>
                    </a:lnTo>
                    <a:lnTo>
                      <a:pt x="13368" y="4406"/>
                    </a:lnTo>
                    <a:lnTo>
                      <a:pt x="13368" y="4406"/>
                    </a:lnTo>
                    <a:lnTo>
                      <a:pt x="13374" y="4404"/>
                    </a:lnTo>
                    <a:lnTo>
                      <a:pt x="13380" y="4401"/>
                    </a:lnTo>
                    <a:lnTo>
                      <a:pt x="13385" y="4396"/>
                    </a:lnTo>
                    <a:lnTo>
                      <a:pt x="13389" y="4390"/>
                    </a:lnTo>
                    <a:lnTo>
                      <a:pt x="13393" y="4381"/>
                    </a:lnTo>
                    <a:lnTo>
                      <a:pt x="13394" y="4373"/>
                    </a:lnTo>
                    <a:lnTo>
                      <a:pt x="13395" y="4362"/>
                    </a:lnTo>
                    <a:lnTo>
                      <a:pt x="13396" y="4350"/>
                    </a:lnTo>
                    <a:lnTo>
                      <a:pt x="13395" y="4325"/>
                    </a:lnTo>
                    <a:lnTo>
                      <a:pt x="13390" y="4295"/>
                    </a:lnTo>
                    <a:lnTo>
                      <a:pt x="13383" y="4265"/>
                    </a:lnTo>
                    <a:lnTo>
                      <a:pt x="13374" y="4231"/>
                    </a:lnTo>
                    <a:lnTo>
                      <a:pt x="13362" y="4196"/>
                    </a:lnTo>
                    <a:lnTo>
                      <a:pt x="13349" y="4161"/>
                    </a:lnTo>
                    <a:lnTo>
                      <a:pt x="13334" y="4125"/>
                    </a:lnTo>
                    <a:lnTo>
                      <a:pt x="13318" y="4091"/>
                    </a:lnTo>
                    <a:lnTo>
                      <a:pt x="13300" y="4059"/>
                    </a:lnTo>
                    <a:lnTo>
                      <a:pt x="13281" y="4028"/>
                    </a:lnTo>
                    <a:lnTo>
                      <a:pt x="13262" y="4002"/>
                    </a:lnTo>
                    <a:lnTo>
                      <a:pt x="13252" y="3989"/>
                    </a:lnTo>
                    <a:lnTo>
                      <a:pt x="13241" y="3978"/>
                    </a:lnTo>
                    <a:lnTo>
                      <a:pt x="13241" y="3978"/>
                    </a:lnTo>
                    <a:lnTo>
                      <a:pt x="13231" y="3969"/>
                    </a:lnTo>
                    <a:lnTo>
                      <a:pt x="13221" y="3960"/>
                    </a:lnTo>
                    <a:lnTo>
                      <a:pt x="13211" y="3953"/>
                    </a:lnTo>
                    <a:lnTo>
                      <a:pt x="13202" y="3946"/>
                    </a:lnTo>
                    <a:lnTo>
                      <a:pt x="13192" y="3942"/>
                    </a:lnTo>
                    <a:lnTo>
                      <a:pt x="13182" y="3938"/>
                    </a:lnTo>
                    <a:lnTo>
                      <a:pt x="13172" y="3937"/>
                    </a:lnTo>
                    <a:lnTo>
                      <a:pt x="13162" y="3937"/>
                    </a:lnTo>
                    <a:lnTo>
                      <a:pt x="13162" y="3937"/>
                    </a:lnTo>
                    <a:close/>
                    <a:moveTo>
                      <a:pt x="11462" y="5365"/>
                    </a:moveTo>
                    <a:lnTo>
                      <a:pt x="11462" y="5365"/>
                    </a:lnTo>
                    <a:lnTo>
                      <a:pt x="11468" y="5367"/>
                    </a:lnTo>
                    <a:lnTo>
                      <a:pt x="11473" y="5365"/>
                    </a:lnTo>
                    <a:lnTo>
                      <a:pt x="11478" y="5364"/>
                    </a:lnTo>
                    <a:lnTo>
                      <a:pt x="11481" y="5362"/>
                    </a:lnTo>
                    <a:lnTo>
                      <a:pt x="11484" y="5358"/>
                    </a:lnTo>
                    <a:lnTo>
                      <a:pt x="11487" y="5354"/>
                    </a:lnTo>
                    <a:lnTo>
                      <a:pt x="11490" y="5350"/>
                    </a:lnTo>
                    <a:lnTo>
                      <a:pt x="11491" y="5345"/>
                    </a:lnTo>
                    <a:lnTo>
                      <a:pt x="11492" y="5331"/>
                    </a:lnTo>
                    <a:lnTo>
                      <a:pt x="11492" y="5317"/>
                    </a:lnTo>
                    <a:lnTo>
                      <a:pt x="11490" y="5302"/>
                    </a:lnTo>
                    <a:lnTo>
                      <a:pt x="11485" y="5285"/>
                    </a:lnTo>
                    <a:lnTo>
                      <a:pt x="11479" y="5268"/>
                    </a:lnTo>
                    <a:lnTo>
                      <a:pt x="11469" y="5250"/>
                    </a:lnTo>
                    <a:lnTo>
                      <a:pt x="11459" y="5234"/>
                    </a:lnTo>
                    <a:lnTo>
                      <a:pt x="11446" y="5220"/>
                    </a:lnTo>
                    <a:lnTo>
                      <a:pt x="11432" y="5208"/>
                    </a:lnTo>
                    <a:lnTo>
                      <a:pt x="11424" y="5201"/>
                    </a:lnTo>
                    <a:lnTo>
                      <a:pt x="11415" y="5197"/>
                    </a:lnTo>
                    <a:lnTo>
                      <a:pt x="11407" y="5192"/>
                    </a:lnTo>
                    <a:lnTo>
                      <a:pt x="11397" y="5188"/>
                    </a:lnTo>
                    <a:lnTo>
                      <a:pt x="11387" y="5186"/>
                    </a:lnTo>
                    <a:lnTo>
                      <a:pt x="11377" y="5183"/>
                    </a:lnTo>
                    <a:lnTo>
                      <a:pt x="11377" y="5183"/>
                    </a:lnTo>
                    <a:lnTo>
                      <a:pt x="11361" y="5183"/>
                    </a:lnTo>
                    <a:lnTo>
                      <a:pt x="11361" y="5183"/>
                    </a:lnTo>
                    <a:lnTo>
                      <a:pt x="11354" y="5181"/>
                    </a:lnTo>
                    <a:lnTo>
                      <a:pt x="11347" y="5181"/>
                    </a:lnTo>
                    <a:lnTo>
                      <a:pt x="11339" y="5182"/>
                    </a:lnTo>
                    <a:lnTo>
                      <a:pt x="11333" y="5183"/>
                    </a:lnTo>
                    <a:lnTo>
                      <a:pt x="11327" y="5187"/>
                    </a:lnTo>
                    <a:lnTo>
                      <a:pt x="11322" y="5192"/>
                    </a:lnTo>
                    <a:lnTo>
                      <a:pt x="11317" y="5198"/>
                    </a:lnTo>
                    <a:lnTo>
                      <a:pt x="11312" y="5205"/>
                    </a:lnTo>
                    <a:lnTo>
                      <a:pt x="11309" y="5214"/>
                    </a:lnTo>
                    <a:lnTo>
                      <a:pt x="11305" y="5222"/>
                    </a:lnTo>
                    <a:lnTo>
                      <a:pt x="11300" y="5242"/>
                    </a:lnTo>
                    <a:lnTo>
                      <a:pt x="11298" y="5265"/>
                    </a:lnTo>
                    <a:lnTo>
                      <a:pt x="11298" y="5290"/>
                    </a:lnTo>
                    <a:lnTo>
                      <a:pt x="11299" y="5315"/>
                    </a:lnTo>
                    <a:lnTo>
                      <a:pt x="11304" y="5342"/>
                    </a:lnTo>
                    <a:lnTo>
                      <a:pt x="11310" y="5369"/>
                    </a:lnTo>
                    <a:lnTo>
                      <a:pt x="11318" y="5395"/>
                    </a:lnTo>
                    <a:lnTo>
                      <a:pt x="11329" y="5421"/>
                    </a:lnTo>
                    <a:lnTo>
                      <a:pt x="11336" y="5432"/>
                    </a:lnTo>
                    <a:lnTo>
                      <a:pt x="11343" y="5444"/>
                    </a:lnTo>
                    <a:lnTo>
                      <a:pt x="11350" y="5454"/>
                    </a:lnTo>
                    <a:lnTo>
                      <a:pt x="11359" y="5465"/>
                    </a:lnTo>
                    <a:lnTo>
                      <a:pt x="11367" y="5473"/>
                    </a:lnTo>
                    <a:lnTo>
                      <a:pt x="11377" y="5482"/>
                    </a:lnTo>
                    <a:lnTo>
                      <a:pt x="11380" y="5484"/>
                    </a:lnTo>
                    <a:lnTo>
                      <a:pt x="11380" y="5484"/>
                    </a:lnTo>
                    <a:lnTo>
                      <a:pt x="11389" y="5490"/>
                    </a:lnTo>
                    <a:lnTo>
                      <a:pt x="11397" y="5496"/>
                    </a:lnTo>
                    <a:lnTo>
                      <a:pt x="11404" y="5500"/>
                    </a:lnTo>
                    <a:lnTo>
                      <a:pt x="11411" y="5503"/>
                    </a:lnTo>
                    <a:lnTo>
                      <a:pt x="11416" y="5503"/>
                    </a:lnTo>
                    <a:lnTo>
                      <a:pt x="11421" y="5503"/>
                    </a:lnTo>
                    <a:lnTo>
                      <a:pt x="11425" y="5501"/>
                    </a:lnTo>
                    <a:lnTo>
                      <a:pt x="11429" y="5499"/>
                    </a:lnTo>
                    <a:lnTo>
                      <a:pt x="11431" y="5495"/>
                    </a:lnTo>
                    <a:lnTo>
                      <a:pt x="11432" y="5490"/>
                    </a:lnTo>
                    <a:lnTo>
                      <a:pt x="11435" y="5479"/>
                    </a:lnTo>
                    <a:lnTo>
                      <a:pt x="11436" y="5466"/>
                    </a:lnTo>
                    <a:lnTo>
                      <a:pt x="11436" y="5451"/>
                    </a:lnTo>
                    <a:lnTo>
                      <a:pt x="11436" y="5419"/>
                    </a:lnTo>
                    <a:lnTo>
                      <a:pt x="11436" y="5405"/>
                    </a:lnTo>
                    <a:lnTo>
                      <a:pt x="11437" y="5391"/>
                    </a:lnTo>
                    <a:lnTo>
                      <a:pt x="11440" y="5379"/>
                    </a:lnTo>
                    <a:lnTo>
                      <a:pt x="11442" y="5374"/>
                    </a:lnTo>
                    <a:lnTo>
                      <a:pt x="11445" y="5370"/>
                    </a:lnTo>
                    <a:lnTo>
                      <a:pt x="11448" y="5368"/>
                    </a:lnTo>
                    <a:lnTo>
                      <a:pt x="11452" y="5365"/>
                    </a:lnTo>
                    <a:lnTo>
                      <a:pt x="11457" y="5365"/>
                    </a:lnTo>
                    <a:lnTo>
                      <a:pt x="11462" y="5365"/>
                    </a:lnTo>
                    <a:lnTo>
                      <a:pt x="11462" y="5365"/>
                    </a:lnTo>
                    <a:close/>
                    <a:moveTo>
                      <a:pt x="11285" y="6344"/>
                    </a:moveTo>
                    <a:lnTo>
                      <a:pt x="11285" y="6344"/>
                    </a:lnTo>
                    <a:lnTo>
                      <a:pt x="11273" y="6341"/>
                    </a:lnTo>
                    <a:lnTo>
                      <a:pt x="11267" y="6341"/>
                    </a:lnTo>
                    <a:lnTo>
                      <a:pt x="11262" y="6341"/>
                    </a:lnTo>
                    <a:lnTo>
                      <a:pt x="11257" y="6344"/>
                    </a:lnTo>
                    <a:lnTo>
                      <a:pt x="11252" y="6345"/>
                    </a:lnTo>
                    <a:lnTo>
                      <a:pt x="11244" y="6351"/>
                    </a:lnTo>
                    <a:lnTo>
                      <a:pt x="11236" y="6360"/>
                    </a:lnTo>
                    <a:lnTo>
                      <a:pt x="11230" y="6371"/>
                    </a:lnTo>
                    <a:lnTo>
                      <a:pt x="11225" y="6383"/>
                    </a:lnTo>
                    <a:lnTo>
                      <a:pt x="11220" y="6398"/>
                    </a:lnTo>
                    <a:lnTo>
                      <a:pt x="11213" y="6428"/>
                    </a:lnTo>
                    <a:lnTo>
                      <a:pt x="11206" y="6464"/>
                    </a:lnTo>
                    <a:lnTo>
                      <a:pt x="11198" y="6499"/>
                    </a:lnTo>
                    <a:lnTo>
                      <a:pt x="11190" y="6535"/>
                    </a:lnTo>
                    <a:lnTo>
                      <a:pt x="11190" y="6535"/>
                    </a:lnTo>
                    <a:lnTo>
                      <a:pt x="11185" y="6551"/>
                    </a:lnTo>
                    <a:lnTo>
                      <a:pt x="11179" y="6563"/>
                    </a:lnTo>
                    <a:lnTo>
                      <a:pt x="11171" y="6573"/>
                    </a:lnTo>
                    <a:lnTo>
                      <a:pt x="11164" y="6581"/>
                    </a:lnTo>
                    <a:lnTo>
                      <a:pt x="11156" y="6589"/>
                    </a:lnTo>
                    <a:lnTo>
                      <a:pt x="11146" y="6595"/>
                    </a:lnTo>
                    <a:lnTo>
                      <a:pt x="11126" y="6605"/>
                    </a:lnTo>
                    <a:lnTo>
                      <a:pt x="11104" y="6614"/>
                    </a:lnTo>
                    <a:lnTo>
                      <a:pt x="11093" y="6620"/>
                    </a:lnTo>
                    <a:lnTo>
                      <a:pt x="11082" y="6629"/>
                    </a:lnTo>
                    <a:lnTo>
                      <a:pt x="11071" y="6638"/>
                    </a:lnTo>
                    <a:lnTo>
                      <a:pt x="11060" y="6650"/>
                    </a:lnTo>
                    <a:lnTo>
                      <a:pt x="11049" y="6665"/>
                    </a:lnTo>
                    <a:lnTo>
                      <a:pt x="11038" y="6682"/>
                    </a:lnTo>
                    <a:lnTo>
                      <a:pt x="11038" y="6682"/>
                    </a:lnTo>
                    <a:lnTo>
                      <a:pt x="11031" y="6693"/>
                    </a:lnTo>
                    <a:lnTo>
                      <a:pt x="11023" y="6702"/>
                    </a:lnTo>
                    <a:lnTo>
                      <a:pt x="11016" y="6711"/>
                    </a:lnTo>
                    <a:lnTo>
                      <a:pt x="11007" y="6717"/>
                    </a:lnTo>
                    <a:lnTo>
                      <a:pt x="10999" y="6723"/>
                    </a:lnTo>
                    <a:lnTo>
                      <a:pt x="10990" y="6728"/>
                    </a:lnTo>
                    <a:lnTo>
                      <a:pt x="10982" y="6732"/>
                    </a:lnTo>
                    <a:lnTo>
                      <a:pt x="10972" y="6734"/>
                    </a:lnTo>
                    <a:lnTo>
                      <a:pt x="10954" y="6738"/>
                    </a:lnTo>
                    <a:lnTo>
                      <a:pt x="10933" y="6739"/>
                    </a:lnTo>
                    <a:lnTo>
                      <a:pt x="10890" y="6738"/>
                    </a:lnTo>
                    <a:lnTo>
                      <a:pt x="10890" y="6738"/>
                    </a:lnTo>
                    <a:lnTo>
                      <a:pt x="10864" y="6739"/>
                    </a:lnTo>
                    <a:lnTo>
                      <a:pt x="10852" y="6739"/>
                    </a:lnTo>
                    <a:lnTo>
                      <a:pt x="10838" y="6742"/>
                    </a:lnTo>
                    <a:lnTo>
                      <a:pt x="10825" y="6744"/>
                    </a:lnTo>
                    <a:lnTo>
                      <a:pt x="10811" y="6748"/>
                    </a:lnTo>
                    <a:lnTo>
                      <a:pt x="10798" y="6753"/>
                    </a:lnTo>
                    <a:lnTo>
                      <a:pt x="10785" y="6759"/>
                    </a:lnTo>
                    <a:lnTo>
                      <a:pt x="10785" y="6759"/>
                    </a:lnTo>
                    <a:lnTo>
                      <a:pt x="10772" y="6766"/>
                    </a:lnTo>
                    <a:lnTo>
                      <a:pt x="10760" y="6773"/>
                    </a:lnTo>
                    <a:lnTo>
                      <a:pt x="10750" y="6781"/>
                    </a:lnTo>
                    <a:lnTo>
                      <a:pt x="10742" y="6789"/>
                    </a:lnTo>
                    <a:lnTo>
                      <a:pt x="10742" y="6789"/>
                    </a:lnTo>
                    <a:lnTo>
                      <a:pt x="10728" y="6804"/>
                    </a:lnTo>
                    <a:lnTo>
                      <a:pt x="10720" y="6818"/>
                    </a:lnTo>
                    <a:lnTo>
                      <a:pt x="10717" y="6825"/>
                    </a:lnTo>
                    <a:lnTo>
                      <a:pt x="10715" y="6831"/>
                    </a:lnTo>
                    <a:lnTo>
                      <a:pt x="10714" y="6838"/>
                    </a:lnTo>
                    <a:lnTo>
                      <a:pt x="10712" y="6845"/>
                    </a:lnTo>
                    <a:lnTo>
                      <a:pt x="10714" y="6851"/>
                    </a:lnTo>
                    <a:lnTo>
                      <a:pt x="10715" y="6856"/>
                    </a:lnTo>
                    <a:lnTo>
                      <a:pt x="10717" y="6860"/>
                    </a:lnTo>
                    <a:lnTo>
                      <a:pt x="10720" y="6865"/>
                    </a:lnTo>
                    <a:lnTo>
                      <a:pt x="10723" y="6869"/>
                    </a:lnTo>
                    <a:lnTo>
                      <a:pt x="10728" y="6873"/>
                    </a:lnTo>
                    <a:lnTo>
                      <a:pt x="10734" y="6875"/>
                    </a:lnTo>
                    <a:lnTo>
                      <a:pt x="10742" y="6876"/>
                    </a:lnTo>
                    <a:lnTo>
                      <a:pt x="10742" y="6876"/>
                    </a:lnTo>
                    <a:lnTo>
                      <a:pt x="10753" y="6878"/>
                    </a:lnTo>
                    <a:lnTo>
                      <a:pt x="10765" y="6876"/>
                    </a:lnTo>
                    <a:lnTo>
                      <a:pt x="10781" y="6874"/>
                    </a:lnTo>
                    <a:lnTo>
                      <a:pt x="10798" y="6868"/>
                    </a:lnTo>
                    <a:lnTo>
                      <a:pt x="10798" y="6868"/>
                    </a:lnTo>
                    <a:lnTo>
                      <a:pt x="10811" y="6863"/>
                    </a:lnTo>
                    <a:lnTo>
                      <a:pt x="10825" y="6859"/>
                    </a:lnTo>
                    <a:lnTo>
                      <a:pt x="10838" y="6857"/>
                    </a:lnTo>
                    <a:lnTo>
                      <a:pt x="10849" y="6857"/>
                    </a:lnTo>
                    <a:lnTo>
                      <a:pt x="10860" y="6856"/>
                    </a:lnTo>
                    <a:lnTo>
                      <a:pt x="10871" y="6857"/>
                    </a:lnTo>
                    <a:lnTo>
                      <a:pt x="10881" y="6859"/>
                    </a:lnTo>
                    <a:lnTo>
                      <a:pt x="10890" y="6862"/>
                    </a:lnTo>
                    <a:lnTo>
                      <a:pt x="10890" y="6862"/>
                    </a:lnTo>
                    <a:lnTo>
                      <a:pt x="10897" y="6865"/>
                    </a:lnTo>
                    <a:lnTo>
                      <a:pt x="10905" y="6869"/>
                    </a:lnTo>
                    <a:lnTo>
                      <a:pt x="10917" y="6878"/>
                    </a:lnTo>
                    <a:lnTo>
                      <a:pt x="10929" y="6889"/>
                    </a:lnTo>
                    <a:lnTo>
                      <a:pt x="10939" y="6901"/>
                    </a:lnTo>
                    <a:lnTo>
                      <a:pt x="10947" y="6914"/>
                    </a:lnTo>
                    <a:lnTo>
                      <a:pt x="10956" y="6928"/>
                    </a:lnTo>
                    <a:lnTo>
                      <a:pt x="10971" y="6956"/>
                    </a:lnTo>
                    <a:lnTo>
                      <a:pt x="10971" y="6956"/>
                    </a:lnTo>
                    <a:lnTo>
                      <a:pt x="10976" y="6967"/>
                    </a:lnTo>
                    <a:lnTo>
                      <a:pt x="10982" y="6976"/>
                    </a:lnTo>
                    <a:lnTo>
                      <a:pt x="10988" y="6983"/>
                    </a:lnTo>
                    <a:lnTo>
                      <a:pt x="10995" y="6990"/>
                    </a:lnTo>
                    <a:lnTo>
                      <a:pt x="11001" y="6995"/>
                    </a:lnTo>
                    <a:lnTo>
                      <a:pt x="11007" y="6999"/>
                    </a:lnTo>
                    <a:lnTo>
                      <a:pt x="11015" y="7001"/>
                    </a:lnTo>
                    <a:lnTo>
                      <a:pt x="11021" y="7004"/>
                    </a:lnTo>
                    <a:lnTo>
                      <a:pt x="11027" y="7004"/>
                    </a:lnTo>
                    <a:lnTo>
                      <a:pt x="11033" y="7002"/>
                    </a:lnTo>
                    <a:lnTo>
                      <a:pt x="11039" y="7001"/>
                    </a:lnTo>
                    <a:lnTo>
                      <a:pt x="11044" y="6998"/>
                    </a:lnTo>
                    <a:lnTo>
                      <a:pt x="11049" y="6993"/>
                    </a:lnTo>
                    <a:lnTo>
                      <a:pt x="11054" y="6988"/>
                    </a:lnTo>
                    <a:lnTo>
                      <a:pt x="11058" y="6980"/>
                    </a:lnTo>
                    <a:lnTo>
                      <a:pt x="11061" y="6973"/>
                    </a:lnTo>
                    <a:lnTo>
                      <a:pt x="11061" y="6973"/>
                    </a:lnTo>
                    <a:lnTo>
                      <a:pt x="11064" y="6964"/>
                    </a:lnTo>
                    <a:lnTo>
                      <a:pt x="11069" y="6957"/>
                    </a:lnTo>
                    <a:lnTo>
                      <a:pt x="11074" y="6951"/>
                    </a:lnTo>
                    <a:lnTo>
                      <a:pt x="11080" y="6945"/>
                    </a:lnTo>
                    <a:lnTo>
                      <a:pt x="11086" y="6940"/>
                    </a:lnTo>
                    <a:lnTo>
                      <a:pt x="11093" y="6935"/>
                    </a:lnTo>
                    <a:lnTo>
                      <a:pt x="11110" y="6928"/>
                    </a:lnTo>
                    <a:lnTo>
                      <a:pt x="11129" y="6922"/>
                    </a:lnTo>
                    <a:lnTo>
                      <a:pt x="11148" y="6916"/>
                    </a:lnTo>
                    <a:lnTo>
                      <a:pt x="11192" y="6906"/>
                    </a:lnTo>
                    <a:lnTo>
                      <a:pt x="11192" y="6906"/>
                    </a:lnTo>
                    <a:lnTo>
                      <a:pt x="11205" y="6902"/>
                    </a:lnTo>
                    <a:lnTo>
                      <a:pt x="11216" y="6897"/>
                    </a:lnTo>
                    <a:lnTo>
                      <a:pt x="11225" y="6891"/>
                    </a:lnTo>
                    <a:lnTo>
                      <a:pt x="11235" y="6882"/>
                    </a:lnTo>
                    <a:lnTo>
                      <a:pt x="11245" y="6874"/>
                    </a:lnTo>
                    <a:lnTo>
                      <a:pt x="11254" y="6864"/>
                    </a:lnTo>
                    <a:lnTo>
                      <a:pt x="11262" y="6853"/>
                    </a:lnTo>
                    <a:lnTo>
                      <a:pt x="11271" y="6842"/>
                    </a:lnTo>
                    <a:lnTo>
                      <a:pt x="11278" y="6829"/>
                    </a:lnTo>
                    <a:lnTo>
                      <a:pt x="11284" y="6816"/>
                    </a:lnTo>
                    <a:lnTo>
                      <a:pt x="11290" y="6803"/>
                    </a:lnTo>
                    <a:lnTo>
                      <a:pt x="11295" y="6788"/>
                    </a:lnTo>
                    <a:lnTo>
                      <a:pt x="11300" y="6775"/>
                    </a:lnTo>
                    <a:lnTo>
                      <a:pt x="11304" y="6761"/>
                    </a:lnTo>
                    <a:lnTo>
                      <a:pt x="11306" y="6747"/>
                    </a:lnTo>
                    <a:lnTo>
                      <a:pt x="11309" y="6733"/>
                    </a:lnTo>
                    <a:lnTo>
                      <a:pt x="11309" y="6733"/>
                    </a:lnTo>
                    <a:lnTo>
                      <a:pt x="11311" y="6705"/>
                    </a:lnTo>
                    <a:lnTo>
                      <a:pt x="11316" y="6678"/>
                    </a:lnTo>
                    <a:lnTo>
                      <a:pt x="11321" y="6651"/>
                    </a:lnTo>
                    <a:lnTo>
                      <a:pt x="11326" y="6624"/>
                    </a:lnTo>
                    <a:lnTo>
                      <a:pt x="11333" y="6600"/>
                    </a:lnTo>
                    <a:lnTo>
                      <a:pt x="11343" y="6576"/>
                    </a:lnTo>
                    <a:lnTo>
                      <a:pt x="11348" y="6567"/>
                    </a:lnTo>
                    <a:lnTo>
                      <a:pt x="11354" y="6556"/>
                    </a:lnTo>
                    <a:lnTo>
                      <a:pt x="11360" y="6546"/>
                    </a:lnTo>
                    <a:lnTo>
                      <a:pt x="11367" y="6537"/>
                    </a:lnTo>
                    <a:lnTo>
                      <a:pt x="11367" y="6537"/>
                    </a:lnTo>
                    <a:lnTo>
                      <a:pt x="11371" y="6532"/>
                    </a:lnTo>
                    <a:lnTo>
                      <a:pt x="11374" y="6526"/>
                    </a:lnTo>
                    <a:lnTo>
                      <a:pt x="11376" y="6521"/>
                    </a:lnTo>
                    <a:lnTo>
                      <a:pt x="11377" y="6514"/>
                    </a:lnTo>
                    <a:lnTo>
                      <a:pt x="11377" y="6483"/>
                    </a:lnTo>
                    <a:lnTo>
                      <a:pt x="11377" y="6483"/>
                    </a:lnTo>
                    <a:lnTo>
                      <a:pt x="11375" y="6472"/>
                    </a:lnTo>
                    <a:lnTo>
                      <a:pt x="11372" y="6461"/>
                    </a:lnTo>
                    <a:lnTo>
                      <a:pt x="11365" y="6438"/>
                    </a:lnTo>
                    <a:lnTo>
                      <a:pt x="11354" y="6416"/>
                    </a:lnTo>
                    <a:lnTo>
                      <a:pt x="11342" y="6395"/>
                    </a:lnTo>
                    <a:lnTo>
                      <a:pt x="11328" y="6376"/>
                    </a:lnTo>
                    <a:lnTo>
                      <a:pt x="11322" y="6367"/>
                    </a:lnTo>
                    <a:lnTo>
                      <a:pt x="11315" y="6361"/>
                    </a:lnTo>
                    <a:lnTo>
                      <a:pt x="11307" y="6355"/>
                    </a:lnTo>
                    <a:lnTo>
                      <a:pt x="11300" y="6349"/>
                    </a:lnTo>
                    <a:lnTo>
                      <a:pt x="11293" y="6345"/>
                    </a:lnTo>
                    <a:lnTo>
                      <a:pt x="11285" y="6344"/>
                    </a:lnTo>
                    <a:lnTo>
                      <a:pt x="11285" y="6344"/>
                    </a:lnTo>
                    <a:close/>
                    <a:moveTo>
                      <a:pt x="11468" y="5992"/>
                    </a:moveTo>
                    <a:lnTo>
                      <a:pt x="11468" y="5992"/>
                    </a:lnTo>
                    <a:lnTo>
                      <a:pt x="11459" y="5990"/>
                    </a:lnTo>
                    <a:lnTo>
                      <a:pt x="11453" y="5986"/>
                    </a:lnTo>
                    <a:lnTo>
                      <a:pt x="11446" y="5981"/>
                    </a:lnTo>
                    <a:lnTo>
                      <a:pt x="11441" y="5976"/>
                    </a:lnTo>
                    <a:lnTo>
                      <a:pt x="11436" y="5970"/>
                    </a:lnTo>
                    <a:lnTo>
                      <a:pt x="11431" y="5963"/>
                    </a:lnTo>
                    <a:lnTo>
                      <a:pt x="11422" y="5948"/>
                    </a:lnTo>
                    <a:lnTo>
                      <a:pt x="11414" y="5931"/>
                    </a:lnTo>
                    <a:lnTo>
                      <a:pt x="11404" y="5913"/>
                    </a:lnTo>
                    <a:lnTo>
                      <a:pt x="11392" y="5894"/>
                    </a:lnTo>
                    <a:lnTo>
                      <a:pt x="11385" y="5885"/>
                    </a:lnTo>
                    <a:lnTo>
                      <a:pt x="11377" y="5876"/>
                    </a:lnTo>
                    <a:lnTo>
                      <a:pt x="11377" y="5876"/>
                    </a:lnTo>
                    <a:lnTo>
                      <a:pt x="11365" y="5866"/>
                    </a:lnTo>
                    <a:lnTo>
                      <a:pt x="11351" y="5856"/>
                    </a:lnTo>
                    <a:lnTo>
                      <a:pt x="11336" y="5847"/>
                    </a:lnTo>
                    <a:lnTo>
                      <a:pt x="11318" y="5839"/>
                    </a:lnTo>
                    <a:lnTo>
                      <a:pt x="11318" y="5839"/>
                    </a:lnTo>
                    <a:lnTo>
                      <a:pt x="11310" y="5836"/>
                    </a:lnTo>
                    <a:lnTo>
                      <a:pt x="11304" y="5834"/>
                    </a:lnTo>
                    <a:lnTo>
                      <a:pt x="11298" y="5834"/>
                    </a:lnTo>
                    <a:lnTo>
                      <a:pt x="11293" y="5834"/>
                    </a:lnTo>
                    <a:lnTo>
                      <a:pt x="11289" y="5837"/>
                    </a:lnTo>
                    <a:lnTo>
                      <a:pt x="11285" y="5841"/>
                    </a:lnTo>
                    <a:lnTo>
                      <a:pt x="11283" y="5844"/>
                    </a:lnTo>
                    <a:lnTo>
                      <a:pt x="11280" y="5849"/>
                    </a:lnTo>
                    <a:lnTo>
                      <a:pt x="11278" y="5863"/>
                    </a:lnTo>
                    <a:lnTo>
                      <a:pt x="11278" y="5878"/>
                    </a:lnTo>
                    <a:lnTo>
                      <a:pt x="11279" y="5897"/>
                    </a:lnTo>
                    <a:lnTo>
                      <a:pt x="11282" y="5916"/>
                    </a:lnTo>
                    <a:lnTo>
                      <a:pt x="11288" y="5959"/>
                    </a:lnTo>
                    <a:lnTo>
                      <a:pt x="11294" y="6003"/>
                    </a:lnTo>
                    <a:lnTo>
                      <a:pt x="11295" y="6024"/>
                    </a:lnTo>
                    <a:lnTo>
                      <a:pt x="11295" y="6044"/>
                    </a:lnTo>
                    <a:lnTo>
                      <a:pt x="11293" y="6061"/>
                    </a:lnTo>
                    <a:lnTo>
                      <a:pt x="11291" y="6068"/>
                    </a:lnTo>
                    <a:lnTo>
                      <a:pt x="11289" y="6074"/>
                    </a:lnTo>
                    <a:lnTo>
                      <a:pt x="11289" y="6074"/>
                    </a:lnTo>
                    <a:lnTo>
                      <a:pt x="11287" y="6081"/>
                    </a:lnTo>
                    <a:lnTo>
                      <a:pt x="11283" y="6085"/>
                    </a:lnTo>
                    <a:lnTo>
                      <a:pt x="11279" y="6090"/>
                    </a:lnTo>
                    <a:lnTo>
                      <a:pt x="11276" y="6094"/>
                    </a:lnTo>
                    <a:lnTo>
                      <a:pt x="11267" y="6099"/>
                    </a:lnTo>
                    <a:lnTo>
                      <a:pt x="11257" y="6103"/>
                    </a:lnTo>
                    <a:lnTo>
                      <a:pt x="11246" y="6104"/>
                    </a:lnTo>
                    <a:lnTo>
                      <a:pt x="11236" y="6104"/>
                    </a:lnTo>
                    <a:lnTo>
                      <a:pt x="11216" y="6101"/>
                    </a:lnTo>
                    <a:lnTo>
                      <a:pt x="11196" y="6100"/>
                    </a:lnTo>
                    <a:lnTo>
                      <a:pt x="11187" y="6100"/>
                    </a:lnTo>
                    <a:lnTo>
                      <a:pt x="11180" y="6101"/>
                    </a:lnTo>
                    <a:lnTo>
                      <a:pt x="11174" y="6105"/>
                    </a:lnTo>
                    <a:lnTo>
                      <a:pt x="11173" y="6107"/>
                    </a:lnTo>
                    <a:lnTo>
                      <a:pt x="11170" y="6110"/>
                    </a:lnTo>
                    <a:lnTo>
                      <a:pt x="11169" y="6118"/>
                    </a:lnTo>
                    <a:lnTo>
                      <a:pt x="11169" y="6129"/>
                    </a:lnTo>
                    <a:lnTo>
                      <a:pt x="11169" y="6129"/>
                    </a:lnTo>
                    <a:lnTo>
                      <a:pt x="11171" y="6143"/>
                    </a:lnTo>
                    <a:lnTo>
                      <a:pt x="11174" y="6156"/>
                    </a:lnTo>
                    <a:lnTo>
                      <a:pt x="11179" y="6171"/>
                    </a:lnTo>
                    <a:lnTo>
                      <a:pt x="11184" y="6186"/>
                    </a:lnTo>
                    <a:lnTo>
                      <a:pt x="11196" y="6215"/>
                    </a:lnTo>
                    <a:lnTo>
                      <a:pt x="11211" y="6242"/>
                    </a:lnTo>
                    <a:lnTo>
                      <a:pt x="11219" y="6256"/>
                    </a:lnTo>
                    <a:lnTo>
                      <a:pt x="11227" y="6268"/>
                    </a:lnTo>
                    <a:lnTo>
                      <a:pt x="11235" y="6278"/>
                    </a:lnTo>
                    <a:lnTo>
                      <a:pt x="11245" y="6287"/>
                    </a:lnTo>
                    <a:lnTo>
                      <a:pt x="11254" y="6295"/>
                    </a:lnTo>
                    <a:lnTo>
                      <a:pt x="11262" y="6301"/>
                    </a:lnTo>
                    <a:lnTo>
                      <a:pt x="11272" y="6305"/>
                    </a:lnTo>
                    <a:lnTo>
                      <a:pt x="11280" y="6307"/>
                    </a:lnTo>
                    <a:lnTo>
                      <a:pt x="11280" y="6307"/>
                    </a:lnTo>
                    <a:lnTo>
                      <a:pt x="11289" y="6307"/>
                    </a:lnTo>
                    <a:lnTo>
                      <a:pt x="11296" y="6307"/>
                    </a:lnTo>
                    <a:lnTo>
                      <a:pt x="11302" y="6306"/>
                    </a:lnTo>
                    <a:lnTo>
                      <a:pt x="11307" y="6303"/>
                    </a:lnTo>
                    <a:lnTo>
                      <a:pt x="11312" y="6300"/>
                    </a:lnTo>
                    <a:lnTo>
                      <a:pt x="11316" y="6296"/>
                    </a:lnTo>
                    <a:lnTo>
                      <a:pt x="11317" y="6291"/>
                    </a:lnTo>
                    <a:lnTo>
                      <a:pt x="11320" y="6285"/>
                    </a:lnTo>
                    <a:lnTo>
                      <a:pt x="11320" y="6276"/>
                    </a:lnTo>
                    <a:lnTo>
                      <a:pt x="11318" y="6268"/>
                    </a:lnTo>
                    <a:lnTo>
                      <a:pt x="11316" y="6258"/>
                    </a:lnTo>
                    <a:lnTo>
                      <a:pt x="11314" y="6247"/>
                    </a:lnTo>
                    <a:lnTo>
                      <a:pt x="11304" y="6219"/>
                    </a:lnTo>
                    <a:lnTo>
                      <a:pt x="11289" y="6186"/>
                    </a:lnTo>
                    <a:lnTo>
                      <a:pt x="11289" y="6186"/>
                    </a:lnTo>
                    <a:lnTo>
                      <a:pt x="11283" y="6171"/>
                    </a:lnTo>
                    <a:lnTo>
                      <a:pt x="11279" y="6160"/>
                    </a:lnTo>
                    <a:lnTo>
                      <a:pt x="11278" y="6153"/>
                    </a:lnTo>
                    <a:lnTo>
                      <a:pt x="11279" y="6148"/>
                    </a:lnTo>
                    <a:lnTo>
                      <a:pt x="11280" y="6147"/>
                    </a:lnTo>
                    <a:lnTo>
                      <a:pt x="11283" y="6147"/>
                    </a:lnTo>
                    <a:lnTo>
                      <a:pt x="11288" y="6148"/>
                    </a:lnTo>
                    <a:lnTo>
                      <a:pt x="11294" y="6150"/>
                    </a:lnTo>
                    <a:lnTo>
                      <a:pt x="11301" y="6155"/>
                    </a:lnTo>
                    <a:lnTo>
                      <a:pt x="11318" y="6169"/>
                    </a:lnTo>
                    <a:lnTo>
                      <a:pt x="11339" y="6186"/>
                    </a:lnTo>
                    <a:lnTo>
                      <a:pt x="11377" y="6221"/>
                    </a:lnTo>
                    <a:lnTo>
                      <a:pt x="11377" y="6221"/>
                    </a:lnTo>
                    <a:lnTo>
                      <a:pt x="11389" y="6234"/>
                    </a:lnTo>
                    <a:lnTo>
                      <a:pt x="11389" y="6234"/>
                    </a:lnTo>
                    <a:lnTo>
                      <a:pt x="11397" y="6238"/>
                    </a:lnTo>
                    <a:lnTo>
                      <a:pt x="11400" y="6238"/>
                    </a:lnTo>
                    <a:lnTo>
                      <a:pt x="11404" y="6240"/>
                    </a:lnTo>
                    <a:lnTo>
                      <a:pt x="11411" y="6238"/>
                    </a:lnTo>
                    <a:lnTo>
                      <a:pt x="11419" y="6234"/>
                    </a:lnTo>
                    <a:lnTo>
                      <a:pt x="11427" y="6227"/>
                    </a:lnTo>
                    <a:lnTo>
                      <a:pt x="11436" y="6220"/>
                    </a:lnTo>
                    <a:lnTo>
                      <a:pt x="11453" y="6199"/>
                    </a:lnTo>
                    <a:lnTo>
                      <a:pt x="11474" y="6175"/>
                    </a:lnTo>
                    <a:lnTo>
                      <a:pt x="11496" y="6149"/>
                    </a:lnTo>
                    <a:lnTo>
                      <a:pt x="11509" y="6137"/>
                    </a:lnTo>
                    <a:lnTo>
                      <a:pt x="11523" y="6125"/>
                    </a:lnTo>
                    <a:lnTo>
                      <a:pt x="11538" y="6112"/>
                    </a:lnTo>
                    <a:lnTo>
                      <a:pt x="11554" y="6103"/>
                    </a:lnTo>
                    <a:lnTo>
                      <a:pt x="11554" y="6103"/>
                    </a:lnTo>
                    <a:lnTo>
                      <a:pt x="11568" y="6093"/>
                    </a:lnTo>
                    <a:lnTo>
                      <a:pt x="11578" y="6083"/>
                    </a:lnTo>
                    <a:lnTo>
                      <a:pt x="11580" y="6079"/>
                    </a:lnTo>
                    <a:lnTo>
                      <a:pt x="11583" y="6074"/>
                    </a:lnTo>
                    <a:lnTo>
                      <a:pt x="11584" y="6069"/>
                    </a:lnTo>
                    <a:lnTo>
                      <a:pt x="11585" y="6066"/>
                    </a:lnTo>
                    <a:lnTo>
                      <a:pt x="11585" y="6061"/>
                    </a:lnTo>
                    <a:lnTo>
                      <a:pt x="11584" y="6057"/>
                    </a:lnTo>
                    <a:lnTo>
                      <a:pt x="11580" y="6049"/>
                    </a:lnTo>
                    <a:lnTo>
                      <a:pt x="11574" y="6041"/>
                    </a:lnTo>
                    <a:lnTo>
                      <a:pt x="11566" y="6034"/>
                    </a:lnTo>
                    <a:lnTo>
                      <a:pt x="11556" y="6027"/>
                    </a:lnTo>
                    <a:lnTo>
                      <a:pt x="11544" y="6019"/>
                    </a:lnTo>
                    <a:lnTo>
                      <a:pt x="11531" y="6013"/>
                    </a:lnTo>
                    <a:lnTo>
                      <a:pt x="11518" y="6008"/>
                    </a:lnTo>
                    <a:lnTo>
                      <a:pt x="11492" y="6000"/>
                    </a:lnTo>
                    <a:lnTo>
                      <a:pt x="11468" y="5992"/>
                    </a:lnTo>
                    <a:lnTo>
                      <a:pt x="11468" y="5992"/>
                    </a:lnTo>
                    <a:close/>
                    <a:moveTo>
                      <a:pt x="11377" y="4735"/>
                    </a:moveTo>
                    <a:lnTo>
                      <a:pt x="11377" y="4735"/>
                    </a:lnTo>
                    <a:lnTo>
                      <a:pt x="11356" y="4734"/>
                    </a:lnTo>
                    <a:lnTo>
                      <a:pt x="11356" y="4734"/>
                    </a:lnTo>
                    <a:lnTo>
                      <a:pt x="11334" y="4730"/>
                    </a:lnTo>
                    <a:lnTo>
                      <a:pt x="11317" y="4730"/>
                    </a:lnTo>
                    <a:lnTo>
                      <a:pt x="11304" y="4731"/>
                    </a:lnTo>
                    <a:lnTo>
                      <a:pt x="11298" y="4734"/>
                    </a:lnTo>
                    <a:lnTo>
                      <a:pt x="11294" y="4735"/>
                    </a:lnTo>
                    <a:lnTo>
                      <a:pt x="11290" y="4739"/>
                    </a:lnTo>
                    <a:lnTo>
                      <a:pt x="11288" y="4741"/>
                    </a:lnTo>
                    <a:lnTo>
                      <a:pt x="11285" y="4745"/>
                    </a:lnTo>
                    <a:lnTo>
                      <a:pt x="11284" y="4748"/>
                    </a:lnTo>
                    <a:lnTo>
                      <a:pt x="11284" y="4757"/>
                    </a:lnTo>
                    <a:lnTo>
                      <a:pt x="11287" y="4767"/>
                    </a:lnTo>
                    <a:lnTo>
                      <a:pt x="11291" y="4777"/>
                    </a:lnTo>
                    <a:lnTo>
                      <a:pt x="11299" y="4788"/>
                    </a:lnTo>
                    <a:lnTo>
                      <a:pt x="11309" y="4797"/>
                    </a:lnTo>
                    <a:lnTo>
                      <a:pt x="11320" y="4808"/>
                    </a:lnTo>
                    <a:lnTo>
                      <a:pt x="11332" y="4818"/>
                    </a:lnTo>
                    <a:lnTo>
                      <a:pt x="11347" y="4827"/>
                    </a:lnTo>
                    <a:lnTo>
                      <a:pt x="11361" y="4834"/>
                    </a:lnTo>
                    <a:lnTo>
                      <a:pt x="11377" y="4840"/>
                    </a:lnTo>
                    <a:lnTo>
                      <a:pt x="11377" y="4840"/>
                    </a:lnTo>
                    <a:lnTo>
                      <a:pt x="11393" y="4844"/>
                    </a:lnTo>
                    <a:lnTo>
                      <a:pt x="11409" y="4846"/>
                    </a:lnTo>
                    <a:lnTo>
                      <a:pt x="11409" y="4846"/>
                    </a:lnTo>
                    <a:lnTo>
                      <a:pt x="11425" y="4846"/>
                    </a:lnTo>
                    <a:lnTo>
                      <a:pt x="11440" y="4844"/>
                    </a:lnTo>
                    <a:lnTo>
                      <a:pt x="11451" y="4839"/>
                    </a:lnTo>
                    <a:lnTo>
                      <a:pt x="11459" y="4833"/>
                    </a:lnTo>
                    <a:lnTo>
                      <a:pt x="11465" y="4826"/>
                    </a:lnTo>
                    <a:lnTo>
                      <a:pt x="11468" y="4817"/>
                    </a:lnTo>
                    <a:lnTo>
                      <a:pt x="11469" y="4807"/>
                    </a:lnTo>
                    <a:lnTo>
                      <a:pt x="11468" y="4797"/>
                    </a:lnTo>
                    <a:lnTo>
                      <a:pt x="11464" y="4788"/>
                    </a:lnTo>
                    <a:lnTo>
                      <a:pt x="11458" y="4777"/>
                    </a:lnTo>
                    <a:lnTo>
                      <a:pt x="11451" y="4767"/>
                    </a:lnTo>
                    <a:lnTo>
                      <a:pt x="11440" y="4758"/>
                    </a:lnTo>
                    <a:lnTo>
                      <a:pt x="11427" y="4751"/>
                    </a:lnTo>
                    <a:lnTo>
                      <a:pt x="11413" y="4744"/>
                    </a:lnTo>
                    <a:lnTo>
                      <a:pt x="11396" y="4739"/>
                    </a:lnTo>
                    <a:lnTo>
                      <a:pt x="11377" y="4735"/>
                    </a:lnTo>
                    <a:lnTo>
                      <a:pt x="11377" y="4735"/>
                    </a:lnTo>
                    <a:close/>
                    <a:moveTo>
                      <a:pt x="15675" y="2739"/>
                    </a:moveTo>
                    <a:lnTo>
                      <a:pt x="15675" y="2739"/>
                    </a:lnTo>
                    <a:lnTo>
                      <a:pt x="15652" y="2738"/>
                    </a:lnTo>
                    <a:lnTo>
                      <a:pt x="15628" y="2737"/>
                    </a:lnTo>
                    <a:lnTo>
                      <a:pt x="15605" y="2736"/>
                    </a:lnTo>
                    <a:lnTo>
                      <a:pt x="15582" y="2733"/>
                    </a:lnTo>
                    <a:lnTo>
                      <a:pt x="15560" y="2729"/>
                    </a:lnTo>
                    <a:lnTo>
                      <a:pt x="15538" y="2726"/>
                    </a:lnTo>
                    <a:lnTo>
                      <a:pt x="15495" y="2715"/>
                    </a:lnTo>
                    <a:lnTo>
                      <a:pt x="15453" y="2703"/>
                    </a:lnTo>
                    <a:lnTo>
                      <a:pt x="15413" y="2688"/>
                    </a:lnTo>
                    <a:lnTo>
                      <a:pt x="15373" y="2672"/>
                    </a:lnTo>
                    <a:lnTo>
                      <a:pt x="15335" y="2654"/>
                    </a:lnTo>
                    <a:lnTo>
                      <a:pt x="15298" y="2633"/>
                    </a:lnTo>
                    <a:lnTo>
                      <a:pt x="15261" y="2612"/>
                    </a:lnTo>
                    <a:lnTo>
                      <a:pt x="15226" y="2589"/>
                    </a:lnTo>
                    <a:lnTo>
                      <a:pt x="15191" y="2565"/>
                    </a:lnTo>
                    <a:lnTo>
                      <a:pt x="15157" y="2541"/>
                    </a:lnTo>
                    <a:lnTo>
                      <a:pt x="15124" y="2515"/>
                    </a:lnTo>
                    <a:lnTo>
                      <a:pt x="15059" y="2465"/>
                    </a:lnTo>
                    <a:lnTo>
                      <a:pt x="15059" y="2465"/>
                    </a:lnTo>
                    <a:lnTo>
                      <a:pt x="15032" y="2445"/>
                    </a:lnTo>
                    <a:lnTo>
                      <a:pt x="15004" y="2427"/>
                    </a:lnTo>
                    <a:lnTo>
                      <a:pt x="15004" y="2427"/>
                    </a:lnTo>
                    <a:lnTo>
                      <a:pt x="14971" y="2410"/>
                    </a:lnTo>
                    <a:lnTo>
                      <a:pt x="14937" y="2394"/>
                    </a:lnTo>
                    <a:lnTo>
                      <a:pt x="14901" y="2379"/>
                    </a:lnTo>
                    <a:lnTo>
                      <a:pt x="14864" y="2366"/>
                    </a:lnTo>
                    <a:lnTo>
                      <a:pt x="14826" y="2355"/>
                    </a:lnTo>
                    <a:lnTo>
                      <a:pt x="14789" y="2344"/>
                    </a:lnTo>
                    <a:lnTo>
                      <a:pt x="14711" y="2323"/>
                    </a:lnTo>
                    <a:lnTo>
                      <a:pt x="14632" y="2303"/>
                    </a:lnTo>
                    <a:lnTo>
                      <a:pt x="14593" y="2292"/>
                    </a:lnTo>
                    <a:lnTo>
                      <a:pt x="14555" y="2281"/>
                    </a:lnTo>
                    <a:lnTo>
                      <a:pt x="14517" y="2269"/>
                    </a:lnTo>
                    <a:lnTo>
                      <a:pt x="14479" y="2256"/>
                    </a:lnTo>
                    <a:lnTo>
                      <a:pt x="14442" y="2241"/>
                    </a:lnTo>
                    <a:lnTo>
                      <a:pt x="14408" y="2225"/>
                    </a:lnTo>
                    <a:lnTo>
                      <a:pt x="14408" y="2225"/>
                    </a:lnTo>
                    <a:lnTo>
                      <a:pt x="14369" y="2205"/>
                    </a:lnTo>
                    <a:lnTo>
                      <a:pt x="14329" y="2188"/>
                    </a:lnTo>
                    <a:lnTo>
                      <a:pt x="14290" y="2172"/>
                    </a:lnTo>
                    <a:lnTo>
                      <a:pt x="14253" y="2158"/>
                    </a:lnTo>
                    <a:lnTo>
                      <a:pt x="14217" y="2145"/>
                    </a:lnTo>
                    <a:lnTo>
                      <a:pt x="14184" y="2136"/>
                    </a:lnTo>
                    <a:lnTo>
                      <a:pt x="14152" y="2128"/>
                    </a:lnTo>
                    <a:lnTo>
                      <a:pt x="14125" y="2123"/>
                    </a:lnTo>
                    <a:lnTo>
                      <a:pt x="14113" y="2123"/>
                    </a:lnTo>
                    <a:lnTo>
                      <a:pt x="14100" y="2123"/>
                    </a:lnTo>
                    <a:lnTo>
                      <a:pt x="14091" y="2125"/>
                    </a:lnTo>
                    <a:lnTo>
                      <a:pt x="14082" y="2126"/>
                    </a:lnTo>
                    <a:lnTo>
                      <a:pt x="14075" y="2130"/>
                    </a:lnTo>
                    <a:lnTo>
                      <a:pt x="14069" y="2133"/>
                    </a:lnTo>
                    <a:lnTo>
                      <a:pt x="14064" y="2139"/>
                    </a:lnTo>
                    <a:lnTo>
                      <a:pt x="14060" y="2145"/>
                    </a:lnTo>
                    <a:lnTo>
                      <a:pt x="14059" y="2153"/>
                    </a:lnTo>
                    <a:lnTo>
                      <a:pt x="14059" y="2161"/>
                    </a:lnTo>
                    <a:lnTo>
                      <a:pt x="14061" y="2171"/>
                    </a:lnTo>
                    <a:lnTo>
                      <a:pt x="14065" y="2182"/>
                    </a:lnTo>
                    <a:lnTo>
                      <a:pt x="14070" y="2196"/>
                    </a:lnTo>
                    <a:lnTo>
                      <a:pt x="14077" y="2209"/>
                    </a:lnTo>
                    <a:lnTo>
                      <a:pt x="14087" y="2225"/>
                    </a:lnTo>
                    <a:lnTo>
                      <a:pt x="14099" y="2242"/>
                    </a:lnTo>
                    <a:lnTo>
                      <a:pt x="14099" y="2242"/>
                    </a:lnTo>
                    <a:lnTo>
                      <a:pt x="14144" y="2306"/>
                    </a:lnTo>
                    <a:lnTo>
                      <a:pt x="14162" y="2332"/>
                    </a:lnTo>
                    <a:lnTo>
                      <a:pt x="14175" y="2355"/>
                    </a:lnTo>
                    <a:lnTo>
                      <a:pt x="14185" y="2374"/>
                    </a:lnTo>
                    <a:lnTo>
                      <a:pt x="14189" y="2382"/>
                    </a:lnTo>
                    <a:lnTo>
                      <a:pt x="14191" y="2390"/>
                    </a:lnTo>
                    <a:lnTo>
                      <a:pt x="14191" y="2396"/>
                    </a:lnTo>
                    <a:lnTo>
                      <a:pt x="14191" y="2403"/>
                    </a:lnTo>
                    <a:lnTo>
                      <a:pt x="14190" y="2407"/>
                    </a:lnTo>
                    <a:lnTo>
                      <a:pt x="14186" y="2411"/>
                    </a:lnTo>
                    <a:lnTo>
                      <a:pt x="14182" y="2415"/>
                    </a:lnTo>
                    <a:lnTo>
                      <a:pt x="14176" y="2416"/>
                    </a:lnTo>
                    <a:lnTo>
                      <a:pt x="14169" y="2418"/>
                    </a:lnTo>
                    <a:lnTo>
                      <a:pt x="14160" y="2418"/>
                    </a:lnTo>
                    <a:lnTo>
                      <a:pt x="14151" y="2418"/>
                    </a:lnTo>
                    <a:lnTo>
                      <a:pt x="14140" y="2417"/>
                    </a:lnTo>
                    <a:lnTo>
                      <a:pt x="14111" y="2412"/>
                    </a:lnTo>
                    <a:lnTo>
                      <a:pt x="14076" y="2405"/>
                    </a:lnTo>
                    <a:lnTo>
                      <a:pt x="14034" y="2394"/>
                    </a:lnTo>
                    <a:lnTo>
                      <a:pt x="13984" y="2379"/>
                    </a:lnTo>
                    <a:lnTo>
                      <a:pt x="13928" y="2362"/>
                    </a:lnTo>
                    <a:lnTo>
                      <a:pt x="13928" y="2362"/>
                    </a:lnTo>
                    <a:lnTo>
                      <a:pt x="13873" y="2345"/>
                    </a:lnTo>
                    <a:lnTo>
                      <a:pt x="13826" y="2333"/>
                    </a:lnTo>
                    <a:lnTo>
                      <a:pt x="13826" y="2333"/>
                    </a:lnTo>
                    <a:lnTo>
                      <a:pt x="13792" y="2324"/>
                    </a:lnTo>
                    <a:lnTo>
                      <a:pt x="13762" y="2319"/>
                    </a:lnTo>
                    <a:lnTo>
                      <a:pt x="13739" y="2317"/>
                    </a:lnTo>
                    <a:lnTo>
                      <a:pt x="13720" y="2316"/>
                    </a:lnTo>
                    <a:lnTo>
                      <a:pt x="13704" y="2316"/>
                    </a:lnTo>
                    <a:lnTo>
                      <a:pt x="13689" y="2318"/>
                    </a:lnTo>
                    <a:lnTo>
                      <a:pt x="13678" y="2322"/>
                    </a:lnTo>
                    <a:lnTo>
                      <a:pt x="13667" y="2325"/>
                    </a:lnTo>
                    <a:lnTo>
                      <a:pt x="13646" y="2334"/>
                    </a:lnTo>
                    <a:lnTo>
                      <a:pt x="13634" y="2339"/>
                    </a:lnTo>
                    <a:lnTo>
                      <a:pt x="13620" y="2343"/>
                    </a:lnTo>
                    <a:lnTo>
                      <a:pt x="13604" y="2345"/>
                    </a:lnTo>
                    <a:lnTo>
                      <a:pt x="13585" y="2346"/>
                    </a:lnTo>
                    <a:lnTo>
                      <a:pt x="13562" y="2346"/>
                    </a:lnTo>
                    <a:lnTo>
                      <a:pt x="13533" y="2345"/>
                    </a:lnTo>
                    <a:lnTo>
                      <a:pt x="13533" y="2345"/>
                    </a:lnTo>
                    <a:lnTo>
                      <a:pt x="13509" y="2343"/>
                    </a:lnTo>
                    <a:lnTo>
                      <a:pt x="13486" y="2343"/>
                    </a:lnTo>
                    <a:lnTo>
                      <a:pt x="13486" y="2343"/>
                    </a:lnTo>
                    <a:lnTo>
                      <a:pt x="13453" y="2343"/>
                    </a:lnTo>
                    <a:lnTo>
                      <a:pt x="13420" y="2344"/>
                    </a:lnTo>
                    <a:lnTo>
                      <a:pt x="13388" y="2346"/>
                    </a:lnTo>
                    <a:lnTo>
                      <a:pt x="13357" y="2351"/>
                    </a:lnTo>
                    <a:lnTo>
                      <a:pt x="13328" y="2356"/>
                    </a:lnTo>
                    <a:lnTo>
                      <a:pt x="13298" y="2361"/>
                    </a:lnTo>
                    <a:lnTo>
                      <a:pt x="13241" y="2372"/>
                    </a:lnTo>
                    <a:lnTo>
                      <a:pt x="13241" y="2372"/>
                    </a:lnTo>
                    <a:lnTo>
                      <a:pt x="13198" y="2382"/>
                    </a:lnTo>
                    <a:lnTo>
                      <a:pt x="13155" y="2389"/>
                    </a:lnTo>
                    <a:lnTo>
                      <a:pt x="13112" y="2394"/>
                    </a:lnTo>
                    <a:lnTo>
                      <a:pt x="13091" y="2395"/>
                    </a:lnTo>
                    <a:lnTo>
                      <a:pt x="13071" y="2396"/>
                    </a:lnTo>
                    <a:lnTo>
                      <a:pt x="13071" y="2396"/>
                    </a:lnTo>
                    <a:lnTo>
                      <a:pt x="13058" y="2395"/>
                    </a:lnTo>
                    <a:lnTo>
                      <a:pt x="13045" y="2393"/>
                    </a:lnTo>
                    <a:lnTo>
                      <a:pt x="13033" y="2388"/>
                    </a:lnTo>
                    <a:lnTo>
                      <a:pt x="13020" y="2382"/>
                    </a:lnTo>
                    <a:lnTo>
                      <a:pt x="13008" y="2373"/>
                    </a:lnTo>
                    <a:lnTo>
                      <a:pt x="12996" y="2365"/>
                    </a:lnTo>
                    <a:lnTo>
                      <a:pt x="12985" y="2354"/>
                    </a:lnTo>
                    <a:lnTo>
                      <a:pt x="12973" y="2343"/>
                    </a:lnTo>
                    <a:lnTo>
                      <a:pt x="12949" y="2317"/>
                    </a:lnTo>
                    <a:lnTo>
                      <a:pt x="12926" y="2287"/>
                    </a:lnTo>
                    <a:lnTo>
                      <a:pt x="12903" y="2257"/>
                    </a:lnTo>
                    <a:lnTo>
                      <a:pt x="12880" y="2225"/>
                    </a:lnTo>
                    <a:lnTo>
                      <a:pt x="12856" y="2193"/>
                    </a:lnTo>
                    <a:lnTo>
                      <a:pt x="12833" y="2161"/>
                    </a:lnTo>
                    <a:lnTo>
                      <a:pt x="12809" y="2133"/>
                    </a:lnTo>
                    <a:lnTo>
                      <a:pt x="12796" y="2120"/>
                    </a:lnTo>
                    <a:lnTo>
                      <a:pt x="12784" y="2106"/>
                    </a:lnTo>
                    <a:lnTo>
                      <a:pt x="12771" y="2095"/>
                    </a:lnTo>
                    <a:lnTo>
                      <a:pt x="12758" y="2085"/>
                    </a:lnTo>
                    <a:lnTo>
                      <a:pt x="12745" y="2076"/>
                    </a:lnTo>
                    <a:lnTo>
                      <a:pt x="12731" y="2068"/>
                    </a:lnTo>
                    <a:lnTo>
                      <a:pt x="12718" y="2062"/>
                    </a:lnTo>
                    <a:lnTo>
                      <a:pt x="12704" y="2057"/>
                    </a:lnTo>
                    <a:lnTo>
                      <a:pt x="12691" y="2055"/>
                    </a:lnTo>
                    <a:lnTo>
                      <a:pt x="12676" y="2054"/>
                    </a:lnTo>
                    <a:lnTo>
                      <a:pt x="12676" y="2054"/>
                    </a:lnTo>
                    <a:lnTo>
                      <a:pt x="12611" y="2054"/>
                    </a:lnTo>
                    <a:lnTo>
                      <a:pt x="12537" y="2054"/>
                    </a:lnTo>
                    <a:lnTo>
                      <a:pt x="12495" y="2052"/>
                    </a:lnTo>
                    <a:lnTo>
                      <a:pt x="12453" y="2051"/>
                    </a:lnTo>
                    <a:lnTo>
                      <a:pt x="12409" y="2047"/>
                    </a:lnTo>
                    <a:lnTo>
                      <a:pt x="12365" y="2043"/>
                    </a:lnTo>
                    <a:lnTo>
                      <a:pt x="12321" y="2036"/>
                    </a:lnTo>
                    <a:lnTo>
                      <a:pt x="12277" y="2028"/>
                    </a:lnTo>
                    <a:lnTo>
                      <a:pt x="12234" y="2017"/>
                    </a:lnTo>
                    <a:lnTo>
                      <a:pt x="12213" y="2010"/>
                    </a:lnTo>
                    <a:lnTo>
                      <a:pt x="12191" y="2002"/>
                    </a:lnTo>
                    <a:lnTo>
                      <a:pt x="12172" y="1995"/>
                    </a:lnTo>
                    <a:lnTo>
                      <a:pt x="12151" y="1986"/>
                    </a:lnTo>
                    <a:lnTo>
                      <a:pt x="12131" y="1976"/>
                    </a:lnTo>
                    <a:lnTo>
                      <a:pt x="12112" y="1967"/>
                    </a:lnTo>
                    <a:lnTo>
                      <a:pt x="12093" y="1956"/>
                    </a:lnTo>
                    <a:lnTo>
                      <a:pt x="12076" y="1943"/>
                    </a:lnTo>
                    <a:lnTo>
                      <a:pt x="12059" y="1930"/>
                    </a:lnTo>
                    <a:lnTo>
                      <a:pt x="12042" y="1916"/>
                    </a:lnTo>
                    <a:lnTo>
                      <a:pt x="12042" y="1916"/>
                    </a:lnTo>
                    <a:lnTo>
                      <a:pt x="12019" y="1897"/>
                    </a:lnTo>
                    <a:lnTo>
                      <a:pt x="11997" y="1880"/>
                    </a:lnTo>
                    <a:lnTo>
                      <a:pt x="11977" y="1866"/>
                    </a:lnTo>
                    <a:lnTo>
                      <a:pt x="11958" y="1855"/>
                    </a:lnTo>
                    <a:lnTo>
                      <a:pt x="11938" y="1847"/>
                    </a:lnTo>
                    <a:lnTo>
                      <a:pt x="11921" y="1842"/>
                    </a:lnTo>
                    <a:lnTo>
                      <a:pt x="11905" y="1838"/>
                    </a:lnTo>
                    <a:lnTo>
                      <a:pt x="11889" y="1838"/>
                    </a:lnTo>
                    <a:lnTo>
                      <a:pt x="11874" y="1838"/>
                    </a:lnTo>
                    <a:lnTo>
                      <a:pt x="11861" y="1842"/>
                    </a:lnTo>
                    <a:lnTo>
                      <a:pt x="11847" y="1847"/>
                    </a:lnTo>
                    <a:lnTo>
                      <a:pt x="11834" y="1853"/>
                    </a:lnTo>
                    <a:lnTo>
                      <a:pt x="11823" y="1861"/>
                    </a:lnTo>
                    <a:lnTo>
                      <a:pt x="11811" y="1870"/>
                    </a:lnTo>
                    <a:lnTo>
                      <a:pt x="11800" y="1881"/>
                    </a:lnTo>
                    <a:lnTo>
                      <a:pt x="11789" y="1892"/>
                    </a:lnTo>
                    <a:lnTo>
                      <a:pt x="11789" y="1892"/>
                    </a:lnTo>
                    <a:lnTo>
                      <a:pt x="11775" y="1909"/>
                    </a:lnTo>
                    <a:lnTo>
                      <a:pt x="11760" y="1928"/>
                    </a:lnTo>
                    <a:lnTo>
                      <a:pt x="11734" y="1968"/>
                    </a:lnTo>
                    <a:lnTo>
                      <a:pt x="11734" y="1968"/>
                    </a:lnTo>
                    <a:lnTo>
                      <a:pt x="11727" y="1976"/>
                    </a:lnTo>
                    <a:lnTo>
                      <a:pt x="11720" y="1984"/>
                    </a:lnTo>
                    <a:lnTo>
                      <a:pt x="11713" y="1990"/>
                    </a:lnTo>
                    <a:lnTo>
                      <a:pt x="11707" y="1995"/>
                    </a:lnTo>
                    <a:lnTo>
                      <a:pt x="11699" y="1999"/>
                    </a:lnTo>
                    <a:lnTo>
                      <a:pt x="11692" y="2002"/>
                    </a:lnTo>
                    <a:lnTo>
                      <a:pt x="11683" y="2003"/>
                    </a:lnTo>
                    <a:lnTo>
                      <a:pt x="11676" y="2003"/>
                    </a:lnTo>
                    <a:lnTo>
                      <a:pt x="11669" y="2002"/>
                    </a:lnTo>
                    <a:lnTo>
                      <a:pt x="11661" y="2001"/>
                    </a:lnTo>
                    <a:lnTo>
                      <a:pt x="11655" y="1997"/>
                    </a:lnTo>
                    <a:lnTo>
                      <a:pt x="11648" y="1994"/>
                    </a:lnTo>
                    <a:lnTo>
                      <a:pt x="11640" y="1989"/>
                    </a:lnTo>
                    <a:lnTo>
                      <a:pt x="11634" y="1984"/>
                    </a:lnTo>
                    <a:lnTo>
                      <a:pt x="11628" y="1976"/>
                    </a:lnTo>
                    <a:lnTo>
                      <a:pt x="11622" y="1970"/>
                    </a:lnTo>
                    <a:lnTo>
                      <a:pt x="11617" y="1962"/>
                    </a:lnTo>
                    <a:lnTo>
                      <a:pt x="11612" y="1953"/>
                    </a:lnTo>
                    <a:lnTo>
                      <a:pt x="11607" y="1943"/>
                    </a:lnTo>
                    <a:lnTo>
                      <a:pt x="11604" y="1934"/>
                    </a:lnTo>
                    <a:lnTo>
                      <a:pt x="11600" y="1923"/>
                    </a:lnTo>
                    <a:lnTo>
                      <a:pt x="11598" y="1912"/>
                    </a:lnTo>
                    <a:lnTo>
                      <a:pt x="11595" y="1901"/>
                    </a:lnTo>
                    <a:lnTo>
                      <a:pt x="11594" y="1888"/>
                    </a:lnTo>
                    <a:lnTo>
                      <a:pt x="11594" y="1876"/>
                    </a:lnTo>
                    <a:lnTo>
                      <a:pt x="11594" y="1863"/>
                    </a:lnTo>
                    <a:lnTo>
                      <a:pt x="11594" y="1849"/>
                    </a:lnTo>
                    <a:lnTo>
                      <a:pt x="11596" y="1836"/>
                    </a:lnTo>
                    <a:lnTo>
                      <a:pt x="11599" y="1822"/>
                    </a:lnTo>
                    <a:lnTo>
                      <a:pt x="11602" y="1808"/>
                    </a:lnTo>
                    <a:lnTo>
                      <a:pt x="11607" y="1794"/>
                    </a:lnTo>
                    <a:lnTo>
                      <a:pt x="11614" y="1779"/>
                    </a:lnTo>
                    <a:lnTo>
                      <a:pt x="11614" y="1779"/>
                    </a:lnTo>
                    <a:lnTo>
                      <a:pt x="11620" y="1763"/>
                    </a:lnTo>
                    <a:lnTo>
                      <a:pt x="11621" y="1757"/>
                    </a:lnTo>
                    <a:lnTo>
                      <a:pt x="11621" y="1750"/>
                    </a:lnTo>
                    <a:lnTo>
                      <a:pt x="11621" y="1745"/>
                    </a:lnTo>
                    <a:lnTo>
                      <a:pt x="11620" y="1739"/>
                    </a:lnTo>
                    <a:lnTo>
                      <a:pt x="11617" y="1734"/>
                    </a:lnTo>
                    <a:lnTo>
                      <a:pt x="11614" y="1730"/>
                    </a:lnTo>
                    <a:lnTo>
                      <a:pt x="11610" y="1727"/>
                    </a:lnTo>
                    <a:lnTo>
                      <a:pt x="11606" y="1723"/>
                    </a:lnTo>
                    <a:lnTo>
                      <a:pt x="11595" y="1717"/>
                    </a:lnTo>
                    <a:lnTo>
                      <a:pt x="11582" y="1713"/>
                    </a:lnTo>
                    <a:lnTo>
                      <a:pt x="11566" y="1711"/>
                    </a:lnTo>
                    <a:lnTo>
                      <a:pt x="11547" y="1710"/>
                    </a:lnTo>
                    <a:lnTo>
                      <a:pt x="11528" y="1711"/>
                    </a:lnTo>
                    <a:lnTo>
                      <a:pt x="11506" y="1712"/>
                    </a:lnTo>
                    <a:lnTo>
                      <a:pt x="11482" y="1716"/>
                    </a:lnTo>
                    <a:lnTo>
                      <a:pt x="11457" y="1719"/>
                    </a:lnTo>
                    <a:lnTo>
                      <a:pt x="11431" y="1725"/>
                    </a:lnTo>
                    <a:lnTo>
                      <a:pt x="11377" y="1739"/>
                    </a:lnTo>
                    <a:lnTo>
                      <a:pt x="11377" y="1739"/>
                    </a:lnTo>
                    <a:lnTo>
                      <a:pt x="11334" y="1751"/>
                    </a:lnTo>
                    <a:lnTo>
                      <a:pt x="11291" y="1766"/>
                    </a:lnTo>
                    <a:lnTo>
                      <a:pt x="11249" y="1781"/>
                    </a:lnTo>
                    <a:lnTo>
                      <a:pt x="11207" y="1797"/>
                    </a:lnTo>
                    <a:lnTo>
                      <a:pt x="11167" y="1814"/>
                    </a:lnTo>
                    <a:lnTo>
                      <a:pt x="11130" y="1831"/>
                    </a:lnTo>
                    <a:lnTo>
                      <a:pt x="11096" y="1848"/>
                    </a:lnTo>
                    <a:lnTo>
                      <a:pt x="11065" y="1865"/>
                    </a:lnTo>
                    <a:lnTo>
                      <a:pt x="11065" y="1865"/>
                    </a:lnTo>
                    <a:lnTo>
                      <a:pt x="11040" y="1880"/>
                    </a:lnTo>
                    <a:lnTo>
                      <a:pt x="11016" y="1892"/>
                    </a:lnTo>
                    <a:lnTo>
                      <a:pt x="10994" y="1903"/>
                    </a:lnTo>
                    <a:lnTo>
                      <a:pt x="10972" y="1913"/>
                    </a:lnTo>
                    <a:lnTo>
                      <a:pt x="10951" y="1921"/>
                    </a:lnTo>
                    <a:lnTo>
                      <a:pt x="10930" y="1929"/>
                    </a:lnTo>
                    <a:lnTo>
                      <a:pt x="10911" y="1935"/>
                    </a:lnTo>
                    <a:lnTo>
                      <a:pt x="10890" y="1940"/>
                    </a:lnTo>
                    <a:lnTo>
                      <a:pt x="10890" y="1940"/>
                    </a:lnTo>
                    <a:lnTo>
                      <a:pt x="10856" y="1946"/>
                    </a:lnTo>
                    <a:lnTo>
                      <a:pt x="10820" y="1950"/>
                    </a:lnTo>
                    <a:lnTo>
                      <a:pt x="10782" y="1951"/>
                    </a:lnTo>
                    <a:lnTo>
                      <a:pt x="10742" y="1952"/>
                    </a:lnTo>
                    <a:lnTo>
                      <a:pt x="10742" y="1952"/>
                    </a:lnTo>
                    <a:lnTo>
                      <a:pt x="10685" y="1951"/>
                    </a:lnTo>
                    <a:lnTo>
                      <a:pt x="10685" y="1951"/>
                    </a:lnTo>
                    <a:lnTo>
                      <a:pt x="10568" y="1951"/>
                    </a:lnTo>
                    <a:lnTo>
                      <a:pt x="10568" y="1951"/>
                    </a:lnTo>
                    <a:lnTo>
                      <a:pt x="10541" y="1952"/>
                    </a:lnTo>
                    <a:lnTo>
                      <a:pt x="10514" y="1954"/>
                    </a:lnTo>
                    <a:lnTo>
                      <a:pt x="10488" y="1959"/>
                    </a:lnTo>
                    <a:lnTo>
                      <a:pt x="10464" y="1965"/>
                    </a:lnTo>
                    <a:lnTo>
                      <a:pt x="10439" y="1973"/>
                    </a:lnTo>
                    <a:lnTo>
                      <a:pt x="10417" y="1981"/>
                    </a:lnTo>
                    <a:lnTo>
                      <a:pt x="10395" y="1991"/>
                    </a:lnTo>
                    <a:lnTo>
                      <a:pt x="10373" y="2001"/>
                    </a:lnTo>
                    <a:lnTo>
                      <a:pt x="10334" y="2022"/>
                    </a:lnTo>
                    <a:lnTo>
                      <a:pt x="10297" y="2041"/>
                    </a:lnTo>
                    <a:lnTo>
                      <a:pt x="10264" y="2059"/>
                    </a:lnTo>
                    <a:lnTo>
                      <a:pt x="10247" y="2066"/>
                    </a:lnTo>
                    <a:lnTo>
                      <a:pt x="10232" y="2071"/>
                    </a:lnTo>
                    <a:lnTo>
                      <a:pt x="10232" y="2071"/>
                    </a:lnTo>
                    <a:lnTo>
                      <a:pt x="10221" y="2074"/>
                    </a:lnTo>
                    <a:lnTo>
                      <a:pt x="10212" y="2077"/>
                    </a:lnTo>
                    <a:lnTo>
                      <a:pt x="10202" y="2077"/>
                    </a:lnTo>
                    <a:lnTo>
                      <a:pt x="10192" y="2077"/>
                    </a:lnTo>
                    <a:lnTo>
                      <a:pt x="10182" y="2077"/>
                    </a:lnTo>
                    <a:lnTo>
                      <a:pt x="10174" y="2074"/>
                    </a:lnTo>
                    <a:lnTo>
                      <a:pt x="10164" y="2071"/>
                    </a:lnTo>
                    <a:lnTo>
                      <a:pt x="10155" y="2066"/>
                    </a:lnTo>
                    <a:lnTo>
                      <a:pt x="10147" y="2060"/>
                    </a:lnTo>
                    <a:lnTo>
                      <a:pt x="10138" y="2051"/>
                    </a:lnTo>
                    <a:lnTo>
                      <a:pt x="10129" y="2043"/>
                    </a:lnTo>
                    <a:lnTo>
                      <a:pt x="10121" y="2030"/>
                    </a:lnTo>
                    <a:lnTo>
                      <a:pt x="10112" y="2018"/>
                    </a:lnTo>
                    <a:lnTo>
                      <a:pt x="10105" y="2003"/>
                    </a:lnTo>
                    <a:lnTo>
                      <a:pt x="10096" y="1986"/>
                    </a:lnTo>
                    <a:lnTo>
                      <a:pt x="10088" y="1968"/>
                    </a:lnTo>
                    <a:lnTo>
                      <a:pt x="10088" y="1968"/>
                    </a:lnTo>
                    <a:lnTo>
                      <a:pt x="10082" y="1952"/>
                    </a:lnTo>
                    <a:lnTo>
                      <a:pt x="10074" y="1936"/>
                    </a:lnTo>
                    <a:lnTo>
                      <a:pt x="10066" y="1923"/>
                    </a:lnTo>
                    <a:lnTo>
                      <a:pt x="10056" y="1909"/>
                    </a:lnTo>
                    <a:lnTo>
                      <a:pt x="10047" y="1896"/>
                    </a:lnTo>
                    <a:lnTo>
                      <a:pt x="10036" y="1885"/>
                    </a:lnTo>
                    <a:lnTo>
                      <a:pt x="10025" y="1874"/>
                    </a:lnTo>
                    <a:lnTo>
                      <a:pt x="10014" y="1863"/>
                    </a:lnTo>
                    <a:lnTo>
                      <a:pt x="10002" y="1853"/>
                    </a:lnTo>
                    <a:lnTo>
                      <a:pt x="9990" y="1844"/>
                    </a:lnTo>
                    <a:lnTo>
                      <a:pt x="9976" y="1836"/>
                    </a:lnTo>
                    <a:lnTo>
                      <a:pt x="9963" y="1828"/>
                    </a:lnTo>
                    <a:lnTo>
                      <a:pt x="9935" y="1814"/>
                    </a:lnTo>
                    <a:lnTo>
                      <a:pt x="9904" y="1801"/>
                    </a:lnTo>
                    <a:lnTo>
                      <a:pt x="9904" y="1801"/>
                    </a:lnTo>
                    <a:lnTo>
                      <a:pt x="9872" y="1792"/>
                    </a:lnTo>
                    <a:lnTo>
                      <a:pt x="9838" y="1783"/>
                    </a:lnTo>
                    <a:lnTo>
                      <a:pt x="9801" y="1774"/>
                    </a:lnTo>
                    <a:lnTo>
                      <a:pt x="9765" y="1768"/>
                    </a:lnTo>
                    <a:lnTo>
                      <a:pt x="9765" y="1768"/>
                    </a:lnTo>
                    <a:lnTo>
                      <a:pt x="9721" y="1761"/>
                    </a:lnTo>
                    <a:lnTo>
                      <a:pt x="9674" y="1754"/>
                    </a:lnTo>
                    <a:lnTo>
                      <a:pt x="9580" y="1740"/>
                    </a:lnTo>
                    <a:lnTo>
                      <a:pt x="9580" y="1740"/>
                    </a:lnTo>
                    <a:lnTo>
                      <a:pt x="9514" y="1729"/>
                    </a:lnTo>
                    <a:lnTo>
                      <a:pt x="9481" y="1723"/>
                    </a:lnTo>
                    <a:lnTo>
                      <a:pt x="9447" y="1716"/>
                    </a:lnTo>
                    <a:lnTo>
                      <a:pt x="9414" y="1707"/>
                    </a:lnTo>
                    <a:lnTo>
                      <a:pt x="9383" y="1699"/>
                    </a:lnTo>
                    <a:lnTo>
                      <a:pt x="9349" y="1688"/>
                    </a:lnTo>
                    <a:lnTo>
                      <a:pt x="9318" y="1677"/>
                    </a:lnTo>
                    <a:lnTo>
                      <a:pt x="9318" y="1677"/>
                    </a:lnTo>
                    <a:lnTo>
                      <a:pt x="9301" y="1670"/>
                    </a:lnTo>
                    <a:lnTo>
                      <a:pt x="9301" y="1670"/>
                    </a:lnTo>
                    <a:lnTo>
                      <a:pt x="9245" y="1651"/>
                    </a:lnTo>
                    <a:lnTo>
                      <a:pt x="9192" y="1635"/>
                    </a:lnTo>
                    <a:lnTo>
                      <a:pt x="9139" y="1623"/>
                    </a:lnTo>
                    <a:lnTo>
                      <a:pt x="9087" y="1612"/>
                    </a:lnTo>
                    <a:lnTo>
                      <a:pt x="9036" y="1603"/>
                    </a:lnTo>
                    <a:lnTo>
                      <a:pt x="8986" y="1597"/>
                    </a:lnTo>
                    <a:lnTo>
                      <a:pt x="8934" y="1592"/>
                    </a:lnTo>
                    <a:lnTo>
                      <a:pt x="8883" y="1588"/>
                    </a:lnTo>
                    <a:lnTo>
                      <a:pt x="8779" y="1581"/>
                    </a:lnTo>
                    <a:lnTo>
                      <a:pt x="8670" y="1572"/>
                    </a:lnTo>
                    <a:lnTo>
                      <a:pt x="8612" y="1566"/>
                    </a:lnTo>
                    <a:lnTo>
                      <a:pt x="8552" y="1559"/>
                    </a:lnTo>
                    <a:lnTo>
                      <a:pt x="8491" y="1550"/>
                    </a:lnTo>
                    <a:lnTo>
                      <a:pt x="8426" y="1539"/>
                    </a:lnTo>
                    <a:lnTo>
                      <a:pt x="8426" y="1539"/>
                    </a:lnTo>
                    <a:lnTo>
                      <a:pt x="8385" y="1532"/>
                    </a:lnTo>
                    <a:lnTo>
                      <a:pt x="8344" y="1527"/>
                    </a:lnTo>
                    <a:lnTo>
                      <a:pt x="8307" y="1523"/>
                    </a:lnTo>
                    <a:lnTo>
                      <a:pt x="8273" y="1521"/>
                    </a:lnTo>
                    <a:lnTo>
                      <a:pt x="8241" y="1521"/>
                    </a:lnTo>
                    <a:lnTo>
                      <a:pt x="8212" y="1522"/>
                    </a:lnTo>
                    <a:lnTo>
                      <a:pt x="8184" y="1526"/>
                    </a:lnTo>
                    <a:lnTo>
                      <a:pt x="8157" y="1530"/>
                    </a:lnTo>
                    <a:lnTo>
                      <a:pt x="8157" y="1530"/>
                    </a:lnTo>
                    <a:lnTo>
                      <a:pt x="8131" y="1536"/>
                    </a:lnTo>
                    <a:lnTo>
                      <a:pt x="8108" y="1544"/>
                    </a:lnTo>
                    <a:lnTo>
                      <a:pt x="8085" y="1553"/>
                    </a:lnTo>
                    <a:lnTo>
                      <a:pt x="8064" y="1563"/>
                    </a:lnTo>
                    <a:lnTo>
                      <a:pt x="8044" y="1574"/>
                    </a:lnTo>
                    <a:lnTo>
                      <a:pt x="8026" y="1586"/>
                    </a:lnTo>
                    <a:lnTo>
                      <a:pt x="8007" y="1599"/>
                    </a:lnTo>
                    <a:lnTo>
                      <a:pt x="7990" y="1613"/>
                    </a:lnTo>
                    <a:lnTo>
                      <a:pt x="7974" y="1629"/>
                    </a:lnTo>
                    <a:lnTo>
                      <a:pt x="7957" y="1643"/>
                    </a:lnTo>
                    <a:lnTo>
                      <a:pt x="7927" y="1677"/>
                    </a:lnTo>
                    <a:lnTo>
                      <a:pt x="7894" y="1710"/>
                    </a:lnTo>
                    <a:lnTo>
                      <a:pt x="7861" y="1745"/>
                    </a:lnTo>
                    <a:lnTo>
                      <a:pt x="7861" y="1745"/>
                    </a:lnTo>
                    <a:lnTo>
                      <a:pt x="7847" y="1757"/>
                    </a:lnTo>
                    <a:lnTo>
                      <a:pt x="7834" y="1768"/>
                    </a:lnTo>
                    <a:lnTo>
                      <a:pt x="7820" y="1778"/>
                    </a:lnTo>
                    <a:lnTo>
                      <a:pt x="7807" y="1788"/>
                    </a:lnTo>
                    <a:lnTo>
                      <a:pt x="7793" y="1795"/>
                    </a:lnTo>
                    <a:lnTo>
                      <a:pt x="7779" y="1803"/>
                    </a:lnTo>
                    <a:lnTo>
                      <a:pt x="7765" y="1809"/>
                    </a:lnTo>
                    <a:lnTo>
                      <a:pt x="7750" y="1814"/>
                    </a:lnTo>
                    <a:lnTo>
                      <a:pt x="7737" y="1817"/>
                    </a:lnTo>
                    <a:lnTo>
                      <a:pt x="7723" y="1820"/>
                    </a:lnTo>
                    <a:lnTo>
                      <a:pt x="7710" y="1822"/>
                    </a:lnTo>
                    <a:lnTo>
                      <a:pt x="7698" y="1823"/>
                    </a:lnTo>
                    <a:lnTo>
                      <a:pt x="7684" y="1823"/>
                    </a:lnTo>
                    <a:lnTo>
                      <a:pt x="7673" y="1822"/>
                    </a:lnTo>
                    <a:lnTo>
                      <a:pt x="7661" y="1821"/>
                    </a:lnTo>
                    <a:lnTo>
                      <a:pt x="7650" y="1817"/>
                    </a:lnTo>
                    <a:lnTo>
                      <a:pt x="7640" y="1814"/>
                    </a:lnTo>
                    <a:lnTo>
                      <a:pt x="7632" y="1810"/>
                    </a:lnTo>
                    <a:lnTo>
                      <a:pt x="7623" y="1804"/>
                    </a:lnTo>
                    <a:lnTo>
                      <a:pt x="7616" y="1798"/>
                    </a:lnTo>
                    <a:lnTo>
                      <a:pt x="7608" y="1790"/>
                    </a:lnTo>
                    <a:lnTo>
                      <a:pt x="7603" y="1783"/>
                    </a:lnTo>
                    <a:lnTo>
                      <a:pt x="7599" y="1773"/>
                    </a:lnTo>
                    <a:lnTo>
                      <a:pt x="7595" y="1765"/>
                    </a:lnTo>
                    <a:lnTo>
                      <a:pt x="7594" y="1754"/>
                    </a:lnTo>
                    <a:lnTo>
                      <a:pt x="7592" y="1743"/>
                    </a:lnTo>
                    <a:lnTo>
                      <a:pt x="7594" y="1730"/>
                    </a:lnTo>
                    <a:lnTo>
                      <a:pt x="7596" y="1718"/>
                    </a:lnTo>
                    <a:lnTo>
                      <a:pt x="7600" y="1705"/>
                    </a:lnTo>
                    <a:lnTo>
                      <a:pt x="7605" y="1690"/>
                    </a:lnTo>
                    <a:lnTo>
                      <a:pt x="7612" y="1675"/>
                    </a:lnTo>
                    <a:lnTo>
                      <a:pt x="7621" y="1659"/>
                    </a:lnTo>
                    <a:lnTo>
                      <a:pt x="7621" y="1659"/>
                    </a:lnTo>
                    <a:lnTo>
                      <a:pt x="7641" y="1628"/>
                    </a:lnTo>
                    <a:lnTo>
                      <a:pt x="7663" y="1598"/>
                    </a:lnTo>
                    <a:lnTo>
                      <a:pt x="7689" y="1569"/>
                    </a:lnTo>
                    <a:lnTo>
                      <a:pt x="7716" y="1539"/>
                    </a:lnTo>
                    <a:lnTo>
                      <a:pt x="7745" y="1512"/>
                    </a:lnTo>
                    <a:lnTo>
                      <a:pt x="7777" y="1487"/>
                    </a:lnTo>
                    <a:lnTo>
                      <a:pt x="7810" y="1461"/>
                    </a:lnTo>
                    <a:lnTo>
                      <a:pt x="7845" y="1438"/>
                    </a:lnTo>
                    <a:lnTo>
                      <a:pt x="7880" y="1416"/>
                    </a:lnTo>
                    <a:lnTo>
                      <a:pt x="7918" y="1394"/>
                    </a:lnTo>
                    <a:lnTo>
                      <a:pt x="7956" y="1374"/>
                    </a:lnTo>
                    <a:lnTo>
                      <a:pt x="7995" y="1357"/>
                    </a:lnTo>
                    <a:lnTo>
                      <a:pt x="8036" y="1341"/>
                    </a:lnTo>
                    <a:lnTo>
                      <a:pt x="8076" y="1326"/>
                    </a:lnTo>
                    <a:lnTo>
                      <a:pt x="8116" y="1313"/>
                    </a:lnTo>
                    <a:lnTo>
                      <a:pt x="8157" y="1302"/>
                    </a:lnTo>
                    <a:lnTo>
                      <a:pt x="8169" y="1299"/>
                    </a:lnTo>
                    <a:lnTo>
                      <a:pt x="8169" y="1299"/>
                    </a:lnTo>
                    <a:lnTo>
                      <a:pt x="8190" y="1295"/>
                    </a:lnTo>
                    <a:lnTo>
                      <a:pt x="8211" y="1287"/>
                    </a:lnTo>
                    <a:lnTo>
                      <a:pt x="8230" y="1280"/>
                    </a:lnTo>
                    <a:lnTo>
                      <a:pt x="8250" y="1272"/>
                    </a:lnTo>
                    <a:lnTo>
                      <a:pt x="8270" y="1263"/>
                    </a:lnTo>
                    <a:lnTo>
                      <a:pt x="8288" y="1253"/>
                    </a:lnTo>
                    <a:lnTo>
                      <a:pt x="8306" y="1243"/>
                    </a:lnTo>
                    <a:lnTo>
                      <a:pt x="8323" y="1232"/>
                    </a:lnTo>
                    <a:lnTo>
                      <a:pt x="8341" y="1221"/>
                    </a:lnTo>
                    <a:lnTo>
                      <a:pt x="8356" y="1209"/>
                    </a:lnTo>
                    <a:lnTo>
                      <a:pt x="8371" y="1197"/>
                    </a:lnTo>
                    <a:lnTo>
                      <a:pt x="8386" y="1184"/>
                    </a:lnTo>
                    <a:lnTo>
                      <a:pt x="8398" y="1172"/>
                    </a:lnTo>
                    <a:lnTo>
                      <a:pt x="8410" y="1160"/>
                    </a:lnTo>
                    <a:lnTo>
                      <a:pt x="8421" y="1146"/>
                    </a:lnTo>
                    <a:lnTo>
                      <a:pt x="8430" y="1134"/>
                    </a:lnTo>
                    <a:lnTo>
                      <a:pt x="8439" y="1122"/>
                    </a:lnTo>
                    <a:lnTo>
                      <a:pt x="8446" y="1110"/>
                    </a:lnTo>
                    <a:lnTo>
                      <a:pt x="8451" y="1099"/>
                    </a:lnTo>
                    <a:lnTo>
                      <a:pt x="8454" y="1086"/>
                    </a:lnTo>
                    <a:lnTo>
                      <a:pt x="8457" y="1075"/>
                    </a:lnTo>
                    <a:lnTo>
                      <a:pt x="8457" y="1066"/>
                    </a:lnTo>
                    <a:lnTo>
                      <a:pt x="8456" y="1056"/>
                    </a:lnTo>
                    <a:lnTo>
                      <a:pt x="8453" y="1046"/>
                    </a:lnTo>
                    <a:lnTo>
                      <a:pt x="8448" y="1037"/>
                    </a:lnTo>
                    <a:lnTo>
                      <a:pt x="8442" y="1030"/>
                    </a:lnTo>
                    <a:lnTo>
                      <a:pt x="8434" y="1024"/>
                    </a:lnTo>
                    <a:lnTo>
                      <a:pt x="8423" y="1018"/>
                    </a:lnTo>
                    <a:lnTo>
                      <a:pt x="8409" y="1014"/>
                    </a:lnTo>
                    <a:lnTo>
                      <a:pt x="8394" y="1010"/>
                    </a:lnTo>
                    <a:lnTo>
                      <a:pt x="8377" y="1009"/>
                    </a:lnTo>
                    <a:lnTo>
                      <a:pt x="8358" y="1008"/>
                    </a:lnTo>
                    <a:lnTo>
                      <a:pt x="8358" y="1008"/>
                    </a:lnTo>
                    <a:lnTo>
                      <a:pt x="8306" y="1007"/>
                    </a:lnTo>
                    <a:lnTo>
                      <a:pt x="8256" y="1003"/>
                    </a:lnTo>
                    <a:lnTo>
                      <a:pt x="8207" y="997"/>
                    </a:lnTo>
                    <a:lnTo>
                      <a:pt x="8157" y="990"/>
                    </a:lnTo>
                    <a:lnTo>
                      <a:pt x="8157" y="990"/>
                    </a:lnTo>
                    <a:lnTo>
                      <a:pt x="8102" y="980"/>
                    </a:lnTo>
                    <a:lnTo>
                      <a:pt x="8047" y="970"/>
                    </a:lnTo>
                    <a:lnTo>
                      <a:pt x="7993" y="960"/>
                    </a:lnTo>
                    <a:lnTo>
                      <a:pt x="7938" y="950"/>
                    </a:lnTo>
                    <a:lnTo>
                      <a:pt x="7884" y="943"/>
                    </a:lnTo>
                    <a:lnTo>
                      <a:pt x="7830" y="938"/>
                    </a:lnTo>
                    <a:lnTo>
                      <a:pt x="7804" y="937"/>
                    </a:lnTo>
                    <a:lnTo>
                      <a:pt x="7777" y="937"/>
                    </a:lnTo>
                    <a:lnTo>
                      <a:pt x="7750" y="938"/>
                    </a:lnTo>
                    <a:lnTo>
                      <a:pt x="7723" y="939"/>
                    </a:lnTo>
                    <a:lnTo>
                      <a:pt x="7723" y="939"/>
                    </a:lnTo>
                    <a:lnTo>
                      <a:pt x="7705" y="941"/>
                    </a:lnTo>
                    <a:lnTo>
                      <a:pt x="7690" y="939"/>
                    </a:lnTo>
                    <a:lnTo>
                      <a:pt x="7678" y="937"/>
                    </a:lnTo>
                    <a:lnTo>
                      <a:pt x="7668" y="932"/>
                    </a:lnTo>
                    <a:lnTo>
                      <a:pt x="7661" y="927"/>
                    </a:lnTo>
                    <a:lnTo>
                      <a:pt x="7656" y="921"/>
                    </a:lnTo>
                    <a:lnTo>
                      <a:pt x="7652" y="913"/>
                    </a:lnTo>
                    <a:lnTo>
                      <a:pt x="7650" y="904"/>
                    </a:lnTo>
                    <a:lnTo>
                      <a:pt x="7650" y="894"/>
                    </a:lnTo>
                    <a:lnTo>
                      <a:pt x="7651" y="883"/>
                    </a:lnTo>
                    <a:lnTo>
                      <a:pt x="7655" y="860"/>
                    </a:lnTo>
                    <a:lnTo>
                      <a:pt x="7667" y="808"/>
                    </a:lnTo>
                    <a:lnTo>
                      <a:pt x="7673" y="783"/>
                    </a:lnTo>
                    <a:lnTo>
                      <a:pt x="7674" y="769"/>
                    </a:lnTo>
                    <a:lnTo>
                      <a:pt x="7676" y="757"/>
                    </a:lnTo>
                    <a:lnTo>
                      <a:pt x="7676" y="744"/>
                    </a:lnTo>
                    <a:lnTo>
                      <a:pt x="7674" y="733"/>
                    </a:lnTo>
                    <a:lnTo>
                      <a:pt x="7671" y="722"/>
                    </a:lnTo>
                    <a:lnTo>
                      <a:pt x="7666" y="711"/>
                    </a:lnTo>
                    <a:lnTo>
                      <a:pt x="7659" y="701"/>
                    </a:lnTo>
                    <a:lnTo>
                      <a:pt x="7649" y="692"/>
                    </a:lnTo>
                    <a:lnTo>
                      <a:pt x="7638" y="685"/>
                    </a:lnTo>
                    <a:lnTo>
                      <a:pt x="7623" y="677"/>
                    </a:lnTo>
                    <a:lnTo>
                      <a:pt x="7606" y="673"/>
                    </a:lnTo>
                    <a:lnTo>
                      <a:pt x="7585" y="669"/>
                    </a:lnTo>
                    <a:lnTo>
                      <a:pt x="7562" y="666"/>
                    </a:lnTo>
                    <a:lnTo>
                      <a:pt x="7535" y="665"/>
                    </a:lnTo>
                    <a:lnTo>
                      <a:pt x="7535" y="665"/>
                    </a:lnTo>
                    <a:lnTo>
                      <a:pt x="7516" y="668"/>
                    </a:lnTo>
                    <a:lnTo>
                      <a:pt x="7498" y="671"/>
                    </a:lnTo>
                    <a:lnTo>
                      <a:pt x="7482" y="676"/>
                    </a:lnTo>
                    <a:lnTo>
                      <a:pt x="7468" y="681"/>
                    </a:lnTo>
                    <a:lnTo>
                      <a:pt x="7453" y="687"/>
                    </a:lnTo>
                    <a:lnTo>
                      <a:pt x="7441" y="695"/>
                    </a:lnTo>
                    <a:lnTo>
                      <a:pt x="7430" y="702"/>
                    </a:lnTo>
                    <a:lnTo>
                      <a:pt x="7419" y="711"/>
                    </a:lnTo>
                    <a:lnTo>
                      <a:pt x="7409" y="720"/>
                    </a:lnTo>
                    <a:lnTo>
                      <a:pt x="7400" y="730"/>
                    </a:lnTo>
                    <a:lnTo>
                      <a:pt x="7393" y="741"/>
                    </a:lnTo>
                    <a:lnTo>
                      <a:pt x="7385" y="752"/>
                    </a:lnTo>
                    <a:lnTo>
                      <a:pt x="7379" y="763"/>
                    </a:lnTo>
                    <a:lnTo>
                      <a:pt x="7373" y="775"/>
                    </a:lnTo>
                    <a:lnTo>
                      <a:pt x="7363" y="801"/>
                    </a:lnTo>
                    <a:lnTo>
                      <a:pt x="7356" y="828"/>
                    </a:lnTo>
                    <a:lnTo>
                      <a:pt x="7350" y="856"/>
                    </a:lnTo>
                    <a:lnTo>
                      <a:pt x="7340" y="915"/>
                    </a:lnTo>
                    <a:lnTo>
                      <a:pt x="7334" y="944"/>
                    </a:lnTo>
                    <a:lnTo>
                      <a:pt x="7329" y="974"/>
                    </a:lnTo>
                    <a:lnTo>
                      <a:pt x="7323" y="1002"/>
                    </a:lnTo>
                    <a:lnTo>
                      <a:pt x="7314" y="1029"/>
                    </a:lnTo>
                    <a:lnTo>
                      <a:pt x="7314" y="1029"/>
                    </a:lnTo>
                    <a:lnTo>
                      <a:pt x="7306" y="1052"/>
                    </a:lnTo>
                    <a:lnTo>
                      <a:pt x="7306" y="1052"/>
                    </a:lnTo>
                    <a:lnTo>
                      <a:pt x="7300" y="1064"/>
                    </a:lnTo>
                    <a:lnTo>
                      <a:pt x="7294" y="1075"/>
                    </a:lnTo>
                    <a:lnTo>
                      <a:pt x="7285" y="1085"/>
                    </a:lnTo>
                    <a:lnTo>
                      <a:pt x="7276" y="1093"/>
                    </a:lnTo>
                    <a:lnTo>
                      <a:pt x="7268" y="1100"/>
                    </a:lnTo>
                    <a:lnTo>
                      <a:pt x="7258" y="1106"/>
                    </a:lnTo>
                    <a:lnTo>
                      <a:pt x="7247" y="1110"/>
                    </a:lnTo>
                    <a:lnTo>
                      <a:pt x="7236" y="1113"/>
                    </a:lnTo>
                    <a:lnTo>
                      <a:pt x="7225" y="1116"/>
                    </a:lnTo>
                    <a:lnTo>
                      <a:pt x="7213" y="1117"/>
                    </a:lnTo>
                    <a:lnTo>
                      <a:pt x="7201" y="1118"/>
                    </a:lnTo>
                    <a:lnTo>
                      <a:pt x="7187" y="1118"/>
                    </a:lnTo>
                    <a:lnTo>
                      <a:pt x="7160" y="1117"/>
                    </a:lnTo>
                    <a:lnTo>
                      <a:pt x="7133" y="1113"/>
                    </a:lnTo>
                    <a:lnTo>
                      <a:pt x="7076" y="1105"/>
                    </a:lnTo>
                    <a:lnTo>
                      <a:pt x="7048" y="1100"/>
                    </a:lnTo>
                    <a:lnTo>
                      <a:pt x="7019" y="1097"/>
                    </a:lnTo>
                    <a:lnTo>
                      <a:pt x="6992" y="1096"/>
                    </a:lnTo>
                    <a:lnTo>
                      <a:pt x="6979" y="1097"/>
                    </a:lnTo>
                    <a:lnTo>
                      <a:pt x="6967" y="1099"/>
                    </a:lnTo>
                    <a:lnTo>
                      <a:pt x="6953" y="1100"/>
                    </a:lnTo>
                    <a:lnTo>
                      <a:pt x="6942" y="1104"/>
                    </a:lnTo>
                    <a:lnTo>
                      <a:pt x="6930" y="1107"/>
                    </a:lnTo>
                    <a:lnTo>
                      <a:pt x="6919" y="1112"/>
                    </a:lnTo>
                    <a:lnTo>
                      <a:pt x="6919" y="1112"/>
                    </a:lnTo>
                    <a:lnTo>
                      <a:pt x="6901" y="1121"/>
                    </a:lnTo>
                    <a:lnTo>
                      <a:pt x="6883" y="1126"/>
                    </a:lnTo>
                    <a:lnTo>
                      <a:pt x="6866" y="1128"/>
                    </a:lnTo>
                    <a:lnTo>
                      <a:pt x="6850" y="1128"/>
                    </a:lnTo>
                    <a:lnTo>
                      <a:pt x="6833" y="1126"/>
                    </a:lnTo>
                    <a:lnTo>
                      <a:pt x="6817" y="1122"/>
                    </a:lnTo>
                    <a:lnTo>
                      <a:pt x="6782" y="1111"/>
                    </a:lnTo>
                    <a:lnTo>
                      <a:pt x="6763" y="1105"/>
                    </a:lnTo>
                    <a:lnTo>
                      <a:pt x="6743" y="1099"/>
                    </a:lnTo>
                    <a:lnTo>
                      <a:pt x="6719" y="1094"/>
                    </a:lnTo>
                    <a:lnTo>
                      <a:pt x="6695" y="1089"/>
                    </a:lnTo>
                    <a:lnTo>
                      <a:pt x="6667" y="1086"/>
                    </a:lnTo>
                    <a:lnTo>
                      <a:pt x="6636" y="1085"/>
                    </a:lnTo>
                    <a:lnTo>
                      <a:pt x="6602" y="1086"/>
                    </a:lnTo>
                    <a:lnTo>
                      <a:pt x="6565" y="1091"/>
                    </a:lnTo>
                    <a:lnTo>
                      <a:pt x="6565" y="1091"/>
                    </a:lnTo>
                    <a:lnTo>
                      <a:pt x="6531" y="1096"/>
                    </a:lnTo>
                    <a:lnTo>
                      <a:pt x="6495" y="1105"/>
                    </a:lnTo>
                    <a:lnTo>
                      <a:pt x="6495" y="1105"/>
                    </a:lnTo>
                    <a:lnTo>
                      <a:pt x="6443" y="1118"/>
                    </a:lnTo>
                    <a:lnTo>
                      <a:pt x="6391" y="1133"/>
                    </a:lnTo>
                    <a:lnTo>
                      <a:pt x="6339" y="1148"/>
                    </a:lnTo>
                    <a:lnTo>
                      <a:pt x="6286" y="1165"/>
                    </a:lnTo>
                    <a:lnTo>
                      <a:pt x="6233" y="1182"/>
                    </a:lnTo>
                    <a:lnTo>
                      <a:pt x="6182" y="1200"/>
                    </a:lnTo>
                    <a:lnTo>
                      <a:pt x="6133" y="1219"/>
                    </a:lnTo>
                    <a:lnTo>
                      <a:pt x="6084" y="1237"/>
                    </a:lnTo>
                    <a:lnTo>
                      <a:pt x="6039" y="1257"/>
                    </a:lnTo>
                    <a:lnTo>
                      <a:pt x="5994" y="1276"/>
                    </a:lnTo>
                    <a:lnTo>
                      <a:pt x="5953" y="1296"/>
                    </a:lnTo>
                    <a:lnTo>
                      <a:pt x="5916" y="1315"/>
                    </a:lnTo>
                    <a:lnTo>
                      <a:pt x="5882" y="1335"/>
                    </a:lnTo>
                    <a:lnTo>
                      <a:pt x="5851" y="1355"/>
                    </a:lnTo>
                    <a:lnTo>
                      <a:pt x="5826" y="1374"/>
                    </a:lnTo>
                    <a:lnTo>
                      <a:pt x="5814" y="1384"/>
                    </a:lnTo>
                    <a:lnTo>
                      <a:pt x="5805" y="1392"/>
                    </a:lnTo>
                    <a:lnTo>
                      <a:pt x="5805" y="1392"/>
                    </a:lnTo>
                    <a:lnTo>
                      <a:pt x="5769" y="1427"/>
                    </a:lnTo>
                    <a:lnTo>
                      <a:pt x="5753" y="1440"/>
                    </a:lnTo>
                    <a:lnTo>
                      <a:pt x="5737" y="1454"/>
                    </a:lnTo>
                    <a:lnTo>
                      <a:pt x="5721" y="1465"/>
                    </a:lnTo>
                    <a:lnTo>
                      <a:pt x="5706" y="1476"/>
                    </a:lnTo>
                    <a:lnTo>
                      <a:pt x="5690" y="1484"/>
                    </a:lnTo>
                    <a:lnTo>
                      <a:pt x="5671" y="1493"/>
                    </a:lnTo>
                    <a:lnTo>
                      <a:pt x="5653" y="1500"/>
                    </a:lnTo>
                    <a:lnTo>
                      <a:pt x="5632" y="1506"/>
                    </a:lnTo>
                    <a:lnTo>
                      <a:pt x="5610" y="1512"/>
                    </a:lnTo>
                    <a:lnTo>
                      <a:pt x="5586" y="1517"/>
                    </a:lnTo>
                    <a:lnTo>
                      <a:pt x="5559" y="1523"/>
                    </a:lnTo>
                    <a:lnTo>
                      <a:pt x="5529" y="1527"/>
                    </a:lnTo>
                    <a:lnTo>
                      <a:pt x="5459" y="1537"/>
                    </a:lnTo>
                    <a:lnTo>
                      <a:pt x="5459" y="1537"/>
                    </a:lnTo>
                    <a:lnTo>
                      <a:pt x="5441" y="1539"/>
                    </a:lnTo>
                    <a:lnTo>
                      <a:pt x="5425" y="1544"/>
                    </a:lnTo>
                    <a:lnTo>
                      <a:pt x="5409" y="1548"/>
                    </a:lnTo>
                    <a:lnTo>
                      <a:pt x="5397" y="1554"/>
                    </a:lnTo>
                    <a:lnTo>
                      <a:pt x="5385" y="1560"/>
                    </a:lnTo>
                    <a:lnTo>
                      <a:pt x="5375" y="1568"/>
                    </a:lnTo>
                    <a:lnTo>
                      <a:pt x="5368" y="1576"/>
                    </a:lnTo>
                    <a:lnTo>
                      <a:pt x="5360" y="1585"/>
                    </a:lnTo>
                    <a:lnTo>
                      <a:pt x="5355" y="1593"/>
                    </a:lnTo>
                    <a:lnTo>
                      <a:pt x="5350" y="1603"/>
                    </a:lnTo>
                    <a:lnTo>
                      <a:pt x="5348" y="1613"/>
                    </a:lnTo>
                    <a:lnTo>
                      <a:pt x="5347" y="1624"/>
                    </a:lnTo>
                    <a:lnTo>
                      <a:pt x="5347" y="1634"/>
                    </a:lnTo>
                    <a:lnTo>
                      <a:pt x="5348" y="1646"/>
                    </a:lnTo>
                    <a:lnTo>
                      <a:pt x="5350" y="1657"/>
                    </a:lnTo>
                    <a:lnTo>
                      <a:pt x="5354" y="1668"/>
                    </a:lnTo>
                    <a:lnTo>
                      <a:pt x="5359" y="1680"/>
                    </a:lnTo>
                    <a:lnTo>
                      <a:pt x="5364" y="1691"/>
                    </a:lnTo>
                    <a:lnTo>
                      <a:pt x="5371" y="1703"/>
                    </a:lnTo>
                    <a:lnTo>
                      <a:pt x="5379" y="1716"/>
                    </a:lnTo>
                    <a:lnTo>
                      <a:pt x="5387" y="1727"/>
                    </a:lnTo>
                    <a:lnTo>
                      <a:pt x="5396" y="1739"/>
                    </a:lnTo>
                    <a:lnTo>
                      <a:pt x="5417" y="1761"/>
                    </a:lnTo>
                    <a:lnTo>
                      <a:pt x="5441" y="1782"/>
                    </a:lnTo>
                    <a:lnTo>
                      <a:pt x="5467" y="1800"/>
                    </a:lnTo>
                    <a:lnTo>
                      <a:pt x="5480" y="1810"/>
                    </a:lnTo>
                    <a:lnTo>
                      <a:pt x="5495" y="1817"/>
                    </a:lnTo>
                    <a:lnTo>
                      <a:pt x="5510" y="1825"/>
                    </a:lnTo>
                    <a:lnTo>
                      <a:pt x="5524" y="1832"/>
                    </a:lnTo>
                    <a:lnTo>
                      <a:pt x="5524" y="1832"/>
                    </a:lnTo>
                    <a:lnTo>
                      <a:pt x="5539" y="1839"/>
                    </a:lnTo>
                    <a:lnTo>
                      <a:pt x="5551" y="1847"/>
                    </a:lnTo>
                    <a:lnTo>
                      <a:pt x="5563" y="1856"/>
                    </a:lnTo>
                    <a:lnTo>
                      <a:pt x="5573" y="1866"/>
                    </a:lnTo>
                    <a:lnTo>
                      <a:pt x="5583" y="1879"/>
                    </a:lnTo>
                    <a:lnTo>
                      <a:pt x="5590" y="1891"/>
                    </a:lnTo>
                    <a:lnTo>
                      <a:pt x="5598" y="1903"/>
                    </a:lnTo>
                    <a:lnTo>
                      <a:pt x="5604" y="1916"/>
                    </a:lnTo>
                    <a:lnTo>
                      <a:pt x="5610" y="1931"/>
                    </a:lnTo>
                    <a:lnTo>
                      <a:pt x="5614" y="1946"/>
                    </a:lnTo>
                    <a:lnTo>
                      <a:pt x="5617" y="1961"/>
                    </a:lnTo>
                    <a:lnTo>
                      <a:pt x="5621" y="1976"/>
                    </a:lnTo>
                    <a:lnTo>
                      <a:pt x="5625" y="2008"/>
                    </a:lnTo>
                    <a:lnTo>
                      <a:pt x="5628" y="2040"/>
                    </a:lnTo>
                    <a:lnTo>
                      <a:pt x="5631" y="2104"/>
                    </a:lnTo>
                    <a:lnTo>
                      <a:pt x="5632" y="2133"/>
                    </a:lnTo>
                    <a:lnTo>
                      <a:pt x="5635" y="2160"/>
                    </a:lnTo>
                    <a:lnTo>
                      <a:pt x="5638" y="2185"/>
                    </a:lnTo>
                    <a:lnTo>
                      <a:pt x="5641" y="2196"/>
                    </a:lnTo>
                    <a:lnTo>
                      <a:pt x="5644" y="2205"/>
                    </a:lnTo>
                    <a:lnTo>
                      <a:pt x="5648" y="2215"/>
                    </a:lnTo>
                    <a:lnTo>
                      <a:pt x="5653" y="2223"/>
                    </a:lnTo>
                    <a:lnTo>
                      <a:pt x="5658" y="2230"/>
                    </a:lnTo>
                    <a:lnTo>
                      <a:pt x="5664" y="2235"/>
                    </a:lnTo>
                    <a:lnTo>
                      <a:pt x="5664" y="2235"/>
                    </a:lnTo>
                    <a:lnTo>
                      <a:pt x="5679" y="2246"/>
                    </a:lnTo>
                    <a:lnTo>
                      <a:pt x="5693" y="2258"/>
                    </a:lnTo>
                    <a:lnTo>
                      <a:pt x="5708" y="2274"/>
                    </a:lnTo>
                    <a:lnTo>
                      <a:pt x="5723" y="2290"/>
                    </a:lnTo>
                    <a:lnTo>
                      <a:pt x="5739" y="2310"/>
                    </a:lnTo>
                    <a:lnTo>
                      <a:pt x="5753" y="2329"/>
                    </a:lnTo>
                    <a:lnTo>
                      <a:pt x="5768" y="2351"/>
                    </a:lnTo>
                    <a:lnTo>
                      <a:pt x="5781" y="2373"/>
                    </a:lnTo>
                    <a:lnTo>
                      <a:pt x="5795" y="2396"/>
                    </a:lnTo>
                    <a:lnTo>
                      <a:pt x="5806" y="2421"/>
                    </a:lnTo>
                    <a:lnTo>
                      <a:pt x="5817" y="2445"/>
                    </a:lnTo>
                    <a:lnTo>
                      <a:pt x="5827" y="2470"/>
                    </a:lnTo>
                    <a:lnTo>
                      <a:pt x="5834" y="2494"/>
                    </a:lnTo>
                    <a:lnTo>
                      <a:pt x="5839" y="2519"/>
                    </a:lnTo>
                    <a:lnTo>
                      <a:pt x="5843" y="2542"/>
                    </a:lnTo>
                    <a:lnTo>
                      <a:pt x="5844" y="2565"/>
                    </a:lnTo>
                    <a:lnTo>
                      <a:pt x="5844" y="2565"/>
                    </a:lnTo>
                    <a:lnTo>
                      <a:pt x="5844" y="2586"/>
                    </a:lnTo>
                    <a:lnTo>
                      <a:pt x="5841" y="2605"/>
                    </a:lnTo>
                    <a:lnTo>
                      <a:pt x="5838" y="2618"/>
                    </a:lnTo>
                    <a:lnTo>
                      <a:pt x="5833" y="2628"/>
                    </a:lnTo>
                    <a:lnTo>
                      <a:pt x="5830" y="2632"/>
                    </a:lnTo>
                    <a:lnTo>
                      <a:pt x="5828" y="2635"/>
                    </a:lnTo>
                    <a:lnTo>
                      <a:pt x="5824" y="2638"/>
                    </a:lnTo>
                    <a:lnTo>
                      <a:pt x="5821" y="2639"/>
                    </a:lnTo>
                    <a:lnTo>
                      <a:pt x="5817" y="2639"/>
                    </a:lnTo>
                    <a:lnTo>
                      <a:pt x="5812" y="2639"/>
                    </a:lnTo>
                    <a:lnTo>
                      <a:pt x="5803" y="2636"/>
                    </a:lnTo>
                    <a:lnTo>
                      <a:pt x="5794" y="2630"/>
                    </a:lnTo>
                    <a:lnTo>
                      <a:pt x="5783" y="2622"/>
                    </a:lnTo>
                    <a:lnTo>
                      <a:pt x="5770" y="2611"/>
                    </a:lnTo>
                    <a:lnTo>
                      <a:pt x="5758" y="2596"/>
                    </a:lnTo>
                    <a:lnTo>
                      <a:pt x="5745" y="2580"/>
                    </a:lnTo>
                    <a:lnTo>
                      <a:pt x="5730" y="2560"/>
                    </a:lnTo>
                    <a:lnTo>
                      <a:pt x="5715" y="2540"/>
                    </a:lnTo>
                    <a:lnTo>
                      <a:pt x="5701" y="2515"/>
                    </a:lnTo>
                    <a:lnTo>
                      <a:pt x="5701" y="2515"/>
                    </a:lnTo>
                    <a:lnTo>
                      <a:pt x="5683" y="2489"/>
                    </a:lnTo>
                    <a:lnTo>
                      <a:pt x="5664" y="2463"/>
                    </a:lnTo>
                    <a:lnTo>
                      <a:pt x="5642" y="2436"/>
                    </a:lnTo>
                    <a:lnTo>
                      <a:pt x="5617" y="2406"/>
                    </a:lnTo>
                    <a:lnTo>
                      <a:pt x="5566" y="2347"/>
                    </a:lnTo>
                    <a:lnTo>
                      <a:pt x="5513" y="2289"/>
                    </a:lnTo>
                    <a:lnTo>
                      <a:pt x="5463" y="2232"/>
                    </a:lnTo>
                    <a:lnTo>
                      <a:pt x="5440" y="2204"/>
                    </a:lnTo>
                    <a:lnTo>
                      <a:pt x="5419" y="2178"/>
                    </a:lnTo>
                    <a:lnTo>
                      <a:pt x="5399" y="2153"/>
                    </a:lnTo>
                    <a:lnTo>
                      <a:pt x="5383" y="2130"/>
                    </a:lnTo>
                    <a:lnTo>
                      <a:pt x="5371" y="2107"/>
                    </a:lnTo>
                    <a:lnTo>
                      <a:pt x="5363" y="2088"/>
                    </a:lnTo>
                    <a:lnTo>
                      <a:pt x="5363" y="2088"/>
                    </a:lnTo>
                    <a:lnTo>
                      <a:pt x="5347" y="2045"/>
                    </a:lnTo>
                    <a:lnTo>
                      <a:pt x="5338" y="2023"/>
                    </a:lnTo>
                    <a:lnTo>
                      <a:pt x="5328" y="2001"/>
                    </a:lnTo>
                    <a:lnTo>
                      <a:pt x="5317" y="1979"/>
                    </a:lnTo>
                    <a:lnTo>
                      <a:pt x="5305" y="1958"/>
                    </a:lnTo>
                    <a:lnTo>
                      <a:pt x="5292" y="1937"/>
                    </a:lnTo>
                    <a:lnTo>
                      <a:pt x="5277" y="1919"/>
                    </a:lnTo>
                    <a:lnTo>
                      <a:pt x="5277" y="1919"/>
                    </a:lnTo>
                    <a:lnTo>
                      <a:pt x="5261" y="1903"/>
                    </a:lnTo>
                    <a:lnTo>
                      <a:pt x="5244" y="1890"/>
                    </a:lnTo>
                    <a:lnTo>
                      <a:pt x="5235" y="1883"/>
                    </a:lnTo>
                    <a:lnTo>
                      <a:pt x="5226" y="1879"/>
                    </a:lnTo>
                    <a:lnTo>
                      <a:pt x="5216" y="1874"/>
                    </a:lnTo>
                    <a:lnTo>
                      <a:pt x="5205" y="1869"/>
                    </a:lnTo>
                    <a:lnTo>
                      <a:pt x="5194" y="1866"/>
                    </a:lnTo>
                    <a:lnTo>
                      <a:pt x="5183" y="1863"/>
                    </a:lnTo>
                    <a:lnTo>
                      <a:pt x="5170" y="1861"/>
                    </a:lnTo>
                    <a:lnTo>
                      <a:pt x="5157" y="1860"/>
                    </a:lnTo>
                    <a:lnTo>
                      <a:pt x="5145" y="1860"/>
                    </a:lnTo>
                    <a:lnTo>
                      <a:pt x="5130" y="1860"/>
                    </a:lnTo>
                    <a:lnTo>
                      <a:pt x="5117" y="1863"/>
                    </a:lnTo>
                    <a:lnTo>
                      <a:pt x="5101" y="1865"/>
                    </a:lnTo>
                    <a:lnTo>
                      <a:pt x="5101" y="1865"/>
                    </a:lnTo>
                    <a:lnTo>
                      <a:pt x="5074" y="1871"/>
                    </a:lnTo>
                    <a:lnTo>
                      <a:pt x="5055" y="1876"/>
                    </a:lnTo>
                    <a:lnTo>
                      <a:pt x="5044" y="1880"/>
                    </a:lnTo>
                    <a:lnTo>
                      <a:pt x="5042" y="1882"/>
                    </a:lnTo>
                    <a:lnTo>
                      <a:pt x="5039" y="1885"/>
                    </a:lnTo>
                    <a:lnTo>
                      <a:pt x="5038" y="1887"/>
                    </a:lnTo>
                    <a:lnTo>
                      <a:pt x="5038" y="1888"/>
                    </a:lnTo>
                    <a:lnTo>
                      <a:pt x="5041" y="1893"/>
                    </a:lnTo>
                    <a:lnTo>
                      <a:pt x="5043" y="1899"/>
                    </a:lnTo>
                    <a:lnTo>
                      <a:pt x="5046" y="1905"/>
                    </a:lnTo>
                    <a:lnTo>
                      <a:pt x="5046" y="1909"/>
                    </a:lnTo>
                    <a:lnTo>
                      <a:pt x="5046" y="1914"/>
                    </a:lnTo>
                    <a:lnTo>
                      <a:pt x="5044" y="1918"/>
                    </a:lnTo>
                    <a:lnTo>
                      <a:pt x="5043" y="1924"/>
                    </a:lnTo>
                    <a:lnTo>
                      <a:pt x="5039" y="1929"/>
                    </a:lnTo>
                    <a:lnTo>
                      <a:pt x="5035" y="1935"/>
                    </a:lnTo>
                    <a:lnTo>
                      <a:pt x="5027" y="1942"/>
                    </a:lnTo>
                    <a:lnTo>
                      <a:pt x="5020" y="1950"/>
                    </a:lnTo>
                    <a:lnTo>
                      <a:pt x="5009" y="1957"/>
                    </a:lnTo>
                    <a:lnTo>
                      <a:pt x="4997" y="1965"/>
                    </a:lnTo>
                    <a:lnTo>
                      <a:pt x="4964" y="1986"/>
                    </a:lnTo>
                    <a:lnTo>
                      <a:pt x="4918" y="2010"/>
                    </a:lnTo>
                    <a:lnTo>
                      <a:pt x="4862" y="2036"/>
                    </a:lnTo>
                    <a:lnTo>
                      <a:pt x="4862" y="2036"/>
                    </a:lnTo>
                    <a:lnTo>
                      <a:pt x="4834" y="2047"/>
                    </a:lnTo>
                    <a:lnTo>
                      <a:pt x="4809" y="2056"/>
                    </a:lnTo>
                    <a:lnTo>
                      <a:pt x="4788" y="2062"/>
                    </a:lnTo>
                    <a:lnTo>
                      <a:pt x="4769" y="2066"/>
                    </a:lnTo>
                    <a:lnTo>
                      <a:pt x="4753" y="2066"/>
                    </a:lnTo>
                    <a:lnTo>
                      <a:pt x="4739" y="2065"/>
                    </a:lnTo>
                    <a:lnTo>
                      <a:pt x="4727" y="2061"/>
                    </a:lnTo>
                    <a:lnTo>
                      <a:pt x="4717" y="2056"/>
                    </a:lnTo>
                    <a:lnTo>
                      <a:pt x="4710" y="2049"/>
                    </a:lnTo>
                    <a:lnTo>
                      <a:pt x="4704" y="2040"/>
                    </a:lnTo>
                    <a:lnTo>
                      <a:pt x="4699" y="2029"/>
                    </a:lnTo>
                    <a:lnTo>
                      <a:pt x="4697" y="2018"/>
                    </a:lnTo>
                    <a:lnTo>
                      <a:pt x="4694" y="2006"/>
                    </a:lnTo>
                    <a:lnTo>
                      <a:pt x="4694" y="1992"/>
                    </a:lnTo>
                    <a:lnTo>
                      <a:pt x="4694" y="1979"/>
                    </a:lnTo>
                    <a:lnTo>
                      <a:pt x="4695" y="1964"/>
                    </a:lnTo>
                    <a:lnTo>
                      <a:pt x="4699" y="1934"/>
                    </a:lnTo>
                    <a:lnTo>
                      <a:pt x="4704" y="1903"/>
                    </a:lnTo>
                    <a:lnTo>
                      <a:pt x="4709" y="1874"/>
                    </a:lnTo>
                    <a:lnTo>
                      <a:pt x="4711" y="1848"/>
                    </a:lnTo>
                    <a:lnTo>
                      <a:pt x="4712" y="1836"/>
                    </a:lnTo>
                    <a:lnTo>
                      <a:pt x="4712" y="1825"/>
                    </a:lnTo>
                    <a:lnTo>
                      <a:pt x="4711" y="1816"/>
                    </a:lnTo>
                    <a:lnTo>
                      <a:pt x="4709" y="1808"/>
                    </a:lnTo>
                    <a:lnTo>
                      <a:pt x="4705" y="1801"/>
                    </a:lnTo>
                    <a:lnTo>
                      <a:pt x="4700" y="1798"/>
                    </a:lnTo>
                    <a:lnTo>
                      <a:pt x="4693" y="1795"/>
                    </a:lnTo>
                    <a:lnTo>
                      <a:pt x="4684" y="1795"/>
                    </a:lnTo>
                    <a:lnTo>
                      <a:pt x="4684" y="1795"/>
                    </a:lnTo>
                    <a:lnTo>
                      <a:pt x="4676" y="1797"/>
                    </a:lnTo>
                    <a:lnTo>
                      <a:pt x="4665" y="1800"/>
                    </a:lnTo>
                    <a:lnTo>
                      <a:pt x="4652" y="1806"/>
                    </a:lnTo>
                    <a:lnTo>
                      <a:pt x="4639" y="1814"/>
                    </a:lnTo>
                    <a:lnTo>
                      <a:pt x="4639" y="1814"/>
                    </a:lnTo>
                    <a:lnTo>
                      <a:pt x="4624" y="1822"/>
                    </a:lnTo>
                    <a:lnTo>
                      <a:pt x="4624" y="1822"/>
                    </a:lnTo>
                    <a:lnTo>
                      <a:pt x="4613" y="1831"/>
                    </a:lnTo>
                    <a:lnTo>
                      <a:pt x="4604" y="1839"/>
                    </a:lnTo>
                    <a:lnTo>
                      <a:pt x="4594" y="1847"/>
                    </a:lnTo>
                    <a:lnTo>
                      <a:pt x="4586" y="1855"/>
                    </a:lnTo>
                    <a:lnTo>
                      <a:pt x="4579" y="1865"/>
                    </a:lnTo>
                    <a:lnTo>
                      <a:pt x="4573" y="1874"/>
                    </a:lnTo>
                    <a:lnTo>
                      <a:pt x="4568" y="1883"/>
                    </a:lnTo>
                    <a:lnTo>
                      <a:pt x="4563" y="1893"/>
                    </a:lnTo>
                    <a:lnTo>
                      <a:pt x="4563" y="1893"/>
                    </a:lnTo>
                    <a:lnTo>
                      <a:pt x="4556" y="1913"/>
                    </a:lnTo>
                    <a:lnTo>
                      <a:pt x="4551" y="1932"/>
                    </a:lnTo>
                    <a:lnTo>
                      <a:pt x="4550" y="1953"/>
                    </a:lnTo>
                    <a:lnTo>
                      <a:pt x="4550" y="1974"/>
                    </a:lnTo>
                    <a:lnTo>
                      <a:pt x="4551" y="1996"/>
                    </a:lnTo>
                    <a:lnTo>
                      <a:pt x="4553" y="2018"/>
                    </a:lnTo>
                    <a:lnTo>
                      <a:pt x="4558" y="2040"/>
                    </a:lnTo>
                    <a:lnTo>
                      <a:pt x="4563" y="2062"/>
                    </a:lnTo>
                    <a:lnTo>
                      <a:pt x="4563" y="2062"/>
                    </a:lnTo>
                    <a:lnTo>
                      <a:pt x="4580" y="2130"/>
                    </a:lnTo>
                    <a:lnTo>
                      <a:pt x="4589" y="2163"/>
                    </a:lnTo>
                    <a:lnTo>
                      <a:pt x="4596" y="2194"/>
                    </a:lnTo>
                    <a:lnTo>
                      <a:pt x="4599" y="2210"/>
                    </a:lnTo>
                    <a:lnTo>
                      <a:pt x="4600" y="2226"/>
                    </a:lnTo>
                    <a:lnTo>
                      <a:pt x="4601" y="2241"/>
                    </a:lnTo>
                    <a:lnTo>
                      <a:pt x="4600" y="2256"/>
                    </a:lnTo>
                    <a:lnTo>
                      <a:pt x="4599" y="2270"/>
                    </a:lnTo>
                    <a:lnTo>
                      <a:pt x="4596" y="2284"/>
                    </a:lnTo>
                    <a:lnTo>
                      <a:pt x="4592" y="2297"/>
                    </a:lnTo>
                    <a:lnTo>
                      <a:pt x="4588" y="2311"/>
                    </a:lnTo>
                    <a:lnTo>
                      <a:pt x="4588" y="2311"/>
                    </a:lnTo>
                    <a:lnTo>
                      <a:pt x="4580" y="2328"/>
                    </a:lnTo>
                    <a:lnTo>
                      <a:pt x="4578" y="2336"/>
                    </a:lnTo>
                    <a:lnTo>
                      <a:pt x="4577" y="2344"/>
                    </a:lnTo>
                    <a:lnTo>
                      <a:pt x="4575" y="2350"/>
                    </a:lnTo>
                    <a:lnTo>
                      <a:pt x="4577" y="2356"/>
                    </a:lnTo>
                    <a:lnTo>
                      <a:pt x="4578" y="2362"/>
                    </a:lnTo>
                    <a:lnTo>
                      <a:pt x="4580" y="2367"/>
                    </a:lnTo>
                    <a:lnTo>
                      <a:pt x="4583" y="2372"/>
                    </a:lnTo>
                    <a:lnTo>
                      <a:pt x="4586" y="2377"/>
                    </a:lnTo>
                    <a:lnTo>
                      <a:pt x="4591" y="2381"/>
                    </a:lnTo>
                    <a:lnTo>
                      <a:pt x="4596" y="2384"/>
                    </a:lnTo>
                    <a:lnTo>
                      <a:pt x="4608" y="2390"/>
                    </a:lnTo>
                    <a:lnTo>
                      <a:pt x="4624" y="2396"/>
                    </a:lnTo>
                    <a:lnTo>
                      <a:pt x="4624" y="2396"/>
                    </a:lnTo>
                    <a:lnTo>
                      <a:pt x="4637" y="2399"/>
                    </a:lnTo>
                    <a:lnTo>
                      <a:pt x="4651" y="2403"/>
                    </a:lnTo>
                    <a:lnTo>
                      <a:pt x="4684" y="2407"/>
                    </a:lnTo>
                    <a:lnTo>
                      <a:pt x="4684" y="2407"/>
                    </a:lnTo>
                    <a:lnTo>
                      <a:pt x="4748" y="2415"/>
                    </a:lnTo>
                    <a:lnTo>
                      <a:pt x="4784" y="2418"/>
                    </a:lnTo>
                    <a:lnTo>
                      <a:pt x="4819" y="2425"/>
                    </a:lnTo>
                    <a:lnTo>
                      <a:pt x="4856" y="2431"/>
                    </a:lnTo>
                    <a:lnTo>
                      <a:pt x="4892" y="2439"/>
                    </a:lnTo>
                    <a:lnTo>
                      <a:pt x="4929" y="2450"/>
                    </a:lnTo>
                    <a:lnTo>
                      <a:pt x="4946" y="2458"/>
                    </a:lnTo>
                    <a:lnTo>
                      <a:pt x="4964" y="2465"/>
                    </a:lnTo>
                    <a:lnTo>
                      <a:pt x="4964" y="2465"/>
                    </a:lnTo>
                    <a:lnTo>
                      <a:pt x="4982" y="2474"/>
                    </a:lnTo>
                    <a:lnTo>
                      <a:pt x="4999" y="2482"/>
                    </a:lnTo>
                    <a:lnTo>
                      <a:pt x="5016" y="2493"/>
                    </a:lnTo>
                    <a:lnTo>
                      <a:pt x="5032" y="2504"/>
                    </a:lnTo>
                    <a:lnTo>
                      <a:pt x="5049" y="2515"/>
                    </a:lnTo>
                    <a:lnTo>
                      <a:pt x="5065" y="2529"/>
                    </a:lnTo>
                    <a:lnTo>
                      <a:pt x="5095" y="2554"/>
                    </a:lnTo>
                    <a:lnTo>
                      <a:pt x="5121" y="2583"/>
                    </a:lnTo>
                    <a:lnTo>
                      <a:pt x="5146" y="2611"/>
                    </a:lnTo>
                    <a:lnTo>
                      <a:pt x="5168" y="2640"/>
                    </a:lnTo>
                    <a:lnTo>
                      <a:pt x="5177" y="2654"/>
                    </a:lnTo>
                    <a:lnTo>
                      <a:pt x="5185" y="2668"/>
                    </a:lnTo>
                    <a:lnTo>
                      <a:pt x="5191" y="2682"/>
                    </a:lnTo>
                    <a:lnTo>
                      <a:pt x="5197" y="2695"/>
                    </a:lnTo>
                    <a:lnTo>
                      <a:pt x="5202" y="2709"/>
                    </a:lnTo>
                    <a:lnTo>
                      <a:pt x="5206" y="2721"/>
                    </a:lnTo>
                    <a:lnTo>
                      <a:pt x="5208" y="2733"/>
                    </a:lnTo>
                    <a:lnTo>
                      <a:pt x="5210" y="2745"/>
                    </a:lnTo>
                    <a:lnTo>
                      <a:pt x="5210" y="2756"/>
                    </a:lnTo>
                    <a:lnTo>
                      <a:pt x="5207" y="2766"/>
                    </a:lnTo>
                    <a:lnTo>
                      <a:pt x="5205" y="2775"/>
                    </a:lnTo>
                    <a:lnTo>
                      <a:pt x="5200" y="2783"/>
                    </a:lnTo>
                    <a:lnTo>
                      <a:pt x="5192" y="2791"/>
                    </a:lnTo>
                    <a:lnTo>
                      <a:pt x="5185" y="2796"/>
                    </a:lnTo>
                    <a:lnTo>
                      <a:pt x="5175" y="2800"/>
                    </a:lnTo>
                    <a:lnTo>
                      <a:pt x="5164" y="2804"/>
                    </a:lnTo>
                    <a:lnTo>
                      <a:pt x="5151" y="2807"/>
                    </a:lnTo>
                    <a:lnTo>
                      <a:pt x="5135" y="2808"/>
                    </a:lnTo>
                    <a:lnTo>
                      <a:pt x="5135" y="2808"/>
                    </a:lnTo>
                    <a:lnTo>
                      <a:pt x="5119" y="2807"/>
                    </a:lnTo>
                    <a:lnTo>
                      <a:pt x="5104" y="2805"/>
                    </a:lnTo>
                    <a:lnTo>
                      <a:pt x="5088" y="2802"/>
                    </a:lnTo>
                    <a:lnTo>
                      <a:pt x="5074" y="2798"/>
                    </a:lnTo>
                    <a:lnTo>
                      <a:pt x="5059" y="2794"/>
                    </a:lnTo>
                    <a:lnTo>
                      <a:pt x="5044" y="2788"/>
                    </a:lnTo>
                    <a:lnTo>
                      <a:pt x="5030" y="2782"/>
                    </a:lnTo>
                    <a:lnTo>
                      <a:pt x="5016" y="2775"/>
                    </a:lnTo>
                    <a:lnTo>
                      <a:pt x="4988" y="2760"/>
                    </a:lnTo>
                    <a:lnTo>
                      <a:pt x="4961" y="2742"/>
                    </a:lnTo>
                    <a:lnTo>
                      <a:pt x="4935" y="2723"/>
                    </a:lnTo>
                    <a:lnTo>
                      <a:pt x="4911" y="2705"/>
                    </a:lnTo>
                    <a:lnTo>
                      <a:pt x="4862" y="2667"/>
                    </a:lnTo>
                    <a:lnTo>
                      <a:pt x="4839" y="2650"/>
                    </a:lnTo>
                    <a:lnTo>
                      <a:pt x="4815" y="2634"/>
                    </a:lnTo>
                    <a:lnTo>
                      <a:pt x="4792" y="2620"/>
                    </a:lnTo>
                    <a:lnTo>
                      <a:pt x="4781" y="2616"/>
                    </a:lnTo>
                    <a:lnTo>
                      <a:pt x="4769" y="2611"/>
                    </a:lnTo>
                    <a:lnTo>
                      <a:pt x="4758" y="2607"/>
                    </a:lnTo>
                    <a:lnTo>
                      <a:pt x="4747" y="2605"/>
                    </a:lnTo>
                    <a:lnTo>
                      <a:pt x="4736" y="2602"/>
                    </a:lnTo>
                    <a:lnTo>
                      <a:pt x="4725" y="2602"/>
                    </a:lnTo>
                    <a:lnTo>
                      <a:pt x="4725" y="2602"/>
                    </a:lnTo>
                    <a:lnTo>
                      <a:pt x="4711" y="2602"/>
                    </a:lnTo>
                    <a:lnTo>
                      <a:pt x="4701" y="2605"/>
                    </a:lnTo>
                    <a:lnTo>
                      <a:pt x="4692" y="2608"/>
                    </a:lnTo>
                    <a:lnTo>
                      <a:pt x="4684" y="2612"/>
                    </a:lnTo>
                    <a:lnTo>
                      <a:pt x="4684" y="2612"/>
                    </a:lnTo>
                    <a:lnTo>
                      <a:pt x="4679" y="2617"/>
                    </a:lnTo>
                    <a:lnTo>
                      <a:pt x="4675" y="2623"/>
                    </a:lnTo>
                    <a:lnTo>
                      <a:pt x="4670" y="2630"/>
                    </a:lnTo>
                    <a:lnTo>
                      <a:pt x="4666" y="2638"/>
                    </a:lnTo>
                    <a:lnTo>
                      <a:pt x="4661" y="2654"/>
                    </a:lnTo>
                    <a:lnTo>
                      <a:pt x="4656" y="2673"/>
                    </a:lnTo>
                    <a:lnTo>
                      <a:pt x="4651" y="2694"/>
                    </a:lnTo>
                    <a:lnTo>
                      <a:pt x="4644" y="2716"/>
                    </a:lnTo>
                    <a:lnTo>
                      <a:pt x="4635" y="2739"/>
                    </a:lnTo>
                    <a:lnTo>
                      <a:pt x="4630" y="2751"/>
                    </a:lnTo>
                    <a:lnTo>
                      <a:pt x="4624" y="2764"/>
                    </a:lnTo>
                    <a:lnTo>
                      <a:pt x="4624" y="2764"/>
                    </a:lnTo>
                    <a:lnTo>
                      <a:pt x="4613" y="2781"/>
                    </a:lnTo>
                    <a:lnTo>
                      <a:pt x="4599" y="2798"/>
                    </a:lnTo>
                    <a:lnTo>
                      <a:pt x="4583" y="2815"/>
                    </a:lnTo>
                    <a:lnTo>
                      <a:pt x="4563" y="2831"/>
                    </a:lnTo>
                    <a:lnTo>
                      <a:pt x="4563" y="2831"/>
                    </a:lnTo>
                    <a:lnTo>
                      <a:pt x="4546" y="2843"/>
                    </a:lnTo>
                    <a:lnTo>
                      <a:pt x="4528" y="2854"/>
                    </a:lnTo>
                    <a:lnTo>
                      <a:pt x="4507" y="2865"/>
                    </a:lnTo>
                    <a:lnTo>
                      <a:pt x="4485" y="2876"/>
                    </a:lnTo>
                    <a:lnTo>
                      <a:pt x="4485" y="2876"/>
                    </a:lnTo>
                    <a:lnTo>
                      <a:pt x="4463" y="2885"/>
                    </a:lnTo>
                    <a:lnTo>
                      <a:pt x="4441" y="2892"/>
                    </a:lnTo>
                    <a:lnTo>
                      <a:pt x="4421" y="2900"/>
                    </a:lnTo>
                    <a:lnTo>
                      <a:pt x="4401" y="2905"/>
                    </a:lnTo>
                    <a:lnTo>
                      <a:pt x="4383" y="2908"/>
                    </a:lnTo>
                    <a:lnTo>
                      <a:pt x="4366" y="2912"/>
                    </a:lnTo>
                    <a:lnTo>
                      <a:pt x="4350" y="2913"/>
                    </a:lnTo>
                    <a:lnTo>
                      <a:pt x="4334" y="2914"/>
                    </a:lnTo>
                    <a:lnTo>
                      <a:pt x="4319" y="2914"/>
                    </a:lnTo>
                    <a:lnTo>
                      <a:pt x="4306" y="2913"/>
                    </a:lnTo>
                    <a:lnTo>
                      <a:pt x="4294" y="2911"/>
                    </a:lnTo>
                    <a:lnTo>
                      <a:pt x="4283" y="2907"/>
                    </a:lnTo>
                    <a:lnTo>
                      <a:pt x="4272" y="2903"/>
                    </a:lnTo>
                    <a:lnTo>
                      <a:pt x="4262" y="2898"/>
                    </a:lnTo>
                    <a:lnTo>
                      <a:pt x="4253" y="2894"/>
                    </a:lnTo>
                    <a:lnTo>
                      <a:pt x="4246" y="2886"/>
                    </a:lnTo>
                    <a:lnTo>
                      <a:pt x="4240" y="2879"/>
                    </a:lnTo>
                    <a:lnTo>
                      <a:pt x="4235" y="2871"/>
                    </a:lnTo>
                    <a:lnTo>
                      <a:pt x="4231" y="2863"/>
                    </a:lnTo>
                    <a:lnTo>
                      <a:pt x="4228" y="2853"/>
                    </a:lnTo>
                    <a:lnTo>
                      <a:pt x="4225" y="2843"/>
                    </a:lnTo>
                    <a:lnTo>
                      <a:pt x="4225" y="2834"/>
                    </a:lnTo>
                    <a:lnTo>
                      <a:pt x="4225" y="2823"/>
                    </a:lnTo>
                    <a:lnTo>
                      <a:pt x="4226" y="2810"/>
                    </a:lnTo>
                    <a:lnTo>
                      <a:pt x="4229" y="2799"/>
                    </a:lnTo>
                    <a:lnTo>
                      <a:pt x="4233" y="2787"/>
                    </a:lnTo>
                    <a:lnTo>
                      <a:pt x="4237" y="2774"/>
                    </a:lnTo>
                    <a:lnTo>
                      <a:pt x="4244" y="2760"/>
                    </a:lnTo>
                    <a:lnTo>
                      <a:pt x="4250" y="2747"/>
                    </a:lnTo>
                    <a:lnTo>
                      <a:pt x="4258" y="2733"/>
                    </a:lnTo>
                    <a:lnTo>
                      <a:pt x="4268" y="2718"/>
                    </a:lnTo>
                    <a:lnTo>
                      <a:pt x="4279" y="2705"/>
                    </a:lnTo>
                    <a:lnTo>
                      <a:pt x="4279" y="2705"/>
                    </a:lnTo>
                    <a:lnTo>
                      <a:pt x="4321" y="2649"/>
                    </a:lnTo>
                    <a:lnTo>
                      <a:pt x="4340" y="2622"/>
                    </a:lnTo>
                    <a:lnTo>
                      <a:pt x="4357" y="2595"/>
                    </a:lnTo>
                    <a:lnTo>
                      <a:pt x="4373" y="2568"/>
                    </a:lnTo>
                    <a:lnTo>
                      <a:pt x="4388" y="2541"/>
                    </a:lnTo>
                    <a:lnTo>
                      <a:pt x="4400" y="2513"/>
                    </a:lnTo>
                    <a:lnTo>
                      <a:pt x="4411" y="2483"/>
                    </a:lnTo>
                    <a:lnTo>
                      <a:pt x="4420" y="2454"/>
                    </a:lnTo>
                    <a:lnTo>
                      <a:pt x="4426" y="2421"/>
                    </a:lnTo>
                    <a:lnTo>
                      <a:pt x="4431" y="2387"/>
                    </a:lnTo>
                    <a:lnTo>
                      <a:pt x="4433" y="2350"/>
                    </a:lnTo>
                    <a:lnTo>
                      <a:pt x="4432" y="2311"/>
                    </a:lnTo>
                    <a:lnTo>
                      <a:pt x="4430" y="2269"/>
                    </a:lnTo>
                    <a:lnTo>
                      <a:pt x="4424" y="2223"/>
                    </a:lnTo>
                    <a:lnTo>
                      <a:pt x="4416" y="2174"/>
                    </a:lnTo>
                    <a:lnTo>
                      <a:pt x="4416" y="2174"/>
                    </a:lnTo>
                    <a:lnTo>
                      <a:pt x="4408" y="2122"/>
                    </a:lnTo>
                    <a:lnTo>
                      <a:pt x="4400" y="2072"/>
                    </a:lnTo>
                    <a:lnTo>
                      <a:pt x="4395" y="2023"/>
                    </a:lnTo>
                    <a:lnTo>
                      <a:pt x="4392" y="1975"/>
                    </a:lnTo>
                    <a:lnTo>
                      <a:pt x="4384" y="1887"/>
                    </a:lnTo>
                    <a:lnTo>
                      <a:pt x="4379" y="1847"/>
                    </a:lnTo>
                    <a:lnTo>
                      <a:pt x="4375" y="1809"/>
                    </a:lnTo>
                    <a:lnTo>
                      <a:pt x="4368" y="1776"/>
                    </a:lnTo>
                    <a:lnTo>
                      <a:pt x="4365" y="1761"/>
                    </a:lnTo>
                    <a:lnTo>
                      <a:pt x="4360" y="1746"/>
                    </a:lnTo>
                    <a:lnTo>
                      <a:pt x="4355" y="1733"/>
                    </a:lnTo>
                    <a:lnTo>
                      <a:pt x="4350" y="1721"/>
                    </a:lnTo>
                    <a:lnTo>
                      <a:pt x="4343" y="1711"/>
                    </a:lnTo>
                    <a:lnTo>
                      <a:pt x="4337" y="1701"/>
                    </a:lnTo>
                    <a:lnTo>
                      <a:pt x="4328" y="1692"/>
                    </a:lnTo>
                    <a:lnTo>
                      <a:pt x="4319" y="1686"/>
                    </a:lnTo>
                    <a:lnTo>
                      <a:pt x="4310" y="1680"/>
                    </a:lnTo>
                    <a:lnTo>
                      <a:pt x="4299" y="1677"/>
                    </a:lnTo>
                    <a:lnTo>
                      <a:pt x="4286" y="1674"/>
                    </a:lnTo>
                    <a:lnTo>
                      <a:pt x="4274" y="1673"/>
                    </a:lnTo>
                    <a:lnTo>
                      <a:pt x="4259" y="1674"/>
                    </a:lnTo>
                    <a:lnTo>
                      <a:pt x="4245" y="1677"/>
                    </a:lnTo>
                    <a:lnTo>
                      <a:pt x="4245" y="1677"/>
                    </a:lnTo>
                    <a:lnTo>
                      <a:pt x="4229" y="1680"/>
                    </a:lnTo>
                    <a:lnTo>
                      <a:pt x="4213" y="1688"/>
                    </a:lnTo>
                    <a:lnTo>
                      <a:pt x="4197" y="1696"/>
                    </a:lnTo>
                    <a:lnTo>
                      <a:pt x="4182" y="1706"/>
                    </a:lnTo>
                    <a:lnTo>
                      <a:pt x="4168" y="1718"/>
                    </a:lnTo>
                    <a:lnTo>
                      <a:pt x="4154" y="1733"/>
                    </a:lnTo>
                    <a:lnTo>
                      <a:pt x="4139" y="1749"/>
                    </a:lnTo>
                    <a:lnTo>
                      <a:pt x="4126" y="1766"/>
                    </a:lnTo>
                    <a:lnTo>
                      <a:pt x="4114" y="1784"/>
                    </a:lnTo>
                    <a:lnTo>
                      <a:pt x="4100" y="1804"/>
                    </a:lnTo>
                    <a:lnTo>
                      <a:pt x="4088" y="1825"/>
                    </a:lnTo>
                    <a:lnTo>
                      <a:pt x="4077" y="1845"/>
                    </a:lnTo>
                    <a:lnTo>
                      <a:pt x="4066" y="1869"/>
                    </a:lnTo>
                    <a:lnTo>
                      <a:pt x="4055" y="1892"/>
                    </a:lnTo>
                    <a:lnTo>
                      <a:pt x="4034" y="1940"/>
                    </a:lnTo>
                    <a:lnTo>
                      <a:pt x="4016" y="1989"/>
                    </a:lnTo>
                    <a:lnTo>
                      <a:pt x="4000" y="2039"/>
                    </a:lnTo>
                    <a:lnTo>
                      <a:pt x="3986" y="2089"/>
                    </a:lnTo>
                    <a:lnTo>
                      <a:pt x="3974" y="2137"/>
                    </a:lnTo>
                    <a:lnTo>
                      <a:pt x="3966" y="2182"/>
                    </a:lnTo>
                    <a:lnTo>
                      <a:pt x="3958" y="2224"/>
                    </a:lnTo>
                    <a:lnTo>
                      <a:pt x="3955" y="2262"/>
                    </a:lnTo>
                    <a:lnTo>
                      <a:pt x="3953" y="2294"/>
                    </a:lnTo>
                    <a:lnTo>
                      <a:pt x="3953" y="2294"/>
                    </a:lnTo>
                    <a:lnTo>
                      <a:pt x="3955" y="2321"/>
                    </a:lnTo>
                    <a:lnTo>
                      <a:pt x="3958" y="2346"/>
                    </a:lnTo>
                    <a:lnTo>
                      <a:pt x="3963" y="2369"/>
                    </a:lnTo>
                    <a:lnTo>
                      <a:pt x="3968" y="2390"/>
                    </a:lnTo>
                    <a:lnTo>
                      <a:pt x="3980" y="2426"/>
                    </a:lnTo>
                    <a:lnTo>
                      <a:pt x="3984" y="2441"/>
                    </a:lnTo>
                    <a:lnTo>
                      <a:pt x="3988" y="2454"/>
                    </a:lnTo>
                    <a:lnTo>
                      <a:pt x="3988" y="2465"/>
                    </a:lnTo>
                    <a:lnTo>
                      <a:pt x="3986" y="2470"/>
                    </a:lnTo>
                    <a:lnTo>
                      <a:pt x="3985" y="2475"/>
                    </a:lnTo>
                    <a:lnTo>
                      <a:pt x="3981" y="2478"/>
                    </a:lnTo>
                    <a:lnTo>
                      <a:pt x="3978" y="2482"/>
                    </a:lnTo>
                    <a:lnTo>
                      <a:pt x="3973" y="2486"/>
                    </a:lnTo>
                    <a:lnTo>
                      <a:pt x="3967" y="2488"/>
                    </a:lnTo>
                    <a:lnTo>
                      <a:pt x="3961" y="2491"/>
                    </a:lnTo>
                    <a:lnTo>
                      <a:pt x="3952" y="2493"/>
                    </a:lnTo>
                    <a:lnTo>
                      <a:pt x="3930" y="2497"/>
                    </a:lnTo>
                    <a:lnTo>
                      <a:pt x="3902" y="2498"/>
                    </a:lnTo>
                    <a:lnTo>
                      <a:pt x="3868" y="2499"/>
                    </a:lnTo>
                    <a:lnTo>
                      <a:pt x="3868" y="2499"/>
                    </a:lnTo>
                    <a:lnTo>
                      <a:pt x="3848" y="2498"/>
                    </a:lnTo>
                    <a:lnTo>
                      <a:pt x="3830" y="2497"/>
                    </a:lnTo>
                    <a:lnTo>
                      <a:pt x="3813" y="2494"/>
                    </a:lnTo>
                    <a:lnTo>
                      <a:pt x="3797" y="2489"/>
                    </a:lnTo>
                    <a:lnTo>
                      <a:pt x="3779" y="2486"/>
                    </a:lnTo>
                    <a:lnTo>
                      <a:pt x="3765" y="2480"/>
                    </a:lnTo>
                    <a:lnTo>
                      <a:pt x="3750" y="2474"/>
                    </a:lnTo>
                    <a:lnTo>
                      <a:pt x="3735" y="2466"/>
                    </a:lnTo>
                    <a:lnTo>
                      <a:pt x="3707" y="2452"/>
                    </a:lnTo>
                    <a:lnTo>
                      <a:pt x="3681" y="2434"/>
                    </a:lnTo>
                    <a:lnTo>
                      <a:pt x="3657" y="2415"/>
                    </a:lnTo>
                    <a:lnTo>
                      <a:pt x="3634" y="2396"/>
                    </a:lnTo>
                    <a:lnTo>
                      <a:pt x="3588" y="2358"/>
                    </a:lnTo>
                    <a:lnTo>
                      <a:pt x="3565" y="2341"/>
                    </a:lnTo>
                    <a:lnTo>
                      <a:pt x="3542" y="2325"/>
                    </a:lnTo>
                    <a:lnTo>
                      <a:pt x="3517" y="2312"/>
                    </a:lnTo>
                    <a:lnTo>
                      <a:pt x="3505" y="2307"/>
                    </a:lnTo>
                    <a:lnTo>
                      <a:pt x="3493" y="2302"/>
                    </a:lnTo>
                    <a:lnTo>
                      <a:pt x="3481" y="2298"/>
                    </a:lnTo>
                    <a:lnTo>
                      <a:pt x="3467" y="2296"/>
                    </a:lnTo>
                    <a:lnTo>
                      <a:pt x="3453" y="2294"/>
                    </a:lnTo>
                    <a:lnTo>
                      <a:pt x="3439" y="2294"/>
                    </a:lnTo>
                    <a:lnTo>
                      <a:pt x="3439" y="2294"/>
                    </a:lnTo>
                    <a:lnTo>
                      <a:pt x="3426" y="2294"/>
                    </a:lnTo>
                    <a:lnTo>
                      <a:pt x="3413" y="2295"/>
                    </a:lnTo>
                    <a:lnTo>
                      <a:pt x="3402" y="2297"/>
                    </a:lnTo>
                    <a:lnTo>
                      <a:pt x="3393" y="2301"/>
                    </a:lnTo>
                    <a:lnTo>
                      <a:pt x="3384" y="2305"/>
                    </a:lnTo>
                    <a:lnTo>
                      <a:pt x="3378" y="2310"/>
                    </a:lnTo>
                    <a:lnTo>
                      <a:pt x="3372" y="2314"/>
                    </a:lnTo>
                    <a:lnTo>
                      <a:pt x="3366" y="2321"/>
                    </a:lnTo>
                    <a:lnTo>
                      <a:pt x="3362" y="2327"/>
                    </a:lnTo>
                    <a:lnTo>
                      <a:pt x="3358" y="2333"/>
                    </a:lnTo>
                    <a:lnTo>
                      <a:pt x="3352" y="2347"/>
                    </a:lnTo>
                    <a:lnTo>
                      <a:pt x="3348" y="2363"/>
                    </a:lnTo>
                    <a:lnTo>
                      <a:pt x="3345" y="2379"/>
                    </a:lnTo>
                    <a:lnTo>
                      <a:pt x="3341" y="2395"/>
                    </a:lnTo>
                    <a:lnTo>
                      <a:pt x="3337" y="2410"/>
                    </a:lnTo>
                    <a:lnTo>
                      <a:pt x="3331" y="2425"/>
                    </a:lnTo>
                    <a:lnTo>
                      <a:pt x="3328" y="2432"/>
                    </a:lnTo>
                    <a:lnTo>
                      <a:pt x="3323" y="2438"/>
                    </a:lnTo>
                    <a:lnTo>
                      <a:pt x="3318" y="2444"/>
                    </a:lnTo>
                    <a:lnTo>
                      <a:pt x="3312" y="2449"/>
                    </a:lnTo>
                    <a:lnTo>
                      <a:pt x="3304" y="2453"/>
                    </a:lnTo>
                    <a:lnTo>
                      <a:pt x="3296" y="2458"/>
                    </a:lnTo>
                    <a:lnTo>
                      <a:pt x="3287" y="2460"/>
                    </a:lnTo>
                    <a:lnTo>
                      <a:pt x="3276" y="2463"/>
                    </a:lnTo>
                    <a:lnTo>
                      <a:pt x="3264" y="2464"/>
                    </a:lnTo>
                    <a:lnTo>
                      <a:pt x="3250" y="2465"/>
                    </a:lnTo>
                    <a:lnTo>
                      <a:pt x="3250" y="2465"/>
                    </a:lnTo>
                    <a:lnTo>
                      <a:pt x="3226" y="2465"/>
                    </a:lnTo>
                    <a:lnTo>
                      <a:pt x="3199" y="2466"/>
                    </a:lnTo>
                    <a:lnTo>
                      <a:pt x="3172" y="2470"/>
                    </a:lnTo>
                    <a:lnTo>
                      <a:pt x="3143" y="2472"/>
                    </a:lnTo>
                    <a:lnTo>
                      <a:pt x="3082" y="2483"/>
                    </a:lnTo>
                    <a:lnTo>
                      <a:pt x="3017" y="2496"/>
                    </a:lnTo>
                    <a:lnTo>
                      <a:pt x="2948" y="2513"/>
                    </a:lnTo>
                    <a:lnTo>
                      <a:pt x="2878" y="2531"/>
                    </a:lnTo>
                    <a:lnTo>
                      <a:pt x="2807" y="2552"/>
                    </a:lnTo>
                    <a:lnTo>
                      <a:pt x="2735" y="2575"/>
                    </a:lnTo>
                    <a:lnTo>
                      <a:pt x="2735" y="2575"/>
                    </a:lnTo>
                    <a:lnTo>
                      <a:pt x="2771" y="2584"/>
                    </a:lnTo>
                    <a:lnTo>
                      <a:pt x="2771" y="2584"/>
                    </a:lnTo>
                    <a:lnTo>
                      <a:pt x="2794" y="2590"/>
                    </a:lnTo>
                    <a:lnTo>
                      <a:pt x="2815" y="2597"/>
                    </a:lnTo>
                    <a:lnTo>
                      <a:pt x="2833" y="2605"/>
                    </a:lnTo>
                    <a:lnTo>
                      <a:pt x="2850" y="2613"/>
                    </a:lnTo>
                    <a:lnTo>
                      <a:pt x="2865" y="2623"/>
                    </a:lnTo>
                    <a:lnTo>
                      <a:pt x="2878" y="2634"/>
                    </a:lnTo>
                    <a:lnTo>
                      <a:pt x="2889" y="2645"/>
                    </a:lnTo>
                    <a:lnTo>
                      <a:pt x="2899" y="2657"/>
                    </a:lnTo>
                    <a:lnTo>
                      <a:pt x="2906" y="2669"/>
                    </a:lnTo>
                    <a:lnTo>
                      <a:pt x="2911" y="2683"/>
                    </a:lnTo>
                    <a:lnTo>
                      <a:pt x="2916" y="2698"/>
                    </a:lnTo>
                    <a:lnTo>
                      <a:pt x="2919" y="2714"/>
                    </a:lnTo>
                    <a:lnTo>
                      <a:pt x="2920" y="2728"/>
                    </a:lnTo>
                    <a:lnTo>
                      <a:pt x="2919" y="2745"/>
                    </a:lnTo>
                    <a:lnTo>
                      <a:pt x="2917" y="2763"/>
                    </a:lnTo>
                    <a:lnTo>
                      <a:pt x="2914" y="2780"/>
                    </a:lnTo>
                    <a:lnTo>
                      <a:pt x="2910" y="2798"/>
                    </a:lnTo>
                    <a:lnTo>
                      <a:pt x="2904" y="2818"/>
                    </a:lnTo>
                    <a:lnTo>
                      <a:pt x="2898" y="2837"/>
                    </a:lnTo>
                    <a:lnTo>
                      <a:pt x="2889" y="2857"/>
                    </a:lnTo>
                    <a:lnTo>
                      <a:pt x="2871" y="2898"/>
                    </a:lnTo>
                    <a:lnTo>
                      <a:pt x="2848" y="2942"/>
                    </a:lnTo>
                    <a:lnTo>
                      <a:pt x="2822" y="2987"/>
                    </a:lnTo>
                    <a:lnTo>
                      <a:pt x="2794" y="3033"/>
                    </a:lnTo>
                    <a:lnTo>
                      <a:pt x="2763" y="3082"/>
                    </a:lnTo>
                    <a:lnTo>
                      <a:pt x="2730" y="3131"/>
                    </a:lnTo>
                    <a:lnTo>
                      <a:pt x="2662" y="3231"/>
                    </a:lnTo>
                    <a:lnTo>
                      <a:pt x="2592" y="3334"/>
                    </a:lnTo>
                    <a:lnTo>
                      <a:pt x="2559" y="3386"/>
                    </a:lnTo>
                    <a:lnTo>
                      <a:pt x="2526" y="3438"/>
                    </a:lnTo>
                    <a:lnTo>
                      <a:pt x="2494" y="3490"/>
                    </a:lnTo>
                    <a:lnTo>
                      <a:pt x="2464" y="3541"/>
                    </a:lnTo>
                    <a:lnTo>
                      <a:pt x="2439" y="3591"/>
                    </a:lnTo>
                    <a:lnTo>
                      <a:pt x="2414" y="3642"/>
                    </a:lnTo>
                    <a:lnTo>
                      <a:pt x="2404" y="3666"/>
                    </a:lnTo>
                    <a:lnTo>
                      <a:pt x="2395" y="3691"/>
                    </a:lnTo>
                    <a:lnTo>
                      <a:pt x="2386" y="3715"/>
                    </a:lnTo>
                    <a:lnTo>
                      <a:pt x="2379" y="3738"/>
                    </a:lnTo>
                    <a:lnTo>
                      <a:pt x="2373" y="3762"/>
                    </a:lnTo>
                    <a:lnTo>
                      <a:pt x="2368" y="3785"/>
                    </a:lnTo>
                    <a:lnTo>
                      <a:pt x="2363" y="3808"/>
                    </a:lnTo>
                    <a:lnTo>
                      <a:pt x="2360" y="3830"/>
                    </a:lnTo>
                    <a:lnTo>
                      <a:pt x="2359" y="3852"/>
                    </a:lnTo>
                    <a:lnTo>
                      <a:pt x="2360" y="3874"/>
                    </a:lnTo>
                    <a:lnTo>
                      <a:pt x="2362" y="3895"/>
                    </a:lnTo>
                    <a:lnTo>
                      <a:pt x="2365" y="3916"/>
                    </a:lnTo>
                    <a:lnTo>
                      <a:pt x="2365" y="3916"/>
                    </a:lnTo>
                    <a:lnTo>
                      <a:pt x="2373" y="3956"/>
                    </a:lnTo>
                    <a:lnTo>
                      <a:pt x="2379" y="3995"/>
                    </a:lnTo>
                    <a:lnTo>
                      <a:pt x="2390" y="4074"/>
                    </a:lnTo>
                    <a:lnTo>
                      <a:pt x="2399" y="4148"/>
                    </a:lnTo>
                    <a:lnTo>
                      <a:pt x="2406" y="4221"/>
                    </a:lnTo>
                    <a:lnTo>
                      <a:pt x="2418" y="4354"/>
                    </a:lnTo>
                    <a:lnTo>
                      <a:pt x="2425" y="4414"/>
                    </a:lnTo>
                    <a:lnTo>
                      <a:pt x="2434" y="4469"/>
                    </a:lnTo>
                    <a:lnTo>
                      <a:pt x="2439" y="4495"/>
                    </a:lnTo>
                    <a:lnTo>
                      <a:pt x="2445" y="4519"/>
                    </a:lnTo>
                    <a:lnTo>
                      <a:pt x="2451" y="4543"/>
                    </a:lnTo>
                    <a:lnTo>
                      <a:pt x="2458" y="4565"/>
                    </a:lnTo>
                    <a:lnTo>
                      <a:pt x="2467" y="4584"/>
                    </a:lnTo>
                    <a:lnTo>
                      <a:pt x="2477" y="4603"/>
                    </a:lnTo>
                    <a:lnTo>
                      <a:pt x="2486" y="4620"/>
                    </a:lnTo>
                    <a:lnTo>
                      <a:pt x="2499" y="4636"/>
                    </a:lnTo>
                    <a:lnTo>
                      <a:pt x="2512" y="4650"/>
                    </a:lnTo>
                    <a:lnTo>
                      <a:pt x="2527" y="4661"/>
                    </a:lnTo>
                    <a:lnTo>
                      <a:pt x="2544" y="4673"/>
                    </a:lnTo>
                    <a:lnTo>
                      <a:pt x="2562" y="4681"/>
                    </a:lnTo>
                    <a:lnTo>
                      <a:pt x="2582" y="4688"/>
                    </a:lnTo>
                    <a:lnTo>
                      <a:pt x="2604" y="4693"/>
                    </a:lnTo>
                    <a:lnTo>
                      <a:pt x="2628" y="4696"/>
                    </a:lnTo>
                    <a:lnTo>
                      <a:pt x="2654" y="4697"/>
                    </a:lnTo>
                    <a:lnTo>
                      <a:pt x="2654" y="4697"/>
                    </a:lnTo>
                    <a:lnTo>
                      <a:pt x="2668" y="4697"/>
                    </a:lnTo>
                    <a:lnTo>
                      <a:pt x="2680" y="4698"/>
                    </a:lnTo>
                    <a:lnTo>
                      <a:pt x="2692" y="4701"/>
                    </a:lnTo>
                    <a:lnTo>
                      <a:pt x="2703" y="4703"/>
                    </a:lnTo>
                    <a:lnTo>
                      <a:pt x="2714" y="4706"/>
                    </a:lnTo>
                    <a:lnTo>
                      <a:pt x="2724" y="4709"/>
                    </a:lnTo>
                    <a:lnTo>
                      <a:pt x="2734" y="4713"/>
                    </a:lnTo>
                    <a:lnTo>
                      <a:pt x="2742" y="4718"/>
                    </a:lnTo>
                    <a:lnTo>
                      <a:pt x="2751" y="4723"/>
                    </a:lnTo>
                    <a:lnTo>
                      <a:pt x="2759" y="4729"/>
                    </a:lnTo>
                    <a:lnTo>
                      <a:pt x="2773" y="4742"/>
                    </a:lnTo>
                    <a:lnTo>
                      <a:pt x="2784" y="4757"/>
                    </a:lnTo>
                    <a:lnTo>
                      <a:pt x="2794" y="4773"/>
                    </a:lnTo>
                    <a:lnTo>
                      <a:pt x="2801" y="4790"/>
                    </a:lnTo>
                    <a:lnTo>
                      <a:pt x="2806" y="4810"/>
                    </a:lnTo>
                    <a:lnTo>
                      <a:pt x="2810" y="4829"/>
                    </a:lnTo>
                    <a:lnTo>
                      <a:pt x="2811" y="4850"/>
                    </a:lnTo>
                    <a:lnTo>
                      <a:pt x="2810" y="4871"/>
                    </a:lnTo>
                    <a:lnTo>
                      <a:pt x="2806" y="4892"/>
                    </a:lnTo>
                    <a:lnTo>
                      <a:pt x="2802" y="4914"/>
                    </a:lnTo>
                    <a:lnTo>
                      <a:pt x="2795" y="4936"/>
                    </a:lnTo>
                    <a:lnTo>
                      <a:pt x="2786" y="4958"/>
                    </a:lnTo>
                    <a:lnTo>
                      <a:pt x="2777" y="4979"/>
                    </a:lnTo>
                    <a:lnTo>
                      <a:pt x="2766" y="4999"/>
                    </a:lnTo>
                    <a:lnTo>
                      <a:pt x="2752" y="5019"/>
                    </a:lnTo>
                    <a:lnTo>
                      <a:pt x="2736" y="5039"/>
                    </a:lnTo>
                    <a:lnTo>
                      <a:pt x="2720" y="5056"/>
                    </a:lnTo>
                    <a:lnTo>
                      <a:pt x="2702" y="5073"/>
                    </a:lnTo>
                    <a:lnTo>
                      <a:pt x="2682" y="5088"/>
                    </a:lnTo>
                    <a:lnTo>
                      <a:pt x="2662" y="5101"/>
                    </a:lnTo>
                    <a:lnTo>
                      <a:pt x="2639" y="5112"/>
                    </a:lnTo>
                    <a:lnTo>
                      <a:pt x="2616" y="5122"/>
                    </a:lnTo>
                    <a:lnTo>
                      <a:pt x="2592" y="5129"/>
                    </a:lnTo>
                    <a:lnTo>
                      <a:pt x="2565" y="5134"/>
                    </a:lnTo>
                    <a:lnTo>
                      <a:pt x="2538" y="5135"/>
                    </a:lnTo>
                    <a:lnTo>
                      <a:pt x="2510" y="5135"/>
                    </a:lnTo>
                    <a:lnTo>
                      <a:pt x="2495" y="5133"/>
                    </a:lnTo>
                    <a:lnTo>
                      <a:pt x="2480" y="5132"/>
                    </a:lnTo>
                    <a:lnTo>
                      <a:pt x="2480" y="5132"/>
                    </a:lnTo>
                    <a:lnTo>
                      <a:pt x="2453" y="5127"/>
                    </a:lnTo>
                    <a:lnTo>
                      <a:pt x="2426" y="5124"/>
                    </a:lnTo>
                    <a:lnTo>
                      <a:pt x="2401" y="5124"/>
                    </a:lnTo>
                    <a:lnTo>
                      <a:pt x="2376" y="5126"/>
                    </a:lnTo>
                    <a:lnTo>
                      <a:pt x="2353" y="5129"/>
                    </a:lnTo>
                    <a:lnTo>
                      <a:pt x="2331" y="5134"/>
                    </a:lnTo>
                    <a:lnTo>
                      <a:pt x="2310" y="5141"/>
                    </a:lnTo>
                    <a:lnTo>
                      <a:pt x="2291" y="5150"/>
                    </a:lnTo>
                    <a:lnTo>
                      <a:pt x="2272" y="5160"/>
                    </a:lnTo>
                    <a:lnTo>
                      <a:pt x="2255" y="5172"/>
                    </a:lnTo>
                    <a:lnTo>
                      <a:pt x="2239" y="5186"/>
                    </a:lnTo>
                    <a:lnTo>
                      <a:pt x="2224" y="5201"/>
                    </a:lnTo>
                    <a:lnTo>
                      <a:pt x="2212" y="5217"/>
                    </a:lnTo>
                    <a:lnTo>
                      <a:pt x="2200" y="5236"/>
                    </a:lnTo>
                    <a:lnTo>
                      <a:pt x="2189" y="5255"/>
                    </a:lnTo>
                    <a:lnTo>
                      <a:pt x="2180" y="5276"/>
                    </a:lnTo>
                    <a:lnTo>
                      <a:pt x="2173" y="5299"/>
                    </a:lnTo>
                    <a:lnTo>
                      <a:pt x="2167" y="5323"/>
                    </a:lnTo>
                    <a:lnTo>
                      <a:pt x="2162" y="5348"/>
                    </a:lnTo>
                    <a:lnTo>
                      <a:pt x="2158" y="5374"/>
                    </a:lnTo>
                    <a:lnTo>
                      <a:pt x="2157" y="5402"/>
                    </a:lnTo>
                    <a:lnTo>
                      <a:pt x="2156" y="5430"/>
                    </a:lnTo>
                    <a:lnTo>
                      <a:pt x="2157" y="5461"/>
                    </a:lnTo>
                    <a:lnTo>
                      <a:pt x="2161" y="5492"/>
                    </a:lnTo>
                    <a:lnTo>
                      <a:pt x="2164" y="5525"/>
                    </a:lnTo>
                    <a:lnTo>
                      <a:pt x="2171" y="5558"/>
                    </a:lnTo>
                    <a:lnTo>
                      <a:pt x="2179" y="5592"/>
                    </a:lnTo>
                    <a:lnTo>
                      <a:pt x="2188" y="5627"/>
                    </a:lnTo>
                    <a:lnTo>
                      <a:pt x="2199" y="5664"/>
                    </a:lnTo>
                    <a:lnTo>
                      <a:pt x="2212" y="5701"/>
                    </a:lnTo>
                    <a:lnTo>
                      <a:pt x="2227" y="5740"/>
                    </a:lnTo>
                    <a:lnTo>
                      <a:pt x="2243" y="5778"/>
                    </a:lnTo>
                    <a:lnTo>
                      <a:pt x="2243" y="5778"/>
                    </a:lnTo>
                    <a:lnTo>
                      <a:pt x="2257" y="5781"/>
                    </a:lnTo>
                    <a:lnTo>
                      <a:pt x="2273" y="5781"/>
                    </a:lnTo>
                    <a:lnTo>
                      <a:pt x="2291" y="5781"/>
                    </a:lnTo>
                    <a:lnTo>
                      <a:pt x="2308" y="5779"/>
                    </a:lnTo>
                    <a:lnTo>
                      <a:pt x="2342" y="5777"/>
                    </a:lnTo>
                    <a:lnTo>
                      <a:pt x="2379" y="5774"/>
                    </a:lnTo>
                    <a:lnTo>
                      <a:pt x="2397" y="5776"/>
                    </a:lnTo>
                    <a:lnTo>
                      <a:pt x="2415" y="5777"/>
                    </a:lnTo>
                    <a:lnTo>
                      <a:pt x="2434" y="5779"/>
                    </a:lnTo>
                    <a:lnTo>
                      <a:pt x="2452" y="5785"/>
                    </a:lnTo>
                    <a:lnTo>
                      <a:pt x="2469" y="5793"/>
                    </a:lnTo>
                    <a:lnTo>
                      <a:pt x="2486" y="5803"/>
                    </a:lnTo>
                    <a:lnTo>
                      <a:pt x="2504" y="5815"/>
                    </a:lnTo>
                    <a:lnTo>
                      <a:pt x="2521" y="5831"/>
                    </a:lnTo>
                    <a:lnTo>
                      <a:pt x="2521" y="5831"/>
                    </a:lnTo>
                    <a:lnTo>
                      <a:pt x="2526" y="5837"/>
                    </a:lnTo>
                    <a:lnTo>
                      <a:pt x="2529" y="5843"/>
                    </a:lnTo>
                    <a:lnTo>
                      <a:pt x="2533" y="5850"/>
                    </a:lnTo>
                    <a:lnTo>
                      <a:pt x="2535" y="5856"/>
                    </a:lnTo>
                    <a:lnTo>
                      <a:pt x="2538" y="5872"/>
                    </a:lnTo>
                    <a:lnTo>
                      <a:pt x="2538" y="5888"/>
                    </a:lnTo>
                    <a:lnTo>
                      <a:pt x="2537" y="5905"/>
                    </a:lnTo>
                    <a:lnTo>
                      <a:pt x="2533" y="5923"/>
                    </a:lnTo>
                    <a:lnTo>
                      <a:pt x="2526" y="5961"/>
                    </a:lnTo>
                    <a:lnTo>
                      <a:pt x="2521" y="5979"/>
                    </a:lnTo>
                    <a:lnTo>
                      <a:pt x="2517" y="5998"/>
                    </a:lnTo>
                    <a:lnTo>
                      <a:pt x="2515" y="6018"/>
                    </a:lnTo>
                    <a:lnTo>
                      <a:pt x="2513" y="6036"/>
                    </a:lnTo>
                    <a:lnTo>
                      <a:pt x="2515" y="6056"/>
                    </a:lnTo>
                    <a:lnTo>
                      <a:pt x="2516" y="6065"/>
                    </a:lnTo>
                    <a:lnTo>
                      <a:pt x="2518" y="6074"/>
                    </a:lnTo>
                    <a:lnTo>
                      <a:pt x="2521" y="6083"/>
                    </a:lnTo>
                    <a:lnTo>
                      <a:pt x="2526" y="6093"/>
                    </a:lnTo>
                    <a:lnTo>
                      <a:pt x="2529" y="6101"/>
                    </a:lnTo>
                    <a:lnTo>
                      <a:pt x="2535" y="6110"/>
                    </a:lnTo>
                    <a:lnTo>
                      <a:pt x="2535" y="6110"/>
                    </a:lnTo>
                    <a:lnTo>
                      <a:pt x="2544" y="6120"/>
                    </a:lnTo>
                    <a:lnTo>
                      <a:pt x="2553" y="6129"/>
                    </a:lnTo>
                    <a:lnTo>
                      <a:pt x="2562" y="6139"/>
                    </a:lnTo>
                    <a:lnTo>
                      <a:pt x="2573" y="6148"/>
                    </a:lnTo>
                    <a:lnTo>
                      <a:pt x="2597" y="6166"/>
                    </a:lnTo>
                    <a:lnTo>
                      <a:pt x="2624" y="6183"/>
                    </a:lnTo>
                    <a:lnTo>
                      <a:pt x="2652" y="6200"/>
                    </a:lnTo>
                    <a:lnTo>
                      <a:pt x="2682" y="6215"/>
                    </a:lnTo>
                    <a:lnTo>
                      <a:pt x="2714" y="6230"/>
                    </a:lnTo>
                    <a:lnTo>
                      <a:pt x="2746" y="6243"/>
                    </a:lnTo>
                    <a:lnTo>
                      <a:pt x="2808" y="6268"/>
                    </a:lnTo>
                    <a:lnTo>
                      <a:pt x="2866" y="6290"/>
                    </a:lnTo>
                    <a:lnTo>
                      <a:pt x="2915" y="6307"/>
                    </a:lnTo>
                    <a:lnTo>
                      <a:pt x="2950" y="6320"/>
                    </a:lnTo>
                    <a:lnTo>
                      <a:pt x="2950" y="6320"/>
                    </a:lnTo>
                    <a:lnTo>
                      <a:pt x="2971" y="6330"/>
                    </a:lnTo>
                    <a:lnTo>
                      <a:pt x="2991" y="6340"/>
                    </a:lnTo>
                    <a:lnTo>
                      <a:pt x="3008" y="6350"/>
                    </a:lnTo>
                    <a:lnTo>
                      <a:pt x="3024" y="6360"/>
                    </a:lnTo>
                    <a:lnTo>
                      <a:pt x="3039" y="6371"/>
                    </a:lnTo>
                    <a:lnTo>
                      <a:pt x="3051" y="6380"/>
                    </a:lnTo>
                    <a:lnTo>
                      <a:pt x="3063" y="6391"/>
                    </a:lnTo>
                    <a:lnTo>
                      <a:pt x="3073" y="6401"/>
                    </a:lnTo>
                    <a:lnTo>
                      <a:pt x="3082" y="6412"/>
                    </a:lnTo>
                    <a:lnTo>
                      <a:pt x="3089" y="6423"/>
                    </a:lnTo>
                    <a:lnTo>
                      <a:pt x="3095" y="6434"/>
                    </a:lnTo>
                    <a:lnTo>
                      <a:pt x="3100" y="6445"/>
                    </a:lnTo>
                    <a:lnTo>
                      <a:pt x="3104" y="6456"/>
                    </a:lnTo>
                    <a:lnTo>
                      <a:pt x="3106" y="6467"/>
                    </a:lnTo>
                    <a:lnTo>
                      <a:pt x="3107" y="6478"/>
                    </a:lnTo>
                    <a:lnTo>
                      <a:pt x="3107" y="6489"/>
                    </a:lnTo>
                    <a:lnTo>
                      <a:pt x="3106" y="6500"/>
                    </a:lnTo>
                    <a:lnTo>
                      <a:pt x="3104" y="6511"/>
                    </a:lnTo>
                    <a:lnTo>
                      <a:pt x="3100" y="6522"/>
                    </a:lnTo>
                    <a:lnTo>
                      <a:pt x="3096" y="6534"/>
                    </a:lnTo>
                    <a:lnTo>
                      <a:pt x="3091" y="6545"/>
                    </a:lnTo>
                    <a:lnTo>
                      <a:pt x="3085" y="6556"/>
                    </a:lnTo>
                    <a:lnTo>
                      <a:pt x="3078" y="6567"/>
                    </a:lnTo>
                    <a:lnTo>
                      <a:pt x="3069" y="6576"/>
                    </a:lnTo>
                    <a:lnTo>
                      <a:pt x="3051" y="6598"/>
                    </a:lnTo>
                    <a:lnTo>
                      <a:pt x="3029" y="6619"/>
                    </a:lnTo>
                    <a:lnTo>
                      <a:pt x="3004" y="6639"/>
                    </a:lnTo>
                    <a:lnTo>
                      <a:pt x="2977" y="6657"/>
                    </a:lnTo>
                    <a:lnTo>
                      <a:pt x="2948" y="6676"/>
                    </a:lnTo>
                    <a:lnTo>
                      <a:pt x="2916" y="6694"/>
                    </a:lnTo>
                    <a:lnTo>
                      <a:pt x="2883" y="6710"/>
                    </a:lnTo>
                    <a:lnTo>
                      <a:pt x="2848" y="6726"/>
                    </a:lnTo>
                    <a:lnTo>
                      <a:pt x="2811" y="6739"/>
                    </a:lnTo>
                    <a:lnTo>
                      <a:pt x="2773" y="6751"/>
                    </a:lnTo>
                    <a:lnTo>
                      <a:pt x="2735" y="6762"/>
                    </a:lnTo>
                    <a:lnTo>
                      <a:pt x="2696" y="6772"/>
                    </a:lnTo>
                    <a:lnTo>
                      <a:pt x="2657" y="6781"/>
                    </a:lnTo>
                    <a:lnTo>
                      <a:pt x="2617" y="6787"/>
                    </a:lnTo>
                    <a:lnTo>
                      <a:pt x="2578" y="6791"/>
                    </a:lnTo>
                    <a:lnTo>
                      <a:pt x="2539" y="6793"/>
                    </a:lnTo>
                    <a:lnTo>
                      <a:pt x="2501" y="6793"/>
                    </a:lnTo>
                    <a:lnTo>
                      <a:pt x="2464" y="6792"/>
                    </a:lnTo>
                    <a:lnTo>
                      <a:pt x="2428" y="6787"/>
                    </a:lnTo>
                    <a:lnTo>
                      <a:pt x="2393" y="6781"/>
                    </a:lnTo>
                    <a:lnTo>
                      <a:pt x="2393" y="6781"/>
                    </a:lnTo>
                    <a:lnTo>
                      <a:pt x="2315" y="6762"/>
                    </a:lnTo>
                    <a:lnTo>
                      <a:pt x="2237" y="6742"/>
                    </a:lnTo>
                    <a:lnTo>
                      <a:pt x="2158" y="6721"/>
                    </a:lnTo>
                    <a:lnTo>
                      <a:pt x="2080" y="6698"/>
                    </a:lnTo>
                    <a:lnTo>
                      <a:pt x="2000" y="6674"/>
                    </a:lnTo>
                    <a:lnTo>
                      <a:pt x="1922" y="6650"/>
                    </a:lnTo>
                    <a:lnTo>
                      <a:pt x="1842" y="6623"/>
                    </a:lnTo>
                    <a:lnTo>
                      <a:pt x="1764" y="6596"/>
                    </a:lnTo>
                    <a:lnTo>
                      <a:pt x="1684" y="6567"/>
                    </a:lnTo>
                    <a:lnTo>
                      <a:pt x="1606" y="6537"/>
                    </a:lnTo>
                    <a:lnTo>
                      <a:pt x="1526" y="6505"/>
                    </a:lnTo>
                    <a:lnTo>
                      <a:pt x="1448" y="6472"/>
                    </a:lnTo>
                    <a:lnTo>
                      <a:pt x="1370" y="6438"/>
                    </a:lnTo>
                    <a:lnTo>
                      <a:pt x="1293" y="6401"/>
                    </a:lnTo>
                    <a:lnTo>
                      <a:pt x="1215" y="6365"/>
                    </a:lnTo>
                    <a:lnTo>
                      <a:pt x="1138" y="6325"/>
                    </a:lnTo>
                    <a:lnTo>
                      <a:pt x="1138" y="6325"/>
                    </a:lnTo>
                    <a:lnTo>
                      <a:pt x="1086" y="6314"/>
                    </a:lnTo>
                    <a:lnTo>
                      <a:pt x="1034" y="6300"/>
                    </a:lnTo>
                    <a:lnTo>
                      <a:pt x="933" y="6270"/>
                    </a:lnTo>
                    <a:lnTo>
                      <a:pt x="884" y="6256"/>
                    </a:lnTo>
                    <a:lnTo>
                      <a:pt x="837" y="6245"/>
                    </a:lnTo>
                    <a:lnTo>
                      <a:pt x="814" y="6241"/>
                    </a:lnTo>
                    <a:lnTo>
                      <a:pt x="792" y="6237"/>
                    </a:lnTo>
                    <a:lnTo>
                      <a:pt x="770" y="6236"/>
                    </a:lnTo>
                    <a:lnTo>
                      <a:pt x="748" y="6235"/>
                    </a:lnTo>
                    <a:lnTo>
                      <a:pt x="748" y="6235"/>
                    </a:lnTo>
                    <a:lnTo>
                      <a:pt x="720" y="6235"/>
                    </a:lnTo>
                    <a:lnTo>
                      <a:pt x="691" y="6236"/>
                    </a:lnTo>
                    <a:lnTo>
                      <a:pt x="663" y="6238"/>
                    </a:lnTo>
                    <a:lnTo>
                      <a:pt x="635" y="6241"/>
                    </a:lnTo>
                    <a:lnTo>
                      <a:pt x="607" y="6245"/>
                    </a:lnTo>
                    <a:lnTo>
                      <a:pt x="580" y="6249"/>
                    </a:lnTo>
                    <a:lnTo>
                      <a:pt x="553" y="6254"/>
                    </a:lnTo>
                    <a:lnTo>
                      <a:pt x="525" y="6260"/>
                    </a:lnTo>
                    <a:lnTo>
                      <a:pt x="498" y="6268"/>
                    </a:lnTo>
                    <a:lnTo>
                      <a:pt x="471" y="6275"/>
                    </a:lnTo>
                    <a:lnTo>
                      <a:pt x="416" y="6292"/>
                    </a:lnTo>
                    <a:lnTo>
                      <a:pt x="360" y="6313"/>
                    </a:lnTo>
                    <a:lnTo>
                      <a:pt x="302" y="6338"/>
                    </a:lnTo>
                    <a:lnTo>
                      <a:pt x="302" y="6338"/>
                    </a:lnTo>
                    <a:lnTo>
                      <a:pt x="274" y="6351"/>
                    </a:lnTo>
                    <a:lnTo>
                      <a:pt x="248" y="6367"/>
                    </a:lnTo>
                    <a:lnTo>
                      <a:pt x="222" y="6384"/>
                    </a:lnTo>
                    <a:lnTo>
                      <a:pt x="199" y="6404"/>
                    </a:lnTo>
                    <a:lnTo>
                      <a:pt x="177" y="6425"/>
                    </a:lnTo>
                    <a:lnTo>
                      <a:pt x="156" y="6447"/>
                    </a:lnTo>
                    <a:lnTo>
                      <a:pt x="137" y="6471"/>
                    </a:lnTo>
                    <a:lnTo>
                      <a:pt x="118" y="6496"/>
                    </a:lnTo>
                    <a:lnTo>
                      <a:pt x="101" y="6522"/>
                    </a:lnTo>
                    <a:lnTo>
                      <a:pt x="85" y="6549"/>
                    </a:lnTo>
                    <a:lnTo>
                      <a:pt x="71" y="6578"/>
                    </a:lnTo>
                    <a:lnTo>
                      <a:pt x="57" y="6607"/>
                    </a:lnTo>
                    <a:lnTo>
                      <a:pt x="44" y="6638"/>
                    </a:lnTo>
                    <a:lnTo>
                      <a:pt x="33" y="6668"/>
                    </a:lnTo>
                    <a:lnTo>
                      <a:pt x="22" y="6700"/>
                    </a:lnTo>
                    <a:lnTo>
                      <a:pt x="11" y="6732"/>
                    </a:lnTo>
                    <a:lnTo>
                      <a:pt x="11" y="6732"/>
                    </a:lnTo>
                    <a:lnTo>
                      <a:pt x="7" y="6748"/>
                    </a:lnTo>
                    <a:lnTo>
                      <a:pt x="3" y="6762"/>
                    </a:lnTo>
                    <a:lnTo>
                      <a:pt x="1" y="6777"/>
                    </a:lnTo>
                    <a:lnTo>
                      <a:pt x="0" y="6791"/>
                    </a:lnTo>
                    <a:lnTo>
                      <a:pt x="0" y="6804"/>
                    </a:lnTo>
                    <a:lnTo>
                      <a:pt x="1" y="6816"/>
                    </a:lnTo>
                    <a:lnTo>
                      <a:pt x="2" y="6827"/>
                    </a:lnTo>
                    <a:lnTo>
                      <a:pt x="4" y="6838"/>
                    </a:lnTo>
                    <a:lnTo>
                      <a:pt x="8" y="6849"/>
                    </a:lnTo>
                    <a:lnTo>
                      <a:pt x="13" y="6859"/>
                    </a:lnTo>
                    <a:lnTo>
                      <a:pt x="19" y="6869"/>
                    </a:lnTo>
                    <a:lnTo>
                      <a:pt x="25" y="6878"/>
                    </a:lnTo>
                    <a:lnTo>
                      <a:pt x="34" y="6886"/>
                    </a:lnTo>
                    <a:lnTo>
                      <a:pt x="42" y="6893"/>
                    </a:lnTo>
                    <a:lnTo>
                      <a:pt x="52" y="6901"/>
                    </a:lnTo>
                    <a:lnTo>
                      <a:pt x="62" y="6907"/>
                    </a:lnTo>
                    <a:lnTo>
                      <a:pt x="74" y="6913"/>
                    </a:lnTo>
                    <a:lnTo>
                      <a:pt x="87" y="6919"/>
                    </a:lnTo>
                    <a:lnTo>
                      <a:pt x="101" y="6924"/>
                    </a:lnTo>
                    <a:lnTo>
                      <a:pt x="116" y="6929"/>
                    </a:lnTo>
                    <a:lnTo>
                      <a:pt x="148" y="6938"/>
                    </a:lnTo>
                    <a:lnTo>
                      <a:pt x="184" y="6944"/>
                    </a:lnTo>
                    <a:lnTo>
                      <a:pt x="225" y="6949"/>
                    </a:lnTo>
                    <a:lnTo>
                      <a:pt x="270" y="6952"/>
                    </a:lnTo>
                    <a:lnTo>
                      <a:pt x="318" y="6953"/>
                    </a:lnTo>
                    <a:lnTo>
                      <a:pt x="371" y="6955"/>
                    </a:lnTo>
                    <a:lnTo>
                      <a:pt x="371" y="6955"/>
                    </a:lnTo>
                    <a:lnTo>
                      <a:pt x="424" y="6955"/>
                    </a:lnTo>
                    <a:lnTo>
                      <a:pt x="477" y="6956"/>
                    </a:lnTo>
                    <a:lnTo>
                      <a:pt x="529" y="6958"/>
                    </a:lnTo>
                    <a:lnTo>
                      <a:pt x="576" y="6962"/>
                    </a:lnTo>
                    <a:lnTo>
                      <a:pt x="623" y="6967"/>
                    </a:lnTo>
                    <a:lnTo>
                      <a:pt x="666" y="6973"/>
                    </a:lnTo>
                    <a:lnTo>
                      <a:pt x="706" y="6982"/>
                    </a:lnTo>
                    <a:lnTo>
                      <a:pt x="744" y="6991"/>
                    </a:lnTo>
                    <a:lnTo>
                      <a:pt x="761" y="6996"/>
                    </a:lnTo>
                    <a:lnTo>
                      <a:pt x="777" y="7002"/>
                    </a:lnTo>
                    <a:lnTo>
                      <a:pt x="793" y="7009"/>
                    </a:lnTo>
                    <a:lnTo>
                      <a:pt x="806" y="7016"/>
                    </a:lnTo>
                    <a:lnTo>
                      <a:pt x="820" y="7023"/>
                    </a:lnTo>
                    <a:lnTo>
                      <a:pt x="832" y="7031"/>
                    </a:lnTo>
                    <a:lnTo>
                      <a:pt x="843" y="7039"/>
                    </a:lnTo>
                    <a:lnTo>
                      <a:pt x="853" y="7049"/>
                    </a:lnTo>
                    <a:lnTo>
                      <a:pt x="862" y="7058"/>
                    </a:lnTo>
                    <a:lnTo>
                      <a:pt x="869" y="7069"/>
                    </a:lnTo>
                    <a:lnTo>
                      <a:pt x="875" y="7080"/>
                    </a:lnTo>
                    <a:lnTo>
                      <a:pt x="880" y="7091"/>
                    </a:lnTo>
                    <a:lnTo>
                      <a:pt x="884" y="7103"/>
                    </a:lnTo>
                    <a:lnTo>
                      <a:pt x="885" y="7115"/>
                    </a:lnTo>
                    <a:lnTo>
                      <a:pt x="886" y="7129"/>
                    </a:lnTo>
                    <a:lnTo>
                      <a:pt x="885" y="7143"/>
                    </a:lnTo>
                    <a:lnTo>
                      <a:pt x="885" y="7143"/>
                    </a:lnTo>
                    <a:lnTo>
                      <a:pt x="884" y="7158"/>
                    </a:lnTo>
                    <a:lnTo>
                      <a:pt x="880" y="7171"/>
                    </a:lnTo>
                    <a:lnTo>
                      <a:pt x="876" y="7186"/>
                    </a:lnTo>
                    <a:lnTo>
                      <a:pt x="871" y="7201"/>
                    </a:lnTo>
                    <a:lnTo>
                      <a:pt x="866" y="7214"/>
                    </a:lnTo>
                    <a:lnTo>
                      <a:pt x="860" y="7229"/>
                    </a:lnTo>
                    <a:lnTo>
                      <a:pt x="846" y="7257"/>
                    </a:lnTo>
                    <a:lnTo>
                      <a:pt x="829" y="7283"/>
                    </a:lnTo>
                    <a:lnTo>
                      <a:pt x="809" y="7310"/>
                    </a:lnTo>
                    <a:lnTo>
                      <a:pt x="787" y="7334"/>
                    </a:lnTo>
                    <a:lnTo>
                      <a:pt x="764" y="7358"/>
                    </a:lnTo>
                    <a:lnTo>
                      <a:pt x="738" y="7378"/>
                    </a:lnTo>
                    <a:lnTo>
                      <a:pt x="710" y="7399"/>
                    </a:lnTo>
                    <a:lnTo>
                      <a:pt x="682" y="7416"/>
                    </a:lnTo>
                    <a:lnTo>
                      <a:pt x="651" y="7432"/>
                    </a:lnTo>
                    <a:lnTo>
                      <a:pt x="620" y="7446"/>
                    </a:lnTo>
                    <a:lnTo>
                      <a:pt x="590" y="7455"/>
                    </a:lnTo>
                    <a:lnTo>
                      <a:pt x="558" y="7464"/>
                    </a:lnTo>
                    <a:lnTo>
                      <a:pt x="541" y="7466"/>
                    </a:lnTo>
                    <a:lnTo>
                      <a:pt x="525" y="7469"/>
                    </a:lnTo>
                    <a:lnTo>
                      <a:pt x="520" y="7469"/>
                    </a:lnTo>
                    <a:lnTo>
                      <a:pt x="653" y="7728"/>
                    </a:lnTo>
                    <a:lnTo>
                      <a:pt x="653" y="7728"/>
                    </a:lnTo>
                    <a:lnTo>
                      <a:pt x="657" y="7727"/>
                    </a:lnTo>
                    <a:lnTo>
                      <a:pt x="662" y="7726"/>
                    </a:lnTo>
                    <a:lnTo>
                      <a:pt x="662" y="7726"/>
                    </a:lnTo>
                    <a:lnTo>
                      <a:pt x="673" y="7725"/>
                    </a:lnTo>
                    <a:lnTo>
                      <a:pt x="685" y="7725"/>
                    </a:lnTo>
                    <a:lnTo>
                      <a:pt x="696" y="7726"/>
                    </a:lnTo>
                    <a:lnTo>
                      <a:pt x="707" y="7730"/>
                    </a:lnTo>
                    <a:lnTo>
                      <a:pt x="718" y="7733"/>
                    </a:lnTo>
                    <a:lnTo>
                      <a:pt x="729" y="7738"/>
                    </a:lnTo>
                    <a:lnTo>
                      <a:pt x="742" y="7746"/>
                    </a:lnTo>
                    <a:lnTo>
                      <a:pt x="753" y="7753"/>
                    </a:lnTo>
                    <a:lnTo>
                      <a:pt x="764" y="7762"/>
                    </a:lnTo>
                    <a:lnTo>
                      <a:pt x="775" y="7771"/>
                    </a:lnTo>
                    <a:lnTo>
                      <a:pt x="786" y="7782"/>
                    </a:lnTo>
                    <a:lnTo>
                      <a:pt x="798" y="7795"/>
                    </a:lnTo>
                    <a:lnTo>
                      <a:pt x="820" y="7823"/>
                    </a:lnTo>
                    <a:lnTo>
                      <a:pt x="842" y="7855"/>
                    </a:lnTo>
                    <a:lnTo>
                      <a:pt x="865" y="7890"/>
                    </a:lnTo>
                    <a:lnTo>
                      <a:pt x="887" y="7929"/>
                    </a:lnTo>
                    <a:lnTo>
                      <a:pt x="909" y="7973"/>
                    </a:lnTo>
                    <a:lnTo>
                      <a:pt x="933" y="8020"/>
                    </a:lnTo>
                    <a:lnTo>
                      <a:pt x="955" y="8070"/>
                    </a:lnTo>
                    <a:lnTo>
                      <a:pt x="978" y="8124"/>
                    </a:lnTo>
                    <a:lnTo>
                      <a:pt x="1000" y="8180"/>
                    </a:lnTo>
                    <a:lnTo>
                      <a:pt x="1022" y="8240"/>
                    </a:lnTo>
                    <a:lnTo>
                      <a:pt x="1022" y="8240"/>
                    </a:lnTo>
                    <a:lnTo>
                      <a:pt x="1034" y="8271"/>
                    </a:lnTo>
                    <a:lnTo>
                      <a:pt x="1048" y="8301"/>
                    </a:lnTo>
                    <a:lnTo>
                      <a:pt x="1061" y="8333"/>
                    </a:lnTo>
                    <a:lnTo>
                      <a:pt x="1077" y="8365"/>
                    </a:lnTo>
                    <a:lnTo>
                      <a:pt x="1110" y="8430"/>
                    </a:lnTo>
                    <a:lnTo>
                      <a:pt x="1148" y="8495"/>
                    </a:lnTo>
                    <a:lnTo>
                      <a:pt x="1187" y="8562"/>
                    </a:lnTo>
                    <a:lnTo>
                      <a:pt x="1230" y="8630"/>
                    </a:lnTo>
                    <a:lnTo>
                      <a:pt x="1318" y="8767"/>
                    </a:lnTo>
                    <a:lnTo>
                      <a:pt x="1408" y="8905"/>
                    </a:lnTo>
                    <a:lnTo>
                      <a:pt x="1452" y="8975"/>
                    </a:lnTo>
                    <a:lnTo>
                      <a:pt x="1495" y="9045"/>
                    </a:lnTo>
                    <a:lnTo>
                      <a:pt x="1535" y="9114"/>
                    </a:lnTo>
                    <a:lnTo>
                      <a:pt x="1573" y="9183"/>
                    </a:lnTo>
                    <a:lnTo>
                      <a:pt x="1591" y="9217"/>
                    </a:lnTo>
                    <a:lnTo>
                      <a:pt x="1608" y="9252"/>
                    </a:lnTo>
                    <a:lnTo>
                      <a:pt x="1624" y="9286"/>
                    </a:lnTo>
                    <a:lnTo>
                      <a:pt x="1639" y="9319"/>
                    </a:lnTo>
                    <a:lnTo>
                      <a:pt x="1639" y="9319"/>
                    </a:lnTo>
                    <a:lnTo>
                      <a:pt x="1654" y="9351"/>
                    </a:lnTo>
                    <a:lnTo>
                      <a:pt x="1668" y="9380"/>
                    </a:lnTo>
                    <a:lnTo>
                      <a:pt x="1683" y="9405"/>
                    </a:lnTo>
                    <a:lnTo>
                      <a:pt x="1699" y="9427"/>
                    </a:lnTo>
                    <a:lnTo>
                      <a:pt x="1714" y="9445"/>
                    </a:lnTo>
                    <a:lnTo>
                      <a:pt x="1730" y="9460"/>
                    </a:lnTo>
                    <a:lnTo>
                      <a:pt x="1744" y="9473"/>
                    </a:lnTo>
                    <a:lnTo>
                      <a:pt x="1760" y="9483"/>
                    </a:lnTo>
                    <a:lnTo>
                      <a:pt x="1776" y="9490"/>
                    </a:lnTo>
                    <a:lnTo>
                      <a:pt x="1792" y="9495"/>
                    </a:lnTo>
                    <a:lnTo>
                      <a:pt x="1808" y="9499"/>
                    </a:lnTo>
                    <a:lnTo>
                      <a:pt x="1824" y="9499"/>
                    </a:lnTo>
                    <a:lnTo>
                      <a:pt x="1840" y="9498"/>
                    </a:lnTo>
                    <a:lnTo>
                      <a:pt x="1856" y="9495"/>
                    </a:lnTo>
                    <a:lnTo>
                      <a:pt x="1872" y="9490"/>
                    </a:lnTo>
                    <a:lnTo>
                      <a:pt x="1888" y="9484"/>
                    </a:lnTo>
                    <a:lnTo>
                      <a:pt x="1904" y="9477"/>
                    </a:lnTo>
                    <a:lnTo>
                      <a:pt x="1920" y="9468"/>
                    </a:lnTo>
                    <a:lnTo>
                      <a:pt x="1935" y="9458"/>
                    </a:lnTo>
                    <a:lnTo>
                      <a:pt x="1951" y="9447"/>
                    </a:lnTo>
                    <a:lnTo>
                      <a:pt x="1983" y="9424"/>
                    </a:lnTo>
                    <a:lnTo>
                      <a:pt x="2015" y="9398"/>
                    </a:lnTo>
                    <a:lnTo>
                      <a:pt x="2077" y="9347"/>
                    </a:lnTo>
                    <a:lnTo>
                      <a:pt x="2107" y="9324"/>
                    </a:lnTo>
                    <a:lnTo>
                      <a:pt x="2136" y="9302"/>
                    </a:lnTo>
                    <a:lnTo>
                      <a:pt x="2136" y="9302"/>
                    </a:lnTo>
                    <a:lnTo>
                      <a:pt x="2152" y="9293"/>
                    </a:lnTo>
                    <a:lnTo>
                      <a:pt x="2168" y="9283"/>
                    </a:lnTo>
                    <a:lnTo>
                      <a:pt x="2207" y="9264"/>
                    </a:lnTo>
                    <a:lnTo>
                      <a:pt x="2251" y="9245"/>
                    </a:lnTo>
                    <a:lnTo>
                      <a:pt x="2299" y="9227"/>
                    </a:lnTo>
                    <a:lnTo>
                      <a:pt x="2402" y="9190"/>
                    </a:lnTo>
                    <a:lnTo>
                      <a:pt x="2508" y="9152"/>
                    </a:lnTo>
                    <a:lnTo>
                      <a:pt x="2561" y="9133"/>
                    </a:lnTo>
                    <a:lnTo>
                      <a:pt x="2611" y="9113"/>
                    </a:lnTo>
                    <a:lnTo>
                      <a:pt x="2658" y="9092"/>
                    </a:lnTo>
                    <a:lnTo>
                      <a:pt x="2680" y="9081"/>
                    </a:lnTo>
                    <a:lnTo>
                      <a:pt x="2701" y="9070"/>
                    </a:lnTo>
                    <a:lnTo>
                      <a:pt x="2719" y="9059"/>
                    </a:lnTo>
                    <a:lnTo>
                      <a:pt x="2737" y="9048"/>
                    </a:lnTo>
                    <a:lnTo>
                      <a:pt x="2753" y="9037"/>
                    </a:lnTo>
                    <a:lnTo>
                      <a:pt x="2768" y="9026"/>
                    </a:lnTo>
                    <a:lnTo>
                      <a:pt x="2780" y="9014"/>
                    </a:lnTo>
                    <a:lnTo>
                      <a:pt x="2790" y="9002"/>
                    </a:lnTo>
                    <a:lnTo>
                      <a:pt x="2799" y="8990"/>
                    </a:lnTo>
                    <a:lnTo>
                      <a:pt x="2805" y="8976"/>
                    </a:lnTo>
                    <a:lnTo>
                      <a:pt x="2805" y="8976"/>
                    </a:lnTo>
                    <a:lnTo>
                      <a:pt x="2811" y="8963"/>
                    </a:lnTo>
                    <a:lnTo>
                      <a:pt x="2817" y="8948"/>
                    </a:lnTo>
                    <a:lnTo>
                      <a:pt x="2837" y="8914"/>
                    </a:lnTo>
                    <a:lnTo>
                      <a:pt x="2860" y="8874"/>
                    </a:lnTo>
                    <a:lnTo>
                      <a:pt x="2887" y="8832"/>
                    </a:lnTo>
                    <a:lnTo>
                      <a:pt x="2947" y="8736"/>
                    </a:lnTo>
                    <a:lnTo>
                      <a:pt x="2977" y="8687"/>
                    </a:lnTo>
                    <a:lnTo>
                      <a:pt x="3008" y="8636"/>
                    </a:lnTo>
                    <a:lnTo>
                      <a:pt x="3037" y="8586"/>
                    </a:lnTo>
                    <a:lnTo>
                      <a:pt x="3063" y="8537"/>
                    </a:lnTo>
                    <a:lnTo>
                      <a:pt x="3074" y="8512"/>
                    </a:lnTo>
                    <a:lnTo>
                      <a:pt x="3084" y="8489"/>
                    </a:lnTo>
                    <a:lnTo>
                      <a:pt x="3094" y="8466"/>
                    </a:lnTo>
                    <a:lnTo>
                      <a:pt x="3101" y="8444"/>
                    </a:lnTo>
                    <a:lnTo>
                      <a:pt x="3107" y="8423"/>
                    </a:lnTo>
                    <a:lnTo>
                      <a:pt x="3112" y="8403"/>
                    </a:lnTo>
                    <a:lnTo>
                      <a:pt x="3115" y="8384"/>
                    </a:lnTo>
                    <a:lnTo>
                      <a:pt x="3115" y="8366"/>
                    </a:lnTo>
                    <a:lnTo>
                      <a:pt x="3113" y="8349"/>
                    </a:lnTo>
                    <a:lnTo>
                      <a:pt x="3110" y="8335"/>
                    </a:lnTo>
                    <a:lnTo>
                      <a:pt x="3105" y="8320"/>
                    </a:lnTo>
                    <a:lnTo>
                      <a:pt x="3101" y="8314"/>
                    </a:lnTo>
                    <a:lnTo>
                      <a:pt x="3096" y="8309"/>
                    </a:lnTo>
                    <a:lnTo>
                      <a:pt x="3096" y="8309"/>
                    </a:lnTo>
                    <a:lnTo>
                      <a:pt x="3075" y="8287"/>
                    </a:lnTo>
                    <a:lnTo>
                      <a:pt x="3053" y="8267"/>
                    </a:lnTo>
                    <a:lnTo>
                      <a:pt x="3028" y="8249"/>
                    </a:lnTo>
                    <a:lnTo>
                      <a:pt x="3002" y="8232"/>
                    </a:lnTo>
                    <a:lnTo>
                      <a:pt x="2974" y="8217"/>
                    </a:lnTo>
                    <a:lnTo>
                      <a:pt x="2944" y="8205"/>
                    </a:lnTo>
                    <a:lnTo>
                      <a:pt x="2914" y="8195"/>
                    </a:lnTo>
                    <a:lnTo>
                      <a:pt x="2882" y="8186"/>
                    </a:lnTo>
                    <a:lnTo>
                      <a:pt x="2849" y="8180"/>
                    </a:lnTo>
                    <a:lnTo>
                      <a:pt x="2816" y="8177"/>
                    </a:lnTo>
                    <a:lnTo>
                      <a:pt x="2783" y="8175"/>
                    </a:lnTo>
                    <a:lnTo>
                      <a:pt x="2748" y="8175"/>
                    </a:lnTo>
                    <a:lnTo>
                      <a:pt x="2715" y="8179"/>
                    </a:lnTo>
                    <a:lnTo>
                      <a:pt x="2682" y="8185"/>
                    </a:lnTo>
                    <a:lnTo>
                      <a:pt x="2649" y="8194"/>
                    </a:lnTo>
                    <a:lnTo>
                      <a:pt x="2616" y="8206"/>
                    </a:lnTo>
                    <a:lnTo>
                      <a:pt x="2616" y="8206"/>
                    </a:lnTo>
                    <a:lnTo>
                      <a:pt x="2600" y="8211"/>
                    </a:lnTo>
                    <a:lnTo>
                      <a:pt x="2584" y="8215"/>
                    </a:lnTo>
                    <a:lnTo>
                      <a:pt x="2568" y="8216"/>
                    </a:lnTo>
                    <a:lnTo>
                      <a:pt x="2553" y="8215"/>
                    </a:lnTo>
                    <a:lnTo>
                      <a:pt x="2537" y="8212"/>
                    </a:lnTo>
                    <a:lnTo>
                      <a:pt x="2522" y="8207"/>
                    </a:lnTo>
                    <a:lnTo>
                      <a:pt x="2506" y="8202"/>
                    </a:lnTo>
                    <a:lnTo>
                      <a:pt x="2491" y="8194"/>
                    </a:lnTo>
                    <a:lnTo>
                      <a:pt x="2477" y="8185"/>
                    </a:lnTo>
                    <a:lnTo>
                      <a:pt x="2462" y="8175"/>
                    </a:lnTo>
                    <a:lnTo>
                      <a:pt x="2447" y="8163"/>
                    </a:lnTo>
                    <a:lnTo>
                      <a:pt x="2433" y="8151"/>
                    </a:lnTo>
                    <a:lnTo>
                      <a:pt x="2418" y="8137"/>
                    </a:lnTo>
                    <a:lnTo>
                      <a:pt x="2404" y="8121"/>
                    </a:lnTo>
                    <a:lnTo>
                      <a:pt x="2376" y="8090"/>
                    </a:lnTo>
                    <a:lnTo>
                      <a:pt x="2349" y="8054"/>
                    </a:lnTo>
                    <a:lnTo>
                      <a:pt x="2324" y="8017"/>
                    </a:lnTo>
                    <a:lnTo>
                      <a:pt x="2298" y="7979"/>
                    </a:lnTo>
                    <a:lnTo>
                      <a:pt x="2273" y="7940"/>
                    </a:lnTo>
                    <a:lnTo>
                      <a:pt x="2228" y="7864"/>
                    </a:lnTo>
                    <a:lnTo>
                      <a:pt x="2188" y="7795"/>
                    </a:lnTo>
                    <a:lnTo>
                      <a:pt x="2188" y="7795"/>
                    </a:lnTo>
                    <a:lnTo>
                      <a:pt x="2179" y="7779"/>
                    </a:lnTo>
                    <a:lnTo>
                      <a:pt x="2172" y="7764"/>
                    </a:lnTo>
                    <a:lnTo>
                      <a:pt x="2167" y="7749"/>
                    </a:lnTo>
                    <a:lnTo>
                      <a:pt x="2163" y="7736"/>
                    </a:lnTo>
                    <a:lnTo>
                      <a:pt x="2162" y="7724"/>
                    </a:lnTo>
                    <a:lnTo>
                      <a:pt x="2162" y="7711"/>
                    </a:lnTo>
                    <a:lnTo>
                      <a:pt x="2162" y="7702"/>
                    </a:lnTo>
                    <a:lnTo>
                      <a:pt x="2164" y="7692"/>
                    </a:lnTo>
                    <a:lnTo>
                      <a:pt x="2168" y="7683"/>
                    </a:lnTo>
                    <a:lnTo>
                      <a:pt x="2174" y="7675"/>
                    </a:lnTo>
                    <a:lnTo>
                      <a:pt x="2179" y="7668"/>
                    </a:lnTo>
                    <a:lnTo>
                      <a:pt x="2186" y="7662"/>
                    </a:lnTo>
                    <a:lnTo>
                      <a:pt x="2195" y="7659"/>
                    </a:lnTo>
                    <a:lnTo>
                      <a:pt x="2204" y="7655"/>
                    </a:lnTo>
                    <a:lnTo>
                      <a:pt x="2213" y="7654"/>
                    </a:lnTo>
                    <a:lnTo>
                      <a:pt x="2224" y="7653"/>
                    </a:lnTo>
                    <a:lnTo>
                      <a:pt x="2235" y="7654"/>
                    </a:lnTo>
                    <a:lnTo>
                      <a:pt x="2246" y="7655"/>
                    </a:lnTo>
                    <a:lnTo>
                      <a:pt x="2259" y="7659"/>
                    </a:lnTo>
                    <a:lnTo>
                      <a:pt x="2272" y="7664"/>
                    </a:lnTo>
                    <a:lnTo>
                      <a:pt x="2284" y="7670"/>
                    </a:lnTo>
                    <a:lnTo>
                      <a:pt x="2298" y="7677"/>
                    </a:lnTo>
                    <a:lnTo>
                      <a:pt x="2311" y="7687"/>
                    </a:lnTo>
                    <a:lnTo>
                      <a:pt x="2325" y="7698"/>
                    </a:lnTo>
                    <a:lnTo>
                      <a:pt x="2338" y="7710"/>
                    </a:lnTo>
                    <a:lnTo>
                      <a:pt x="2352" y="7725"/>
                    </a:lnTo>
                    <a:lnTo>
                      <a:pt x="2365" y="7741"/>
                    </a:lnTo>
                    <a:lnTo>
                      <a:pt x="2379" y="7758"/>
                    </a:lnTo>
                    <a:lnTo>
                      <a:pt x="2392" y="7777"/>
                    </a:lnTo>
                    <a:lnTo>
                      <a:pt x="2404" y="7798"/>
                    </a:lnTo>
                    <a:lnTo>
                      <a:pt x="2417" y="7820"/>
                    </a:lnTo>
                    <a:lnTo>
                      <a:pt x="2428" y="7846"/>
                    </a:lnTo>
                    <a:lnTo>
                      <a:pt x="2428" y="7846"/>
                    </a:lnTo>
                    <a:lnTo>
                      <a:pt x="2439" y="7871"/>
                    </a:lnTo>
                    <a:lnTo>
                      <a:pt x="2451" y="7893"/>
                    </a:lnTo>
                    <a:lnTo>
                      <a:pt x="2463" y="7912"/>
                    </a:lnTo>
                    <a:lnTo>
                      <a:pt x="2475" y="7929"/>
                    </a:lnTo>
                    <a:lnTo>
                      <a:pt x="2489" y="7945"/>
                    </a:lnTo>
                    <a:lnTo>
                      <a:pt x="2502" y="7960"/>
                    </a:lnTo>
                    <a:lnTo>
                      <a:pt x="2516" y="7972"/>
                    </a:lnTo>
                    <a:lnTo>
                      <a:pt x="2529" y="7982"/>
                    </a:lnTo>
                    <a:lnTo>
                      <a:pt x="2544" y="7992"/>
                    </a:lnTo>
                    <a:lnTo>
                      <a:pt x="2559" y="7999"/>
                    </a:lnTo>
                    <a:lnTo>
                      <a:pt x="2573" y="8005"/>
                    </a:lnTo>
                    <a:lnTo>
                      <a:pt x="2588" y="8011"/>
                    </a:lnTo>
                    <a:lnTo>
                      <a:pt x="2603" y="8016"/>
                    </a:lnTo>
                    <a:lnTo>
                      <a:pt x="2619" y="8020"/>
                    </a:lnTo>
                    <a:lnTo>
                      <a:pt x="2651" y="8026"/>
                    </a:lnTo>
                    <a:lnTo>
                      <a:pt x="2684" y="8030"/>
                    </a:lnTo>
                    <a:lnTo>
                      <a:pt x="2717" y="8033"/>
                    </a:lnTo>
                    <a:lnTo>
                      <a:pt x="2750" y="8037"/>
                    </a:lnTo>
                    <a:lnTo>
                      <a:pt x="2784" y="8043"/>
                    </a:lnTo>
                    <a:lnTo>
                      <a:pt x="2801" y="8047"/>
                    </a:lnTo>
                    <a:lnTo>
                      <a:pt x="2819" y="8052"/>
                    </a:lnTo>
                    <a:lnTo>
                      <a:pt x="2837" y="8057"/>
                    </a:lnTo>
                    <a:lnTo>
                      <a:pt x="2854" y="8064"/>
                    </a:lnTo>
                    <a:lnTo>
                      <a:pt x="2872" y="8071"/>
                    </a:lnTo>
                    <a:lnTo>
                      <a:pt x="2889" y="8080"/>
                    </a:lnTo>
                    <a:lnTo>
                      <a:pt x="2906" y="8091"/>
                    </a:lnTo>
                    <a:lnTo>
                      <a:pt x="2925" y="8103"/>
                    </a:lnTo>
                    <a:lnTo>
                      <a:pt x="2925" y="8103"/>
                    </a:lnTo>
                    <a:lnTo>
                      <a:pt x="2958" y="8125"/>
                    </a:lnTo>
                    <a:lnTo>
                      <a:pt x="2985" y="8142"/>
                    </a:lnTo>
                    <a:lnTo>
                      <a:pt x="2998" y="8148"/>
                    </a:lnTo>
                    <a:lnTo>
                      <a:pt x="3009" y="8153"/>
                    </a:lnTo>
                    <a:lnTo>
                      <a:pt x="3020" y="8157"/>
                    </a:lnTo>
                    <a:lnTo>
                      <a:pt x="3030" y="8161"/>
                    </a:lnTo>
                    <a:lnTo>
                      <a:pt x="3040" y="8162"/>
                    </a:lnTo>
                    <a:lnTo>
                      <a:pt x="3050" y="8163"/>
                    </a:lnTo>
                    <a:lnTo>
                      <a:pt x="3058" y="8163"/>
                    </a:lnTo>
                    <a:lnTo>
                      <a:pt x="3067" y="8163"/>
                    </a:lnTo>
                    <a:lnTo>
                      <a:pt x="3084" y="8159"/>
                    </a:lnTo>
                    <a:lnTo>
                      <a:pt x="3102" y="8155"/>
                    </a:lnTo>
                    <a:lnTo>
                      <a:pt x="3144" y="8139"/>
                    </a:lnTo>
                    <a:lnTo>
                      <a:pt x="3168" y="8130"/>
                    </a:lnTo>
                    <a:lnTo>
                      <a:pt x="3197" y="8121"/>
                    </a:lnTo>
                    <a:lnTo>
                      <a:pt x="3231" y="8114"/>
                    </a:lnTo>
                    <a:lnTo>
                      <a:pt x="3270" y="8108"/>
                    </a:lnTo>
                    <a:lnTo>
                      <a:pt x="3292" y="8106"/>
                    </a:lnTo>
                    <a:lnTo>
                      <a:pt x="3317" y="8104"/>
                    </a:lnTo>
                    <a:lnTo>
                      <a:pt x="3342" y="8103"/>
                    </a:lnTo>
                    <a:lnTo>
                      <a:pt x="3370" y="8103"/>
                    </a:lnTo>
                    <a:lnTo>
                      <a:pt x="3370" y="8103"/>
                    </a:lnTo>
                    <a:lnTo>
                      <a:pt x="3472" y="8102"/>
                    </a:lnTo>
                    <a:lnTo>
                      <a:pt x="3549" y="8101"/>
                    </a:lnTo>
                    <a:lnTo>
                      <a:pt x="3582" y="8101"/>
                    </a:lnTo>
                    <a:lnTo>
                      <a:pt x="3610" y="8103"/>
                    </a:lnTo>
                    <a:lnTo>
                      <a:pt x="3637" y="8106"/>
                    </a:lnTo>
                    <a:lnTo>
                      <a:pt x="3662" y="8112"/>
                    </a:lnTo>
                    <a:lnTo>
                      <a:pt x="3685" y="8119"/>
                    </a:lnTo>
                    <a:lnTo>
                      <a:pt x="3710" y="8129"/>
                    </a:lnTo>
                    <a:lnTo>
                      <a:pt x="3734" y="8144"/>
                    </a:lnTo>
                    <a:lnTo>
                      <a:pt x="3761" y="8161"/>
                    </a:lnTo>
                    <a:lnTo>
                      <a:pt x="3789" y="8181"/>
                    </a:lnTo>
                    <a:lnTo>
                      <a:pt x="3822" y="8207"/>
                    </a:lnTo>
                    <a:lnTo>
                      <a:pt x="3859" y="8238"/>
                    </a:lnTo>
                    <a:lnTo>
                      <a:pt x="3902" y="8275"/>
                    </a:lnTo>
                    <a:lnTo>
                      <a:pt x="3902" y="8275"/>
                    </a:lnTo>
                    <a:lnTo>
                      <a:pt x="3945" y="8311"/>
                    </a:lnTo>
                    <a:lnTo>
                      <a:pt x="3986" y="8344"/>
                    </a:lnTo>
                    <a:lnTo>
                      <a:pt x="4027" y="8376"/>
                    </a:lnTo>
                    <a:lnTo>
                      <a:pt x="4064" y="8403"/>
                    </a:lnTo>
                    <a:lnTo>
                      <a:pt x="4100" y="8429"/>
                    </a:lnTo>
                    <a:lnTo>
                      <a:pt x="4135" y="8451"/>
                    </a:lnTo>
                    <a:lnTo>
                      <a:pt x="4168" y="8470"/>
                    </a:lnTo>
                    <a:lnTo>
                      <a:pt x="4199" y="8489"/>
                    </a:lnTo>
                    <a:lnTo>
                      <a:pt x="4230" y="8503"/>
                    </a:lnTo>
                    <a:lnTo>
                      <a:pt x="4261" y="8516"/>
                    </a:lnTo>
                    <a:lnTo>
                      <a:pt x="4290" y="8526"/>
                    </a:lnTo>
                    <a:lnTo>
                      <a:pt x="4318" y="8534"/>
                    </a:lnTo>
                    <a:lnTo>
                      <a:pt x="4348" y="8540"/>
                    </a:lnTo>
                    <a:lnTo>
                      <a:pt x="4376" y="8545"/>
                    </a:lnTo>
                    <a:lnTo>
                      <a:pt x="4404" y="8548"/>
                    </a:lnTo>
                    <a:lnTo>
                      <a:pt x="4433" y="8548"/>
                    </a:lnTo>
                    <a:lnTo>
                      <a:pt x="4433" y="8548"/>
                    </a:lnTo>
                    <a:lnTo>
                      <a:pt x="4439" y="8549"/>
                    </a:lnTo>
                    <a:lnTo>
                      <a:pt x="4447" y="8550"/>
                    </a:lnTo>
                    <a:lnTo>
                      <a:pt x="4452" y="8551"/>
                    </a:lnTo>
                    <a:lnTo>
                      <a:pt x="4458" y="8554"/>
                    </a:lnTo>
                    <a:lnTo>
                      <a:pt x="4463" y="8557"/>
                    </a:lnTo>
                    <a:lnTo>
                      <a:pt x="4466" y="8561"/>
                    </a:lnTo>
                    <a:lnTo>
                      <a:pt x="4475" y="8571"/>
                    </a:lnTo>
                    <a:lnTo>
                      <a:pt x="4480" y="8583"/>
                    </a:lnTo>
                    <a:lnTo>
                      <a:pt x="4485" y="8597"/>
                    </a:lnTo>
                    <a:lnTo>
                      <a:pt x="4488" y="8614"/>
                    </a:lnTo>
                    <a:lnTo>
                      <a:pt x="4490" y="8632"/>
                    </a:lnTo>
                    <a:lnTo>
                      <a:pt x="4491" y="8652"/>
                    </a:lnTo>
                    <a:lnTo>
                      <a:pt x="4490" y="8674"/>
                    </a:lnTo>
                    <a:lnTo>
                      <a:pt x="4487" y="8720"/>
                    </a:lnTo>
                    <a:lnTo>
                      <a:pt x="4482" y="8773"/>
                    </a:lnTo>
                    <a:lnTo>
                      <a:pt x="4476" y="8829"/>
                    </a:lnTo>
                    <a:lnTo>
                      <a:pt x="4470" y="8887"/>
                    </a:lnTo>
                    <a:lnTo>
                      <a:pt x="4464" y="8945"/>
                    </a:lnTo>
                    <a:lnTo>
                      <a:pt x="4461" y="9004"/>
                    </a:lnTo>
                    <a:lnTo>
                      <a:pt x="4461" y="9034"/>
                    </a:lnTo>
                    <a:lnTo>
                      <a:pt x="4461" y="9062"/>
                    </a:lnTo>
                    <a:lnTo>
                      <a:pt x="4464" y="9089"/>
                    </a:lnTo>
                    <a:lnTo>
                      <a:pt x="4466" y="9116"/>
                    </a:lnTo>
                    <a:lnTo>
                      <a:pt x="4471" y="9141"/>
                    </a:lnTo>
                    <a:lnTo>
                      <a:pt x="4477" y="9167"/>
                    </a:lnTo>
                    <a:lnTo>
                      <a:pt x="4485" y="9190"/>
                    </a:lnTo>
                    <a:lnTo>
                      <a:pt x="4493" y="9212"/>
                    </a:lnTo>
                    <a:lnTo>
                      <a:pt x="4506" y="9232"/>
                    </a:lnTo>
                    <a:lnTo>
                      <a:pt x="4519" y="9250"/>
                    </a:lnTo>
                    <a:lnTo>
                      <a:pt x="4519" y="9250"/>
                    </a:lnTo>
                    <a:lnTo>
                      <a:pt x="4541" y="9280"/>
                    </a:lnTo>
                    <a:lnTo>
                      <a:pt x="4563" y="9310"/>
                    </a:lnTo>
                    <a:lnTo>
                      <a:pt x="4563" y="9310"/>
                    </a:lnTo>
                    <a:lnTo>
                      <a:pt x="4594" y="9356"/>
                    </a:lnTo>
                    <a:lnTo>
                      <a:pt x="4624" y="9403"/>
                    </a:lnTo>
                    <a:lnTo>
                      <a:pt x="4624" y="9403"/>
                    </a:lnTo>
                    <a:lnTo>
                      <a:pt x="4654" y="9454"/>
                    </a:lnTo>
                    <a:lnTo>
                      <a:pt x="4684" y="9505"/>
                    </a:lnTo>
                    <a:lnTo>
                      <a:pt x="4684" y="9505"/>
                    </a:lnTo>
                    <a:lnTo>
                      <a:pt x="4760" y="9634"/>
                    </a:lnTo>
                    <a:lnTo>
                      <a:pt x="4797" y="9694"/>
                    </a:lnTo>
                    <a:lnTo>
                      <a:pt x="4815" y="9722"/>
                    </a:lnTo>
                    <a:lnTo>
                      <a:pt x="4834" y="9747"/>
                    </a:lnTo>
                    <a:lnTo>
                      <a:pt x="4851" y="9772"/>
                    </a:lnTo>
                    <a:lnTo>
                      <a:pt x="4868" y="9794"/>
                    </a:lnTo>
                    <a:lnTo>
                      <a:pt x="4885" y="9814"/>
                    </a:lnTo>
                    <a:lnTo>
                      <a:pt x="4902" y="9831"/>
                    </a:lnTo>
                    <a:lnTo>
                      <a:pt x="4918" y="9845"/>
                    </a:lnTo>
                    <a:lnTo>
                      <a:pt x="4934" y="9856"/>
                    </a:lnTo>
                    <a:lnTo>
                      <a:pt x="4941" y="9860"/>
                    </a:lnTo>
                    <a:lnTo>
                      <a:pt x="4949" y="9864"/>
                    </a:lnTo>
                    <a:lnTo>
                      <a:pt x="4956" y="9866"/>
                    </a:lnTo>
                    <a:lnTo>
                      <a:pt x="4964" y="9867"/>
                    </a:lnTo>
                    <a:lnTo>
                      <a:pt x="4964" y="9867"/>
                    </a:lnTo>
                    <a:lnTo>
                      <a:pt x="4976" y="9869"/>
                    </a:lnTo>
                    <a:lnTo>
                      <a:pt x="4987" y="9869"/>
                    </a:lnTo>
                    <a:lnTo>
                      <a:pt x="4997" y="9869"/>
                    </a:lnTo>
                    <a:lnTo>
                      <a:pt x="5008" y="9867"/>
                    </a:lnTo>
                    <a:lnTo>
                      <a:pt x="5017" y="9865"/>
                    </a:lnTo>
                    <a:lnTo>
                      <a:pt x="5028" y="9861"/>
                    </a:lnTo>
                    <a:lnTo>
                      <a:pt x="5038" y="9858"/>
                    </a:lnTo>
                    <a:lnTo>
                      <a:pt x="5048" y="9854"/>
                    </a:lnTo>
                    <a:lnTo>
                      <a:pt x="5066" y="9842"/>
                    </a:lnTo>
                    <a:lnTo>
                      <a:pt x="5085" y="9828"/>
                    </a:lnTo>
                    <a:lnTo>
                      <a:pt x="5102" y="9811"/>
                    </a:lnTo>
                    <a:lnTo>
                      <a:pt x="5118" y="9793"/>
                    </a:lnTo>
                    <a:lnTo>
                      <a:pt x="5134" y="9772"/>
                    </a:lnTo>
                    <a:lnTo>
                      <a:pt x="5148" y="9749"/>
                    </a:lnTo>
                    <a:lnTo>
                      <a:pt x="5163" y="9723"/>
                    </a:lnTo>
                    <a:lnTo>
                      <a:pt x="5177" y="9697"/>
                    </a:lnTo>
                    <a:lnTo>
                      <a:pt x="5189" y="9668"/>
                    </a:lnTo>
                    <a:lnTo>
                      <a:pt x="5200" y="9638"/>
                    </a:lnTo>
                    <a:lnTo>
                      <a:pt x="5211" y="9608"/>
                    </a:lnTo>
                    <a:lnTo>
                      <a:pt x="5221" y="9576"/>
                    </a:lnTo>
                    <a:lnTo>
                      <a:pt x="5221" y="9576"/>
                    </a:lnTo>
                    <a:lnTo>
                      <a:pt x="5228" y="9548"/>
                    </a:lnTo>
                    <a:lnTo>
                      <a:pt x="5234" y="9518"/>
                    </a:lnTo>
                    <a:lnTo>
                      <a:pt x="5239" y="9488"/>
                    </a:lnTo>
                    <a:lnTo>
                      <a:pt x="5243" y="9457"/>
                    </a:lnTo>
                    <a:lnTo>
                      <a:pt x="5245" y="9425"/>
                    </a:lnTo>
                    <a:lnTo>
                      <a:pt x="5246" y="9394"/>
                    </a:lnTo>
                    <a:lnTo>
                      <a:pt x="5249" y="9331"/>
                    </a:lnTo>
                    <a:lnTo>
                      <a:pt x="5252" y="9271"/>
                    </a:lnTo>
                    <a:lnTo>
                      <a:pt x="5254" y="9243"/>
                    </a:lnTo>
                    <a:lnTo>
                      <a:pt x="5256" y="9217"/>
                    </a:lnTo>
                    <a:lnTo>
                      <a:pt x="5260" y="9194"/>
                    </a:lnTo>
                    <a:lnTo>
                      <a:pt x="5263" y="9172"/>
                    </a:lnTo>
                    <a:lnTo>
                      <a:pt x="5270" y="9154"/>
                    </a:lnTo>
                    <a:lnTo>
                      <a:pt x="5277" y="9138"/>
                    </a:lnTo>
                    <a:lnTo>
                      <a:pt x="5277" y="9138"/>
                    </a:lnTo>
                    <a:lnTo>
                      <a:pt x="5282" y="9129"/>
                    </a:lnTo>
                    <a:lnTo>
                      <a:pt x="5289" y="9122"/>
                    </a:lnTo>
                    <a:lnTo>
                      <a:pt x="5298" y="9117"/>
                    </a:lnTo>
                    <a:lnTo>
                      <a:pt x="5306" y="9113"/>
                    </a:lnTo>
                    <a:lnTo>
                      <a:pt x="5306" y="9113"/>
                    </a:lnTo>
                    <a:lnTo>
                      <a:pt x="5315" y="9112"/>
                    </a:lnTo>
                    <a:lnTo>
                      <a:pt x="5325" y="9108"/>
                    </a:lnTo>
                    <a:lnTo>
                      <a:pt x="5348" y="9097"/>
                    </a:lnTo>
                    <a:lnTo>
                      <a:pt x="5374" y="9081"/>
                    </a:lnTo>
                    <a:lnTo>
                      <a:pt x="5403" y="9062"/>
                    </a:lnTo>
                    <a:lnTo>
                      <a:pt x="5436" y="9039"/>
                    </a:lnTo>
                    <a:lnTo>
                      <a:pt x="5472" y="9012"/>
                    </a:lnTo>
                    <a:lnTo>
                      <a:pt x="5549" y="8953"/>
                    </a:lnTo>
                    <a:lnTo>
                      <a:pt x="5635" y="8888"/>
                    </a:lnTo>
                    <a:lnTo>
                      <a:pt x="5724" y="8822"/>
                    </a:lnTo>
                    <a:lnTo>
                      <a:pt x="5769" y="8790"/>
                    </a:lnTo>
                    <a:lnTo>
                      <a:pt x="5816" y="8758"/>
                    </a:lnTo>
                    <a:lnTo>
                      <a:pt x="5861" y="8730"/>
                    </a:lnTo>
                    <a:lnTo>
                      <a:pt x="5906" y="8702"/>
                    </a:lnTo>
                    <a:lnTo>
                      <a:pt x="5906" y="8702"/>
                    </a:lnTo>
                    <a:lnTo>
                      <a:pt x="5930" y="8691"/>
                    </a:lnTo>
                    <a:lnTo>
                      <a:pt x="5952" y="8680"/>
                    </a:lnTo>
                    <a:lnTo>
                      <a:pt x="5972" y="8670"/>
                    </a:lnTo>
                    <a:lnTo>
                      <a:pt x="5994" y="8663"/>
                    </a:lnTo>
                    <a:lnTo>
                      <a:pt x="6015" y="8657"/>
                    </a:lnTo>
                    <a:lnTo>
                      <a:pt x="6036" y="8650"/>
                    </a:lnTo>
                    <a:lnTo>
                      <a:pt x="6057" y="8647"/>
                    </a:lnTo>
                    <a:lnTo>
                      <a:pt x="6078" y="8643"/>
                    </a:lnTo>
                    <a:lnTo>
                      <a:pt x="6097" y="8642"/>
                    </a:lnTo>
                    <a:lnTo>
                      <a:pt x="6118" y="8641"/>
                    </a:lnTo>
                    <a:lnTo>
                      <a:pt x="6138" y="8641"/>
                    </a:lnTo>
                    <a:lnTo>
                      <a:pt x="6157" y="8642"/>
                    </a:lnTo>
                    <a:lnTo>
                      <a:pt x="6176" y="8644"/>
                    </a:lnTo>
                    <a:lnTo>
                      <a:pt x="6195" y="8647"/>
                    </a:lnTo>
                    <a:lnTo>
                      <a:pt x="6214" y="8650"/>
                    </a:lnTo>
                    <a:lnTo>
                      <a:pt x="6232" y="8655"/>
                    </a:lnTo>
                    <a:lnTo>
                      <a:pt x="6269" y="8666"/>
                    </a:lnTo>
                    <a:lnTo>
                      <a:pt x="6304" y="8680"/>
                    </a:lnTo>
                    <a:lnTo>
                      <a:pt x="6340" y="8694"/>
                    </a:lnTo>
                    <a:lnTo>
                      <a:pt x="6374" y="8712"/>
                    </a:lnTo>
                    <a:lnTo>
                      <a:pt x="6408" y="8730"/>
                    </a:lnTo>
                    <a:lnTo>
                      <a:pt x="6441" y="8750"/>
                    </a:lnTo>
                    <a:lnTo>
                      <a:pt x="6506" y="8788"/>
                    </a:lnTo>
                    <a:lnTo>
                      <a:pt x="6506" y="8788"/>
                    </a:lnTo>
                    <a:lnTo>
                      <a:pt x="6516" y="8794"/>
                    </a:lnTo>
                    <a:lnTo>
                      <a:pt x="6525" y="8801"/>
                    </a:lnTo>
                    <a:lnTo>
                      <a:pt x="6541" y="8814"/>
                    </a:lnTo>
                    <a:lnTo>
                      <a:pt x="6554" y="8830"/>
                    </a:lnTo>
                    <a:lnTo>
                      <a:pt x="6565" y="8848"/>
                    </a:lnTo>
                    <a:lnTo>
                      <a:pt x="6565" y="8848"/>
                    </a:lnTo>
                    <a:lnTo>
                      <a:pt x="6571" y="8860"/>
                    </a:lnTo>
                    <a:lnTo>
                      <a:pt x="6577" y="8873"/>
                    </a:lnTo>
                    <a:lnTo>
                      <a:pt x="6582" y="8887"/>
                    </a:lnTo>
                    <a:lnTo>
                      <a:pt x="6586" y="8900"/>
                    </a:lnTo>
                    <a:lnTo>
                      <a:pt x="6592" y="8928"/>
                    </a:lnTo>
                    <a:lnTo>
                      <a:pt x="6597" y="8958"/>
                    </a:lnTo>
                    <a:lnTo>
                      <a:pt x="6601" y="8987"/>
                    </a:lnTo>
                    <a:lnTo>
                      <a:pt x="6603" y="9017"/>
                    </a:lnTo>
                    <a:lnTo>
                      <a:pt x="6607" y="9045"/>
                    </a:lnTo>
                    <a:lnTo>
                      <a:pt x="6609" y="9073"/>
                    </a:lnTo>
                    <a:lnTo>
                      <a:pt x="6614" y="9099"/>
                    </a:lnTo>
                    <a:lnTo>
                      <a:pt x="6620" y="9123"/>
                    </a:lnTo>
                    <a:lnTo>
                      <a:pt x="6624" y="9134"/>
                    </a:lnTo>
                    <a:lnTo>
                      <a:pt x="6629" y="9144"/>
                    </a:lnTo>
                    <a:lnTo>
                      <a:pt x="6635" y="9154"/>
                    </a:lnTo>
                    <a:lnTo>
                      <a:pt x="6641" y="9162"/>
                    </a:lnTo>
                    <a:lnTo>
                      <a:pt x="6647" y="9171"/>
                    </a:lnTo>
                    <a:lnTo>
                      <a:pt x="6656" y="9178"/>
                    </a:lnTo>
                    <a:lnTo>
                      <a:pt x="6665" y="9184"/>
                    </a:lnTo>
                    <a:lnTo>
                      <a:pt x="6675" y="9189"/>
                    </a:lnTo>
                    <a:lnTo>
                      <a:pt x="6686" y="9194"/>
                    </a:lnTo>
                    <a:lnTo>
                      <a:pt x="6700" y="9196"/>
                    </a:lnTo>
                    <a:lnTo>
                      <a:pt x="6713" y="9199"/>
                    </a:lnTo>
                    <a:lnTo>
                      <a:pt x="6729" y="9199"/>
                    </a:lnTo>
                    <a:lnTo>
                      <a:pt x="6729" y="9199"/>
                    </a:lnTo>
                    <a:lnTo>
                      <a:pt x="6749" y="9200"/>
                    </a:lnTo>
                    <a:lnTo>
                      <a:pt x="6767" y="9201"/>
                    </a:lnTo>
                    <a:lnTo>
                      <a:pt x="6785" y="9204"/>
                    </a:lnTo>
                    <a:lnTo>
                      <a:pt x="6803" y="9206"/>
                    </a:lnTo>
                    <a:lnTo>
                      <a:pt x="6820" y="9210"/>
                    </a:lnTo>
                    <a:lnTo>
                      <a:pt x="6837" y="9215"/>
                    </a:lnTo>
                    <a:lnTo>
                      <a:pt x="6853" y="9221"/>
                    </a:lnTo>
                    <a:lnTo>
                      <a:pt x="6868" y="9227"/>
                    </a:lnTo>
                    <a:lnTo>
                      <a:pt x="6882" y="9234"/>
                    </a:lnTo>
                    <a:lnTo>
                      <a:pt x="6897" y="9243"/>
                    </a:lnTo>
                    <a:lnTo>
                      <a:pt x="6909" y="9252"/>
                    </a:lnTo>
                    <a:lnTo>
                      <a:pt x="6921" y="9261"/>
                    </a:lnTo>
                    <a:lnTo>
                      <a:pt x="6934" y="9271"/>
                    </a:lnTo>
                    <a:lnTo>
                      <a:pt x="6945" y="9282"/>
                    </a:lnTo>
                    <a:lnTo>
                      <a:pt x="6954" y="9294"/>
                    </a:lnTo>
                    <a:lnTo>
                      <a:pt x="6963" y="9307"/>
                    </a:lnTo>
                    <a:lnTo>
                      <a:pt x="6970" y="9320"/>
                    </a:lnTo>
                    <a:lnTo>
                      <a:pt x="6978" y="9334"/>
                    </a:lnTo>
                    <a:lnTo>
                      <a:pt x="6984" y="9348"/>
                    </a:lnTo>
                    <a:lnTo>
                      <a:pt x="6989" y="9363"/>
                    </a:lnTo>
                    <a:lnTo>
                      <a:pt x="6992" y="9379"/>
                    </a:lnTo>
                    <a:lnTo>
                      <a:pt x="6995" y="9396"/>
                    </a:lnTo>
                    <a:lnTo>
                      <a:pt x="6996" y="9413"/>
                    </a:lnTo>
                    <a:lnTo>
                      <a:pt x="6997" y="9430"/>
                    </a:lnTo>
                    <a:lnTo>
                      <a:pt x="6996" y="9449"/>
                    </a:lnTo>
                    <a:lnTo>
                      <a:pt x="6994" y="9468"/>
                    </a:lnTo>
                    <a:lnTo>
                      <a:pt x="6990" y="9488"/>
                    </a:lnTo>
                    <a:lnTo>
                      <a:pt x="6985" y="9507"/>
                    </a:lnTo>
                    <a:lnTo>
                      <a:pt x="6979" y="9528"/>
                    </a:lnTo>
                    <a:lnTo>
                      <a:pt x="6972" y="9549"/>
                    </a:lnTo>
                    <a:lnTo>
                      <a:pt x="6963" y="9571"/>
                    </a:lnTo>
                    <a:lnTo>
                      <a:pt x="6952" y="9593"/>
                    </a:lnTo>
                    <a:lnTo>
                      <a:pt x="6952" y="9593"/>
                    </a:lnTo>
                    <a:lnTo>
                      <a:pt x="6932" y="9637"/>
                    </a:lnTo>
                    <a:lnTo>
                      <a:pt x="6915" y="9676"/>
                    </a:lnTo>
                    <a:lnTo>
                      <a:pt x="6904" y="9713"/>
                    </a:lnTo>
                    <a:lnTo>
                      <a:pt x="6899" y="9730"/>
                    </a:lnTo>
                    <a:lnTo>
                      <a:pt x="6896" y="9747"/>
                    </a:lnTo>
                    <a:lnTo>
                      <a:pt x="6893" y="9763"/>
                    </a:lnTo>
                    <a:lnTo>
                      <a:pt x="6891" y="9778"/>
                    </a:lnTo>
                    <a:lnTo>
                      <a:pt x="6891" y="9793"/>
                    </a:lnTo>
                    <a:lnTo>
                      <a:pt x="6891" y="9806"/>
                    </a:lnTo>
                    <a:lnTo>
                      <a:pt x="6891" y="9820"/>
                    </a:lnTo>
                    <a:lnTo>
                      <a:pt x="6893" y="9833"/>
                    </a:lnTo>
                    <a:lnTo>
                      <a:pt x="6896" y="9845"/>
                    </a:lnTo>
                    <a:lnTo>
                      <a:pt x="6898" y="9858"/>
                    </a:lnTo>
                    <a:lnTo>
                      <a:pt x="6903" y="9869"/>
                    </a:lnTo>
                    <a:lnTo>
                      <a:pt x="6907" y="9880"/>
                    </a:lnTo>
                    <a:lnTo>
                      <a:pt x="6913" y="9889"/>
                    </a:lnTo>
                    <a:lnTo>
                      <a:pt x="6919" y="9900"/>
                    </a:lnTo>
                    <a:lnTo>
                      <a:pt x="6934" y="9920"/>
                    </a:lnTo>
                    <a:lnTo>
                      <a:pt x="6950" y="9938"/>
                    </a:lnTo>
                    <a:lnTo>
                      <a:pt x="6969" y="9956"/>
                    </a:lnTo>
                    <a:lnTo>
                      <a:pt x="6990" y="9973"/>
                    </a:lnTo>
                    <a:lnTo>
                      <a:pt x="7013" y="9989"/>
                    </a:lnTo>
                    <a:lnTo>
                      <a:pt x="7038" y="10005"/>
                    </a:lnTo>
                    <a:lnTo>
                      <a:pt x="7038" y="10005"/>
                    </a:lnTo>
                    <a:lnTo>
                      <a:pt x="7050" y="10013"/>
                    </a:lnTo>
                    <a:lnTo>
                      <a:pt x="7061" y="10023"/>
                    </a:lnTo>
                    <a:lnTo>
                      <a:pt x="7072" y="10034"/>
                    </a:lnTo>
                    <a:lnTo>
                      <a:pt x="7081" y="10046"/>
                    </a:lnTo>
                    <a:lnTo>
                      <a:pt x="7089" y="10058"/>
                    </a:lnTo>
                    <a:lnTo>
                      <a:pt x="7098" y="10072"/>
                    </a:lnTo>
                    <a:lnTo>
                      <a:pt x="7105" y="10087"/>
                    </a:lnTo>
                    <a:lnTo>
                      <a:pt x="7111" y="10101"/>
                    </a:lnTo>
                    <a:lnTo>
                      <a:pt x="7122" y="10132"/>
                    </a:lnTo>
                    <a:lnTo>
                      <a:pt x="7132" y="10165"/>
                    </a:lnTo>
                    <a:lnTo>
                      <a:pt x="7141" y="10199"/>
                    </a:lnTo>
                    <a:lnTo>
                      <a:pt x="7149" y="10234"/>
                    </a:lnTo>
                    <a:lnTo>
                      <a:pt x="7158" y="10268"/>
                    </a:lnTo>
                    <a:lnTo>
                      <a:pt x="7166" y="10302"/>
                    </a:lnTo>
                    <a:lnTo>
                      <a:pt x="7176" y="10334"/>
                    </a:lnTo>
                    <a:lnTo>
                      <a:pt x="7187" y="10363"/>
                    </a:lnTo>
                    <a:lnTo>
                      <a:pt x="7193" y="10378"/>
                    </a:lnTo>
                    <a:lnTo>
                      <a:pt x="7201" y="10391"/>
                    </a:lnTo>
                    <a:lnTo>
                      <a:pt x="7209" y="10404"/>
                    </a:lnTo>
                    <a:lnTo>
                      <a:pt x="7218" y="10415"/>
                    </a:lnTo>
                    <a:lnTo>
                      <a:pt x="7226" y="10426"/>
                    </a:lnTo>
                    <a:lnTo>
                      <a:pt x="7237" y="10436"/>
                    </a:lnTo>
                    <a:lnTo>
                      <a:pt x="7248" y="10443"/>
                    </a:lnTo>
                    <a:lnTo>
                      <a:pt x="7261" y="10450"/>
                    </a:lnTo>
                    <a:lnTo>
                      <a:pt x="7261" y="10450"/>
                    </a:lnTo>
                    <a:lnTo>
                      <a:pt x="7274" y="10458"/>
                    </a:lnTo>
                    <a:lnTo>
                      <a:pt x="7288" y="10466"/>
                    </a:lnTo>
                    <a:lnTo>
                      <a:pt x="7301" y="10476"/>
                    </a:lnTo>
                    <a:lnTo>
                      <a:pt x="7314" y="10487"/>
                    </a:lnTo>
                    <a:lnTo>
                      <a:pt x="7314" y="10487"/>
                    </a:lnTo>
                    <a:lnTo>
                      <a:pt x="7338" y="10507"/>
                    </a:lnTo>
                    <a:lnTo>
                      <a:pt x="7360" y="10527"/>
                    </a:lnTo>
                    <a:lnTo>
                      <a:pt x="7403" y="10571"/>
                    </a:lnTo>
                    <a:lnTo>
                      <a:pt x="7443" y="10612"/>
                    </a:lnTo>
                    <a:lnTo>
                      <a:pt x="7461" y="10629"/>
                    </a:lnTo>
                    <a:lnTo>
                      <a:pt x="7479" y="10644"/>
                    </a:lnTo>
                    <a:lnTo>
                      <a:pt x="7494" y="10655"/>
                    </a:lnTo>
                    <a:lnTo>
                      <a:pt x="7502" y="10658"/>
                    </a:lnTo>
                    <a:lnTo>
                      <a:pt x="7509" y="10662"/>
                    </a:lnTo>
                    <a:lnTo>
                      <a:pt x="7515" y="10663"/>
                    </a:lnTo>
                    <a:lnTo>
                      <a:pt x="7521" y="10663"/>
                    </a:lnTo>
                    <a:lnTo>
                      <a:pt x="7526" y="10662"/>
                    </a:lnTo>
                    <a:lnTo>
                      <a:pt x="7532" y="10660"/>
                    </a:lnTo>
                    <a:lnTo>
                      <a:pt x="7536" y="10655"/>
                    </a:lnTo>
                    <a:lnTo>
                      <a:pt x="7541" y="10649"/>
                    </a:lnTo>
                    <a:lnTo>
                      <a:pt x="7543" y="10641"/>
                    </a:lnTo>
                    <a:lnTo>
                      <a:pt x="7547" y="10630"/>
                    </a:lnTo>
                    <a:lnTo>
                      <a:pt x="7550" y="10619"/>
                    </a:lnTo>
                    <a:lnTo>
                      <a:pt x="7551" y="10604"/>
                    </a:lnTo>
                    <a:lnTo>
                      <a:pt x="7552" y="10589"/>
                    </a:lnTo>
                    <a:lnTo>
                      <a:pt x="7552" y="10570"/>
                    </a:lnTo>
                    <a:lnTo>
                      <a:pt x="7552" y="10570"/>
                    </a:lnTo>
                    <a:lnTo>
                      <a:pt x="7551" y="10538"/>
                    </a:lnTo>
                    <a:lnTo>
                      <a:pt x="7546" y="10505"/>
                    </a:lnTo>
                    <a:lnTo>
                      <a:pt x="7540" y="10472"/>
                    </a:lnTo>
                    <a:lnTo>
                      <a:pt x="7531" y="10439"/>
                    </a:lnTo>
                    <a:lnTo>
                      <a:pt x="7520" y="10407"/>
                    </a:lnTo>
                    <a:lnTo>
                      <a:pt x="7507" y="10374"/>
                    </a:lnTo>
                    <a:lnTo>
                      <a:pt x="7492" y="10342"/>
                    </a:lnTo>
                    <a:lnTo>
                      <a:pt x="7476" y="10311"/>
                    </a:lnTo>
                    <a:lnTo>
                      <a:pt x="7459" y="10280"/>
                    </a:lnTo>
                    <a:lnTo>
                      <a:pt x="7439" y="10251"/>
                    </a:lnTo>
                    <a:lnTo>
                      <a:pt x="7420" y="10221"/>
                    </a:lnTo>
                    <a:lnTo>
                      <a:pt x="7400" y="10193"/>
                    </a:lnTo>
                    <a:lnTo>
                      <a:pt x="7379" y="10167"/>
                    </a:lnTo>
                    <a:lnTo>
                      <a:pt x="7357" y="10142"/>
                    </a:lnTo>
                    <a:lnTo>
                      <a:pt x="7336" y="10118"/>
                    </a:lnTo>
                    <a:lnTo>
                      <a:pt x="7314" y="10096"/>
                    </a:lnTo>
                    <a:lnTo>
                      <a:pt x="7314" y="10096"/>
                    </a:lnTo>
                    <a:lnTo>
                      <a:pt x="7281" y="10066"/>
                    </a:lnTo>
                    <a:lnTo>
                      <a:pt x="7265" y="10051"/>
                    </a:lnTo>
                    <a:lnTo>
                      <a:pt x="7250" y="10039"/>
                    </a:lnTo>
                    <a:lnTo>
                      <a:pt x="7234" y="10028"/>
                    </a:lnTo>
                    <a:lnTo>
                      <a:pt x="7219" y="10019"/>
                    </a:lnTo>
                    <a:lnTo>
                      <a:pt x="7205" y="10011"/>
                    </a:lnTo>
                    <a:lnTo>
                      <a:pt x="7192" y="10005"/>
                    </a:lnTo>
                    <a:lnTo>
                      <a:pt x="7192" y="10005"/>
                    </a:lnTo>
                    <a:lnTo>
                      <a:pt x="7181" y="10000"/>
                    </a:lnTo>
                    <a:lnTo>
                      <a:pt x="7171" y="9992"/>
                    </a:lnTo>
                    <a:lnTo>
                      <a:pt x="7161" y="9985"/>
                    </a:lnTo>
                    <a:lnTo>
                      <a:pt x="7153" y="9976"/>
                    </a:lnTo>
                    <a:lnTo>
                      <a:pt x="7144" y="9967"/>
                    </a:lnTo>
                    <a:lnTo>
                      <a:pt x="7137" y="9957"/>
                    </a:lnTo>
                    <a:lnTo>
                      <a:pt x="7130" y="9945"/>
                    </a:lnTo>
                    <a:lnTo>
                      <a:pt x="7122" y="9932"/>
                    </a:lnTo>
                    <a:lnTo>
                      <a:pt x="7116" y="9920"/>
                    </a:lnTo>
                    <a:lnTo>
                      <a:pt x="7111" y="9907"/>
                    </a:lnTo>
                    <a:lnTo>
                      <a:pt x="7101" y="9877"/>
                    </a:lnTo>
                    <a:lnTo>
                      <a:pt x="7094" y="9847"/>
                    </a:lnTo>
                    <a:lnTo>
                      <a:pt x="7087" y="9815"/>
                    </a:lnTo>
                    <a:lnTo>
                      <a:pt x="7082" y="9780"/>
                    </a:lnTo>
                    <a:lnTo>
                      <a:pt x="7078" y="9747"/>
                    </a:lnTo>
                    <a:lnTo>
                      <a:pt x="7076" y="9713"/>
                    </a:lnTo>
                    <a:lnTo>
                      <a:pt x="7074" y="9680"/>
                    </a:lnTo>
                    <a:lnTo>
                      <a:pt x="7072" y="9615"/>
                    </a:lnTo>
                    <a:lnTo>
                      <a:pt x="7072" y="9559"/>
                    </a:lnTo>
                    <a:lnTo>
                      <a:pt x="7072" y="9559"/>
                    </a:lnTo>
                    <a:lnTo>
                      <a:pt x="7072" y="9550"/>
                    </a:lnTo>
                    <a:lnTo>
                      <a:pt x="7073" y="9542"/>
                    </a:lnTo>
                    <a:lnTo>
                      <a:pt x="7076" y="9534"/>
                    </a:lnTo>
                    <a:lnTo>
                      <a:pt x="7078" y="9527"/>
                    </a:lnTo>
                    <a:lnTo>
                      <a:pt x="7081" y="9522"/>
                    </a:lnTo>
                    <a:lnTo>
                      <a:pt x="7084" y="9517"/>
                    </a:lnTo>
                    <a:lnTo>
                      <a:pt x="7088" y="9514"/>
                    </a:lnTo>
                    <a:lnTo>
                      <a:pt x="7093" y="9510"/>
                    </a:lnTo>
                    <a:lnTo>
                      <a:pt x="7099" y="9509"/>
                    </a:lnTo>
                    <a:lnTo>
                      <a:pt x="7104" y="9506"/>
                    </a:lnTo>
                    <a:lnTo>
                      <a:pt x="7111" y="9506"/>
                    </a:lnTo>
                    <a:lnTo>
                      <a:pt x="7117" y="9506"/>
                    </a:lnTo>
                    <a:lnTo>
                      <a:pt x="7132" y="9509"/>
                    </a:lnTo>
                    <a:lnTo>
                      <a:pt x="7149" y="9514"/>
                    </a:lnTo>
                    <a:lnTo>
                      <a:pt x="7166" y="9522"/>
                    </a:lnTo>
                    <a:lnTo>
                      <a:pt x="7186" y="9532"/>
                    </a:lnTo>
                    <a:lnTo>
                      <a:pt x="7205" y="9544"/>
                    </a:lnTo>
                    <a:lnTo>
                      <a:pt x="7226" y="9558"/>
                    </a:lnTo>
                    <a:lnTo>
                      <a:pt x="7248" y="9574"/>
                    </a:lnTo>
                    <a:lnTo>
                      <a:pt x="7270" y="9591"/>
                    </a:lnTo>
                    <a:lnTo>
                      <a:pt x="7292" y="9610"/>
                    </a:lnTo>
                    <a:lnTo>
                      <a:pt x="7314" y="9630"/>
                    </a:lnTo>
                    <a:lnTo>
                      <a:pt x="7314" y="9630"/>
                    </a:lnTo>
                    <a:lnTo>
                      <a:pt x="7340" y="9653"/>
                    </a:lnTo>
                    <a:lnTo>
                      <a:pt x="7366" y="9679"/>
                    </a:lnTo>
                    <a:lnTo>
                      <a:pt x="7392" y="9705"/>
                    </a:lnTo>
                    <a:lnTo>
                      <a:pt x="7415" y="9730"/>
                    </a:lnTo>
                    <a:lnTo>
                      <a:pt x="7415" y="9730"/>
                    </a:lnTo>
                    <a:lnTo>
                      <a:pt x="7441" y="9758"/>
                    </a:lnTo>
                    <a:lnTo>
                      <a:pt x="7466" y="9785"/>
                    </a:lnTo>
                    <a:lnTo>
                      <a:pt x="7492" y="9810"/>
                    </a:lnTo>
                    <a:lnTo>
                      <a:pt x="7518" y="9833"/>
                    </a:lnTo>
                    <a:lnTo>
                      <a:pt x="7542" y="9853"/>
                    </a:lnTo>
                    <a:lnTo>
                      <a:pt x="7568" y="9870"/>
                    </a:lnTo>
                    <a:lnTo>
                      <a:pt x="7580" y="9877"/>
                    </a:lnTo>
                    <a:lnTo>
                      <a:pt x="7592" y="9883"/>
                    </a:lnTo>
                    <a:lnTo>
                      <a:pt x="7605" y="9889"/>
                    </a:lnTo>
                    <a:lnTo>
                      <a:pt x="7616" y="9893"/>
                    </a:lnTo>
                    <a:lnTo>
                      <a:pt x="7628" y="9897"/>
                    </a:lnTo>
                    <a:lnTo>
                      <a:pt x="7640" y="9899"/>
                    </a:lnTo>
                    <a:lnTo>
                      <a:pt x="7652" y="9900"/>
                    </a:lnTo>
                    <a:lnTo>
                      <a:pt x="7663" y="9900"/>
                    </a:lnTo>
                    <a:lnTo>
                      <a:pt x="7676" y="9900"/>
                    </a:lnTo>
                    <a:lnTo>
                      <a:pt x="7687" y="9898"/>
                    </a:lnTo>
                    <a:lnTo>
                      <a:pt x="7698" y="9894"/>
                    </a:lnTo>
                    <a:lnTo>
                      <a:pt x="7709" y="9889"/>
                    </a:lnTo>
                    <a:lnTo>
                      <a:pt x="7720" y="9883"/>
                    </a:lnTo>
                    <a:lnTo>
                      <a:pt x="7731" y="9876"/>
                    </a:lnTo>
                    <a:lnTo>
                      <a:pt x="7742" y="9867"/>
                    </a:lnTo>
                    <a:lnTo>
                      <a:pt x="7752" y="9856"/>
                    </a:lnTo>
                    <a:lnTo>
                      <a:pt x="7763" y="9844"/>
                    </a:lnTo>
                    <a:lnTo>
                      <a:pt x="7772" y="9831"/>
                    </a:lnTo>
                    <a:lnTo>
                      <a:pt x="7782" y="9816"/>
                    </a:lnTo>
                    <a:lnTo>
                      <a:pt x="7792" y="9799"/>
                    </a:lnTo>
                    <a:lnTo>
                      <a:pt x="7792" y="9799"/>
                    </a:lnTo>
                    <a:lnTo>
                      <a:pt x="7812" y="9765"/>
                    </a:lnTo>
                    <a:lnTo>
                      <a:pt x="7834" y="9733"/>
                    </a:lnTo>
                    <a:lnTo>
                      <a:pt x="7857" y="9703"/>
                    </a:lnTo>
                    <a:lnTo>
                      <a:pt x="7880" y="9675"/>
                    </a:lnTo>
                    <a:lnTo>
                      <a:pt x="7905" y="9649"/>
                    </a:lnTo>
                    <a:lnTo>
                      <a:pt x="7928" y="9624"/>
                    </a:lnTo>
                    <a:lnTo>
                      <a:pt x="7974" y="9578"/>
                    </a:lnTo>
                    <a:lnTo>
                      <a:pt x="7995" y="9558"/>
                    </a:lnTo>
                    <a:lnTo>
                      <a:pt x="8014" y="9537"/>
                    </a:lnTo>
                    <a:lnTo>
                      <a:pt x="8031" y="9517"/>
                    </a:lnTo>
                    <a:lnTo>
                      <a:pt x="8045" y="9498"/>
                    </a:lnTo>
                    <a:lnTo>
                      <a:pt x="8056" y="9479"/>
                    </a:lnTo>
                    <a:lnTo>
                      <a:pt x="8060" y="9470"/>
                    </a:lnTo>
                    <a:lnTo>
                      <a:pt x="8064" y="9460"/>
                    </a:lnTo>
                    <a:lnTo>
                      <a:pt x="8066" y="9451"/>
                    </a:lnTo>
                    <a:lnTo>
                      <a:pt x="8067" y="9441"/>
                    </a:lnTo>
                    <a:lnTo>
                      <a:pt x="8067" y="9432"/>
                    </a:lnTo>
                    <a:lnTo>
                      <a:pt x="8066" y="9422"/>
                    </a:lnTo>
                    <a:lnTo>
                      <a:pt x="8066" y="9422"/>
                    </a:lnTo>
                    <a:lnTo>
                      <a:pt x="8061" y="9402"/>
                    </a:lnTo>
                    <a:lnTo>
                      <a:pt x="8055" y="9380"/>
                    </a:lnTo>
                    <a:lnTo>
                      <a:pt x="8048" y="9357"/>
                    </a:lnTo>
                    <a:lnTo>
                      <a:pt x="8038" y="9332"/>
                    </a:lnTo>
                    <a:lnTo>
                      <a:pt x="8027" y="9305"/>
                    </a:lnTo>
                    <a:lnTo>
                      <a:pt x="8014" y="9277"/>
                    </a:lnTo>
                    <a:lnTo>
                      <a:pt x="7983" y="9216"/>
                    </a:lnTo>
                    <a:lnTo>
                      <a:pt x="7946" y="9149"/>
                    </a:lnTo>
                    <a:lnTo>
                      <a:pt x="7905" y="9075"/>
                    </a:lnTo>
                    <a:lnTo>
                      <a:pt x="7809" y="8908"/>
                    </a:lnTo>
                    <a:lnTo>
                      <a:pt x="7809" y="8908"/>
                    </a:lnTo>
                    <a:lnTo>
                      <a:pt x="7799" y="8889"/>
                    </a:lnTo>
                    <a:lnTo>
                      <a:pt x="7791" y="8870"/>
                    </a:lnTo>
                    <a:lnTo>
                      <a:pt x="7785" y="8851"/>
                    </a:lnTo>
                    <a:lnTo>
                      <a:pt x="7781" y="8834"/>
                    </a:lnTo>
                    <a:lnTo>
                      <a:pt x="7779" y="8816"/>
                    </a:lnTo>
                    <a:lnTo>
                      <a:pt x="7777" y="8799"/>
                    </a:lnTo>
                    <a:lnTo>
                      <a:pt x="7779" y="8783"/>
                    </a:lnTo>
                    <a:lnTo>
                      <a:pt x="7782" y="8767"/>
                    </a:lnTo>
                    <a:lnTo>
                      <a:pt x="7786" y="8751"/>
                    </a:lnTo>
                    <a:lnTo>
                      <a:pt x="7792" y="8736"/>
                    </a:lnTo>
                    <a:lnTo>
                      <a:pt x="7799" y="8721"/>
                    </a:lnTo>
                    <a:lnTo>
                      <a:pt x="7808" y="8707"/>
                    </a:lnTo>
                    <a:lnTo>
                      <a:pt x="7818" y="8693"/>
                    </a:lnTo>
                    <a:lnTo>
                      <a:pt x="7829" y="8681"/>
                    </a:lnTo>
                    <a:lnTo>
                      <a:pt x="7841" y="8668"/>
                    </a:lnTo>
                    <a:lnTo>
                      <a:pt x="7854" y="8657"/>
                    </a:lnTo>
                    <a:lnTo>
                      <a:pt x="7869" y="8644"/>
                    </a:lnTo>
                    <a:lnTo>
                      <a:pt x="7884" y="8633"/>
                    </a:lnTo>
                    <a:lnTo>
                      <a:pt x="7901" y="8623"/>
                    </a:lnTo>
                    <a:lnTo>
                      <a:pt x="7917" y="8614"/>
                    </a:lnTo>
                    <a:lnTo>
                      <a:pt x="7935" y="8604"/>
                    </a:lnTo>
                    <a:lnTo>
                      <a:pt x="7954" y="8595"/>
                    </a:lnTo>
                    <a:lnTo>
                      <a:pt x="7992" y="8579"/>
                    </a:lnTo>
                    <a:lnTo>
                      <a:pt x="8032" y="8566"/>
                    </a:lnTo>
                    <a:lnTo>
                      <a:pt x="8074" y="8554"/>
                    </a:lnTo>
                    <a:lnTo>
                      <a:pt x="8115" y="8545"/>
                    </a:lnTo>
                    <a:lnTo>
                      <a:pt x="8157" y="8538"/>
                    </a:lnTo>
                    <a:lnTo>
                      <a:pt x="8157" y="8538"/>
                    </a:lnTo>
                    <a:lnTo>
                      <a:pt x="8183" y="8535"/>
                    </a:lnTo>
                    <a:lnTo>
                      <a:pt x="8207" y="8533"/>
                    </a:lnTo>
                    <a:lnTo>
                      <a:pt x="8232" y="8532"/>
                    </a:lnTo>
                    <a:lnTo>
                      <a:pt x="8255" y="8532"/>
                    </a:lnTo>
                    <a:lnTo>
                      <a:pt x="8255" y="8532"/>
                    </a:lnTo>
                    <a:lnTo>
                      <a:pt x="8277" y="8530"/>
                    </a:lnTo>
                    <a:lnTo>
                      <a:pt x="8300" y="8528"/>
                    </a:lnTo>
                    <a:lnTo>
                      <a:pt x="8323" y="8526"/>
                    </a:lnTo>
                    <a:lnTo>
                      <a:pt x="8347" y="8521"/>
                    </a:lnTo>
                    <a:lnTo>
                      <a:pt x="8370" y="8515"/>
                    </a:lnTo>
                    <a:lnTo>
                      <a:pt x="8393" y="8508"/>
                    </a:lnTo>
                    <a:lnTo>
                      <a:pt x="8418" y="8501"/>
                    </a:lnTo>
                    <a:lnTo>
                      <a:pt x="8441" y="8492"/>
                    </a:lnTo>
                    <a:lnTo>
                      <a:pt x="8489" y="8473"/>
                    </a:lnTo>
                    <a:lnTo>
                      <a:pt x="8535" y="8452"/>
                    </a:lnTo>
                    <a:lnTo>
                      <a:pt x="8582" y="8428"/>
                    </a:lnTo>
                    <a:lnTo>
                      <a:pt x="8627" y="8403"/>
                    </a:lnTo>
                    <a:lnTo>
                      <a:pt x="8671" y="8376"/>
                    </a:lnTo>
                    <a:lnTo>
                      <a:pt x="8714" y="8350"/>
                    </a:lnTo>
                    <a:lnTo>
                      <a:pt x="8795" y="8300"/>
                    </a:lnTo>
                    <a:lnTo>
                      <a:pt x="8865" y="8255"/>
                    </a:lnTo>
                    <a:lnTo>
                      <a:pt x="8895" y="8238"/>
                    </a:lnTo>
                    <a:lnTo>
                      <a:pt x="8923" y="8223"/>
                    </a:lnTo>
                    <a:lnTo>
                      <a:pt x="8923" y="8223"/>
                    </a:lnTo>
                    <a:lnTo>
                      <a:pt x="8936" y="8216"/>
                    </a:lnTo>
                    <a:lnTo>
                      <a:pt x="8948" y="8208"/>
                    </a:lnTo>
                    <a:lnTo>
                      <a:pt x="8959" y="8200"/>
                    </a:lnTo>
                    <a:lnTo>
                      <a:pt x="8970" y="8191"/>
                    </a:lnTo>
                    <a:lnTo>
                      <a:pt x="8981" y="8181"/>
                    </a:lnTo>
                    <a:lnTo>
                      <a:pt x="8991" y="8170"/>
                    </a:lnTo>
                    <a:lnTo>
                      <a:pt x="9010" y="8148"/>
                    </a:lnTo>
                    <a:lnTo>
                      <a:pt x="9027" y="8124"/>
                    </a:lnTo>
                    <a:lnTo>
                      <a:pt x="9045" y="8098"/>
                    </a:lnTo>
                    <a:lnTo>
                      <a:pt x="9062" y="8071"/>
                    </a:lnTo>
                    <a:lnTo>
                      <a:pt x="9078" y="8043"/>
                    </a:lnTo>
                    <a:lnTo>
                      <a:pt x="9110" y="7983"/>
                    </a:lnTo>
                    <a:lnTo>
                      <a:pt x="9127" y="7954"/>
                    </a:lnTo>
                    <a:lnTo>
                      <a:pt x="9145" y="7924"/>
                    </a:lnTo>
                    <a:lnTo>
                      <a:pt x="9163" y="7894"/>
                    </a:lnTo>
                    <a:lnTo>
                      <a:pt x="9184" y="7866"/>
                    </a:lnTo>
                    <a:lnTo>
                      <a:pt x="9207" y="7837"/>
                    </a:lnTo>
                    <a:lnTo>
                      <a:pt x="9232" y="7812"/>
                    </a:lnTo>
                    <a:lnTo>
                      <a:pt x="9232" y="7812"/>
                    </a:lnTo>
                    <a:lnTo>
                      <a:pt x="9243" y="7798"/>
                    </a:lnTo>
                    <a:lnTo>
                      <a:pt x="9254" y="7784"/>
                    </a:lnTo>
                    <a:lnTo>
                      <a:pt x="9263" y="7769"/>
                    </a:lnTo>
                    <a:lnTo>
                      <a:pt x="9270" y="7753"/>
                    </a:lnTo>
                    <a:lnTo>
                      <a:pt x="9276" y="7736"/>
                    </a:lnTo>
                    <a:lnTo>
                      <a:pt x="9280" y="7719"/>
                    </a:lnTo>
                    <a:lnTo>
                      <a:pt x="9283" y="7700"/>
                    </a:lnTo>
                    <a:lnTo>
                      <a:pt x="9285" y="7682"/>
                    </a:lnTo>
                    <a:lnTo>
                      <a:pt x="9285" y="7662"/>
                    </a:lnTo>
                    <a:lnTo>
                      <a:pt x="9285" y="7643"/>
                    </a:lnTo>
                    <a:lnTo>
                      <a:pt x="9282" y="7622"/>
                    </a:lnTo>
                    <a:lnTo>
                      <a:pt x="9280" y="7602"/>
                    </a:lnTo>
                    <a:lnTo>
                      <a:pt x="9275" y="7582"/>
                    </a:lnTo>
                    <a:lnTo>
                      <a:pt x="9270" y="7561"/>
                    </a:lnTo>
                    <a:lnTo>
                      <a:pt x="9264" y="7539"/>
                    </a:lnTo>
                    <a:lnTo>
                      <a:pt x="9258" y="7518"/>
                    </a:lnTo>
                    <a:lnTo>
                      <a:pt x="9242" y="7475"/>
                    </a:lnTo>
                    <a:lnTo>
                      <a:pt x="9222" y="7433"/>
                    </a:lnTo>
                    <a:lnTo>
                      <a:pt x="9201" y="7392"/>
                    </a:lnTo>
                    <a:lnTo>
                      <a:pt x="9178" y="7351"/>
                    </a:lnTo>
                    <a:lnTo>
                      <a:pt x="9154" y="7312"/>
                    </a:lnTo>
                    <a:lnTo>
                      <a:pt x="9129" y="7275"/>
                    </a:lnTo>
                    <a:lnTo>
                      <a:pt x="9103" y="7242"/>
                    </a:lnTo>
                    <a:lnTo>
                      <a:pt x="9078" y="7212"/>
                    </a:lnTo>
                    <a:lnTo>
                      <a:pt x="9078" y="7212"/>
                    </a:lnTo>
                    <a:lnTo>
                      <a:pt x="9065" y="7196"/>
                    </a:lnTo>
                    <a:lnTo>
                      <a:pt x="9056" y="7180"/>
                    </a:lnTo>
                    <a:lnTo>
                      <a:pt x="9048" y="7163"/>
                    </a:lnTo>
                    <a:lnTo>
                      <a:pt x="9042" y="7144"/>
                    </a:lnTo>
                    <a:lnTo>
                      <a:pt x="9037" y="7125"/>
                    </a:lnTo>
                    <a:lnTo>
                      <a:pt x="9035" y="7105"/>
                    </a:lnTo>
                    <a:lnTo>
                      <a:pt x="9034" y="7084"/>
                    </a:lnTo>
                    <a:lnTo>
                      <a:pt x="9032" y="7064"/>
                    </a:lnTo>
                    <a:lnTo>
                      <a:pt x="9034" y="7042"/>
                    </a:lnTo>
                    <a:lnTo>
                      <a:pt x="9035" y="7020"/>
                    </a:lnTo>
                    <a:lnTo>
                      <a:pt x="9041" y="6976"/>
                    </a:lnTo>
                    <a:lnTo>
                      <a:pt x="9048" y="6931"/>
                    </a:lnTo>
                    <a:lnTo>
                      <a:pt x="9056" y="6889"/>
                    </a:lnTo>
                    <a:lnTo>
                      <a:pt x="9063" y="6847"/>
                    </a:lnTo>
                    <a:lnTo>
                      <a:pt x="9069" y="6808"/>
                    </a:lnTo>
                    <a:lnTo>
                      <a:pt x="9072" y="6789"/>
                    </a:lnTo>
                    <a:lnTo>
                      <a:pt x="9073" y="6772"/>
                    </a:lnTo>
                    <a:lnTo>
                      <a:pt x="9073" y="6756"/>
                    </a:lnTo>
                    <a:lnTo>
                      <a:pt x="9073" y="6742"/>
                    </a:lnTo>
                    <a:lnTo>
                      <a:pt x="9070" y="6728"/>
                    </a:lnTo>
                    <a:lnTo>
                      <a:pt x="9067" y="6716"/>
                    </a:lnTo>
                    <a:lnTo>
                      <a:pt x="9062" y="6706"/>
                    </a:lnTo>
                    <a:lnTo>
                      <a:pt x="9056" y="6696"/>
                    </a:lnTo>
                    <a:lnTo>
                      <a:pt x="9047" y="6690"/>
                    </a:lnTo>
                    <a:lnTo>
                      <a:pt x="9036" y="6684"/>
                    </a:lnTo>
                    <a:lnTo>
                      <a:pt x="9024" y="6682"/>
                    </a:lnTo>
                    <a:lnTo>
                      <a:pt x="9009" y="6680"/>
                    </a:lnTo>
                    <a:lnTo>
                      <a:pt x="9009" y="6680"/>
                    </a:lnTo>
                    <a:lnTo>
                      <a:pt x="8993" y="6679"/>
                    </a:lnTo>
                    <a:lnTo>
                      <a:pt x="8980" y="6677"/>
                    </a:lnTo>
                    <a:lnTo>
                      <a:pt x="8966" y="6673"/>
                    </a:lnTo>
                    <a:lnTo>
                      <a:pt x="8955" y="6668"/>
                    </a:lnTo>
                    <a:lnTo>
                      <a:pt x="8944" y="6662"/>
                    </a:lnTo>
                    <a:lnTo>
                      <a:pt x="8936" y="6655"/>
                    </a:lnTo>
                    <a:lnTo>
                      <a:pt x="8928" y="6646"/>
                    </a:lnTo>
                    <a:lnTo>
                      <a:pt x="8922" y="6638"/>
                    </a:lnTo>
                    <a:lnTo>
                      <a:pt x="8917" y="6628"/>
                    </a:lnTo>
                    <a:lnTo>
                      <a:pt x="8914" y="6617"/>
                    </a:lnTo>
                    <a:lnTo>
                      <a:pt x="8911" y="6606"/>
                    </a:lnTo>
                    <a:lnTo>
                      <a:pt x="8910" y="6594"/>
                    </a:lnTo>
                    <a:lnTo>
                      <a:pt x="8910" y="6581"/>
                    </a:lnTo>
                    <a:lnTo>
                      <a:pt x="8911" y="6569"/>
                    </a:lnTo>
                    <a:lnTo>
                      <a:pt x="8915" y="6556"/>
                    </a:lnTo>
                    <a:lnTo>
                      <a:pt x="8918" y="6543"/>
                    </a:lnTo>
                    <a:lnTo>
                      <a:pt x="8925" y="6530"/>
                    </a:lnTo>
                    <a:lnTo>
                      <a:pt x="8931" y="6518"/>
                    </a:lnTo>
                    <a:lnTo>
                      <a:pt x="8939" y="6505"/>
                    </a:lnTo>
                    <a:lnTo>
                      <a:pt x="8949" y="6493"/>
                    </a:lnTo>
                    <a:lnTo>
                      <a:pt x="8959" y="6481"/>
                    </a:lnTo>
                    <a:lnTo>
                      <a:pt x="8971" y="6470"/>
                    </a:lnTo>
                    <a:lnTo>
                      <a:pt x="8985" y="6459"/>
                    </a:lnTo>
                    <a:lnTo>
                      <a:pt x="8999" y="6449"/>
                    </a:lnTo>
                    <a:lnTo>
                      <a:pt x="9015" y="6439"/>
                    </a:lnTo>
                    <a:lnTo>
                      <a:pt x="9032" y="6432"/>
                    </a:lnTo>
                    <a:lnTo>
                      <a:pt x="9051" y="6425"/>
                    </a:lnTo>
                    <a:lnTo>
                      <a:pt x="9070" y="6418"/>
                    </a:lnTo>
                    <a:lnTo>
                      <a:pt x="9091" y="6412"/>
                    </a:lnTo>
                    <a:lnTo>
                      <a:pt x="9114" y="6409"/>
                    </a:lnTo>
                    <a:lnTo>
                      <a:pt x="9138" y="6407"/>
                    </a:lnTo>
                    <a:lnTo>
                      <a:pt x="9163" y="6406"/>
                    </a:lnTo>
                    <a:lnTo>
                      <a:pt x="9163" y="6406"/>
                    </a:lnTo>
                    <a:lnTo>
                      <a:pt x="9203" y="6407"/>
                    </a:lnTo>
                    <a:lnTo>
                      <a:pt x="9238" y="6410"/>
                    </a:lnTo>
                    <a:lnTo>
                      <a:pt x="9271" y="6415"/>
                    </a:lnTo>
                    <a:lnTo>
                      <a:pt x="9301" y="6421"/>
                    </a:lnTo>
                    <a:lnTo>
                      <a:pt x="9301" y="6421"/>
                    </a:lnTo>
                    <a:lnTo>
                      <a:pt x="9327" y="6429"/>
                    </a:lnTo>
                    <a:lnTo>
                      <a:pt x="9351" y="6439"/>
                    </a:lnTo>
                    <a:lnTo>
                      <a:pt x="9373" y="6450"/>
                    </a:lnTo>
                    <a:lnTo>
                      <a:pt x="9391" y="6463"/>
                    </a:lnTo>
                    <a:lnTo>
                      <a:pt x="9408" y="6475"/>
                    </a:lnTo>
                    <a:lnTo>
                      <a:pt x="9422" y="6489"/>
                    </a:lnTo>
                    <a:lnTo>
                      <a:pt x="9435" y="6505"/>
                    </a:lnTo>
                    <a:lnTo>
                      <a:pt x="9445" y="6521"/>
                    </a:lnTo>
                    <a:lnTo>
                      <a:pt x="9455" y="6537"/>
                    </a:lnTo>
                    <a:lnTo>
                      <a:pt x="9462" y="6554"/>
                    </a:lnTo>
                    <a:lnTo>
                      <a:pt x="9469" y="6573"/>
                    </a:lnTo>
                    <a:lnTo>
                      <a:pt x="9474" y="6590"/>
                    </a:lnTo>
                    <a:lnTo>
                      <a:pt x="9479" y="6608"/>
                    </a:lnTo>
                    <a:lnTo>
                      <a:pt x="9483" y="6627"/>
                    </a:lnTo>
                    <a:lnTo>
                      <a:pt x="9489" y="6663"/>
                    </a:lnTo>
                    <a:lnTo>
                      <a:pt x="9489" y="6663"/>
                    </a:lnTo>
                    <a:lnTo>
                      <a:pt x="9490" y="6672"/>
                    </a:lnTo>
                    <a:lnTo>
                      <a:pt x="9493" y="6680"/>
                    </a:lnTo>
                    <a:lnTo>
                      <a:pt x="9499" y="6698"/>
                    </a:lnTo>
                    <a:lnTo>
                      <a:pt x="9509" y="6713"/>
                    </a:lnTo>
                    <a:lnTo>
                      <a:pt x="9520" y="6728"/>
                    </a:lnTo>
                    <a:lnTo>
                      <a:pt x="9533" y="6742"/>
                    </a:lnTo>
                    <a:lnTo>
                      <a:pt x="9547" y="6755"/>
                    </a:lnTo>
                    <a:lnTo>
                      <a:pt x="9563" y="6769"/>
                    </a:lnTo>
                    <a:lnTo>
                      <a:pt x="9580" y="6782"/>
                    </a:lnTo>
                    <a:lnTo>
                      <a:pt x="9580" y="6782"/>
                    </a:lnTo>
                    <a:lnTo>
                      <a:pt x="9627" y="6820"/>
                    </a:lnTo>
                    <a:lnTo>
                      <a:pt x="9652" y="6840"/>
                    </a:lnTo>
                    <a:lnTo>
                      <a:pt x="9674" y="6862"/>
                    </a:lnTo>
                    <a:lnTo>
                      <a:pt x="9684" y="6873"/>
                    </a:lnTo>
                    <a:lnTo>
                      <a:pt x="9694" y="6885"/>
                    </a:lnTo>
                    <a:lnTo>
                      <a:pt x="9702" y="6897"/>
                    </a:lnTo>
                    <a:lnTo>
                      <a:pt x="9709" y="6911"/>
                    </a:lnTo>
                    <a:lnTo>
                      <a:pt x="9717" y="6924"/>
                    </a:lnTo>
                    <a:lnTo>
                      <a:pt x="9722" y="6940"/>
                    </a:lnTo>
                    <a:lnTo>
                      <a:pt x="9725" y="6955"/>
                    </a:lnTo>
                    <a:lnTo>
                      <a:pt x="9729" y="6972"/>
                    </a:lnTo>
                    <a:lnTo>
                      <a:pt x="9729" y="6972"/>
                    </a:lnTo>
                    <a:lnTo>
                      <a:pt x="9734" y="7007"/>
                    </a:lnTo>
                    <a:lnTo>
                      <a:pt x="9741" y="7042"/>
                    </a:lnTo>
                    <a:lnTo>
                      <a:pt x="9746" y="7059"/>
                    </a:lnTo>
                    <a:lnTo>
                      <a:pt x="9752" y="7075"/>
                    </a:lnTo>
                    <a:lnTo>
                      <a:pt x="9758" y="7091"/>
                    </a:lnTo>
                    <a:lnTo>
                      <a:pt x="9765" y="7105"/>
                    </a:lnTo>
                    <a:lnTo>
                      <a:pt x="9765" y="7105"/>
                    </a:lnTo>
                    <a:lnTo>
                      <a:pt x="9777" y="7129"/>
                    </a:lnTo>
                    <a:lnTo>
                      <a:pt x="9790" y="7148"/>
                    </a:lnTo>
                    <a:lnTo>
                      <a:pt x="9805" y="7168"/>
                    </a:lnTo>
                    <a:lnTo>
                      <a:pt x="9821" y="7185"/>
                    </a:lnTo>
                    <a:lnTo>
                      <a:pt x="9839" y="7200"/>
                    </a:lnTo>
                    <a:lnTo>
                      <a:pt x="9849" y="7206"/>
                    </a:lnTo>
                    <a:lnTo>
                      <a:pt x="9860" y="7212"/>
                    </a:lnTo>
                    <a:lnTo>
                      <a:pt x="9870" y="7217"/>
                    </a:lnTo>
                    <a:lnTo>
                      <a:pt x="9881" y="7222"/>
                    </a:lnTo>
                    <a:lnTo>
                      <a:pt x="9893" y="7225"/>
                    </a:lnTo>
                    <a:lnTo>
                      <a:pt x="9904" y="7229"/>
                    </a:lnTo>
                    <a:lnTo>
                      <a:pt x="9904" y="7229"/>
                    </a:lnTo>
                    <a:lnTo>
                      <a:pt x="9927" y="7233"/>
                    </a:lnTo>
                    <a:lnTo>
                      <a:pt x="9951" y="7234"/>
                    </a:lnTo>
                    <a:lnTo>
                      <a:pt x="9976" y="7233"/>
                    </a:lnTo>
                    <a:lnTo>
                      <a:pt x="10003" y="7229"/>
                    </a:lnTo>
                    <a:lnTo>
                      <a:pt x="10003" y="7229"/>
                    </a:lnTo>
                    <a:lnTo>
                      <a:pt x="10018" y="7225"/>
                    </a:lnTo>
                    <a:lnTo>
                      <a:pt x="10032" y="7219"/>
                    </a:lnTo>
                    <a:lnTo>
                      <a:pt x="10043" y="7213"/>
                    </a:lnTo>
                    <a:lnTo>
                      <a:pt x="10052" y="7206"/>
                    </a:lnTo>
                    <a:lnTo>
                      <a:pt x="10061" y="7197"/>
                    </a:lnTo>
                    <a:lnTo>
                      <a:pt x="10067" y="7187"/>
                    </a:lnTo>
                    <a:lnTo>
                      <a:pt x="10073" y="7178"/>
                    </a:lnTo>
                    <a:lnTo>
                      <a:pt x="10077" y="7167"/>
                    </a:lnTo>
                    <a:lnTo>
                      <a:pt x="10079" y="7154"/>
                    </a:lnTo>
                    <a:lnTo>
                      <a:pt x="10080" y="7141"/>
                    </a:lnTo>
                    <a:lnTo>
                      <a:pt x="10080" y="7127"/>
                    </a:lnTo>
                    <a:lnTo>
                      <a:pt x="10079" y="7113"/>
                    </a:lnTo>
                    <a:lnTo>
                      <a:pt x="10077" y="7097"/>
                    </a:lnTo>
                    <a:lnTo>
                      <a:pt x="10073" y="7082"/>
                    </a:lnTo>
                    <a:lnTo>
                      <a:pt x="10065" y="7049"/>
                    </a:lnTo>
                    <a:lnTo>
                      <a:pt x="10054" y="7015"/>
                    </a:lnTo>
                    <a:lnTo>
                      <a:pt x="10039" y="6979"/>
                    </a:lnTo>
                    <a:lnTo>
                      <a:pt x="10023" y="6942"/>
                    </a:lnTo>
                    <a:lnTo>
                      <a:pt x="10005" y="6906"/>
                    </a:lnTo>
                    <a:lnTo>
                      <a:pt x="9969" y="6833"/>
                    </a:lnTo>
                    <a:lnTo>
                      <a:pt x="9935" y="6766"/>
                    </a:lnTo>
                    <a:lnTo>
                      <a:pt x="9935" y="6766"/>
                    </a:lnTo>
                    <a:lnTo>
                      <a:pt x="9920" y="6739"/>
                    </a:lnTo>
                    <a:lnTo>
                      <a:pt x="9904" y="6715"/>
                    </a:lnTo>
                    <a:lnTo>
                      <a:pt x="9904" y="6715"/>
                    </a:lnTo>
                    <a:lnTo>
                      <a:pt x="9887" y="6691"/>
                    </a:lnTo>
                    <a:lnTo>
                      <a:pt x="9870" y="6669"/>
                    </a:lnTo>
                    <a:lnTo>
                      <a:pt x="9854" y="6650"/>
                    </a:lnTo>
                    <a:lnTo>
                      <a:pt x="9837" y="6631"/>
                    </a:lnTo>
                    <a:lnTo>
                      <a:pt x="9809" y="6601"/>
                    </a:lnTo>
                    <a:lnTo>
                      <a:pt x="9798" y="6586"/>
                    </a:lnTo>
                    <a:lnTo>
                      <a:pt x="9789" y="6574"/>
                    </a:lnTo>
                    <a:lnTo>
                      <a:pt x="9783" y="6563"/>
                    </a:lnTo>
                    <a:lnTo>
                      <a:pt x="9782" y="6558"/>
                    </a:lnTo>
                    <a:lnTo>
                      <a:pt x="9781" y="6553"/>
                    </a:lnTo>
                    <a:lnTo>
                      <a:pt x="9781" y="6548"/>
                    </a:lnTo>
                    <a:lnTo>
                      <a:pt x="9782" y="6543"/>
                    </a:lnTo>
                    <a:lnTo>
                      <a:pt x="9784" y="6540"/>
                    </a:lnTo>
                    <a:lnTo>
                      <a:pt x="9788" y="6536"/>
                    </a:lnTo>
                    <a:lnTo>
                      <a:pt x="9793" y="6532"/>
                    </a:lnTo>
                    <a:lnTo>
                      <a:pt x="9799" y="6529"/>
                    </a:lnTo>
                    <a:lnTo>
                      <a:pt x="9815" y="6521"/>
                    </a:lnTo>
                    <a:lnTo>
                      <a:pt x="9837" y="6515"/>
                    </a:lnTo>
                    <a:lnTo>
                      <a:pt x="9866" y="6509"/>
                    </a:lnTo>
                    <a:lnTo>
                      <a:pt x="9866" y="6509"/>
                    </a:lnTo>
                    <a:lnTo>
                      <a:pt x="9886" y="6505"/>
                    </a:lnTo>
                    <a:lnTo>
                      <a:pt x="9904" y="6500"/>
                    </a:lnTo>
                    <a:lnTo>
                      <a:pt x="9904" y="6500"/>
                    </a:lnTo>
                    <a:lnTo>
                      <a:pt x="9930" y="6493"/>
                    </a:lnTo>
                    <a:lnTo>
                      <a:pt x="9952" y="6483"/>
                    </a:lnTo>
                    <a:lnTo>
                      <a:pt x="9970" y="6474"/>
                    </a:lnTo>
                    <a:lnTo>
                      <a:pt x="9986" y="6463"/>
                    </a:lnTo>
                    <a:lnTo>
                      <a:pt x="10000" y="6450"/>
                    </a:lnTo>
                    <a:lnTo>
                      <a:pt x="10011" y="6437"/>
                    </a:lnTo>
                    <a:lnTo>
                      <a:pt x="10020" y="6422"/>
                    </a:lnTo>
                    <a:lnTo>
                      <a:pt x="10030" y="6406"/>
                    </a:lnTo>
                    <a:lnTo>
                      <a:pt x="10038" y="6389"/>
                    </a:lnTo>
                    <a:lnTo>
                      <a:pt x="10045" y="6371"/>
                    </a:lnTo>
                    <a:lnTo>
                      <a:pt x="10061" y="6331"/>
                    </a:lnTo>
                    <a:lnTo>
                      <a:pt x="10080" y="6285"/>
                    </a:lnTo>
                    <a:lnTo>
                      <a:pt x="10092" y="6260"/>
                    </a:lnTo>
                    <a:lnTo>
                      <a:pt x="10106" y="6235"/>
                    </a:lnTo>
                    <a:lnTo>
                      <a:pt x="10106" y="6235"/>
                    </a:lnTo>
                    <a:lnTo>
                      <a:pt x="10118" y="6215"/>
                    </a:lnTo>
                    <a:lnTo>
                      <a:pt x="10132" y="6198"/>
                    </a:lnTo>
                    <a:lnTo>
                      <a:pt x="10147" y="6185"/>
                    </a:lnTo>
                    <a:lnTo>
                      <a:pt x="10161" y="6175"/>
                    </a:lnTo>
                    <a:lnTo>
                      <a:pt x="10177" y="6167"/>
                    </a:lnTo>
                    <a:lnTo>
                      <a:pt x="10196" y="6161"/>
                    </a:lnTo>
                    <a:lnTo>
                      <a:pt x="10213" y="6158"/>
                    </a:lnTo>
                    <a:lnTo>
                      <a:pt x="10232" y="6156"/>
                    </a:lnTo>
                    <a:lnTo>
                      <a:pt x="10232" y="6156"/>
                    </a:lnTo>
                    <a:lnTo>
                      <a:pt x="10265" y="6155"/>
                    </a:lnTo>
                    <a:lnTo>
                      <a:pt x="10301" y="6156"/>
                    </a:lnTo>
                    <a:lnTo>
                      <a:pt x="10340" y="6158"/>
                    </a:lnTo>
                    <a:lnTo>
                      <a:pt x="10380" y="6158"/>
                    </a:lnTo>
                    <a:lnTo>
                      <a:pt x="10401" y="6156"/>
                    </a:lnTo>
                    <a:lnTo>
                      <a:pt x="10423" y="6154"/>
                    </a:lnTo>
                    <a:lnTo>
                      <a:pt x="10447" y="6152"/>
                    </a:lnTo>
                    <a:lnTo>
                      <a:pt x="10470" y="6148"/>
                    </a:lnTo>
                    <a:lnTo>
                      <a:pt x="10493" y="6142"/>
                    </a:lnTo>
                    <a:lnTo>
                      <a:pt x="10518" y="6134"/>
                    </a:lnTo>
                    <a:lnTo>
                      <a:pt x="10542" y="6126"/>
                    </a:lnTo>
                    <a:lnTo>
                      <a:pt x="10568" y="6115"/>
                    </a:lnTo>
                    <a:lnTo>
                      <a:pt x="10568" y="6115"/>
                    </a:lnTo>
                    <a:lnTo>
                      <a:pt x="10585" y="6106"/>
                    </a:lnTo>
                    <a:lnTo>
                      <a:pt x="10601" y="6098"/>
                    </a:lnTo>
                    <a:lnTo>
                      <a:pt x="10616" y="6089"/>
                    </a:lnTo>
                    <a:lnTo>
                      <a:pt x="10630" y="6078"/>
                    </a:lnTo>
                    <a:lnTo>
                      <a:pt x="10645" y="6068"/>
                    </a:lnTo>
                    <a:lnTo>
                      <a:pt x="10660" y="6056"/>
                    </a:lnTo>
                    <a:lnTo>
                      <a:pt x="10685" y="6032"/>
                    </a:lnTo>
                    <a:lnTo>
                      <a:pt x="10685" y="6032"/>
                    </a:lnTo>
                    <a:lnTo>
                      <a:pt x="10700" y="6017"/>
                    </a:lnTo>
                    <a:lnTo>
                      <a:pt x="10715" y="6002"/>
                    </a:lnTo>
                    <a:lnTo>
                      <a:pt x="10742" y="5969"/>
                    </a:lnTo>
                    <a:lnTo>
                      <a:pt x="10742" y="5969"/>
                    </a:lnTo>
                    <a:lnTo>
                      <a:pt x="10764" y="5940"/>
                    </a:lnTo>
                    <a:lnTo>
                      <a:pt x="10783" y="5908"/>
                    </a:lnTo>
                    <a:lnTo>
                      <a:pt x="10804" y="5876"/>
                    </a:lnTo>
                    <a:lnTo>
                      <a:pt x="10823" y="5843"/>
                    </a:lnTo>
                    <a:lnTo>
                      <a:pt x="10840" y="5810"/>
                    </a:lnTo>
                    <a:lnTo>
                      <a:pt x="10857" y="5776"/>
                    </a:lnTo>
                    <a:lnTo>
                      <a:pt x="10890" y="5710"/>
                    </a:lnTo>
                    <a:lnTo>
                      <a:pt x="10890" y="5710"/>
                    </a:lnTo>
                    <a:lnTo>
                      <a:pt x="10935" y="5615"/>
                    </a:lnTo>
                    <a:lnTo>
                      <a:pt x="10957" y="5572"/>
                    </a:lnTo>
                    <a:lnTo>
                      <a:pt x="10979" y="5532"/>
                    </a:lnTo>
                    <a:lnTo>
                      <a:pt x="10979" y="5532"/>
                    </a:lnTo>
                    <a:lnTo>
                      <a:pt x="10999" y="5499"/>
                    </a:lnTo>
                    <a:lnTo>
                      <a:pt x="11018" y="5466"/>
                    </a:lnTo>
                    <a:lnTo>
                      <a:pt x="11037" y="5430"/>
                    </a:lnTo>
                    <a:lnTo>
                      <a:pt x="11054" y="5395"/>
                    </a:lnTo>
                    <a:lnTo>
                      <a:pt x="11071" y="5358"/>
                    </a:lnTo>
                    <a:lnTo>
                      <a:pt x="11087" y="5320"/>
                    </a:lnTo>
                    <a:lnTo>
                      <a:pt x="11102" y="5282"/>
                    </a:lnTo>
                    <a:lnTo>
                      <a:pt x="11115" y="5243"/>
                    </a:lnTo>
                    <a:lnTo>
                      <a:pt x="11126" y="5204"/>
                    </a:lnTo>
                    <a:lnTo>
                      <a:pt x="11135" y="5163"/>
                    </a:lnTo>
                    <a:lnTo>
                      <a:pt x="11142" y="5123"/>
                    </a:lnTo>
                    <a:lnTo>
                      <a:pt x="11146" y="5081"/>
                    </a:lnTo>
                    <a:lnTo>
                      <a:pt x="11147" y="5040"/>
                    </a:lnTo>
                    <a:lnTo>
                      <a:pt x="11147" y="5019"/>
                    </a:lnTo>
                    <a:lnTo>
                      <a:pt x="11146" y="4998"/>
                    </a:lnTo>
                    <a:lnTo>
                      <a:pt x="11145" y="4977"/>
                    </a:lnTo>
                    <a:lnTo>
                      <a:pt x="11142" y="4957"/>
                    </a:lnTo>
                    <a:lnTo>
                      <a:pt x="11138" y="4936"/>
                    </a:lnTo>
                    <a:lnTo>
                      <a:pt x="11134" y="4915"/>
                    </a:lnTo>
                    <a:lnTo>
                      <a:pt x="11134" y="4915"/>
                    </a:lnTo>
                    <a:lnTo>
                      <a:pt x="11126" y="4884"/>
                    </a:lnTo>
                    <a:lnTo>
                      <a:pt x="11116" y="4856"/>
                    </a:lnTo>
                    <a:lnTo>
                      <a:pt x="11107" y="4830"/>
                    </a:lnTo>
                    <a:lnTo>
                      <a:pt x="11096" y="4806"/>
                    </a:lnTo>
                    <a:lnTo>
                      <a:pt x="11083" y="4784"/>
                    </a:lnTo>
                    <a:lnTo>
                      <a:pt x="11070" y="4764"/>
                    </a:lnTo>
                    <a:lnTo>
                      <a:pt x="11056" y="4746"/>
                    </a:lnTo>
                    <a:lnTo>
                      <a:pt x="11040" y="4730"/>
                    </a:lnTo>
                    <a:lnTo>
                      <a:pt x="11025" y="4717"/>
                    </a:lnTo>
                    <a:lnTo>
                      <a:pt x="11007" y="4704"/>
                    </a:lnTo>
                    <a:lnTo>
                      <a:pt x="10990" y="4693"/>
                    </a:lnTo>
                    <a:lnTo>
                      <a:pt x="10972" y="4685"/>
                    </a:lnTo>
                    <a:lnTo>
                      <a:pt x="10952" y="4679"/>
                    </a:lnTo>
                    <a:lnTo>
                      <a:pt x="10931" y="4673"/>
                    </a:lnTo>
                    <a:lnTo>
                      <a:pt x="10911" y="4669"/>
                    </a:lnTo>
                    <a:lnTo>
                      <a:pt x="10890" y="4666"/>
                    </a:lnTo>
                    <a:lnTo>
                      <a:pt x="10890" y="4666"/>
                    </a:lnTo>
                    <a:lnTo>
                      <a:pt x="10862" y="4665"/>
                    </a:lnTo>
                    <a:lnTo>
                      <a:pt x="10834" y="4666"/>
                    </a:lnTo>
                    <a:lnTo>
                      <a:pt x="10804" y="4670"/>
                    </a:lnTo>
                    <a:lnTo>
                      <a:pt x="10774" y="4675"/>
                    </a:lnTo>
                    <a:lnTo>
                      <a:pt x="10774" y="4675"/>
                    </a:lnTo>
                    <a:lnTo>
                      <a:pt x="10758" y="4677"/>
                    </a:lnTo>
                    <a:lnTo>
                      <a:pt x="10742" y="4679"/>
                    </a:lnTo>
                    <a:lnTo>
                      <a:pt x="10742" y="4679"/>
                    </a:lnTo>
                    <a:lnTo>
                      <a:pt x="10726" y="4679"/>
                    </a:lnTo>
                    <a:lnTo>
                      <a:pt x="10711" y="4677"/>
                    </a:lnTo>
                    <a:lnTo>
                      <a:pt x="10698" y="4674"/>
                    </a:lnTo>
                    <a:lnTo>
                      <a:pt x="10685" y="4669"/>
                    </a:lnTo>
                    <a:lnTo>
                      <a:pt x="10685" y="4669"/>
                    </a:lnTo>
                    <a:lnTo>
                      <a:pt x="10674" y="4663"/>
                    </a:lnTo>
                    <a:lnTo>
                      <a:pt x="10663" y="4655"/>
                    </a:lnTo>
                    <a:lnTo>
                      <a:pt x="10655" y="4647"/>
                    </a:lnTo>
                    <a:lnTo>
                      <a:pt x="10647" y="4638"/>
                    </a:lnTo>
                    <a:lnTo>
                      <a:pt x="10641" y="4627"/>
                    </a:lnTo>
                    <a:lnTo>
                      <a:pt x="10636" y="4617"/>
                    </a:lnTo>
                    <a:lnTo>
                      <a:pt x="10634" y="4605"/>
                    </a:lnTo>
                    <a:lnTo>
                      <a:pt x="10633" y="4594"/>
                    </a:lnTo>
                    <a:lnTo>
                      <a:pt x="10633" y="4582"/>
                    </a:lnTo>
                    <a:lnTo>
                      <a:pt x="10635" y="4570"/>
                    </a:lnTo>
                    <a:lnTo>
                      <a:pt x="10639" y="4557"/>
                    </a:lnTo>
                    <a:lnTo>
                      <a:pt x="10645" y="4545"/>
                    </a:lnTo>
                    <a:lnTo>
                      <a:pt x="10652" y="4534"/>
                    </a:lnTo>
                    <a:lnTo>
                      <a:pt x="10661" y="4523"/>
                    </a:lnTo>
                    <a:lnTo>
                      <a:pt x="10673" y="4512"/>
                    </a:lnTo>
                    <a:lnTo>
                      <a:pt x="10685" y="4502"/>
                    </a:lnTo>
                    <a:lnTo>
                      <a:pt x="10685" y="4502"/>
                    </a:lnTo>
                    <a:lnTo>
                      <a:pt x="10698" y="4495"/>
                    </a:lnTo>
                    <a:lnTo>
                      <a:pt x="10711" y="4489"/>
                    </a:lnTo>
                    <a:lnTo>
                      <a:pt x="10726" y="4483"/>
                    </a:lnTo>
                    <a:lnTo>
                      <a:pt x="10742" y="4477"/>
                    </a:lnTo>
                    <a:lnTo>
                      <a:pt x="10742" y="4477"/>
                    </a:lnTo>
                    <a:lnTo>
                      <a:pt x="10756" y="4473"/>
                    </a:lnTo>
                    <a:lnTo>
                      <a:pt x="10774" y="4469"/>
                    </a:lnTo>
                    <a:lnTo>
                      <a:pt x="10774" y="4469"/>
                    </a:lnTo>
                    <a:lnTo>
                      <a:pt x="10789" y="4467"/>
                    </a:lnTo>
                    <a:lnTo>
                      <a:pt x="10805" y="4463"/>
                    </a:lnTo>
                    <a:lnTo>
                      <a:pt x="10820" y="4458"/>
                    </a:lnTo>
                    <a:lnTo>
                      <a:pt x="10835" y="4453"/>
                    </a:lnTo>
                    <a:lnTo>
                      <a:pt x="10863" y="4441"/>
                    </a:lnTo>
                    <a:lnTo>
                      <a:pt x="10890" y="4426"/>
                    </a:lnTo>
                    <a:lnTo>
                      <a:pt x="10890" y="4426"/>
                    </a:lnTo>
                    <a:lnTo>
                      <a:pt x="10916" y="4410"/>
                    </a:lnTo>
                    <a:lnTo>
                      <a:pt x="10939" y="4392"/>
                    </a:lnTo>
                    <a:lnTo>
                      <a:pt x="10962" y="4373"/>
                    </a:lnTo>
                    <a:lnTo>
                      <a:pt x="10984" y="4350"/>
                    </a:lnTo>
                    <a:lnTo>
                      <a:pt x="11005" y="4327"/>
                    </a:lnTo>
                    <a:lnTo>
                      <a:pt x="11026" y="4303"/>
                    </a:lnTo>
                    <a:lnTo>
                      <a:pt x="11045" y="4278"/>
                    </a:lnTo>
                    <a:lnTo>
                      <a:pt x="11064" y="4251"/>
                    </a:lnTo>
                    <a:lnTo>
                      <a:pt x="11081" y="4224"/>
                    </a:lnTo>
                    <a:lnTo>
                      <a:pt x="11098" y="4196"/>
                    </a:lnTo>
                    <a:lnTo>
                      <a:pt x="11114" y="4168"/>
                    </a:lnTo>
                    <a:lnTo>
                      <a:pt x="11130" y="4139"/>
                    </a:lnTo>
                    <a:lnTo>
                      <a:pt x="11159" y="4081"/>
                    </a:lnTo>
                    <a:lnTo>
                      <a:pt x="11185" y="4024"/>
                    </a:lnTo>
                    <a:lnTo>
                      <a:pt x="11185" y="4024"/>
                    </a:lnTo>
                    <a:lnTo>
                      <a:pt x="11192" y="4009"/>
                    </a:lnTo>
                    <a:lnTo>
                      <a:pt x="11201" y="3995"/>
                    </a:lnTo>
                    <a:lnTo>
                      <a:pt x="11209" y="3984"/>
                    </a:lnTo>
                    <a:lnTo>
                      <a:pt x="11219" y="3973"/>
                    </a:lnTo>
                    <a:lnTo>
                      <a:pt x="11229" y="3964"/>
                    </a:lnTo>
                    <a:lnTo>
                      <a:pt x="11240" y="3956"/>
                    </a:lnTo>
                    <a:lnTo>
                      <a:pt x="11251" y="3949"/>
                    </a:lnTo>
                    <a:lnTo>
                      <a:pt x="11263" y="3943"/>
                    </a:lnTo>
                    <a:lnTo>
                      <a:pt x="11276" y="3937"/>
                    </a:lnTo>
                    <a:lnTo>
                      <a:pt x="11289" y="3933"/>
                    </a:lnTo>
                    <a:lnTo>
                      <a:pt x="11302" y="3929"/>
                    </a:lnTo>
                    <a:lnTo>
                      <a:pt x="11317" y="3927"/>
                    </a:lnTo>
                    <a:lnTo>
                      <a:pt x="11331" y="3926"/>
                    </a:lnTo>
                    <a:lnTo>
                      <a:pt x="11347" y="3924"/>
                    </a:lnTo>
                    <a:lnTo>
                      <a:pt x="11377" y="3924"/>
                    </a:lnTo>
                    <a:lnTo>
                      <a:pt x="11377" y="3924"/>
                    </a:lnTo>
                    <a:lnTo>
                      <a:pt x="11398" y="3926"/>
                    </a:lnTo>
                    <a:lnTo>
                      <a:pt x="11419" y="3928"/>
                    </a:lnTo>
                    <a:lnTo>
                      <a:pt x="11462" y="3934"/>
                    </a:lnTo>
                    <a:lnTo>
                      <a:pt x="11507" y="3942"/>
                    </a:lnTo>
                    <a:lnTo>
                      <a:pt x="11552" y="3950"/>
                    </a:lnTo>
                    <a:lnTo>
                      <a:pt x="11599" y="3959"/>
                    </a:lnTo>
                    <a:lnTo>
                      <a:pt x="11644" y="3966"/>
                    </a:lnTo>
                    <a:lnTo>
                      <a:pt x="11689" y="3971"/>
                    </a:lnTo>
                    <a:lnTo>
                      <a:pt x="11711" y="3972"/>
                    </a:lnTo>
                    <a:lnTo>
                      <a:pt x="11734" y="3972"/>
                    </a:lnTo>
                    <a:lnTo>
                      <a:pt x="11734" y="3972"/>
                    </a:lnTo>
                    <a:lnTo>
                      <a:pt x="11762" y="3972"/>
                    </a:lnTo>
                    <a:lnTo>
                      <a:pt x="11789" y="3971"/>
                    </a:lnTo>
                    <a:lnTo>
                      <a:pt x="11789" y="3971"/>
                    </a:lnTo>
                    <a:lnTo>
                      <a:pt x="11822" y="3969"/>
                    </a:lnTo>
                    <a:lnTo>
                      <a:pt x="11854" y="3966"/>
                    </a:lnTo>
                    <a:lnTo>
                      <a:pt x="11914" y="3959"/>
                    </a:lnTo>
                    <a:lnTo>
                      <a:pt x="11971" y="3953"/>
                    </a:lnTo>
                    <a:lnTo>
                      <a:pt x="11998" y="3949"/>
                    </a:lnTo>
                    <a:lnTo>
                      <a:pt x="12026" y="3948"/>
                    </a:lnTo>
                    <a:lnTo>
                      <a:pt x="12053" y="3946"/>
                    </a:lnTo>
                    <a:lnTo>
                      <a:pt x="12081" y="3948"/>
                    </a:lnTo>
                    <a:lnTo>
                      <a:pt x="12108" y="3949"/>
                    </a:lnTo>
                    <a:lnTo>
                      <a:pt x="12135" y="3953"/>
                    </a:lnTo>
                    <a:lnTo>
                      <a:pt x="12163" y="3959"/>
                    </a:lnTo>
                    <a:lnTo>
                      <a:pt x="12190" y="3966"/>
                    </a:lnTo>
                    <a:lnTo>
                      <a:pt x="12220" y="3977"/>
                    </a:lnTo>
                    <a:lnTo>
                      <a:pt x="12248" y="3989"/>
                    </a:lnTo>
                    <a:lnTo>
                      <a:pt x="12248" y="3989"/>
                    </a:lnTo>
                    <a:lnTo>
                      <a:pt x="12264" y="3997"/>
                    </a:lnTo>
                    <a:lnTo>
                      <a:pt x="12280" y="4003"/>
                    </a:lnTo>
                    <a:lnTo>
                      <a:pt x="12294" y="4006"/>
                    </a:lnTo>
                    <a:lnTo>
                      <a:pt x="12309" y="4008"/>
                    </a:lnTo>
                    <a:lnTo>
                      <a:pt x="12324" y="4009"/>
                    </a:lnTo>
                    <a:lnTo>
                      <a:pt x="12337" y="4008"/>
                    </a:lnTo>
                    <a:lnTo>
                      <a:pt x="12352" y="4005"/>
                    </a:lnTo>
                    <a:lnTo>
                      <a:pt x="12365" y="4002"/>
                    </a:lnTo>
                    <a:lnTo>
                      <a:pt x="12379" y="3997"/>
                    </a:lnTo>
                    <a:lnTo>
                      <a:pt x="12391" y="3989"/>
                    </a:lnTo>
                    <a:lnTo>
                      <a:pt x="12405" y="3982"/>
                    </a:lnTo>
                    <a:lnTo>
                      <a:pt x="12417" y="3973"/>
                    </a:lnTo>
                    <a:lnTo>
                      <a:pt x="12430" y="3964"/>
                    </a:lnTo>
                    <a:lnTo>
                      <a:pt x="12442" y="3953"/>
                    </a:lnTo>
                    <a:lnTo>
                      <a:pt x="12455" y="3940"/>
                    </a:lnTo>
                    <a:lnTo>
                      <a:pt x="12467" y="3928"/>
                    </a:lnTo>
                    <a:lnTo>
                      <a:pt x="12490" y="3900"/>
                    </a:lnTo>
                    <a:lnTo>
                      <a:pt x="12513" y="3868"/>
                    </a:lnTo>
                    <a:lnTo>
                      <a:pt x="12538" y="3835"/>
                    </a:lnTo>
                    <a:lnTo>
                      <a:pt x="12561" y="3800"/>
                    </a:lnTo>
                    <a:lnTo>
                      <a:pt x="12609" y="3725"/>
                    </a:lnTo>
                    <a:lnTo>
                      <a:pt x="12659" y="3646"/>
                    </a:lnTo>
                    <a:lnTo>
                      <a:pt x="12659" y="3646"/>
                    </a:lnTo>
                    <a:lnTo>
                      <a:pt x="12673" y="3628"/>
                    </a:lnTo>
                    <a:lnTo>
                      <a:pt x="12685" y="3611"/>
                    </a:lnTo>
                    <a:lnTo>
                      <a:pt x="12700" y="3596"/>
                    </a:lnTo>
                    <a:lnTo>
                      <a:pt x="12713" y="3582"/>
                    </a:lnTo>
                    <a:lnTo>
                      <a:pt x="12727" y="3568"/>
                    </a:lnTo>
                    <a:lnTo>
                      <a:pt x="12740" y="3557"/>
                    </a:lnTo>
                    <a:lnTo>
                      <a:pt x="12755" y="3547"/>
                    </a:lnTo>
                    <a:lnTo>
                      <a:pt x="12768" y="3538"/>
                    </a:lnTo>
                    <a:lnTo>
                      <a:pt x="12783" y="3530"/>
                    </a:lnTo>
                    <a:lnTo>
                      <a:pt x="12798" y="3523"/>
                    </a:lnTo>
                    <a:lnTo>
                      <a:pt x="12811" y="3518"/>
                    </a:lnTo>
                    <a:lnTo>
                      <a:pt x="12826" y="3513"/>
                    </a:lnTo>
                    <a:lnTo>
                      <a:pt x="12839" y="3509"/>
                    </a:lnTo>
                    <a:lnTo>
                      <a:pt x="12853" y="3507"/>
                    </a:lnTo>
                    <a:lnTo>
                      <a:pt x="12866" y="3506"/>
                    </a:lnTo>
                    <a:lnTo>
                      <a:pt x="12880" y="3506"/>
                    </a:lnTo>
                    <a:lnTo>
                      <a:pt x="12893" y="3506"/>
                    </a:lnTo>
                    <a:lnTo>
                      <a:pt x="12905" y="3507"/>
                    </a:lnTo>
                    <a:lnTo>
                      <a:pt x="12919" y="3509"/>
                    </a:lnTo>
                    <a:lnTo>
                      <a:pt x="12931" y="3513"/>
                    </a:lnTo>
                    <a:lnTo>
                      <a:pt x="12942" y="3517"/>
                    </a:lnTo>
                    <a:lnTo>
                      <a:pt x="12953" y="3520"/>
                    </a:lnTo>
                    <a:lnTo>
                      <a:pt x="12964" y="3525"/>
                    </a:lnTo>
                    <a:lnTo>
                      <a:pt x="12975" y="3531"/>
                    </a:lnTo>
                    <a:lnTo>
                      <a:pt x="12985" y="3538"/>
                    </a:lnTo>
                    <a:lnTo>
                      <a:pt x="12995" y="3545"/>
                    </a:lnTo>
                    <a:lnTo>
                      <a:pt x="13003" y="3552"/>
                    </a:lnTo>
                    <a:lnTo>
                      <a:pt x="13011" y="3560"/>
                    </a:lnTo>
                    <a:lnTo>
                      <a:pt x="13018" y="3568"/>
                    </a:lnTo>
                    <a:lnTo>
                      <a:pt x="13025" y="3577"/>
                    </a:lnTo>
                    <a:lnTo>
                      <a:pt x="13031" y="3587"/>
                    </a:lnTo>
                    <a:lnTo>
                      <a:pt x="13036" y="3595"/>
                    </a:lnTo>
                    <a:lnTo>
                      <a:pt x="13036" y="3595"/>
                    </a:lnTo>
                    <a:lnTo>
                      <a:pt x="13042" y="3606"/>
                    </a:lnTo>
                    <a:lnTo>
                      <a:pt x="13050" y="3615"/>
                    </a:lnTo>
                    <a:lnTo>
                      <a:pt x="13058" y="3623"/>
                    </a:lnTo>
                    <a:lnTo>
                      <a:pt x="13068" y="3629"/>
                    </a:lnTo>
                    <a:lnTo>
                      <a:pt x="13079" y="3634"/>
                    </a:lnTo>
                    <a:lnTo>
                      <a:pt x="13091" y="3638"/>
                    </a:lnTo>
                    <a:lnTo>
                      <a:pt x="13104" y="3640"/>
                    </a:lnTo>
                    <a:lnTo>
                      <a:pt x="13117" y="3642"/>
                    </a:lnTo>
                    <a:lnTo>
                      <a:pt x="13131" y="3643"/>
                    </a:lnTo>
                    <a:lnTo>
                      <a:pt x="13145" y="3642"/>
                    </a:lnTo>
                    <a:lnTo>
                      <a:pt x="13161" y="3640"/>
                    </a:lnTo>
                    <a:lnTo>
                      <a:pt x="13176" y="3638"/>
                    </a:lnTo>
                    <a:lnTo>
                      <a:pt x="13209" y="3632"/>
                    </a:lnTo>
                    <a:lnTo>
                      <a:pt x="13241" y="3621"/>
                    </a:lnTo>
                    <a:lnTo>
                      <a:pt x="13241" y="3621"/>
                    </a:lnTo>
                    <a:lnTo>
                      <a:pt x="13265" y="3612"/>
                    </a:lnTo>
                    <a:lnTo>
                      <a:pt x="13289" y="3602"/>
                    </a:lnTo>
                    <a:lnTo>
                      <a:pt x="13313" y="3591"/>
                    </a:lnTo>
                    <a:lnTo>
                      <a:pt x="13335" y="3579"/>
                    </a:lnTo>
                    <a:lnTo>
                      <a:pt x="13357" y="3567"/>
                    </a:lnTo>
                    <a:lnTo>
                      <a:pt x="13377" y="3553"/>
                    </a:lnTo>
                    <a:lnTo>
                      <a:pt x="13396" y="3541"/>
                    </a:lnTo>
                    <a:lnTo>
                      <a:pt x="13413" y="3527"/>
                    </a:lnTo>
                    <a:lnTo>
                      <a:pt x="13413" y="3527"/>
                    </a:lnTo>
                    <a:lnTo>
                      <a:pt x="13422" y="3520"/>
                    </a:lnTo>
                    <a:lnTo>
                      <a:pt x="13431" y="3514"/>
                    </a:lnTo>
                    <a:lnTo>
                      <a:pt x="13440" y="3509"/>
                    </a:lnTo>
                    <a:lnTo>
                      <a:pt x="13449" y="3506"/>
                    </a:lnTo>
                    <a:lnTo>
                      <a:pt x="13459" y="3502"/>
                    </a:lnTo>
                    <a:lnTo>
                      <a:pt x="13469" y="3500"/>
                    </a:lnTo>
                    <a:lnTo>
                      <a:pt x="13477" y="3498"/>
                    </a:lnTo>
                    <a:lnTo>
                      <a:pt x="13486" y="3498"/>
                    </a:lnTo>
                    <a:lnTo>
                      <a:pt x="13486" y="3498"/>
                    </a:lnTo>
                    <a:lnTo>
                      <a:pt x="13502" y="3498"/>
                    </a:lnTo>
                    <a:lnTo>
                      <a:pt x="13515" y="3501"/>
                    </a:lnTo>
                    <a:lnTo>
                      <a:pt x="13529" y="3504"/>
                    </a:lnTo>
                    <a:lnTo>
                      <a:pt x="13541" y="3509"/>
                    </a:lnTo>
                    <a:lnTo>
                      <a:pt x="13551" y="3517"/>
                    </a:lnTo>
                    <a:lnTo>
                      <a:pt x="13559" y="3525"/>
                    </a:lnTo>
                    <a:lnTo>
                      <a:pt x="13565" y="3535"/>
                    </a:lnTo>
                    <a:lnTo>
                      <a:pt x="13569" y="3545"/>
                    </a:lnTo>
                    <a:lnTo>
                      <a:pt x="13570" y="3556"/>
                    </a:lnTo>
                    <a:lnTo>
                      <a:pt x="13570" y="3562"/>
                    </a:lnTo>
                    <a:lnTo>
                      <a:pt x="13569" y="3568"/>
                    </a:lnTo>
                    <a:lnTo>
                      <a:pt x="13568" y="3574"/>
                    </a:lnTo>
                    <a:lnTo>
                      <a:pt x="13565" y="3580"/>
                    </a:lnTo>
                    <a:lnTo>
                      <a:pt x="13557" y="3594"/>
                    </a:lnTo>
                    <a:lnTo>
                      <a:pt x="13546" y="3606"/>
                    </a:lnTo>
                    <a:lnTo>
                      <a:pt x="13530" y="3620"/>
                    </a:lnTo>
                    <a:lnTo>
                      <a:pt x="13510" y="3632"/>
                    </a:lnTo>
                    <a:lnTo>
                      <a:pt x="13486" y="3645"/>
                    </a:lnTo>
                    <a:lnTo>
                      <a:pt x="13482" y="3646"/>
                    </a:lnTo>
                    <a:lnTo>
                      <a:pt x="13482" y="3646"/>
                    </a:lnTo>
                    <a:lnTo>
                      <a:pt x="13449" y="3662"/>
                    </a:lnTo>
                    <a:lnTo>
                      <a:pt x="13421" y="3677"/>
                    </a:lnTo>
                    <a:lnTo>
                      <a:pt x="13398" y="3692"/>
                    </a:lnTo>
                    <a:lnTo>
                      <a:pt x="13378" y="3706"/>
                    </a:lnTo>
                    <a:lnTo>
                      <a:pt x="13362" y="3720"/>
                    </a:lnTo>
                    <a:lnTo>
                      <a:pt x="13356" y="3727"/>
                    </a:lnTo>
                    <a:lnTo>
                      <a:pt x="13351" y="3733"/>
                    </a:lnTo>
                    <a:lnTo>
                      <a:pt x="13347" y="3740"/>
                    </a:lnTo>
                    <a:lnTo>
                      <a:pt x="13345" y="3747"/>
                    </a:lnTo>
                    <a:lnTo>
                      <a:pt x="13344" y="3753"/>
                    </a:lnTo>
                    <a:lnTo>
                      <a:pt x="13342" y="3759"/>
                    </a:lnTo>
                    <a:lnTo>
                      <a:pt x="13344" y="3764"/>
                    </a:lnTo>
                    <a:lnTo>
                      <a:pt x="13345" y="3770"/>
                    </a:lnTo>
                    <a:lnTo>
                      <a:pt x="13347" y="3776"/>
                    </a:lnTo>
                    <a:lnTo>
                      <a:pt x="13351" y="3781"/>
                    </a:lnTo>
                    <a:lnTo>
                      <a:pt x="13356" y="3786"/>
                    </a:lnTo>
                    <a:lnTo>
                      <a:pt x="13362" y="3791"/>
                    </a:lnTo>
                    <a:lnTo>
                      <a:pt x="13369" y="3797"/>
                    </a:lnTo>
                    <a:lnTo>
                      <a:pt x="13378" y="3801"/>
                    </a:lnTo>
                    <a:lnTo>
                      <a:pt x="13399" y="3811"/>
                    </a:lnTo>
                    <a:lnTo>
                      <a:pt x="13423" y="3819"/>
                    </a:lnTo>
                    <a:lnTo>
                      <a:pt x="13453" y="3826"/>
                    </a:lnTo>
                    <a:lnTo>
                      <a:pt x="13486" y="3834"/>
                    </a:lnTo>
                    <a:lnTo>
                      <a:pt x="13499" y="3835"/>
                    </a:lnTo>
                    <a:lnTo>
                      <a:pt x="13499" y="3835"/>
                    </a:lnTo>
                    <a:lnTo>
                      <a:pt x="13531" y="3840"/>
                    </a:lnTo>
                    <a:lnTo>
                      <a:pt x="13560" y="3842"/>
                    </a:lnTo>
                    <a:lnTo>
                      <a:pt x="13587" y="3842"/>
                    </a:lnTo>
                    <a:lnTo>
                      <a:pt x="13611" y="3841"/>
                    </a:lnTo>
                    <a:lnTo>
                      <a:pt x="13633" y="3837"/>
                    </a:lnTo>
                    <a:lnTo>
                      <a:pt x="13652" y="3834"/>
                    </a:lnTo>
                    <a:lnTo>
                      <a:pt x="13672" y="3828"/>
                    </a:lnTo>
                    <a:lnTo>
                      <a:pt x="13689" y="3822"/>
                    </a:lnTo>
                    <a:lnTo>
                      <a:pt x="13722" y="3808"/>
                    </a:lnTo>
                    <a:lnTo>
                      <a:pt x="13754" y="3793"/>
                    </a:lnTo>
                    <a:lnTo>
                      <a:pt x="13770" y="3786"/>
                    </a:lnTo>
                    <a:lnTo>
                      <a:pt x="13787" y="3780"/>
                    </a:lnTo>
                    <a:lnTo>
                      <a:pt x="13807" y="3775"/>
                    </a:lnTo>
                    <a:lnTo>
                      <a:pt x="13826" y="3771"/>
                    </a:lnTo>
                    <a:lnTo>
                      <a:pt x="13826" y="3771"/>
                    </a:lnTo>
                    <a:lnTo>
                      <a:pt x="13849" y="3768"/>
                    </a:lnTo>
                    <a:lnTo>
                      <a:pt x="13876" y="3766"/>
                    </a:lnTo>
                    <a:lnTo>
                      <a:pt x="13876" y="3766"/>
                    </a:lnTo>
                    <a:lnTo>
                      <a:pt x="13890" y="3768"/>
                    </a:lnTo>
                    <a:lnTo>
                      <a:pt x="13904" y="3769"/>
                    </a:lnTo>
                    <a:lnTo>
                      <a:pt x="13918" y="3771"/>
                    </a:lnTo>
                    <a:lnTo>
                      <a:pt x="13931" y="3775"/>
                    </a:lnTo>
                    <a:lnTo>
                      <a:pt x="13945" y="3780"/>
                    </a:lnTo>
                    <a:lnTo>
                      <a:pt x="13957" y="3785"/>
                    </a:lnTo>
                    <a:lnTo>
                      <a:pt x="13983" y="3797"/>
                    </a:lnTo>
                    <a:lnTo>
                      <a:pt x="14007" y="3811"/>
                    </a:lnTo>
                    <a:lnTo>
                      <a:pt x="14031" y="3824"/>
                    </a:lnTo>
                    <a:lnTo>
                      <a:pt x="14054" y="3837"/>
                    </a:lnTo>
                    <a:lnTo>
                      <a:pt x="14075" y="3851"/>
                    </a:lnTo>
                    <a:lnTo>
                      <a:pt x="14097" y="3862"/>
                    </a:lnTo>
                    <a:lnTo>
                      <a:pt x="14118" y="3869"/>
                    </a:lnTo>
                    <a:lnTo>
                      <a:pt x="14127" y="3873"/>
                    </a:lnTo>
                    <a:lnTo>
                      <a:pt x="14138" y="3874"/>
                    </a:lnTo>
                    <a:lnTo>
                      <a:pt x="14148" y="3875"/>
                    </a:lnTo>
                    <a:lnTo>
                      <a:pt x="14158" y="3875"/>
                    </a:lnTo>
                    <a:lnTo>
                      <a:pt x="14168" y="3874"/>
                    </a:lnTo>
                    <a:lnTo>
                      <a:pt x="14178" y="3871"/>
                    </a:lnTo>
                    <a:lnTo>
                      <a:pt x="14187" y="3867"/>
                    </a:lnTo>
                    <a:lnTo>
                      <a:pt x="14197" y="3861"/>
                    </a:lnTo>
                    <a:lnTo>
                      <a:pt x="14207" y="3852"/>
                    </a:lnTo>
                    <a:lnTo>
                      <a:pt x="14217" y="3844"/>
                    </a:lnTo>
                    <a:lnTo>
                      <a:pt x="14226" y="3831"/>
                    </a:lnTo>
                    <a:lnTo>
                      <a:pt x="14236" y="3818"/>
                    </a:lnTo>
                    <a:lnTo>
                      <a:pt x="14236" y="3818"/>
                    </a:lnTo>
                    <a:lnTo>
                      <a:pt x="14274" y="3760"/>
                    </a:lnTo>
                    <a:lnTo>
                      <a:pt x="14294" y="3731"/>
                    </a:lnTo>
                    <a:lnTo>
                      <a:pt x="14313" y="3703"/>
                    </a:lnTo>
                    <a:lnTo>
                      <a:pt x="14333" y="3675"/>
                    </a:lnTo>
                    <a:lnTo>
                      <a:pt x="14355" y="3648"/>
                    </a:lnTo>
                    <a:lnTo>
                      <a:pt x="14378" y="3622"/>
                    </a:lnTo>
                    <a:lnTo>
                      <a:pt x="14403" y="3598"/>
                    </a:lnTo>
                    <a:lnTo>
                      <a:pt x="14416" y="3587"/>
                    </a:lnTo>
                    <a:lnTo>
                      <a:pt x="14430" y="3575"/>
                    </a:lnTo>
                    <a:lnTo>
                      <a:pt x="14444" y="3564"/>
                    </a:lnTo>
                    <a:lnTo>
                      <a:pt x="14459" y="3555"/>
                    </a:lnTo>
                    <a:lnTo>
                      <a:pt x="14474" y="3546"/>
                    </a:lnTo>
                    <a:lnTo>
                      <a:pt x="14491" y="3538"/>
                    </a:lnTo>
                    <a:lnTo>
                      <a:pt x="14507" y="3529"/>
                    </a:lnTo>
                    <a:lnTo>
                      <a:pt x="14525" y="3522"/>
                    </a:lnTo>
                    <a:lnTo>
                      <a:pt x="14544" y="3515"/>
                    </a:lnTo>
                    <a:lnTo>
                      <a:pt x="14563" y="3509"/>
                    </a:lnTo>
                    <a:lnTo>
                      <a:pt x="14583" y="3504"/>
                    </a:lnTo>
                    <a:lnTo>
                      <a:pt x="14605" y="3501"/>
                    </a:lnTo>
                    <a:lnTo>
                      <a:pt x="14627" y="3497"/>
                    </a:lnTo>
                    <a:lnTo>
                      <a:pt x="14649" y="3495"/>
                    </a:lnTo>
                    <a:lnTo>
                      <a:pt x="14673" y="3493"/>
                    </a:lnTo>
                    <a:lnTo>
                      <a:pt x="14699" y="3492"/>
                    </a:lnTo>
                    <a:lnTo>
                      <a:pt x="14699" y="3492"/>
                    </a:lnTo>
                    <a:lnTo>
                      <a:pt x="14747" y="3492"/>
                    </a:lnTo>
                    <a:lnTo>
                      <a:pt x="14789" y="3489"/>
                    </a:lnTo>
                    <a:lnTo>
                      <a:pt x="14807" y="3486"/>
                    </a:lnTo>
                    <a:lnTo>
                      <a:pt x="14824" y="3482"/>
                    </a:lnTo>
                    <a:lnTo>
                      <a:pt x="14840" y="3479"/>
                    </a:lnTo>
                    <a:lnTo>
                      <a:pt x="14853" y="3475"/>
                    </a:lnTo>
                    <a:lnTo>
                      <a:pt x="14866" y="3470"/>
                    </a:lnTo>
                    <a:lnTo>
                      <a:pt x="14877" y="3465"/>
                    </a:lnTo>
                    <a:lnTo>
                      <a:pt x="14885" y="3460"/>
                    </a:lnTo>
                    <a:lnTo>
                      <a:pt x="14894" y="3454"/>
                    </a:lnTo>
                    <a:lnTo>
                      <a:pt x="14900" y="3448"/>
                    </a:lnTo>
                    <a:lnTo>
                      <a:pt x="14904" y="3441"/>
                    </a:lnTo>
                    <a:lnTo>
                      <a:pt x="14907" y="3433"/>
                    </a:lnTo>
                    <a:lnTo>
                      <a:pt x="14909" y="3426"/>
                    </a:lnTo>
                    <a:lnTo>
                      <a:pt x="14909" y="3419"/>
                    </a:lnTo>
                    <a:lnTo>
                      <a:pt x="14907" y="3410"/>
                    </a:lnTo>
                    <a:lnTo>
                      <a:pt x="14905" y="3402"/>
                    </a:lnTo>
                    <a:lnTo>
                      <a:pt x="14900" y="3393"/>
                    </a:lnTo>
                    <a:lnTo>
                      <a:pt x="14894" y="3384"/>
                    </a:lnTo>
                    <a:lnTo>
                      <a:pt x="14886" y="3375"/>
                    </a:lnTo>
                    <a:lnTo>
                      <a:pt x="14878" y="3365"/>
                    </a:lnTo>
                    <a:lnTo>
                      <a:pt x="14867" y="3355"/>
                    </a:lnTo>
                    <a:lnTo>
                      <a:pt x="14856" y="3345"/>
                    </a:lnTo>
                    <a:lnTo>
                      <a:pt x="14842" y="3336"/>
                    </a:lnTo>
                    <a:lnTo>
                      <a:pt x="14812" y="3313"/>
                    </a:lnTo>
                    <a:lnTo>
                      <a:pt x="14775" y="3293"/>
                    </a:lnTo>
                    <a:lnTo>
                      <a:pt x="14733" y="3271"/>
                    </a:lnTo>
                    <a:lnTo>
                      <a:pt x="14733" y="3271"/>
                    </a:lnTo>
                    <a:lnTo>
                      <a:pt x="14691" y="3247"/>
                    </a:lnTo>
                    <a:lnTo>
                      <a:pt x="14651" y="3223"/>
                    </a:lnTo>
                    <a:lnTo>
                      <a:pt x="14616" y="3200"/>
                    </a:lnTo>
                    <a:lnTo>
                      <a:pt x="14586" y="3175"/>
                    </a:lnTo>
                    <a:lnTo>
                      <a:pt x="14560" y="3152"/>
                    </a:lnTo>
                    <a:lnTo>
                      <a:pt x="14538" y="3130"/>
                    </a:lnTo>
                    <a:lnTo>
                      <a:pt x="14520" y="3109"/>
                    </a:lnTo>
                    <a:lnTo>
                      <a:pt x="14508" y="3091"/>
                    </a:lnTo>
                    <a:lnTo>
                      <a:pt x="14503" y="3082"/>
                    </a:lnTo>
                    <a:lnTo>
                      <a:pt x="14500" y="3074"/>
                    </a:lnTo>
                    <a:lnTo>
                      <a:pt x="14497" y="3066"/>
                    </a:lnTo>
                    <a:lnTo>
                      <a:pt x="14496" y="3060"/>
                    </a:lnTo>
                    <a:lnTo>
                      <a:pt x="14497" y="3055"/>
                    </a:lnTo>
                    <a:lnTo>
                      <a:pt x="14498" y="3050"/>
                    </a:lnTo>
                    <a:lnTo>
                      <a:pt x="14501" y="3047"/>
                    </a:lnTo>
                    <a:lnTo>
                      <a:pt x="14504" y="3044"/>
                    </a:lnTo>
                    <a:lnTo>
                      <a:pt x="14509" y="3042"/>
                    </a:lnTo>
                    <a:lnTo>
                      <a:pt x="14515" y="3042"/>
                    </a:lnTo>
                    <a:lnTo>
                      <a:pt x="14523" y="3042"/>
                    </a:lnTo>
                    <a:lnTo>
                      <a:pt x="14531" y="3044"/>
                    </a:lnTo>
                    <a:lnTo>
                      <a:pt x="14541" y="3047"/>
                    </a:lnTo>
                    <a:lnTo>
                      <a:pt x="14552" y="3051"/>
                    </a:lnTo>
                    <a:lnTo>
                      <a:pt x="14564" y="3058"/>
                    </a:lnTo>
                    <a:lnTo>
                      <a:pt x="14579" y="3065"/>
                    </a:lnTo>
                    <a:lnTo>
                      <a:pt x="14579" y="3065"/>
                    </a:lnTo>
                    <a:lnTo>
                      <a:pt x="14638" y="3098"/>
                    </a:lnTo>
                    <a:lnTo>
                      <a:pt x="14699" y="3130"/>
                    </a:lnTo>
                    <a:lnTo>
                      <a:pt x="14729" y="3146"/>
                    </a:lnTo>
                    <a:lnTo>
                      <a:pt x="14758" y="3159"/>
                    </a:lnTo>
                    <a:lnTo>
                      <a:pt x="14785" y="3170"/>
                    </a:lnTo>
                    <a:lnTo>
                      <a:pt x="14811" y="3180"/>
                    </a:lnTo>
                    <a:lnTo>
                      <a:pt x="14833" y="3186"/>
                    </a:lnTo>
                    <a:lnTo>
                      <a:pt x="14844" y="3189"/>
                    </a:lnTo>
                    <a:lnTo>
                      <a:pt x="14853" y="3190"/>
                    </a:lnTo>
                    <a:lnTo>
                      <a:pt x="14862" y="3190"/>
                    </a:lnTo>
                    <a:lnTo>
                      <a:pt x="14869" y="3190"/>
                    </a:lnTo>
                    <a:lnTo>
                      <a:pt x="14877" y="3187"/>
                    </a:lnTo>
                    <a:lnTo>
                      <a:pt x="14883" y="3185"/>
                    </a:lnTo>
                    <a:lnTo>
                      <a:pt x="14888" y="3181"/>
                    </a:lnTo>
                    <a:lnTo>
                      <a:pt x="14891" y="3175"/>
                    </a:lnTo>
                    <a:lnTo>
                      <a:pt x="14894" y="3169"/>
                    </a:lnTo>
                    <a:lnTo>
                      <a:pt x="14895" y="3162"/>
                    </a:lnTo>
                    <a:lnTo>
                      <a:pt x="14895" y="3152"/>
                    </a:lnTo>
                    <a:lnTo>
                      <a:pt x="14894" y="3142"/>
                    </a:lnTo>
                    <a:lnTo>
                      <a:pt x="14891" y="3130"/>
                    </a:lnTo>
                    <a:lnTo>
                      <a:pt x="14888" y="3116"/>
                    </a:lnTo>
                    <a:lnTo>
                      <a:pt x="14888" y="3116"/>
                    </a:lnTo>
                    <a:lnTo>
                      <a:pt x="14883" y="3098"/>
                    </a:lnTo>
                    <a:lnTo>
                      <a:pt x="14879" y="3082"/>
                    </a:lnTo>
                    <a:lnTo>
                      <a:pt x="14879" y="3066"/>
                    </a:lnTo>
                    <a:lnTo>
                      <a:pt x="14879" y="3051"/>
                    </a:lnTo>
                    <a:lnTo>
                      <a:pt x="14883" y="3038"/>
                    </a:lnTo>
                    <a:lnTo>
                      <a:pt x="14886" y="3025"/>
                    </a:lnTo>
                    <a:lnTo>
                      <a:pt x="14893" y="3014"/>
                    </a:lnTo>
                    <a:lnTo>
                      <a:pt x="14901" y="3002"/>
                    </a:lnTo>
                    <a:lnTo>
                      <a:pt x="14910" y="2993"/>
                    </a:lnTo>
                    <a:lnTo>
                      <a:pt x="14920" y="2984"/>
                    </a:lnTo>
                    <a:lnTo>
                      <a:pt x="14932" y="2977"/>
                    </a:lnTo>
                    <a:lnTo>
                      <a:pt x="14944" y="2971"/>
                    </a:lnTo>
                    <a:lnTo>
                      <a:pt x="14957" y="2966"/>
                    </a:lnTo>
                    <a:lnTo>
                      <a:pt x="14972" y="2961"/>
                    </a:lnTo>
                    <a:lnTo>
                      <a:pt x="14988" y="2957"/>
                    </a:lnTo>
                    <a:lnTo>
                      <a:pt x="15004" y="2956"/>
                    </a:lnTo>
                    <a:lnTo>
                      <a:pt x="15004" y="2956"/>
                    </a:lnTo>
                    <a:lnTo>
                      <a:pt x="15025" y="2955"/>
                    </a:lnTo>
                    <a:lnTo>
                      <a:pt x="15046" y="2955"/>
                    </a:lnTo>
                    <a:lnTo>
                      <a:pt x="15068" y="2957"/>
                    </a:lnTo>
                    <a:lnTo>
                      <a:pt x="15090" y="2962"/>
                    </a:lnTo>
                    <a:lnTo>
                      <a:pt x="15112" y="2968"/>
                    </a:lnTo>
                    <a:lnTo>
                      <a:pt x="15134" y="2976"/>
                    </a:lnTo>
                    <a:lnTo>
                      <a:pt x="15157" y="2984"/>
                    </a:lnTo>
                    <a:lnTo>
                      <a:pt x="15179" y="2996"/>
                    </a:lnTo>
                    <a:lnTo>
                      <a:pt x="15179" y="2996"/>
                    </a:lnTo>
                    <a:lnTo>
                      <a:pt x="15193" y="3004"/>
                    </a:lnTo>
                    <a:lnTo>
                      <a:pt x="15206" y="3012"/>
                    </a:lnTo>
                    <a:lnTo>
                      <a:pt x="15229" y="3032"/>
                    </a:lnTo>
                    <a:lnTo>
                      <a:pt x="15251" y="3051"/>
                    </a:lnTo>
                    <a:lnTo>
                      <a:pt x="15271" y="3071"/>
                    </a:lnTo>
                    <a:lnTo>
                      <a:pt x="15288" y="3092"/>
                    </a:lnTo>
                    <a:lnTo>
                      <a:pt x="15304" y="3113"/>
                    </a:lnTo>
                    <a:lnTo>
                      <a:pt x="15335" y="3151"/>
                    </a:lnTo>
                    <a:lnTo>
                      <a:pt x="15351" y="3167"/>
                    </a:lnTo>
                    <a:lnTo>
                      <a:pt x="15366" y="3181"/>
                    </a:lnTo>
                    <a:lnTo>
                      <a:pt x="15375" y="3189"/>
                    </a:lnTo>
                    <a:lnTo>
                      <a:pt x="15384" y="3193"/>
                    </a:lnTo>
                    <a:lnTo>
                      <a:pt x="15393" y="3198"/>
                    </a:lnTo>
                    <a:lnTo>
                      <a:pt x="15403" y="3203"/>
                    </a:lnTo>
                    <a:lnTo>
                      <a:pt x="15413" y="3207"/>
                    </a:lnTo>
                    <a:lnTo>
                      <a:pt x="15424" y="3209"/>
                    </a:lnTo>
                    <a:lnTo>
                      <a:pt x="15435" y="3211"/>
                    </a:lnTo>
                    <a:lnTo>
                      <a:pt x="15447" y="3211"/>
                    </a:lnTo>
                    <a:lnTo>
                      <a:pt x="15461" y="3211"/>
                    </a:lnTo>
                    <a:lnTo>
                      <a:pt x="15474" y="3208"/>
                    </a:lnTo>
                    <a:lnTo>
                      <a:pt x="15489" y="3206"/>
                    </a:lnTo>
                    <a:lnTo>
                      <a:pt x="15504" y="3202"/>
                    </a:lnTo>
                    <a:lnTo>
                      <a:pt x="15504" y="3202"/>
                    </a:lnTo>
                    <a:lnTo>
                      <a:pt x="15521" y="3196"/>
                    </a:lnTo>
                    <a:lnTo>
                      <a:pt x="15537" y="3187"/>
                    </a:lnTo>
                    <a:lnTo>
                      <a:pt x="15554" y="3179"/>
                    </a:lnTo>
                    <a:lnTo>
                      <a:pt x="15571" y="3167"/>
                    </a:lnTo>
                    <a:lnTo>
                      <a:pt x="15588" y="3154"/>
                    </a:lnTo>
                    <a:lnTo>
                      <a:pt x="15605" y="3140"/>
                    </a:lnTo>
                    <a:lnTo>
                      <a:pt x="15622" y="3124"/>
                    </a:lnTo>
                    <a:lnTo>
                      <a:pt x="15640" y="3108"/>
                    </a:lnTo>
                    <a:lnTo>
                      <a:pt x="15655" y="3089"/>
                    </a:lnTo>
                    <a:lnTo>
                      <a:pt x="15671" y="3071"/>
                    </a:lnTo>
                    <a:lnTo>
                      <a:pt x="15687" y="3053"/>
                    </a:lnTo>
                    <a:lnTo>
                      <a:pt x="15702" y="3033"/>
                    </a:lnTo>
                    <a:lnTo>
                      <a:pt x="15715" y="3012"/>
                    </a:lnTo>
                    <a:lnTo>
                      <a:pt x="15728" y="2991"/>
                    </a:lnTo>
                    <a:lnTo>
                      <a:pt x="15740" y="2972"/>
                    </a:lnTo>
                    <a:lnTo>
                      <a:pt x="15751" y="2951"/>
                    </a:lnTo>
                    <a:lnTo>
                      <a:pt x="15760" y="2930"/>
                    </a:lnTo>
                    <a:lnTo>
                      <a:pt x="15768" y="2911"/>
                    </a:lnTo>
                    <a:lnTo>
                      <a:pt x="15774" y="2891"/>
                    </a:lnTo>
                    <a:lnTo>
                      <a:pt x="15779" y="2871"/>
                    </a:lnTo>
                    <a:lnTo>
                      <a:pt x="15783" y="2853"/>
                    </a:lnTo>
                    <a:lnTo>
                      <a:pt x="15784" y="2836"/>
                    </a:lnTo>
                    <a:lnTo>
                      <a:pt x="15784" y="2819"/>
                    </a:lnTo>
                    <a:lnTo>
                      <a:pt x="15782" y="2804"/>
                    </a:lnTo>
                    <a:lnTo>
                      <a:pt x="15777" y="2789"/>
                    </a:lnTo>
                    <a:lnTo>
                      <a:pt x="15769" y="2777"/>
                    </a:lnTo>
                    <a:lnTo>
                      <a:pt x="15761" y="2766"/>
                    </a:lnTo>
                    <a:lnTo>
                      <a:pt x="15755" y="2761"/>
                    </a:lnTo>
                    <a:lnTo>
                      <a:pt x="15748" y="2756"/>
                    </a:lnTo>
                    <a:lnTo>
                      <a:pt x="15742" y="2753"/>
                    </a:lnTo>
                    <a:lnTo>
                      <a:pt x="15735" y="2749"/>
                    </a:lnTo>
                    <a:lnTo>
                      <a:pt x="15718" y="2743"/>
                    </a:lnTo>
                    <a:lnTo>
                      <a:pt x="15698" y="2740"/>
                    </a:lnTo>
                    <a:lnTo>
                      <a:pt x="15675" y="2739"/>
                    </a:lnTo>
                    <a:lnTo>
                      <a:pt x="15675" y="2739"/>
                    </a:lnTo>
                    <a:close/>
                    <a:moveTo>
                      <a:pt x="13486" y="4016"/>
                    </a:moveTo>
                    <a:lnTo>
                      <a:pt x="13486" y="4016"/>
                    </a:lnTo>
                    <a:lnTo>
                      <a:pt x="13476" y="4014"/>
                    </a:lnTo>
                    <a:lnTo>
                      <a:pt x="13465" y="4014"/>
                    </a:lnTo>
                    <a:lnTo>
                      <a:pt x="13465" y="4014"/>
                    </a:lnTo>
                    <a:lnTo>
                      <a:pt x="13444" y="4016"/>
                    </a:lnTo>
                    <a:lnTo>
                      <a:pt x="13428" y="4020"/>
                    </a:lnTo>
                    <a:lnTo>
                      <a:pt x="13421" y="4022"/>
                    </a:lnTo>
                    <a:lnTo>
                      <a:pt x="13415" y="4026"/>
                    </a:lnTo>
                    <a:lnTo>
                      <a:pt x="13410" y="4030"/>
                    </a:lnTo>
                    <a:lnTo>
                      <a:pt x="13406" y="4033"/>
                    </a:lnTo>
                    <a:lnTo>
                      <a:pt x="13402" y="4037"/>
                    </a:lnTo>
                    <a:lnTo>
                      <a:pt x="13400" y="4042"/>
                    </a:lnTo>
                    <a:lnTo>
                      <a:pt x="13398" y="4046"/>
                    </a:lnTo>
                    <a:lnTo>
                      <a:pt x="13396" y="4051"/>
                    </a:lnTo>
                    <a:lnTo>
                      <a:pt x="13396" y="4062"/>
                    </a:lnTo>
                    <a:lnTo>
                      <a:pt x="13399" y="4071"/>
                    </a:lnTo>
                    <a:lnTo>
                      <a:pt x="13404" y="4082"/>
                    </a:lnTo>
                    <a:lnTo>
                      <a:pt x="13411" y="4093"/>
                    </a:lnTo>
                    <a:lnTo>
                      <a:pt x="13420" y="4104"/>
                    </a:lnTo>
                    <a:lnTo>
                      <a:pt x="13431" y="4114"/>
                    </a:lnTo>
                    <a:lnTo>
                      <a:pt x="13443" y="4123"/>
                    </a:lnTo>
                    <a:lnTo>
                      <a:pt x="13456" y="4131"/>
                    </a:lnTo>
                    <a:lnTo>
                      <a:pt x="13471" y="4139"/>
                    </a:lnTo>
                    <a:lnTo>
                      <a:pt x="13486" y="4144"/>
                    </a:lnTo>
                    <a:lnTo>
                      <a:pt x="13486" y="4144"/>
                    </a:lnTo>
                    <a:lnTo>
                      <a:pt x="13504" y="4147"/>
                    </a:lnTo>
                    <a:lnTo>
                      <a:pt x="13522" y="4148"/>
                    </a:lnTo>
                    <a:lnTo>
                      <a:pt x="13522" y="4148"/>
                    </a:lnTo>
                    <a:lnTo>
                      <a:pt x="13538" y="4147"/>
                    </a:lnTo>
                    <a:lnTo>
                      <a:pt x="13546" y="4146"/>
                    </a:lnTo>
                    <a:lnTo>
                      <a:pt x="13552" y="4144"/>
                    </a:lnTo>
                    <a:lnTo>
                      <a:pt x="13557" y="4141"/>
                    </a:lnTo>
                    <a:lnTo>
                      <a:pt x="13562" y="4137"/>
                    </a:lnTo>
                    <a:lnTo>
                      <a:pt x="13567" y="4134"/>
                    </a:lnTo>
                    <a:lnTo>
                      <a:pt x="13569" y="4130"/>
                    </a:lnTo>
                    <a:lnTo>
                      <a:pt x="13573" y="4126"/>
                    </a:lnTo>
                    <a:lnTo>
                      <a:pt x="13574" y="4122"/>
                    </a:lnTo>
                    <a:lnTo>
                      <a:pt x="13576" y="4111"/>
                    </a:lnTo>
                    <a:lnTo>
                      <a:pt x="13576" y="4101"/>
                    </a:lnTo>
                    <a:lnTo>
                      <a:pt x="13574" y="4088"/>
                    </a:lnTo>
                    <a:lnTo>
                      <a:pt x="13569" y="4077"/>
                    </a:lnTo>
                    <a:lnTo>
                      <a:pt x="13562" y="4065"/>
                    </a:lnTo>
                    <a:lnTo>
                      <a:pt x="13553" y="4054"/>
                    </a:lnTo>
                    <a:lnTo>
                      <a:pt x="13543" y="4043"/>
                    </a:lnTo>
                    <a:lnTo>
                      <a:pt x="13531" y="4035"/>
                    </a:lnTo>
                    <a:lnTo>
                      <a:pt x="13518" y="4026"/>
                    </a:lnTo>
                    <a:lnTo>
                      <a:pt x="13503" y="4020"/>
                    </a:lnTo>
                    <a:lnTo>
                      <a:pt x="13486" y="4016"/>
                    </a:lnTo>
                    <a:lnTo>
                      <a:pt x="13486" y="4016"/>
                    </a:lnTo>
                    <a:close/>
                    <a:moveTo>
                      <a:pt x="13826" y="4615"/>
                    </a:moveTo>
                    <a:lnTo>
                      <a:pt x="13826" y="4615"/>
                    </a:lnTo>
                    <a:lnTo>
                      <a:pt x="13803" y="4599"/>
                    </a:lnTo>
                    <a:lnTo>
                      <a:pt x="13780" y="4587"/>
                    </a:lnTo>
                    <a:lnTo>
                      <a:pt x="13759" y="4578"/>
                    </a:lnTo>
                    <a:lnTo>
                      <a:pt x="13750" y="4575"/>
                    </a:lnTo>
                    <a:lnTo>
                      <a:pt x="13740" y="4573"/>
                    </a:lnTo>
                    <a:lnTo>
                      <a:pt x="13740" y="4573"/>
                    </a:lnTo>
                    <a:lnTo>
                      <a:pt x="13732" y="4575"/>
                    </a:lnTo>
                    <a:lnTo>
                      <a:pt x="13727" y="4576"/>
                    </a:lnTo>
                    <a:lnTo>
                      <a:pt x="13724" y="4577"/>
                    </a:lnTo>
                    <a:lnTo>
                      <a:pt x="13722" y="4579"/>
                    </a:lnTo>
                    <a:lnTo>
                      <a:pt x="13720" y="4583"/>
                    </a:lnTo>
                    <a:lnTo>
                      <a:pt x="13717" y="4589"/>
                    </a:lnTo>
                    <a:lnTo>
                      <a:pt x="13718" y="4598"/>
                    </a:lnTo>
                    <a:lnTo>
                      <a:pt x="13720" y="4608"/>
                    </a:lnTo>
                    <a:lnTo>
                      <a:pt x="13724" y="4617"/>
                    </a:lnTo>
                    <a:lnTo>
                      <a:pt x="13731" y="4628"/>
                    </a:lnTo>
                    <a:lnTo>
                      <a:pt x="13738" y="4641"/>
                    </a:lnTo>
                    <a:lnTo>
                      <a:pt x="13748" y="4653"/>
                    </a:lnTo>
                    <a:lnTo>
                      <a:pt x="13758" y="4665"/>
                    </a:lnTo>
                    <a:lnTo>
                      <a:pt x="13770" y="4677"/>
                    </a:lnTo>
                    <a:lnTo>
                      <a:pt x="13783" y="4690"/>
                    </a:lnTo>
                    <a:lnTo>
                      <a:pt x="13797" y="4701"/>
                    </a:lnTo>
                    <a:lnTo>
                      <a:pt x="13811" y="4712"/>
                    </a:lnTo>
                    <a:lnTo>
                      <a:pt x="13826" y="4720"/>
                    </a:lnTo>
                    <a:lnTo>
                      <a:pt x="13826" y="4720"/>
                    </a:lnTo>
                    <a:lnTo>
                      <a:pt x="13844" y="4731"/>
                    </a:lnTo>
                    <a:lnTo>
                      <a:pt x="13864" y="4739"/>
                    </a:lnTo>
                    <a:lnTo>
                      <a:pt x="13882" y="4744"/>
                    </a:lnTo>
                    <a:lnTo>
                      <a:pt x="13892" y="4746"/>
                    </a:lnTo>
                    <a:lnTo>
                      <a:pt x="13902" y="4747"/>
                    </a:lnTo>
                    <a:lnTo>
                      <a:pt x="13902" y="4747"/>
                    </a:lnTo>
                    <a:lnTo>
                      <a:pt x="13914" y="4747"/>
                    </a:lnTo>
                    <a:lnTo>
                      <a:pt x="13924" y="4745"/>
                    </a:lnTo>
                    <a:lnTo>
                      <a:pt x="13928" y="4742"/>
                    </a:lnTo>
                    <a:lnTo>
                      <a:pt x="13930" y="4741"/>
                    </a:lnTo>
                    <a:lnTo>
                      <a:pt x="13933" y="4739"/>
                    </a:lnTo>
                    <a:lnTo>
                      <a:pt x="13934" y="4735"/>
                    </a:lnTo>
                    <a:lnTo>
                      <a:pt x="13934" y="4729"/>
                    </a:lnTo>
                    <a:lnTo>
                      <a:pt x="13933" y="4721"/>
                    </a:lnTo>
                    <a:lnTo>
                      <a:pt x="13929" y="4712"/>
                    </a:lnTo>
                    <a:lnTo>
                      <a:pt x="13923" y="4702"/>
                    </a:lnTo>
                    <a:lnTo>
                      <a:pt x="13914" y="4692"/>
                    </a:lnTo>
                    <a:lnTo>
                      <a:pt x="13904" y="4681"/>
                    </a:lnTo>
                    <a:lnTo>
                      <a:pt x="13881" y="4658"/>
                    </a:lnTo>
                    <a:lnTo>
                      <a:pt x="13854" y="4636"/>
                    </a:lnTo>
                    <a:lnTo>
                      <a:pt x="13826" y="4615"/>
                    </a:lnTo>
                    <a:lnTo>
                      <a:pt x="13826" y="4615"/>
                    </a:lnTo>
                    <a:close/>
                    <a:moveTo>
                      <a:pt x="9301" y="8812"/>
                    </a:moveTo>
                    <a:lnTo>
                      <a:pt x="9301" y="8812"/>
                    </a:lnTo>
                    <a:lnTo>
                      <a:pt x="9286" y="8802"/>
                    </a:lnTo>
                    <a:lnTo>
                      <a:pt x="9270" y="8795"/>
                    </a:lnTo>
                    <a:lnTo>
                      <a:pt x="9261" y="8792"/>
                    </a:lnTo>
                    <a:lnTo>
                      <a:pt x="9253" y="8790"/>
                    </a:lnTo>
                    <a:lnTo>
                      <a:pt x="9244" y="8789"/>
                    </a:lnTo>
                    <a:lnTo>
                      <a:pt x="9234" y="8789"/>
                    </a:lnTo>
                    <a:lnTo>
                      <a:pt x="9234" y="8789"/>
                    </a:lnTo>
                    <a:lnTo>
                      <a:pt x="9217" y="8790"/>
                    </a:lnTo>
                    <a:lnTo>
                      <a:pt x="9201" y="8792"/>
                    </a:lnTo>
                    <a:lnTo>
                      <a:pt x="9187" y="8796"/>
                    </a:lnTo>
                    <a:lnTo>
                      <a:pt x="9173" y="8801"/>
                    </a:lnTo>
                    <a:lnTo>
                      <a:pt x="9160" y="8806"/>
                    </a:lnTo>
                    <a:lnTo>
                      <a:pt x="9149" y="8812"/>
                    </a:lnTo>
                    <a:lnTo>
                      <a:pt x="9139" y="8819"/>
                    </a:lnTo>
                    <a:lnTo>
                      <a:pt x="9130" y="8827"/>
                    </a:lnTo>
                    <a:lnTo>
                      <a:pt x="9123" y="8835"/>
                    </a:lnTo>
                    <a:lnTo>
                      <a:pt x="9117" y="8844"/>
                    </a:lnTo>
                    <a:lnTo>
                      <a:pt x="9112" y="8854"/>
                    </a:lnTo>
                    <a:lnTo>
                      <a:pt x="9108" y="8863"/>
                    </a:lnTo>
                    <a:lnTo>
                      <a:pt x="9105" y="8874"/>
                    </a:lnTo>
                    <a:lnTo>
                      <a:pt x="9103" y="8884"/>
                    </a:lnTo>
                    <a:lnTo>
                      <a:pt x="9103" y="8895"/>
                    </a:lnTo>
                    <a:lnTo>
                      <a:pt x="9103" y="8906"/>
                    </a:lnTo>
                    <a:lnTo>
                      <a:pt x="9106" y="8916"/>
                    </a:lnTo>
                    <a:lnTo>
                      <a:pt x="9108" y="8927"/>
                    </a:lnTo>
                    <a:lnTo>
                      <a:pt x="9112" y="8938"/>
                    </a:lnTo>
                    <a:lnTo>
                      <a:pt x="9117" y="8949"/>
                    </a:lnTo>
                    <a:lnTo>
                      <a:pt x="9123" y="8959"/>
                    </a:lnTo>
                    <a:lnTo>
                      <a:pt x="9130" y="8969"/>
                    </a:lnTo>
                    <a:lnTo>
                      <a:pt x="9139" y="8979"/>
                    </a:lnTo>
                    <a:lnTo>
                      <a:pt x="9147" y="8987"/>
                    </a:lnTo>
                    <a:lnTo>
                      <a:pt x="9158" y="8996"/>
                    </a:lnTo>
                    <a:lnTo>
                      <a:pt x="9170" y="9004"/>
                    </a:lnTo>
                    <a:lnTo>
                      <a:pt x="9182" y="9012"/>
                    </a:lnTo>
                    <a:lnTo>
                      <a:pt x="9195" y="9018"/>
                    </a:lnTo>
                    <a:lnTo>
                      <a:pt x="9209" y="9023"/>
                    </a:lnTo>
                    <a:lnTo>
                      <a:pt x="9225" y="9028"/>
                    </a:lnTo>
                    <a:lnTo>
                      <a:pt x="9241" y="9031"/>
                    </a:lnTo>
                    <a:lnTo>
                      <a:pt x="9258" y="9034"/>
                    </a:lnTo>
                    <a:lnTo>
                      <a:pt x="9258" y="9034"/>
                    </a:lnTo>
                    <a:lnTo>
                      <a:pt x="9269" y="9035"/>
                    </a:lnTo>
                    <a:lnTo>
                      <a:pt x="9280" y="9035"/>
                    </a:lnTo>
                    <a:lnTo>
                      <a:pt x="9291" y="9035"/>
                    </a:lnTo>
                    <a:lnTo>
                      <a:pt x="9301" y="9034"/>
                    </a:lnTo>
                    <a:lnTo>
                      <a:pt x="9301" y="9034"/>
                    </a:lnTo>
                    <a:lnTo>
                      <a:pt x="9310" y="9031"/>
                    </a:lnTo>
                    <a:lnTo>
                      <a:pt x="9319" y="9029"/>
                    </a:lnTo>
                    <a:lnTo>
                      <a:pt x="9326" y="9025"/>
                    </a:lnTo>
                    <a:lnTo>
                      <a:pt x="9334" y="9021"/>
                    </a:lnTo>
                    <a:lnTo>
                      <a:pt x="9340" y="9017"/>
                    </a:lnTo>
                    <a:lnTo>
                      <a:pt x="9346" y="9012"/>
                    </a:lnTo>
                    <a:lnTo>
                      <a:pt x="9351" y="9005"/>
                    </a:lnTo>
                    <a:lnTo>
                      <a:pt x="9354" y="8999"/>
                    </a:lnTo>
                    <a:lnTo>
                      <a:pt x="9358" y="8993"/>
                    </a:lnTo>
                    <a:lnTo>
                      <a:pt x="9362" y="8986"/>
                    </a:lnTo>
                    <a:lnTo>
                      <a:pt x="9367" y="8971"/>
                    </a:lnTo>
                    <a:lnTo>
                      <a:pt x="9368" y="8954"/>
                    </a:lnTo>
                    <a:lnTo>
                      <a:pt x="9368" y="8938"/>
                    </a:lnTo>
                    <a:lnTo>
                      <a:pt x="9365" y="8920"/>
                    </a:lnTo>
                    <a:lnTo>
                      <a:pt x="9362" y="8903"/>
                    </a:lnTo>
                    <a:lnTo>
                      <a:pt x="9356" y="8885"/>
                    </a:lnTo>
                    <a:lnTo>
                      <a:pt x="9347" y="8868"/>
                    </a:lnTo>
                    <a:lnTo>
                      <a:pt x="9338" y="8852"/>
                    </a:lnTo>
                    <a:lnTo>
                      <a:pt x="9327" y="8838"/>
                    </a:lnTo>
                    <a:lnTo>
                      <a:pt x="9314" y="8824"/>
                    </a:lnTo>
                    <a:lnTo>
                      <a:pt x="9301" y="8812"/>
                    </a:lnTo>
                    <a:lnTo>
                      <a:pt x="9301" y="8812"/>
                    </a:lnTo>
                    <a:close/>
                    <a:moveTo>
                      <a:pt x="9580" y="9865"/>
                    </a:moveTo>
                    <a:lnTo>
                      <a:pt x="9580" y="9865"/>
                    </a:lnTo>
                    <a:lnTo>
                      <a:pt x="9560" y="9872"/>
                    </a:lnTo>
                    <a:lnTo>
                      <a:pt x="9539" y="9882"/>
                    </a:lnTo>
                    <a:lnTo>
                      <a:pt x="9539" y="9882"/>
                    </a:lnTo>
                    <a:lnTo>
                      <a:pt x="9517" y="9889"/>
                    </a:lnTo>
                    <a:lnTo>
                      <a:pt x="9498" y="9898"/>
                    </a:lnTo>
                    <a:lnTo>
                      <a:pt x="9481" y="9907"/>
                    </a:lnTo>
                    <a:lnTo>
                      <a:pt x="9467" y="9916"/>
                    </a:lnTo>
                    <a:lnTo>
                      <a:pt x="9456" y="9927"/>
                    </a:lnTo>
                    <a:lnTo>
                      <a:pt x="9447" y="9940"/>
                    </a:lnTo>
                    <a:lnTo>
                      <a:pt x="9441" y="9953"/>
                    </a:lnTo>
                    <a:lnTo>
                      <a:pt x="9438" y="9967"/>
                    </a:lnTo>
                    <a:lnTo>
                      <a:pt x="9436" y="9981"/>
                    </a:lnTo>
                    <a:lnTo>
                      <a:pt x="9439" y="9997"/>
                    </a:lnTo>
                    <a:lnTo>
                      <a:pt x="9443" y="10014"/>
                    </a:lnTo>
                    <a:lnTo>
                      <a:pt x="9450" y="10031"/>
                    </a:lnTo>
                    <a:lnTo>
                      <a:pt x="9460" y="10050"/>
                    </a:lnTo>
                    <a:lnTo>
                      <a:pt x="9471" y="10069"/>
                    </a:lnTo>
                    <a:lnTo>
                      <a:pt x="9485" y="10090"/>
                    </a:lnTo>
                    <a:lnTo>
                      <a:pt x="9503" y="10112"/>
                    </a:lnTo>
                    <a:lnTo>
                      <a:pt x="9503" y="10112"/>
                    </a:lnTo>
                    <a:lnTo>
                      <a:pt x="9512" y="10123"/>
                    </a:lnTo>
                    <a:lnTo>
                      <a:pt x="9522" y="10133"/>
                    </a:lnTo>
                    <a:lnTo>
                      <a:pt x="9532" y="10142"/>
                    </a:lnTo>
                    <a:lnTo>
                      <a:pt x="9542" y="10148"/>
                    </a:lnTo>
                    <a:lnTo>
                      <a:pt x="9552" y="10153"/>
                    </a:lnTo>
                    <a:lnTo>
                      <a:pt x="9560" y="10156"/>
                    </a:lnTo>
                    <a:lnTo>
                      <a:pt x="9570" y="10158"/>
                    </a:lnTo>
                    <a:lnTo>
                      <a:pt x="9580" y="10159"/>
                    </a:lnTo>
                    <a:lnTo>
                      <a:pt x="9580" y="10159"/>
                    </a:lnTo>
                    <a:lnTo>
                      <a:pt x="9592" y="10159"/>
                    </a:lnTo>
                    <a:lnTo>
                      <a:pt x="9604" y="10155"/>
                    </a:lnTo>
                    <a:lnTo>
                      <a:pt x="9615" y="10151"/>
                    </a:lnTo>
                    <a:lnTo>
                      <a:pt x="9626" y="10144"/>
                    </a:lnTo>
                    <a:lnTo>
                      <a:pt x="9637" y="10137"/>
                    </a:lnTo>
                    <a:lnTo>
                      <a:pt x="9648" y="10127"/>
                    </a:lnTo>
                    <a:lnTo>
                      <a:pt x="9658" y="10116"/>
                    </a:lnTo>
                    <a:lnTo>
                      <a:pt x="9668" y="10104"/>
                    </a:lnTo>
                    <a:lnTo>
                      <a:pt x="9676" y="10091"/>
                    </a:lnTo>
                    <a:lnTo>
                      <a:pt x="9685" y="10077"/>
                    </a:lnTo>
                    <a:lnTo>
                      <a:pt x="9692" y="10063"/>
                    </a:lnTo>
                    <a:lnTo>
                      <a:pt x="9698" y="10047"/>
                    </a:lnTo>
                    <a:lnTo>
                      <a:pt x="9705" y="10033"/>
                    </a:lnTo>
                    <a:lnTo>
                      <a:pt x="9711" y="10017"/>
                    </a:lnTo>
                    <a:lnTo>
                      <a:pt x="9714" y="10002"/>
                    </a:lnTo>
                    <a:lnTo>
                      <a:pt x="9718" y="9986"/>
                    </a:lnTo>
                    <a:lnTo>
                      <a:pt x="9718" y="9986"/>
                    </a:lnTo>
                    <a:lnTo>
                      <a:pt x="9721" y="9968"/>
                    </a:lnTo>
                    <a:lnTo>
                      <a:pt x="9722" y="9952"/>
                    </a:lnTo>
                    <a:lnTo>
                      <a:pt x="9721" y="9936"/>
                    </a:lnTo>
                    <a:lnTo>
                      <a:pt x="9718" y="9921"/>
                    </a:lnTo>
                    <a:lnTo>
                      <a:pt x="9713" y="9909"/>
                    </a:lnTo>
                    <a:lnTo>
                      <a:pt x="9707" y="9897"/>
                    </a:lnTo>
                    <a:lnTo>
                      <a:pt x="9700" y="9887"/>
                    </a:lnTo>
                    <a:lnTo>
                      <a:pt x="9691" y="9878"/>
                    </a:lnTo>
                    <a:lnTo>
                      <a:pt x="9680" y="9871"/>
                    </a:lnTo>
                    <a:lnTo>
                      <a:pt x="9669" y="9865"/>
                    </a:lnTo>
                    <a:lnTo>
                      <a:pt x="9656" y="9860"/>
                    </a:lnTo>
                    <a:lnTo>
                      <a:pt x="9642" y="9858"/>
                    </a:lnTo>
                    <a:lnTo>
                      <a:pt x="9627" y="9858"/>
                    </a:lnTo>
                    <a:lnTo>
                      <a:pt x="9613" y="9858"/>
                    </a:lnTo>
                    <a:lnTo>
                      <a:pt x="9596" y="9861"/>
                    </a:lnTo>
                    <a:lnTo>
                      <a:pt x="9580" y="9865"/>
                    </a:lnTo>
                    <a:lnTo>
                      <a:pt x="9580" y="9865"/>
                    </a:lnTo>
                    <a:close/>
                    <a:moveTo>
                      <a:pt x="10890" y="6939"/>
                    </a:moveTo>
                    <a:lnTo>
                      <a:pt x="10890" y="6939"/>
                    </a:lnTo>
                    <a:lnTo>
                      <a:pt x="10884" y="6940"/>
                    </a:lnTo>
                    <a:lnTo>
                      <a:pt x="10879" y="6941"/>
                    </a:lnTo>
                    <a:lnTo>
                      <a:pt x="10873" y="6945"/>
                    </a:lnTo>
                    <a:lnTo>
                      <a:pt x="10869" y="6949"/>
                    </a:lnTo>
                    <a:lnTo>
                      <a:pt x="10860" y="6957"/>
                    </a:lnTo>
                    <a:lnTo>
                      <a:pt x="10854" y="6968"/>
                    </a:lnTo>
                    <a:lnTo>
                      <a:pt x="10851" y="6980"/>
                    </a:lnTo>
                    <a:lnTo>
                      <a:pt x="10847" y="6993"/>
                    </a:lnTo>
                    <a:lnTo>
                      <a:pt x="10846" y="7006"/>
                    </a:lnTo>
                    <a:lnTo>
                      <a:pt x="10846" y="7020"/>
                    </a:lnTo>
                    <a:lnTo>
                      <a:pt x="10848" y="7032"/>
                    </a:lnTo>
                    <a:lnTo>
                      <a:pt x="10851" y="7044"/>
                    </a:lnTo>
                    <a:lnTo>
                      <a:pt x="10854" y="7054"/>
                    </a:lnTo>
                    <a:lnTo>
                      <a:pt x="10859" y="7061"/>
                    </a:lnTo>
                    <a:lnTo>
                      <a:pt x="10862" y="7064"/>
                    </a:lnTo>
                    <a:lnTo>
                      <a:pt x="10864" y="7065"/>
                    </a:lnTo>
                    <a:lnTo>
                      <a:pt x="10868" y="7066"/>
                    </a:lnTo>
                    <a:lnTo>
                      <a:pt x="10871" y="7066"/>
                    </a:lnTo>
                    <a:lnTo>
                      <a:pt x="10875" y="7065"/>
                    </a:lnTo>
                    <a:lnTo>
                      <a:pt x="10879" y="7064"/>
                    </a:lnTo>
                    <a:lnTo>
                      <a:pt x="10883" y="7061"/>
                    </a:lnTo>
                    <a:lnTo>
                      <a:pt x="10887" y="7056"/>
                    </a:lnTo>
                    <a:lnTo>
                      <a:pt x="10890" y="7054"/>
                    </a:lnTo>
                    <a:lnTo>
                      <a:pt x="10890" y="7054"/>
                    </a:lnTo>
                    <a:lnTo>
                      <a:pt x="10906" y="7036"/>
                    </a:lnTo>
                    <a:lnTo>
                      <a:pt x="10918" y="7021"/>
                    </a:lnTo>
                    <a:lnTo>
                      <a:pt x="10928" y="7007"/>
                    </a:lnTo>
                    <a:lnTo>
                      <a:pt x="10930" y="7001"/>
                    </a:lnTo>
                    <a:lnTo>
                      <a:pt x="10933" y="6995"/>
                    </a:lnTo>
                    <a:lnTo>
                      <a:pt x="10934" y="6989"/>
                    </a:lnTo>
                    <a:lnTo>
                      <a:pt x="10934" y="6983"/>
                    </a:lnTo>
                    <a:lnTo>
                      <a:pt x="10933" y="6977"/>
                    </a:lnTo>
                    <a:lnTo>
                      <a:pt x="10930" y="6971"/>
                    </a:lnTo>
                    <a:lnTo>
                      <a:pt x="10924" y="6957"/>
                    </a:lnTo>
                    <a:lnTo>
                      <a:pt x="10913" y="6940"/>
                    </a:lnTo>
                    <a:lnTo>
                      <a:pt x="10913" y="6940"/>
                    </a:lnTo>
                    <a:lnTo>
                      <a:pt x="10901" y="6938"/>
                    </a:lnTo>
                    <a:lnTo>
                      <a:pt x="10890" y="6939"/>
                    </a:lnTo>
                    <a:lnTo>
                      <a:pt x="10890" y="6939"/>
                    </a:lnTo>
                    <a:close/>
                    <a:moveTo>
                      <a:pt x="9176" y="10864"/>
                    </a:moveTo>
                    <a:lnTo>
                      <a:pt x="9176" y="10864"/>
                    </a:lnTo>
                    <a:lnTo>
                      <a:pt x="9166" y="10865"/>
                    </a:lnTo>
                    <a:lnTo>
                      <a:pt x="9157" y="10868"/>
                    </a:lnTo>
                    <a:lnTo>
                      <a:pt x="9150" y="10870"/>
                    </a:lnTo>
                    <a:lnTo>
                      <a:pt x="9145" y="10875"/>
                    </a:lnTo>
                    <a:lnTo>
                      <a:pt x="9140" y="10880"/>
                    </a:lnTo>
                    <a:lnTo>
                      <a:pt x="9136" y="10885"/>
                    </a:lnTo>
                    <a:lnTo>
                      <a:pt x="9133" y="10892"/>
                    </a:lnTo>
                    <a:lnTo>
                      <a:pt x="9132" y="10900"/>
                    </a:lnTo>
                    <a:lnTo>
                      <a:pt x="9130" y="10907"/>
                    </a:lnTo>
                    <a:lnTo>
                      <a:pt x="9130" y="10915"/>
                    </a:lnTo>
                    <a:lnTo>
                      <a:pt x="9132" y="10924"/>
                    </a:lnTo>
                    <a:lnTo>
                      <a:pt x="9134" y="10933"/>
                    </a:lnTo>
                    <a:lnTo>
                      <a:pt x="9140" y="10952"/>
                    </a:lnTo>
                    <a:lnTo>
                      <a:pt x="9150" y="10973"/>
                    </a:lnTo>
                    <a:lnTo>
                      <a:pt x="9162" y="10994"/>
                    </a:lnTo>
                    <a:lnTo>
                      <a:pt x="9177" y="11013"/>
                    </a:lnTo>
                    <a:lnTo>
                      <a:pt x="9194" y="11033"/>
                    </a:lnTo>
                    <a:lnTo>
                      <a:pt x="9212" y="11053"/>
                    </a:lnTo>
                    <a:lnTo>
                      <a:pt x="9233" y="11069"/>
                    </a:lnTo>
                    <a:lnTo>
                      <a:pt x="9254" y="11083"/>
                    </a:lnTo>
                    <a:lnTo>
                      <a:pt x="9266" y="11089"/>
                    </a:lnTo>
                    <a:lnTo>
                      <a:pt x="9277" y="11095"/>
                    </a:lnTo>
                    <a:lnTo>
                      <a:pt x="9288" y="11100"/>
                    </a:lnTo>
                    <a:lnTo>
                      <a:pt x="9301" y="11104"/>
                    </a:lnTo>
                    <a:lnTo>
                      <a:pt x="9301" y="11104"/>
                    </a:lnTo>
                    <a:lnTo>
                      <a:pt x="9320" y="11108"/>
                    </a:lnTo>
                    <a:lnTo>
                      <a:pt x="9338" y="11109"/>
                    </a:lnTo>
                    <a:lnTo>
                      <a:pt x="9338" y="11109"/>
                    </a:lnTo>
                    <a:lnTo>
                      <a:pt x="9353" y="11108"/>
                    </a:lnTo>
                    <a:lnTo>
                      <a:pt x="9365" y="11105"/>
                    </a:lnTo>
                    <a:lnTo>
                      <a:pt x="9370" y="11103"/>
                    </a:lnTo>
                    <a:lnTo>
                      <a:pt x="9374" y="11100"/>
                    </a:lnTo>
                    <a:lnTo>
                      <a:pt x="9376" y="11097"/>
                    </a:lnTo>
                    <a:lnTo>
                      <a:pt x="9380" y="11093"/>
                    </a:lnTo>
                    <a:lnTo>
                      <a:pt x="9383" y="11086"/>
                    </a:lnTo>
                    <a:lnTo>
                      <a:pt x="9384" y="11076"/>
                    </a:lnTo>
                    <a:lnTo>
                      <a:pt x="9383" y="11066"/>
                    </a:lnTo>
                    <a:lnTo>
                      <a:pt x="9379" y="11054"/>
                    </a:lnTo>
                    <a:lnTo>
                      <a:pt x="9374" y="11042"/>
                    </a:lnTo>
                    <a:lnTo>
                      <a:pt x="9367" y="11028"/>
                    </a:lnTo>
                    <a:lnTo>
                      <a:pt x="9358" y="11015"/>
                    </a:lnTo>
                    <a:lnTo>
                      <a:pt x="9349" y="11001"/>
                    </a:lnTo>
                    <a:lnTo>
                      <a:pt x="9338" y="10986"/>
                    </a:lnTo>
                    <a:lnTo>
                      <a:pt x="9326" y="10973"/>
                    </a:lnTo>
                    <a:lnTo>
                      <a:pt x="9301" y="10945"/>
                    </a:lnTo>
                    <a:lnTo>
                      <a:pt x="9301" y="10945"/>
                    </a:lnTo>
                    <a:lnTo>
                      <a:pt x="9283" y="10929"/>
                    </a:lnTo>
                    <a:lnTo>
                      <a:pt x="9266" y="10913"/>
                    </a:lnTo>
                    <a:lnTo>
                      <a:pt x="9249" y="10900"/>
                    </a:lnTo>
                    <a:lnTo>
                      <a:pt x="9232" y="10887"/>
                    </a:lnTo>
                    <a:lnTo>
                      <a:pt x="9216" y="10878"/>
                    </a:lnTo>
                    <a:lnTo>
                      <a:pt x="9200" y="10870"/>
                    </a:lnTo>
                    <a:lnTo>
                      <a:pt x="9187" y="10865"/>
                    </a:lnTo>
                    <a:lnTo>
                      <a:pt x="9181" y="10864"/>
                    </a:lnTo>
                    <a:lnTo>
                      <a:pt x="9176" y="10864"/>
                    </a:lnTo>
                    <a:lnTo>
                      <a:pt x="9176" y="10864"/>
                    </a:lnTo>
                    <a:close/>
                    <a:moveTo>
                      <a:pt x="9242" y="9250"/>
                    </a:moveTo>
                    <a:lnTo>
                      <a:pt x="9242" y="9250"/>
                    </a:lnTo>
                    <a:lnTo>
                      <a:pt x="9233" y="9252"/>
                    </a:lnTo>
                    <a:lnTo>
                      <a:pt x="9225" y="9253"/>
                    </a:lnTo>
                    <a:lnTo>
                      <a:pt x="9217" y="9256"/>
                    </a:lnTo>
                    <a:lnTo>
                      <a:pt x="9210" y="9260"/>
                    </a:lnTo>
                    <a:lnTo>
                      <a:pt x="9205" y="9264"/>
                    </a:lnTo>
                    <a:lnTo>
                      <a:pt x="9200" y="9269"/>
                    </a:lnTo>
                    <a:lnTo>
                      <a:pt x="9196" y="9275"/>
                    </a:lnTo>
                    <a:lnTo>
                      <a:pt x="9194" y="9281"/>
                    </a:lnTo>
                    <a:lnTo>
                      <a:pt x="9192" y="9288"/>
                    </a:lnTo>
                    <a:lnTo>
                      <a:pt x="9192" y="9296"/>
                    </a:lnTo>
                    <a:lnTo>
                      <a:pt x="9190" y="9303"/>
                    </a:lnTo>
                    <a:lnTo>
                      <a:pt x="9192" y="9312"/>
                    </a:lnTo>
                    <a:lnTo>
                      <a:pt x="9194" y="9327"/>
                    </a:lnTo>
                    <a:lnTo>
                      <a:pt x="9199" y="9345"/>
                    </a:lnTo>
                    <a:lnTo>
                      <a:pt x="9206" y="9362"/>
                    </a:lnTo>
                    <a:lnTo>
                      <a:pt x="9216" y="9379"/>
                    </a:lnTo>
                    <a:lnTo>
                      <a:pt x="9227" y="9395"/>
                    </a:lnTo>
                    <a:lnTo>
                      <a:pt x="9241" y="9410"/>
                    </a:lnTo>
                    <a:lnTo>
                      <a:pt x="9254" y="9422"/>
                    </a:lnTo>
                    <a:lnTo>
                      <a:pt x="9269" y="9432"/>
                    </a:lnTo>
                    <a:lnTo>
                      <a:pt x="9277" y="9435"/>
                    </a:lnTo>
                    <a:lnTo>
                      <a:pt x="9285" y="9439"/>
                    </a:lnTo>
                    <a:lnTo>
                      <a:pt x="9292" y="9440"/>
                    </a:lnTo>
                    <a:lnTo>
                      <a:pt x="9301" y="9443"/>
                    </a:lnTo>
                    <a:lnTo>
                      <a:pt x="9301" y="9443"/>
                    </a:lnTo>
                    <a:lnTo>
                      <a:pt x="9312" y="9443"/>
                    </a:lnTo>
                    <a:lnTo>
                      <a:pt x="9324" y="9440"/>
                    </a:lnTo>
                    <a:lnTo>
                      <a:pt x="9335" y="9435"/>
                    </a:lnTo>
                    <a:lnTo>
                      <a:pt x="9346" y="9428"/>
                    </a:lnTo>
                    <a:lnTo>
                      <a:pt x="9346" y="9428"/>
                    </a:lnTo>
                    <a:lnTo>
                      <a:pt x="9359" y="9417"/>
                    </a:lnTo>
                    <a:lnTo>
                      <a:pt x="9369" y="9406"/>
                    </a:lnTo>
                    <a:lnTo>
                      <a:pt x="9376" y="9394"/>
                    </a:lnTo>
                    <a:lnTo>
                      <a:pt x="9381" y="9383"/>
                    </a:lnTo>
                    <a:lnTo>
                      <a:pt x="9384" y="9370"/>
                    </a:lnTo>
                    <a:lnTo>
                      <a:pt x="9384" y="9358"/>
                    </a:lnTo>
                    <a:lnTo>
                      <a:pt x="9381" y="9347"/>
                    </a:lnTo>
                    <a:lnTo>
                      <a:pt x="9378" y="9335"/>
                    </a:lnTo>
                    <a:lnTo>
                      <a:pt x="9373" y="9324"/>
                    </a:lnTo>
                    <a:lnTo>
                      <a:pt x="9365" y="9313"/>
                    </a:lnTo>
                    <a:lnTo>
                      <a:pt x="9357" y="9303"/>
                    </a:lnTo>
                    <a:lnTo>
                      <a:pt x="9347" y="9293"/>
                    </a:lnTo>
                    <a:lnTo>
                      <a:pt x="9337" y="9285"/>
                    </a:lnTo>
                    <a:lnTo>
                      <a:pt x="9325" y="9276"/>
                    </a:lnTo>
                    <a:lnTo>
                      <a:pt x="9313" y="9269"/>
                    </a:lnTo>
                    <a:lnTo>
                      <a:pt x="9301" y="9263"/>
                    </a:lnTo>
                    <a:lnTo>
                      <a:pt x="9301" y="9263"/>
                    </a:lnTo>
                    <a:lnTo>
                      <a:pt x="9286" y="9258"/>
                    </a:lnTo>
                    <a:lnTo>
                      <a:pt x="9271" y="9253"/>
                    </a:lnTo>
                    <a:lnTo>
                      <a:pt x="9256" y="9250"/>
                    </a:lnTo>
                    <a:lnTo>
                      <a:pt x="9242" y="9250"/>
                    </a:lnTo>
                    <a:lnTo>
                      <a:pt x="9242" y="9250"/>
                    </a:lnTo>
                    <a:close/>
                    <a:moveTo>
                      <a:pt x="9301" y="8246"/>
                    </a:moveTo>
                    <a:lnTo>
                      <a:pt x="9301" y="8246"/>
                    </a:lnTo>
                    <a:lnTo>
                      <a:pt x="9294" y="8246"/>
                    </a:lnTo>
                    <a:lnTo>
                      <a:pt x="9294" y="8246"/>
                    </a:lnTo>
                    <a:lnTo>
                      <a:pt x="9282" y="8244"/>
                    </a:lnTo>
                    <a:lnTo>
                      <a:pt x="9271" y="8245"/>
                    </a:lnTo>
                    <a:lnTo>
                      <a:pt x="9261" y="8246"/>
                    </a:lnTo>
                    <a:lnTo>
                      <a:pt x="9252" y="8249"/>
                    </a:lnTo>
                    <a:lnTo>
                      <a:pt x="9244" y="8253"/>
                    </a:lnTo>
                    <a:lnTo>
                      <a:pt x="9237" y="8259"/>
                    </a:lnTo>
                    <a:lnTo>
                      <a:pt x="9229" y="8265"/>
                    </a:lnTo>
                    <a:lnTo>
                      <a:pt x="9225" y="8271"/>
                    </a:lnTo>
                    <a:lnTo>
                      <a:pt x="9220" y="8279"/>
                    </a:lnTo>
                    <a:lnTo>
                      <a:pt x="9216" y="8288"/>
                    </a:lnTo>
                    <a:lnTo>
                      <a:pt x="9212" y="8297"/>
                    </a:lnTo>
                    <a:lnTo>
                      <a:pt x="9210" y="8306"/>
                    </a:lnTo>
                    <a:lnTo>
                      <a:pt x="9209" y="8317"/>
                    </a:lnTo>
                    <a:lnTo>
                      <a:pt x="9209" y="8328"/>
                    </a:lnTo>
                    <a:lnTo>
                      <a:pt x="9209" y="8350"/>
                    </a:lnTo>
                    <a:lnTo>
                      <a:pt x="9212" y="8372"/>
                    </a:lnTo>
                    <a:lnTo>
                      <a:pt x="9218" y="8396"/>
                    </a:lnTo>
                    <a:lnTo>
                      <a:pt x="9227" y="8417"/>
                    </a:lnTo>
                    <a:lnTo>
                      <a:pt x="9232" y="8426"/>
                    </a:lnTo>
                    <a:lnTo>
                      <a:pt x="9237" y="8436"/>
                    </a:lnTo>
                    <a:lnTo>
                      <a:pt x="9243" y="8446"/>
                    </a:lnTo>
                    <a:lnTo>
                      <a:pt x="9250" y="8453"/>
                    </a:lnTo>
                    <a:lnTo>
                      <a:pt x="9258" y="8461"/>
                    </a:lnTo>
                    <a:lnTo>
                      <a:pt x="9265" y="8468"/>
                    </a:lnTo>
                    <a:lnTo>
                      <a:pt x="9274" y="8473"/>
                    </a:lnTo>
                    <a:lnTo>
                      <a:pt x="9282" y="8478"/>
                    </a:lnTo>
                    <a:lnTo>
                      <a:pt x="9291" y="8481"/>
                    </a:lnTo>
                    <a:lnTo>
                      <a:pt x="9301" y="8484"/>
                    </a:lnTo>
                    <a:lnTo>
                      <a:pt x="9302" y="8484"/>
                    </a:lnTo>
                    <a:lnTo>
                      <a:pt x="9302" y="8484"/>
                    </a:lnTo>
                    <a:lnTo>
                      <a:pt x="9312" y="8484"/>
                    </a:lnTo>
                    <a:lnTo>
                      <a:pt x="9320" y="8484"/>
                    </a:lnTo>
                    <a:lnTo>
                      <a:pt x="9329" y="8481"/>
                    </a:lnTo>
                    <a:lnTo>
                      <a:pt x="9337" y="8478"/>
                    </a:lnTo>
                    <a:lnTo>
                      <a:pt x="9345" y="8474"/>
                    </a:lnTo>
                    <a:lnTo>
                      <a:pt x="9352" y="8468"/>
                    </a:lnTo>
                    <a:lnTo>
                      <a:pt x="9358" y="8462"/>
                    </a:lnTo>
                    <a:lnTo>
                      <a:pt x="9364" y="8453"/>
                    </a:lnTo>
                    <a:lnTo>
                      <a:pt x="9370" y="8446"/>
                    </a:lnTo>
                    <a:lnTo>
                      <a:pt x="9375" y="8436"/>
                    </a:lnTo>
                    <a:lnTo>
                      <a:pt x="9380" y="8428"/>
                    </a:lnTo>
                    <a:lnTo>
                      <a:pt x="9384" y="8417"/>
                    </a:lnTo>
                    <a:lnTo>
                      <a:pt x="9390" y="8396"/>
                    </a:lnTo>
                    <a:lnTo>
                      <a:pt x="9392" y="8372"/>
                    </a:lnTo>
                    <a:lnTo>
                      <a:pt x="9394" y="8361"/>
                    </a:lnTo>
                    <a:lnTo>
                      <a:pt x="9392" y="8350"/>
                    </a:lnTo>
                    <a:lnTo>
                      <a:pt x="9392" y="8339"/>
                    </a:lnTo>
                    <a:lnTo>
                      <a:pt x="9390" y="8328"/>
                    </a:lnTo>
                    <a:lnTo>
                      <a:pt x="9387" y="8317"/>
                    </a:lnTo>
                    <a:lnTo>
                      <a:pt x="9384" y="8308"/>
                    </a:lnTo>
                    <a:lnTo>
                      <a:pt x="9380" y="8298"/>
                    </a:lnTo>
                    <a:lnTo>
                      <a:pt x="9375" y="8288"/>
                    </a:lnTo>
                    <a:lnTo>
                      <a:pt x="9369" y="8279"/>
                    </a:lnTo>
                    <a:lnTo>
                      <a:pt x="9362" y="8272"/>
                    </a:lnTo>
                    <a:lnTo>
                      <a:pt x="9354" y="8265"/>
                    </a:lnTo>
                    <a:lnTo>
                      <a:pt x="9346" y="8259"/>
                    </a:lnTo>
                    <a:lnTo>
                      <a:pt x="9336" y="8254"/>
                    </a:lnTo>
                    <a:lnTo>
                      <a:pt x="9325" y="8250"/>
                    </a:lnTo>
                    <a:lnTo>
                      <a:pt x="9313" y="8248"/>
                    </a:lnTo>
                    <a:lnTo>
                      <a:pt x="9301" y="8246"/>
                    </a:lnTo>
                    <a:lnTo>
                      <a:pt x="9301" y="8246"/>
                    </a:lnTo>
                    <a:close/>
                    <a:moveTo>
                      <a:pt x="10685" y="6967"/>
                    </a:moveTo>
                    <a:lnTo>
                      <a:pt x="10685" y="6967"/>
                    </a:lnTo>
                    <a:lnTo>
                      <a:pt x="10674" y="6968"/>
                    </a:lnTo>
                    <a:lnTo>
                      <a:pt x="10663" y="6971"/>
                    </a:lnTo>
                    <a:lnTo>
                      <a:pt x="10663" y="6971"/>
                    </a:lnTo>
                    <a:lnTo>
                      <a:pt x="10655" y="6969"/>
                    </a:lnTo>
                    <a:lnTo>
                      <a:pt x="10646" y="6969"/>
                    </a:lnTo>
                    <a:lnTo>
                      <a:pt x="10639" y="6972"/>
                    </a:lnTo>
                    <a:lnTo>
                      <a:pt x="10633" y="6976"/>
                    </a:lnTo>
                    <a:lnTo>
                      <a:pt x="10627" y="6980"/>
                    </a:lnTo>
                    <a:lnTo>
                      <a:pt x="10622" y="6987"/>
                    </a:lnTo>
                    <a:lnTo>
                      <a:pt x="10617" y="6993"/>
                    </a:lnTo>
                    <a:lnTo>
                      <a:pt x="10613" y="7001"/>
                    </a:lnTo>
                    <a:lnTo>
                      <a:pt x="10609" y="7010"/>
                    </a:lnTo>
                    <a:lnTo>
                      <a:pt x="10607" y="7018"/>
                    </a:lnTo>
                    <a:lnTo>
                      <a:pt x="10603" y="7039"/>
                    </a:lnTo>
                    <a:lnTo>
                      <a:pt x="10602" y="7061"/>
                    </a:lnTo>
                    <a:lnTo>
                      <a:pt x="10603" y="7084"/>
                    </a:lnTo>
                    <a:lnTo>
                      <a:pt x="10606" y="7107"/>
                    </a:lnTo>
                    <a:lnTo>
                      <a:pt x="10612" y="7129"/>
                    </a:lnTo>
                    <a:lnTo>
                      <a:pt x="10619" y="7147"/>
                    </a:lnTo>
                    <a:lnTo>
                      <a:pt x="10623" y="7157"/>
                    </a:lnTo>
                    <a:lnTo>
                      <a:pt x="10628" y="7164"/>
                    </a:lnTo>
                    <a:lnTo>
                      <a:pt x="10634" y="7171"/>
                    </a:lnTo>
                    <a:lnTo>
                      <a:pt x="10640" y="7178"/>
                    </a:lnTo>
                    <a:lnTo>
                      <a:pt x="10646" y="7182"/>
                    </a:lnTo>
                    <a:lnTo>
                      <a:pt x="10654" y="7186"/>
                    </a:lnTo>
                    <a:lnTo>
                      <a:pt x="10661" y="7187"/>
                    </a:lnTo>
                    <a:lnTo>
                      <a:pt x="10668" y="7189"/>
                    </a:lnTo>
                    <a:lnTo>
                      <a:pt x="10677" y="7187"/>
                    </a:lnTo>
                    <a:lnTo>
                      <a:pt x="10685" y="7185"/>
                    </a:lnTo>
                    <a:lnTo>
                      <a:pt x="10685" y="7185"/>
                    </a:lnTo>
                    <a:lnTo>
                      <a:pt x="10693" y="7182"/>
                    </a:lnTo>
                    <a:lnTo>
                      <a:pt x="10700" y="7179"/>
                    </a:lnTo>
                    <a:lnTo>
                      <a:pt x="10707" y="7173"/>
                    </a:lnTo>
                    <a:lnTo>
                      <a:pt x="10715" y="7167"/>
                    </a:lnTo>
                    <a:lnTo>
                      <a:pt x="10715" y="7167"/>
                    </a:lnTo>
                    <a:lnTo>
                      <a:pt x="10729" y="7153"/>
                    </a:lnTo>
                    <a:lnTo>
                      <a:pt x="10742" y="7138"/>
                    </a:lnTo>
                    <a:lnTo>
                      <a:pt x="10742" y="7138"/>
                    </a:lnTo>
                    <a:lnTo>
                      <a:pt x="10749" y="7129"/>
                    </a:lnTo>
                    <a:lnTo>
                      <a:pt x="10755" y="7118"/>
                    </a:lnTo>
                    <a:lnTo>
                      <a:pt x="10760" y="7107"/>
                    </a:lnTo>
                    <a:lnTo>
                      <a:pt x="10764" y="7097"/>
                    </a:lnTo>
                    <a:lnTo>
                      <a:pt x="10767" y="7087"/>
                    </a:lnTo>
                    <a:lnTo>
                      <a:pt x="10769" y="7077"/>
                    </a:lnTo>
                    <a:lnTo>
                      <a:pt x="10770" y="7067"/>
                    </a:lnTo>
                    <a:lnTo>
                      <a:pt x="10770" y="7058"/>
                    </a:lnTo>
                    <a:lnTo>
                      <a:pt x="10769" y="7048"/>
                    </a:lnTo>
                    <a:lnTo>
                      <a:pt x="10766" y="7039"/>
                    </a:lnTo>
                    <a:lnTo>
                      <a:pt x="10764" y="7031"/>
                    </a:lnTo>
                    <a:lnTo>
                      <a:pt x="10760" y="7023"/>
                    </a:lnTo>
                    <a:lnTo>
                      <a:pt x="10756" y="7016"/>
                    </a:lnTo>
                    <a:lnTo>
                      <a:pt x="10751" y="7009"/>
                    </a:lnTo>
                    <a:lnTo>
                      <a:pt x="10742" y="6995"/>
                    </a:lnTo>
                    <a:lnTo>
                      <a:pt x="10742" y="6995"/>
                    </a:lnTo>
                    <a:lnTo>
                      <a:pt x="10728" y="6984"/>
                    </a:lnTo>
                    <a:lnTo>
                      <a:pt x="10715" y="6976"/>
                    </a:lnTo>
                    <a:lnTo>
                      <a:pt x="10700" y="6971"/>
                    </a:lnTo>
                    <a:lnTo>
                      <a:pt x="10693" y="6968"/>
                    </a:lnTo>
                    <a:lnTo>
                      <a:pt x="10685" y="6967"/>
                    </a:lnTo>
                    <a:lnTo>
                      <a:pt x="10685" y="6967"/>
                    </a:lnTo>
                    <a:close/>
                    <a:moveTo>
                      <a:pt x="9904" y="8003"/>
                    </a:moveTo>
                    <a:lnTo>
                      <a:pt x="9904" y="8003"/>
                    </a:lnTo>
                    <a:lnTo>
                      <a:pt x="9894" y="8006"/>
                    </a:lnTo>
                    <a:lnTo>
                      <a:pt x="9885" y="8011"/>
                    </a:lnTo>
                    <a:lnTo>
                      <a:pt x="9885" y="8011"/>
                    </a:lnTo>
                    <a:lnTo>
                      <a:pt x="9875" y="8015"/>
                    </a:lnTo>
                    <a:lnTo>
                      <a:pt x="9865" y="8019"/>
                    </a:lnTo>
                    <a:lnTo>
                      <a:pt x="9856" y="8024"/>
                    </a:lnTo>
                    <a:lnTo>
                      <a:pt x="9849" y="8028"/>
                    </a:lnTo>
                    <a:lnTo>
                      <a:pt x="9844" y="8033"/>
                    </a:lnTo>
                    <a:lnTo>
                      <a:pt x="9839" y="8039"/>
                    </a:lnTo>
                    <a:lnTo>
                      <a:pt x="9837" y="8046"/>
                    </a:lnTo>
                    <a:lnTo>
                      <a:pt x="9836" y="8053"/>
                    </a:lnTo>
                    <a:lnTo>
                      <a:pt x="9834" y="8059"/>
                    </a:lnTo>
                    <a:lnTo>
                      <a:pt x="9836" y="8068"/>
                    </a:lnTo>
                    <a:lnTo>
                      <a:pt x="9838" y="8075"/>
                    </a:lnTo>
                    <a:lnTo>
                      <a:pt x="9842" y="8085"/>
                    </a:lnTo>
                    <a:lnTo>
                      <a:pt x="9845" y="8093"/>
                    </a:lnTo>
                    <a:lnTo>
                      <a:pt x="9852" y="8103"/>
                    </a:lnTo>
                    <a:lnTo>
                      <a:pt x="9867" y="8124"/>
                    </a:lnTo>
                    <a:lnTo>
                      <a:pt x="9867" y="8124"/>
                    </a:lnTo>
                    <a:lnTo>
                      <a:pt x="9876" y="8134"/>
                    </a:lnTo>
                    <a:lnTo>
                      <a:pt x="9886" y="8141"/>
                    </a:lnTo>
                    <a:lnTo>
                      <a:pt x="9896" y="8145"/>
                    </a:lnTo>
                    <a:lnTo>
                      <a:pt x="9904" y="8146"/>
                    </a:lnTo>
                    <a:lnTo>
                      <a:pt x="9904" y="8146"/>
                    </a:lnTo>
                    <a:lnTo>
                      <a:pt x="9910" y="8146"/>
                    </a:lnTo>
                    <a:lnTo>
                      <a:pt x="9916" y="8145"/>
                    </a:lnTo>
                    <a:lnTo>
                      <a:pt x="9923" y="8142"/>
                    </a:lnTo>
                    <a:lnTo>
                      <a:pt x="9927" y="8140"/>
                    </a:lnTo>
                    <a:lnTo>
                      <a:pt x="9938" y="8131"/>
                    </a:lnTo>
                    <a:lnTo>
                      <a:pt x="9948" y="8119"/>
                    </a:lnTo>
                    <a:lnTo>
                      <a:pt x="9956" y="8107"/>
                    </a:lnTo>
                    <a:lnTo>
                      <a:pt x="9963" y="8092"/>
                    </a:lnTo>
                    <a:lnTo>
                      <a:pt x="9969" y="8077"/>
                    </a:lnTo>
                    <a:lnTo>
                      <a:pt x="9973" y="8062"/>
                    </a:lnTo>
                    <a:lnTo>
                      <a:pt x="9973" y="8062"/>
                    </a:lnTo>
                    <a:lnTo>
                      <a:pt x="9974" y="8053"/>
                    </a:lnTo>
                    <a:lnTo>
                      <a:pt x="9974" y="8046"/>
                    </a:lnTo>
                    <a:lnTo>
                      <a:pt x="9974" y="8037"/>
                    </a:lnTo>
                    <a:lnTo>
                      <a:pt x="9973" y="8031"/>
                    </a:lnTo>
                    <a:lnTo>
                      <a:pt x="9970" y="8024"/>
                    </a:lnTo>
                    <a:lnTo>
                      <a:pt x="9967" y="8019"/>
                    </a:lnTo>
                    <a:lnTo>
                      <a:pt x="9963" y="8014"/>
                    </a:lnTo>
                    <a:lnTo>
                      <a:pt x="9959" y="8009"/>
                    </a:lnTo>
                    <a:lnTo>
                      <a:pt x="9954" y="8005"/>
                    </a:lnTo>
                    <a:lnTo>
                      <a:pt x="9948" y="8003"/>
                    </a:lnTo>
                    <a:lnTo>
                      <a:pt x="9942" y="8000"/>
                    </a:lnTo>
                    <a:lnTo>
                      <a:pt x="9936" y="7999"/>
                    </a:lnTo>
                    <a:lnTo>
                      <a:pt x="9929" y="7999"/>
                    </a:lnTo>
                    <a:lnTo>
                      <a:pt x="9920" y="7999"/>
                    </a:lnTo>
                    <a:lnTo>
                      <a:pt x="9913" y="8000"/>
                    </a:lnTo>
                    <a:lnTo>
                      <a:pt x="9904" y="8003"/>
                    </a:lnTo>
                    <a:lnTo>
                      <a:pt x="9904" y="8003"/>
                    </a:lnTo>
                    <a:close/>
                    <a:moveTo>
                      <a:pt x="10240" y="7279"/>
                    </a:moveTo>
                    <a:lnTo>
                      <a:pt x="10240" y="7279"/>
                    </a:lnTo>
                    <a:lnTo>
                      <a:pt x="10232" y="7275"/>
                    </a:lnTo>
                    <a:lnTo>
                      <a:pt x="10232" y="7275"/>
                    </a:lnTo>
                    <a:lnTo>
                      <a:pt x="10226" y="7273"/>
                    </a:lnTo>
                    <a:lnTo>
                      <a:pt x="10220" y="7272"/>
                    </a:lnTo>
                    <a:lnTo>
                      <a:pt x="10208" y="7271"/>
                    </a:lnTo>
                    <a:lnTo>
                      <a:pt x="10196" y="7273"/>
                    </a:lnTo>
                    <a:lnTo>
                      <a:pt x="10186" y="7278"/>
                    </a:lnTo>
                    <a:lnTo>
                      <a:pt x="10176" y="7284"/>
                    </a:lnTo>
                    <a:lnTo>
                      <a:pt x="10169" y="7293"/>
                    </a:lnTo>
                    <a:lnTo>
                      <a:pt x="10163" y="7304"/>
                    </a:lnTo>
                    <a:lnTo>
                      <a:pt x="10158" y="7315"/>
                    </a:lnTo>
                    <a:lnTo>
                      <a:pt x="10156" y="7328"/>
                    </a:lnTo>
                    <a:lnTo>
                      <a:pt x="10158" y="7343"/>
                    </a:lnTo>
                    <a:lnTo>
                      <a:pt x="10161" y="7358"/>
                    </a:lnTo>
                    <a:lnTo>
                      <a:pt x="10167" y="7372"/>
                    </a:lnTo>
                    <a:lnTo>
                      <a:pt x="10172" y="7380"/>
                    </a:lnTo>
                    <a:lnTo>
                      <a:pt x="10178" y="7388"/>
                    </a:lnTo>
                    <a:lnTo>
                      <a:pt x="10185" y="7395"/>
                    </a:lnTo>
                    <a:lnTo>
                      <a:pt x="10192" y="7403"/>
                    </a:lnTo>
                    <a:lnTo>
                      <a:pt x="10200" y="7410"/>
                    </a:lnTo>
                    <a:lnTo>
                      <a:pt x="10210" y="7417"/>
                    </a:lnTo>
                    <a:lnTo>
                      <a:pt x="10220" y="7425"/>
                    </a:lnTo>
                    <a:lnTo>
                      <a:pt x="10232" y="7432"/>
                    </a:lnTo>
                    <a:lnTo>
                      <a:pt x="10234" y="7433"/>
                    </a:lnTo>
                    <a:lnTo>
                      <a:pt x="10234" y="7433"/>
                    </a:lnTo>
                    <a:lnTo>
                      <a:pt x="10246" y="7440"/>
                    </a:lnTo>
                    <a:lnTo>
                      <a:pt x="10257" y="7444"/>
                    </a:lnTo>
                    <a:lnTo>
                      <a:pt x="10267" y="7447"/>
                    </a:lnTo>
                    <a:lnTo>
                      <a:pt x="10275" y="7449"/>
                    </a:lnTo>
                    <a:lnTo>
                      <a:pt x="10283" y="7449"/>
                    </a:lnTo>
                    <a:lnTo>
                      <a:pt x="10289" y="7449"/>
                    </a:lnTo>
                    <a:lnTo>
                      <a:pt x="10294" y="7447"/>
                    </a:lnTo>
                    <a:lnTo>
                      <a:pt x="10298" y="7444"/>
                    </a:lnTo>
                    <a:lnTo>
                      <a:pt x="10302" y="7440"/>
                    </a:lnTo>
                    <a:lnTo>
                      <a:pt x="10305" y="7435"/>
                    </a:lnTo>
                    <a:lnTo>
                      <a:pt x="10307" y="7430"/>
                    </a:lnTo>
                    <a:lnTo>
                      <a:pt x="10307" y="7422"/>
                    </a:lnTo>
                    <a:lnTo>
                      <a:pt x="10307" y="7408"/>
                    </a:lnTo>
                    <a:lnTo>
                      <a:pt x="10305" y="7392"/>
                    </a:lnTo>
                    <a:lnTo>
                      <a:pt x="10301" y="7375"/>
                    </a:lnTo>
                    <a:lnTo>
                      <a:pt x="10294" y="7356"/>
                    </a:lnTo>
                    <a:lnTo>
                      <a:pt x="10286" y="7338"/>
                    </a:lnTo>
                    <a:lnTo>
                      <a:pt x="10278" y="7322"/>
                    </a:lnTo>
                    <a:lnTo>
                      <a:pt x="10268" y="7307"/>
                    </a:lnTo>
                    <a:lnTo>
                      <a:pt x="10258" y="7294"/>
                    </a:lnTo>
                    <a:lnTo>
                      <a:pt x="10248" y="7285"/>
                    </a:lnTo>
                    <a:lnTo>
                      <a:pt x="10245" y="7282"/>
                    </a:lnTo>
                    <a:lnTo>
                      <a:pt x="10240" y="7279"/>
                    </a:lnTo>
                    <a:lnTo>
                      <a:pt x="10240" y="7279"/>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7">
                <a:extLst>
                  <a:ext uri="{FF2B5EF4-FFF2-40B4-BE49-F238E27FC236}">
                    <a16:creationId xmlns:a16="http://schemas.microsoft.com/office/drawing/2014/main" xmlns="" id="{2EFC3972-CDEE-47F9-8BA8-43491071E363}"/>
                  </a:ext>
                </a:extLst>
              </p:cNvPr>
              <p:cNvSpPr>
                <a:spLocks noEditPoints="1"/>
              </p:cNvSpPr>
              <p:nvPr/>
            </p:nvSpPr>
            <p:spPr bwMode="auto">
              <a:xfrm>
                <a:off x="5149851" y="290513"/>
                <a:ext cx="2722563" cy="2435225"/>
              </a:xfrm>
              <a:custGeom>
                <a:avLst/>
                <a:gdLst>
                  <a:gd name="T0" fmla="*/ 2057 w 8571"/>
                  <a:gd name="T1" fmla="*/ 4257 h 7671"/>
                  <a:gd name="T2" fmla="*/ 1913 w 8571"/>
                  <a:gd name="T3" fmla="*/ 4811 h 7671"/>
                  <a:gd name="T4" fmla="*/ 1597 w 8571"/>
                  <a:gd name="T5" fmla="*/ 3987 h 7671"/>
                  <a:gd name="T6" fmla="*/ 1427 w 8571"/>
                  <a:gd name="T7" fmla="*/ 4718 h 7671"/>
                  <a:gd name="T8" fmla="*/ 1613 w 8571"/>
                  <a:gd name="T9" fmla="*/ 5044 h 7671"/>
                  <a:gd name="T10" fmla="*/ 1091 w 8571"/>
                  <a:gd name="T11" fmla="*/ 4395 h 7671"/>
                  <a:gd name="T12" fmla="*/ 3227 w 8571"/>
                  <a:gd name="T13" fmla="*/ 329 h 7671"/>
                  <a:gd name="T14" fmla="*/ 3463 w 8571"/>
                  <a:gd name="T15" fmla="*/ 429 h 7671"/>
                  <a:gd name="T16" fmla="*/ 3782 w 8571"/>
                  <a:gd name="T17" fmla="*/ 619 h 7671"/>
                  <a:gd name="T18" fmla="*/ 4316 w 8571"/>
                  <a:gd name="T19" fmla="*/ 410 h 7671"/>
                  <a:gd name="T20" fmla="*/ 3208 w 8571"/>
                  <a:gd name="T21" fmla="*/ 0 h 7671"/>
                  <a:gd name="T22" fmla="*/ 3227 w 8571"/>
                  <a:gd name="T23" fmla="*/ 329 h 7671"/>
                  <a:gd name="T24" fmla="*/ 2077 w 8571"/>
                  <a:gd name="T25" fmla="*/ 4743 h 7671"/>
                  <a:gd name="T26" fmla="*/ 7976 w 8571"/>
                  <a:gd name="T27" fmla="*/ 843 h 7671"/>
                  <a:gd name="T28" fmla="*/ 7188 w 8571"/>
                  <a:gd name="T29" fmla="*/ 1404 h 7671"/>
                  <a:gd name="T30" fmla="*/ 7407 w 8571"/>
                  <a:gd name="T31" fmla="*/ 2044 h 7671"/>
                  <a:gd name="T32" fmla="*/ 8190 w 8571"/>
                  <a:gd name="T33" fmla="*/ 1064 h 7671"/>
                  <a:gd name="T34" fmla="*/ 346 w 8571"/>
                  <a:gd name="T35" fmla="*/ 7118 h 7671"/>
                  <a:gd name="T36" fmla="*/ 418 w 8571"/>
                  <a:gd name="T37" fmla="*/ 7106 h 7671"/>
                  <a:gd name="T38" fmla="*/ 7098 w 8571"/>
                  <a:gd name="T39" fmla="*/ 2387 h 7671"/>
                  <a:gd name="T40" fmla="*/ 6380 w 8571"/>
                  <a:gd name="T41" fmla="*/ 2396 h 7671"/>
                  <a:gd name="T42" fmla="*/ 5990 w 8571"/>
                  <a:gd name="T43" fmla="*/ 2811 h 7671"/>
                  <a:gd name="T44" fmla="*/ 5676 w 8571"/>
                  <a:gd name="T45" fmla="*/ 2953 h 7671"/>
                  <a:gd name="T46" fmla="*/ 5355 w 8571"/>
                  <a:gd name="T47" fmla="*/ 3020 h 7671"/>
                  <a:gd name="T48" fmla="*/ 5512 w 8571"/>
                  <a:gd name="T49" fmla="*/ 2740 h 7671"/>
                  <a:gd name="T50" fmla="*/ 5582 w 8571"/>
                  <a:gd name="T51" fmla="*/ 2413 h 7671"/>
                  <a:gd name="T52" fmla="*/ 4333 w 8571"/>
                  <a:gd name="T53" fmla="*/ 1924 h 7671"/>
                  <a:gd name="T54" fmla="*/ 2914 w 8571"/>
                  <a:gd name="T55" fmla="*/ 3041 h 7671"/>
                  <a:gd name="T56" fmla="*/ 2745 w 8571"/>
                  <a:gd name="T57" fmla="*/ 4226 h 7671"/>
                  <a:gd name="T58" fmla="*/ 3157 w 8571"/>
                  <a:gd name="T59" fmla="*/ 4151 h 7671"/>
                  <a:gd name="T60" fmla="*/ 3626 w 8571"/>
                  <a:gd name="T61" fmla="*/ 4099 h 7671"/>
                  <a:gd name="T62" fmla="*/ 3809 w 8571"/>
                  <a:gd name="T63" fmla="*/ 3280 h 7671"/>
                  <a:gd name="T64" fmla="*/ 4366 w 8571"/>
                  <a:gd name="T65" fmla="*/ 2900 h 7671"/>
                  <a:gd name="T66" fmla="*/ 4158 w 8571"/>
                  <a:gd name="T67" fmla="*/ 3692 h 7671"/>
                  <a:gd name="T68" fmla="*/ 4585 w 8571"/>
                  <a:gd name="T69" fmla="*/ 3791 h 7671"/>
                  <a:gd name="T70" fmla="*/ 4365 w 8571"/>
                  <a:gd name="T71" fmla="*/ 4086 h 7671"/>
                  <a:gd name="T72" fmla="*/ 3955 w 8571"/>
                  <a:gd name="T73" fmla="*/ 4460 h 7671"/>
                  <a:gd name="T74" fmla="*/ 2971 w 8571"/>
                  <a:gd name="T75" fmla="*/ 4471 h 7671"/>
                  <a:gd name="T76" fmla="*/ 2592 w 8571"/>
                  <a:gd name="T77" fmla="*/ 4684 h 7671"/>
                  <a:gd name="T78" fmla="*/ 1654 w 8571"/>
                  <a:gd name="T79" fmla="*/ 5261 h 7671"/>
                  <a:gd name="T80" fmla="*/ 1749 w 8571"/>
                  <a:gd name="T81" fmla="*/ 5863 h 7671"/>
                  <a:gd name="T82" fmla="*/ 1006 w 8571"/>
                  <a:gd name="T83" fmla="*/ 6085 h 7671"/>
                  <a:gd name="T84" fmla="*/ 1117 w 8571"/>
                  <a:gd name="T85" fmla="*/ 6736 h 7671"/>
                  <a:gd name="T86" fmla="*/ 1863 w 8571"/>
                  <a:gd name="T87" fmla="*/ 6629 h 7671"/>
                  <a:gd name="T88" fmla="*/ 2190 w 8571"/>
                  <a:gd name="T89" fmla="*/ 6282 h 7671"/>
                  <a:gd name="T90" fmla="*/ 2892 w 8571"/>
                  <a:gd name="T91" fmla="*/ 5938 h 7671"/>
                  <a:gd name="T92" fmla="*/ 3428 w 8571"/>
                  <a:gd name="T93" fmla="*/ 6644 h 7671"/>
                  <a:gd name="T94" fmla="*/ 3650 w 8571"/>
                  <a:gd name="T95" fmla="*/ 6119 h 7671"/>
                  <a:gd name="T96" fmla="*/ 3384 w 8571"/>
                  <a:gd name="T97" fmla="*/ 5825 h 7671"/>
                  <a:gd name="T98" fmla="*/ 4203 w 8571"/>
                  <a:gd name="T99" fmla="*/ 6770 h 7671"/>
                  <a:gd name="T100" fmla="*/ 4630 w 8571"/>
                  <a:gd name="T101" fmla="*/ 6328 h 7671"/>
                  <a:gd name="T102" fmla="*/ 5001 w 8571"/>
                  <a:gd name="T103" fmla="*/ 5610 h 7671"/>
                  <a:gd name="T104" fmla="*/ 5704 w 8571"/>
                  <a:gd name="T105" fmla="*/ 5465 h 7671"/>
                  <a:gd name="T106" fmla="*/ 5827 w 8571"/>
                  <a:gd name="T107" fmla="*/ 5924 h 7671"/>
                  <a:gd name="T108" fmla="*/ 6119 w 8571"/>
                  <a:gd name="T109" fmla="*/ 6381 h 7671"/>
                  <a:gd name="T110" fmla="*/ 6559 w 8571"/>
                  <a:gd name="T111" fmla="*/ 6168 h 7671"/>
                  <a:gd name="T112" fmla="*/ 6756 w 8571"/>
                  <a:gd name="T113" fmla="*/ 5339 h 7671"/>
                  <a:gd name="T114" fmla="*/ 7311 w 8571"/>
                  <a:gd name="T115" fmla="*/ 4942 h 7671"/>
                  <a:gd name="T116" fmla="*/ 7098 w 8571"/>
                  <a:gd name="T117" fmla="*/ 4514 h 7671"/>
                  <a:gd name="T118" fmla="*/ 7409 w 8571"/>
                  <a:gd name="T119" fmla="*/ 2885 h 7671"/>
                  <a:gd name="T120" fmla="*/ 33 w 8571"/>
                  <a:gd name="T121" fmla="*/ 7304 h 7671"/>
                  <a:gd name="T122" fmla="*/ 206 w 8571"/>
                  <a:gd name="T123" fmla="*/ 7553 h 7671"/>
                  <a:gd name="T124" fmla="*/ 280 w 8571"/>
                  <a:gd name="T125" fmla="*/ 7523 h 7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71" h="7671">
                    <a:moveTo>
                      <a:pt x="1967" y="4274"/>
                    </a:moveTo>
                    <a:lnTo>
                      <a:pt x="1967" y="4274"/>
                    </a:lnTo>
                    <a:lnTo>
                      <a:pt x="1953" y="4253"/>
                    </a:lnTo>
                    <a:lnTo>
                      <a:pt x="1946" y="4243"/>
                    </a:lnTo>
                    <a:lnTo>
                      <a:pt x="1941" y="4235"/>
                    </a:lnTo>
                    <a:lnTo>
                      <a:pt x="1938" y="4226"/>
                    </a:lnTo>
                    <a:lnTo>
                      <a:pt x="1937" y="4217"/>
                    </a:lnTo>
                    <a:lnTo>
                      <a:pt x="1935" y="4210"/>
                    </a:lnTo>
                    <a:lnTo>
                      <a:pt x="1935" y="4203"/>
                    </a:lnTo>
                    <a:lnTo>
                      <a:pt x="1938" y="4195"/>
                    </a:lnTo>
                    <a:lnTo>
                      <a:pt x="1940" y="4189"/>
                    </a:lnTo>
                    <a:lnTo>
                      <a:pt x="1944" y="4183"/>
                    </a:lnTo>
                    <a:lnTo>
                      <a:pt x="1950" y="4178"/>
                    </a:lnTo>
                    <a:lnTo>
                      <a:pt x="1957" y="4173"/>
                    </a:lnTo>
                    <a:lnTo>
                      <a:pt x="1965" y="4169"/>
                    </a:lnTo>
                    <a:lnTo>
                      <a:pt x="1975" y="4165"/>
                    </a:lnTo>
                    <a:lnTo>
                      <a:pt x="1986" y="4161"/>
                    </a:lnTo>
                    <a:lnTo>
                      <a:pt x="1986" y="4161"/>
                    </a:lnTo>
                    <a:lnTo>
                      <a:pt x="1995" y="4156"/>
                    </a:lnTo>
                    <a:lnTo>
                      <a:pt x="2005" y="4153"/>
                    </a:lnTo>
                    <a:lnTo>
                      <a:pt x="2005" y="4153"/>
                    </a:lnTo>
                    <a:lnTo>
                      <a:pt x="2013" y="4150"/>
                    </a:lnTo>
                    <a:lnTo>
                      <a:pt x="2021" y="4149"/>
                    </a:lnTo>
                    <a:lnTo>
                      <a:pt x="2028" y="4149"/>
                    </a:lnTo>
                    <a:lnTo>
                      <a:pt x="2036" y="4149"/>
                    </a:lnTo>
                    <a:lnTo>
                      <a:pt x="2042" y="4150"/>
                    </a:lnTo>
                    <a:lnTo>
                      <a:pt x="2049" y="4153"/>
                    </a:lnTo>
                    <a:lnTo>
                      <a:pt x="2054" y="4155"/>
                    </a:lnTo>
                    <a:lnTo>
                      <a:pt x="2059" y="4159"/>
                    </a:lnTo>
                    <a:lnTo>
                      <a:pt x="2064" y="4164"/>
                    </a:lnTo>
                    <a:lnTo>
                      <a:pt x="2068" y="4169"/>
                    </a:lnTo>
                    <a:lnTo>
                      <a:pt x="2070" y="4175"/>
                    </a:lnTo>
                    <a:lnTo>
                      <a:pt x="2073" y="4181"/>
                    </a:lnTo>
                    <a:lnTo>
                      <a:pt x="2074" y="4187"/>
                    </a:lnTo>
                    <a:lnTo>
                      <a:pt x="2075" y="4195"/>
                    </a:lnTo>
                    <a:lnTo>
                      <a:pt x="2074" y="4203"/>
                    </a:lnTo>
                    <a:lnTo>
                      <a:pt x="2073" y="4211"/>
                    </a:lnTo>
                    <a:lnTo>
                      <a:pt x="2073" y="4211"/>
                    </a:lnTo>
                    <a:lnTo>
                      <a:pt x="2069" y="4227"/>
                    </a:lnTo>
                    <a:lnTo>
                      <a:pt x="2064" y="4242"/>
                    </a:lnTo>
                    <a:lnTo>
                      <a:pt x="2057" y="4257"/>
                    </a:lnTo>
                    <a:lnTo>
                      <a:pt x="2048" y="4269"/>
                    </a:lnTo>
                    <a:lnTo>
                      <a:pt x="2038" y="4281"/>
                    </a:lnTo>
                    <a:lnTo>
                      <a:pt x="2028" y="4290"/>
                    </a:lnTo>
                    <a:lnTo>
                      <a:pt x="2022" y="4292"/>
                    </a:lnTo>
                    <a:lnTo>
                      <a:pt x="2016" y="4295"/>
                    </a:lnTo>
                    <a:lnTo>
                      <a:pt x="2011" y="4296"/>
                    </a:lnTo>
                    <a:lnTo>
                      <a:pt x="2005" y="4296"/>
                    </a:lnTo>
                    <a:lnTo>
                      <a:pt x="2005" y="4296"/>
                    </a:lnTo>
                    <a:lnTo>
                      <a:pt x="1995" y="4295"/>
                    </a:lnTo>
                    <a:lnTo>
                      <a:pt x="1987" y="4291"/>
                    </a:lnTo>
                    <a:lnTo>
                      <a:pt x="1977" y="4284"/>
                    </a:lnTo>
                    <a:lnTo>
                      <a:pt x="1967" y="4274"/>
                    </a:lnTo>
                    <a:lnTo>
                      <a:pt x="1967" y="4274"/>
                    </a:lnTo>
                    <a:close/>
                    <a:moveTo>
                      <a:pt x="1613" y="5044"/>
                    </a:moveTo>
                    <a:lnTo>
                      <a:pt x="1613" y="5044"/>
                    </a:lnTo>
                    <a:lnTo>
                      <a:pt x="1637" y="5035"/>
                    </a:lnTo>
                    <a:lnTo>
                      <a:pt x="1660" y="5026"/>
                    </a:lnTo>
                    <a:lnTo>
                      <a:pt x="1684" y="5018"/>
                    </a:lnTo>
                    <a:lnTo>
                      <a:pt x="1709" y="5011"/>
                    </a:lnTo>
                    <a:lnTo>
                      <a:pt x="1735" y="5005"/>
                    </a:lnTo>
                    <a:lnTo>
                      <a:pt x="1760" y="5000"/>
                    </a:lnTo>
                    <a:lnTo>
                      <a:pt x="1786" y="4997"/>
                    </a:lnTo>
                    <a:lnTo>
                      <a:pt x="1813" y="4996"/>
                    </a:lnTo>
                    <a:lnTo>
                      <a:pt x="1813" y="4996"/>
                    </a:lnTo>
                    <a:lnTo>
                      <a:pt x="1835" y="4995"/>
                    </a:lnTo>
                    <a:lnTo>
                      <a:pt x="1855" y="4991"/>
                    </a:lnTo>
                    <a:lnTo>
                      <a:pt x="1863" y="4989"/>
                    </a:lnTo>
                    <a:lnTo>
                      <a:pt x="1870" y="4985"/>
                    </a:lnTo>
                    <a:lnTo>
                      <a:pt x="1878" y="4981"/>
                    </a:lnTo>
                    <a:lnTo>
                      <a:pt x="1885" y="4978"/>
                    </a:lnTo>
                    <a:lnTo>
                      <a:pt x="1890" y="4973"/>
                    </a:lnTo>
                    <a:lnTo>
                      <a:pt x="1896" y="4968"/>
                    </a:lnTo>
                    <a:lnTo>
                      <a:pt x="1905" y="4956"/>
                    </a:lnTo>
                    <a:lnTo>
                      <a:pt x="1912" y="4942"/>
                    </a:lnTo>
                    <a:lnTo>
                      <a:pt x="1917" y="4928"/>
                    </a:lnTo>
                    <a:lnTo>
                      <a:pt x="1919" y="4912"/>
                    </a:lnTo>
                    <a:lnTo>
                      <a:pt x="1922" y="4893"/>
                    </a:lnTo>
                    <a:lnTo>
                      <a:pt x="1921" y="4875"/>
                    </a:lnTo>
                    <a:lnTo>
                      <a:pt x="1919" y="4854"/>
                    </a:lnTo>
                    <a:lnTo>
                      <a:pt x="1917" y="4833"/>
                    </a:lnTo>
                    <a:lnTo>
                      <a:pt x="1913" y="4811"/>
                    </a:lnTo>
                    <a:lnTo>
                      <a:pt x="1902" y="4766"/>
                    </a:lnTo>
                    <a:lnTo>
                      <a:pt x="1890" y="4719"/>
                    </a:lnTo>
                    <a:lnTo>
                      <a:pt x="1875" y="4672"/>
                    </a:lnTo>
                    <a:lnTo>
                      <a:pt x="1862" y="4625"/>
                    </a:lnTo>
                    <a:lnTo>
                      <a:pt x="1848" y="4580"/>
                    </a:lnTo>
                    <a:lnTo>
                      <a:pt x="1837" y="4537"/>
                    </a:lnTo>
                    <a:lnTo>
                      <a:pt x="1834" y="4516"/>
                    </a:lnTo>
                    <a:lnTo>
                      <a:pt x="1831" y="4498"/>
                    </a:lnTo>
                    <a:lnTo>
                      <a:pt x="1829" y="4479"/>
                    </a:lnTo>
                    <a:lnTo>
                      <a:pt x="1829" y="4464"/>
                    </a:lnTo>
                    <a:lnTo>
                      <a:pt x="1830" y="4449"/>
                    </a:lnTo>
                    <a:lnTo>
                      <a:pt x="1833" y="4434"/>
                    </a:lnTo>
                    <a:lnTo>
                      <a:pt x="1833" y="4434"/>
                    </a:lnTo>
                    <a:lnTo>
                      <a:pt x="1839" y="4408"/>
                    </a:lnTo>
                    <a:lnTo>
                      <a:pt x="1844" y="4378"/>
                    </a:lnTo>
                    <a:lnTo>
                      <a:pt x="1846" y="4345"/>
                    </a:lnTo>
                    <a:lnTo>
                      <a:pt x="1847" y="4309"/>
                    </a:lnTo>
                    <a:lnTo>
                      <a:pt x="1846" y="4271"/>
                    </a:lnTo>
                    <a:lnTo>
                      <a:pt x="1842" y="4233"/>
                    </a:lnTo>
                    <a:lnTo>
                      <a:pt x="1840" y="4215"/>
                    </a:lnTo>
                    <a:lnTo>
                      <a:pt x="1836" y="4197"/>
                    </a:lnTo>
                    <a:lnTo>
                      <a:pt x="1831" y="4177"/>
                    </a:lnTo>
                    <a:lnTo>
                      <a:pt x="1826" y="4159"/>
                    </a:lnTo>
                    <a:lnTo>
                      <a:pt x="1820" y="4142"/>
                    </a:lnTo>
                    <a:lnTo>
                      <a:pt x="1814" y="4124"/>
                    </a:lnTo>
                    <a:lnTo>
                      <a:pt x="1807" y="4107"/>
                    </a:lnTo>
                    <a:lnTo>
                      <a:pt x="1798" y="4091"/>
                    </a:lnTo>
                    <a:lnTo>
                      <a:pt x="1788" y="4075"/>
                    </a:lnTo>
                    <a:lnTo>
                      <a:pt x="1777" y="4061"/>
                    </a:lnTo>
                    <a:lnTo>
                      <a:pt x="1766" y="4047"/>
                    </a:lnTo>
                    <a:lnTo>
                      <a:pt x="1754" y="4035"/>
                    </a:lnTo>
                    <a:lnTo>
                      <a:pt x="1741" y="4024"/>
                    </a:lnTo>
                    <a:lnTo>
                      <a:pt x="1726" y="4014"/>
                    </a:lnTo>
                    <a:lnTo>
                      <a:pt x="1710" y="4006"/>
                    </a:lnTo>
                    <a:lnTo>
                      <a:pt x="1693" y="3998"/>
                    </a:lnTo>
                    <a:lnTo>
                      <a:pt x="1675" y="3993"/>
                    </a:lnTo>
                    <a:lnTo>
                      <a:pt x="1656" y="3989"/>
                    </a:lnTo>
                    <a:lnTo>
                      <a:pt x="1635" y="3987"/>
                    </a:lnTo>
                    <a:lnTo>
                      <a:pt x="1613" y="3986"/>
                    </a:lnTo>
                    <a:lnTo>
                      <a:pt x="1613" y="3986"/>
                    </a:lnTo>
                    <a:lnTo>
                      <a:pt x="1597" y="3987"/>
                    </a:lnTo>
                    <a:lnTo>
                      <a:pt x="1580" y="3990"/>
                    </a:lnTo>
                    <a:lnTo>
                      <a:pt x="1580" y="3990"/>
                    </a:lnTo>
                    <a:lnTo>
                      <a:pt x="1573" y="3989"/>
                    </a:lnTo>
                    <a:lnTo>
                      <a:pt x="1566" y="3990"/>
                    </a:lnTo>
                    <a:lnTo>
                      <a:pt x="1559" y="3991"/>
                    </a:lnTo>
                    <a:lnTo>
                      <a:pt x="1553" y="3993"/>
                    </a:lnTo>
                    <a:lnTo>
                      <a:pt x="1548" y="3996"/>
                    </a:lnTo>
                    <a:lnTo>
                      <a:pt x="1544" y="4000"/>
                    </a:lnTo>
                    <a:lnTo>
                      <a:pt x="1540" y="4004"/>
                    </a:lnTo>
                    <a:lnTo>
                      <a:pt x="1536" y="4009"/>
                    </a:lnTo>
                    <a:lnTo>
                      <a:pt x="1534" y="4015"/>
                    </a:lnTo>
                    <a:lnTo>
                      <a:pt x="1531" y="4023"/>
                    </a:lnTo>
                    <a:lnTo>
                      <a:pt x="1529" y="4039"/>
                    </a:lnTo>
                    <a:lnTo>
                      <a:pt x="1528" y="4056"/>
                    </a:lnTo>
                    <a:lnTo>
                      <a:pt x="1528" y="4077"/>
                    </a:lnTo>
                    <a:lnTo>
                      <a:pt x="1529" y="4099"/>
                    </a:lnTo>
                    <a:lnTo>
                      <a:pt x="1533" y="4123"/>
                    </a:lnTo>
                    <a:lnTo>
                      <a:pt x="1541" y="4176"/>
                    </a:lnTo>
                    <a:lnTo>
                      <a:pt x="1563" y="4295"/>
                    </a:lnTo>
                    <a:lnTo>
                      <a:pt x="1575" y="4357"/>
                    </a:lnTo>
                    <a:lnTo>
                      <a:pt x="1580" y="4388"/>
                    </a:lnTo>
                    <a:lnTo>
                      <a:pt x="1584" y="4418"/>
                    </a:lnTo>
                    <a:lnTo>
                      <a:pt x="1586" y="4449"/>
                    </a:lnTo>
                    <a:lnTo>
                      <a:pt x="1589" y="4478"/>
                    </a:lnTo>
                    <a:lnTo>
                      <a:pt x="1590" y="4506"/>
                    </a:lnTo>
                    <a:lnTo>
                      <a:pt x="1589" y="4535"/>
                    </a:lnTo>
                    <a:lnTo>
                      <a:pt x="1586" y="4560"/>
                    </a:lnTo>
                    <a:lnTo>
                      <a:pt x="1582" y="4585"/>
                    </a:lnTo>
                    <a:lnTo>
                      <a:pt x="1575" y="4607"/>
                    </a:lnTo>
                    <a:lnTo>
                      <a:pt x="1570" y="4618"/>
                    </a:lnTo>
                    <a:lnTo>
                      <a:pt x="1566" y="4628"/>
                    </a:lnTo>
                    <a:lnTo>
                      <a:pt x="1561" y="4637"/>
                    </a:lnTo>
                    <a:lnTo>
                      <a:pt x="1555" y="4646"/>
                    </a:lnTo>
                    <a:lnTo>
                      <a:pt x="1548" y="4655"/>
                    </a:lnTo>
                    <a:lnTo>
                      <a:pt x="1540" y="4662"/>
                    </a:lnTo>
                    <a:lnTo>
                      <a:pt x="1533" y="4669"/>
                    </a:lnTo>
                    <a:lnTo>
                      <a:pt x="1523" y="4675"/>
                    </a:lnTo>
                    <a:lnTo>
                      <a:pt x="1514" y="4682"/>
                    </a:lnTo>
                    <a:lnTo>
                      <a:pt x="1503" y="4686"/>
                    </a:lnTo>
                    <a:lnTo>
                      <a:pt x="1503" y="4686"/>
                    </a:lnTo>
                    <a:lnTo>
                      <a:pt x="1427" y="4718"/>
                    </a:lnTo>
                    <a:lnTo>
                      <a:pt x="1398" y="4732"/>
                    </a:lnTo>
                    <a:lnTo>
                      <a:pt x="1372" y="4744"/>
                    </a:lnTo>
                    <a:lnTo>
                      <a:pt x="1353" y="4755"/>
                    </a:lnTo>
                    <a:lnTo>
                      <a:pt x="1335" y="4767"/>
                    </a:lnTo>
                    <a:lnTo>
                      <a:pt x="1329" y="4773"/>
                    </a:lnTo>
                    <a:lnTo>
                      <a:pt x="1323" y="4779"/>
                    </a:lnTo>
                    <a:lnTo>
                      <a:pt x="1318" y="4786"/>
                    </a:lnTo>
                    <a:lnTo>
                      <a:pt x="1315" y="4793"/>
                    </a:lnTo>
                    <a:lnTo>
                      <a:pt x="1311" y="4800"/>
                    </a:lnTo>
                    <a:lnTo>
                      <a:pt x="1308" y="4809"/>
                    </a:lnTo>
                    <a:lnTo>
                      <a:pt x="1307" y="4817"/>
                    </a:lnTo>
                    <a:lnTo>
                      <a:pt x="1306" y="4826"/>
                    </a:lnTo>
                    <a:lnTo>
                      <a:pt x="1305" y="4847"/>
                    </a:lnTo>
                    <a:lnTo>
                      <a:pt x="1307" y="4871"/>
                    </a:lnTo>
                    <a:lnTo>
                      <a:pt x="1311" y="4901"/>
                    </a:lnTo>
                    <a:lnTo>
                      <a:pt x="1316" y="4934"/>
                    </a:lnTo>
                    <a:lnTo>
                      <a:pt x="1329" y="5016"/>
                    </a:lnTo>
                    <a:lnTo>
                      <a:pt x="1329" y="5016"/>
                    </a:lnTo>
                    <a:lnTo>
                      <a:pt x="1332" y="5032"/>
                    </a:lnTo>
                    <a:lnTo>
                      <a:pt x="1335" y="5046"/>
                    </a:lnTo>
                    <a:lnTo>
                      <a:pt x="1339" y="5060"/>
                    </a:lnTo>
                    <a:lnTo>
                      <a:pt x="1343" y="5071"/>
                    </a:lnTo>
                    <a:lnTo>
                      <a:pt x="1348" y="5082"/>
                    </a:lnTo>
                    <a:lnTo>
                      <a:pt x="1353" y="5090"/>
                    </a:lnTo>
                    <a:lnTo>
                      <a:pt x="1357" y="5099"/>
                    </a:lnTo>
                    <a:lnTo>
                      <a:pt x="1364" y="5105"/>
                    </a:lnTo>
                    <a:lnTo>
                      <a:pt x="1370" y="5110"/>
                    </a:lnTo>
                    <a:lnTo>
                      <a:pt x="1377" y="5115"/>
                    </a:lnTo>
                    <a:lnTo>
                      <a:pt x="1384" y="5119"/>
                    </a:lnTo>
                    <a:lnTo>
                      <a:pt x="1392" y="5121"/>
                    </a:lnTo>
                    <a:lnTo>
                      <a:pt x="1399" y="5122"/>
                    </a:lnTo>
                    <a:lnTo>
                      <a:pt x="1408" y="5122"/>
                    </a:lnTo>
                    <a:lnTo>
                      <a:pt x="1416" y="5122"/>
                    </a:lnTo>
                    <a:lnTo>
                      <a:pt x="1425" y="5121"/>
                    </a:lnTo>
                    <a:lnTo>
                      <a:pt x="1444" y="5117"/>
                    </a:lnTo>
                    <a:lnTo>
                      <a:pt x="1464" y="5111"/>
                    </a:lnTo>
                    <a:lnTo>
                      <a:pt x="1486" y="5103"/>
                    </a:lnTo>
                    <a:lnTo>
                      <a:pt x="1509" y="5093"/>
                    </a:lnTo>
                    <a:lnTo>
                      <a:pt x="1559" y="5070"/>
                    </a:lnTo>
                    <a:lnTo>
                      <a:pt x="1613" y="5044"/>
                    </a:lnTo>
                    <a:lnTo>
                      <a:pt x="1613" y="5044"/>
                    </a:lnTo>
                    <a:close/>
                    <a:moveTo>
                      <a:pt x="1148" y="4961"/>
                    </a:moveTo>
                    <a:lnTo>
                      <a:pt x="1148" y="4961"/>
                    </a:lnTo>
                    <a:lnTo>
                      <a:pt x="1164" y="4955"/>
                    </a:lnTo>
                    <a:lnTo>
                      <a:pt x="1177" y="4947"/>
                    </a:lnTo>
                    <a:lnTo>
                      <a:pt x="1192" y="4939"/>
                    </a:lnTo>
                    <a:lnTo>
                      <a:pt x="1206" y="4926"/>
                    </a:lnTo>
                    <a:lnTo>
                      <a:pt x="1219" y="4914"/>
                    </a:lnTo>
                    <a:lnTo>
                      <a:pt x="1230" y="4898"/>
                    </a:lnTo>
                    <a:lnTo>
                      <a:pt x="1241" y="4881"/>
                    </a:lnTo>
                    <a:lnTo>
                      <a:pt x="1251" y="4860"/>
                    </a:lnTo>
                    <a:lnTo>
                      <a:pt x="1251" y="4860"/>
                    </a:lnTo>
                    <a:lnTo>
                      <a:pt x="1264" y="4827"/>
                    </a:lnTo>
                    <a:lnTo>
                      <a:pt x="1277" y="4790"/>
                    </a:lnTo>
                    <a:lnTo>
                      <a:pt x="1286" y="4751"/>
                    </a:lnTo>
                    <a:lnTo>
                      <a:pt x="1294" y="4712"/>
                    </a:lnTo>
                    <a:lnTo>
                      <a:pt x="1299" y="4672"/>
                    </a:lnTo>
                    <a:lnTo>
                      <a:pt x="1302" y="4633"/>
                    </a:lnTo>
                    <a:lnTo>
                      <a:pt x="1302" y="4593"/>
                    </a:lnTo>
                    <a:lnTo>
                      <a:pt x="1300" y="4555"/>
                    </a:lnTo>
                    <a:lnTo>
                      <a:pt x="1297" y="4538"/>
                    </a:lnTo>
                    <a:lnTo>
                      <a:pt x="1295" y="4521"/>
                    </a:lnTo>
                    <a:lnTo>
                      <a:pt x="1291" y="4504"/>
                    </a:lnTo>
                    <a:lnTo>
                      <a:pt x="1286" y="4488"/>
                    </a:lnTo>
                    <a:lnTo>
                      <a:pt x="1282" y="4473"/>
                    </a:lnTo>
                    <a:lnTo>
                      <a:pt x="1277" y="4460"/>
                    </a:lnTo>
                    <a:lnTo>
                      <a:pt x="1269" y="4448"/>
                    </a:lnTo>
                    <a:lnTo>
                      <a:pt x="1262" y="4435"/>
                    </a:lnTo>
                    <a:lnTo>
                      <a:pt x="1255" y="4426"/>
                    </a:lnTo>
                    <a:lnTo>
                      <a:pt x="1245" y="4417"/>
                    </a:lnTo>
                    <a:lnTo>
                      <a:pt x="1235" y="4410"/>
                    </a:lnTo>
                    <a:lnTo>
                      <a:pt x="1225" y="4404"/>
                    </a:lnTo>
                    <a:lnTo>
                      <a:pt x="1213" y="4399"/>
                    </a:lnTo>
                    <a:lnTo>
                      <a:pt x="1201" y="4396"/>
                    </a:lnTo>
                    <a:lnTo>
                      <a:pt x="1188" y="4395"/>
                    </a:lnTo>
                    <a:lnTo>
                      <a:pt x="1174" y="4396"/>
                    </a:lnTo>
                    <a:lnTo>
                      <a:pt x="1174" y="4396"/>
                    </a:lnTo>
                    <a:lnTo>
                      <a:pt x="1148" y="4394"/>
                    </a:lnTo>
                    <a:lnTo>
                      <a:pt x="1148" y="4394"/>
                    </a:lnTo>
                    <a:lnTo>
                      <a:pt x="1127" y="4393"/>
                    </a:lnTo>
                    <a:lnTo>
                      <a:pt x="1109" y="4393"/>
                    </a:lnTo>
                    <a:lnTo>
                      <a:pt x="1091" y="4395"/>
                    </a:lnTo>
                    <a:lnTo>
                      <a:pt x="1076" y="4399"/>
                    </a:lnTo>
                    <a:lnTo>
                      <a:pt x="1062" y="4404"/>
                    </a:lnTo>
                    <a:lnTo>
                      <a:pt x="1050" y="4410"/>
                    </a:lnTo>
                    <a:lnTo>
                      <a:pt x="1039" y="4417"/>
                    </a:lnTo>
                    <a:lnTo>
                      <a:pt x="1031" y="4426"/>
                    </a:lnTo>
                    <a:lnTo>
                      <a:pt x="1023" y="4435"/>
                    </a:lnTo>
                    <a:lnTo>
                      <a:pt x="1017" y="4446"/>
                    </a:lnTo>
                    <a:lnTo>
                      <a:pt x="1011" y="4457"/>
                    </a:lnTo>
                    <a:lnTo>
                      <a:pt x="1007" y="4470"/>
                    </a:lnTo>
                    <a:lnTo>
                      <a:pt x="1004" y="4483"/>
                    </a:lnTo>
                    <a:lnTo>
                      <a:pt x="1001" y="4498"/>
                    </a:lnTo>
                    <a:lnTo>
                      <a:pt x="1000" y="4513"/>
                    </a:lnTo>
                    <a:lnTo>
                      <a:pt x="999" y="4528"/>
                    </a:lnTo>
                    <a:lnTo>
                      <a:pt x="999" y="4560"/>
                    </a:lnTo>
                    <a:lnTo>
                      <a:pt x="1001" y="4595"/>
                    </a:lnTo>
                    <a:lnTo>
                      <a:pt x="1005" y="4666"/>
                    </a:lnTo>
                    <a:lnTo>
                      <a:pt x="1007" y="4701"/>
                    </a:lnTo>
                    <a:lnTo>
                      <a:pt x="1007" y="4735"/>
                    </a:lnTo>
                    <a:lnTo>
                      <a:pt x="1005" y="4770"/>
                    </a:lnTo>
                    <a:lnTo>
                      <a:pt x="1002" y="4787"/>
                    </a:lnTo>
                    <a:lnTo>
                      <a:pt x="1000" y="4803"/>
                    </a:lnTo>
                    <a:lnTo>
                      <a:pt x="1000" y="4803"/>
                    </a:lnTo>
                    <a:lnTo>
                      <a:pt x="996" y="4825"/>
                    </a:lnTo>
                    <a:lnTo>
                      <a:pt x="995" y="4844"/>
                    </a:lnTo>
                    <a:lnTo>
                      <a:pt x="996" y="4864"/>
                    </a:lnTo>
                    <a:lnTo>
                      <a:pt x="1000" y="4881"/>
                    </a:lnTo>
                    <a:lnTo>
                      <a:pt x="1005" y="4897"/>
                    </a:lnTo>
                    <a:lnTo>
                      <a:pt x="1012" y="4912"/>
                    </a:lnTo>
                    <a:lnTo>
                      <a:pt x="1022" y="4925"/>
                    </a:lnTo>
                    <a:lnTo>
                      <a:pt x="1033" y="4936"/>
                    </a:lnTo>
                    <a:lnTo>
                      <a:pt x="1044" y="4946"/>
                    </a:lnTo>
                    <a:lnTo>
                      <a:pt x="1057" y="4953"/>
                    </a:lnTo>
                    <a:lnTo>
                      <a:pt x="1071" y="4959"/>
                    </a:lnTo>
                    <a:lnTo>
                      <a:pt x="1086" y="4963"/>
                    </a:lnTo>
                    <a:lnTo>
                      <a:pt x="1102" y="4966"/>
                    </a:lnTo>
                    <a:lnTo>
                      <a:pt x="1116" y="4966"/>
                    </a:lnTo>
                    <a:lnTo>
                      <a:pt x="1132" y="4964"/>
                    </a:lnTo>
                    <a:lnTo>
                      <a:pt x="1148" y="4961"/>
                    </a:lnTo>
                    <a:lnTo>
                      <a:pt x="1148" y="4961"/>
                    </a:lnTo>
                    <a:close/>
                    <a:moveTo>
                      <a:pt x="3227" y="329"/>
                    </a:moveTo>
                    <a:lnTo>
                      <a:pt x="3227" y="329"/>
                    </a:lnTo>
                    <a:lnTo>
                      <a:pt x="3239" y="317"/>
                    </a:lnTo>
                    <a:lnTo>
                      <a:pt x="3253" y="307"/>
                    </a:lnTo>
                    <a:lnTo>
                      <a:pt x="3269" y="298"/>
                    </a:lnTo>
                    <a:lnTo>
                      <a:pt x="3286" y="292"/>
                    </a:lnTo>
                    <a:lnTo>
                      <a:pt x="3304" y="287"/>
                    </a:lnTo>
                    <a:lnTo>
                      <a:pt x="3324" y="284"/>
                    </a:lnTo>
                    <a:lnTo>
                      <a:pt x="3345" y="281"/>
                    </a:lnTo>
                    <a:lnTo>
                      <a:pt x="3366" y="281"/>
                    </a:lnTo>
                    <a:lnTo>
                      <a:pt x="3388" y="281"/>
                    </a:lnTo>
                    <a:lnTo>
                      <a:pt x="3410" y="282"/>
                    </a:lnTo>
                    <a:lnTo>
                      <a:pt x="3433" y="285"/>
                    </a:lnTo>
                    <a:lnTo>
                      <a:pt x="3455" y="289"/>
                    </a:lnTo>
                    <a:lnTo>
                      <a:pt x="3477" y="292"/>
                    </a:lnTo>
                    <a:lnTo>
                      <a:pt x="3499" y="298"/>
                    </a:lnTo>
                    <a:lnTo>
                      <a:pt x="3520" y="303"/>
                    </a:lnTo>
                    <a:lnTo>
                      <a:pt x="3539" y="309"/>
                    </a:lnTo>
                    <a:lnTo>
                      <a:pt x="3558" y="315"/>
                    </a:lnTo>
                    <a:lnTo>
                      <a:pt x="3576" y="323"/>
                    </a:lnTo>
                    <a:lnTo>
                      <a:pt x="3592" y="330"/>
                    </a:lnTo>
                    <a:lnTo>
                      <a:pt x="3607" y="338"/>
                    </a:lnTo>
                    <a:lnTo>
                      <a:pt x="3619" y="345"/>
                    </a:lnTo>
                    <a:lnTo>
                      <a:pt x="3630" y="352"/>
                    </a:lnTo>
                    <a:lnTo>
                      <a:pt x="3639" y="360"/>
                    </a:lnTo>
                    <a:lnTo>
                      <a:pt x="3643" y="367"/>
                    </a:lnTo>
                    <a:lnTo>
                      <a:pt x="3647" y="374"/>
                    </a:lnTo>
                    <a:lnTo>
                      <a:pt x="3647" y="377"/>
                    </a:lnTo>
                    <a:lnTo>
                      <a:pt x="3647" y="380"/>
                    </a:lnTo>
                    <a:lnTo>
                      <a:pt x="3646" y="383"/>
                    </a:lnTo>
                    <a:lnTo>
                      <a:pt x="3643" y="386"/>
                    </a:lnTo>
                    <a:lnTo>
                      <a:pt x="3637" y="391"/>
                    </a:lnTo>
                    <a:lnTo>
                      <a:pt x="3628" y="396"/>
                    </a:lnTo>
                    <a:lnTo>
                      <a:pt x="3614" y="401"/>
                    </a:lnTo>
                    <a:lnTo>
                      <a:pt x="3597" y="404"/>
                    </a:lnTo>
                    <a:lnTo>
                      <a:pt x="3576" y="406"/>
                    </a:lnTo>
                    <a:lnTo>
                      <a:pt x="3576" y="406"/>
                    </a:lnTo>
                    <a:lnTo>
                      <a:pt x="3553" y="409"/>
                    </a:lnTo>
                    <a:lnTo>
                      <a:pt x="3532" y="411"/>
                    </a:lnTo>
                    <a:lnTo>
                      <a:pt x="3512" y="415"/>
                    </a:lnTo>
                    <a:lnTo>
                      <a:pt x="3494" y="418"/>
                    </a:lnTo>
                    <a:lnTo>
                      <a:pt x="3478" y="423"/>
                    </a:lnTo>
                    <a:lnTo>
                      <a:pt x="3463" y="429"/>
                    </a:lnTo>
                    <a:lnTo>
                      <a:pt x="3451" y="435"/>
                    </a:lnTo>
                    <a:lnTo>
                      <a:pt x="3440" y="442"/>
                    </a:lnTo>
                    <a:lnTo>
                      <a:pt x="3430" y="449"/>
                    </a:lnTo>
                    <a:lnTo>
                      <a:pt x="3422" y="456"/>
                    </a:lnTo>
                    <a:lnTo>
                      <a:pt x="3415" y="465"/>
                    </a:lnTo>
                    <a:lnTo>
                      <a:pt x="3410" y="473"/>
                    </a:lnTo>
                    <a:lnTo>
                      <a:pt x="3406" y="482"/>
                    </a:lnTo>
                    <a:lnTo>
                      <a:pt x="3403" y="492"/>
                    </a:lnTo>
                    <a:lnTo>
                      <a:pt x="3403" y="502"/>
                    </a:lnTo>
                    <a:lnTo>
                      <a:pt x="3403" y="513"/>
                    </a:lnTo>
                    <a:lnTo>
                      <a:pt x="3406" y="524"/>
                    </a:lnTo>
                    <a:lnTo>
                      <a:pt x="3410" y="536"/>
                    </a:lnTo>
                    <a:lnTo>
                      <a:pt x="3415" y="547"/>
                    </a:lnTo>
                    <a:lnTo>
                      <a:pt x="3421" y="560"/>
                    </a:lnTo>
                    <a:lnTo>
                      <a:pt x="3428" y="573"/>
                    </a:lnTo>
                    <a:lnTo>
                      <a:pt x="3437" y="586"/>
                    </a:lnTo>
                    <a:lnTo>
                      <a:pt x="3448" y="600"/>
                    </a:lnTo>
                    <a:lnTo>
                      <a:pt x="3459" y="613"/>
                    </a:lnTo>
                    <a:lnTo>
                      <a:pt x="3486" y="642"/>
                    </a:lnTo>
                    <a:lnTo>
                      <a:pt x="3517" y="672"/>
                    </a:lnTo>
                    <a:lnTo>
                      <a:pt x="3554" y="704"/>
                    </a:lnTo>
                    <a:lnTo>
                      <a:pt x="3595" y="735"/>
                    </a:lnTo>
                    <a:lnTo>
                      <a:pt x="3595" y="735"/>
                    </a:lnTo>
                    <a:lnTo>
                      <a:pt x="3615" y="750"/>
                    </a:lnTo>
                    <a:lnTo>
                      <a:pt x="3635" y="761"/>
                    </a:lnTo>
                    <a:lnTo>
                      <a:pt x="3651" y="768"/>
                    </a:lnTo>
                    <a:lnTo>
                      <a:pt x="3666" y="773"/>
                    </a:lnTo>
                    <a:lnTo>
                      <a:pt x="3679" y="776"/>
                    </a:lnTo>
                    <a:lnTo>
                      <a:pt x="3690" y="775"/>
                    </a:lnTo>
                    <a:lnTo>
                      <a:pt x="3701" y="772"/>
                    </a:lnTo>
                    <a:lnTo>
                      <a:pt x="3710" y="767"/>
                    </a:lnTo>
                    <a:lnTo>
                      <a:pt x="3717" y="760"/>
                    </a:lnTo>
                    <a:lnTo>
                      <a:pt x="3724" y="751"/>
                    </a:lnTo>
                    <a:lnTo>
                      <a:pt x="3730" y="742"/>
                    </a:lnTo>
                    <a:lnTo>
                      <a:pt x="3737" y="731"/>
                    </a:lnTo>
                    <a:lnTo>
                      <a:pt x="3746" y="706"/>
                    </a:lnTo>
                    <a:lnTo>
                      <a:pt x="3755" y="680"/>
                    </a:lnTo>
                    <a:lnTo>
                      <a:pt x="3765" y="653"/>
                    </a:lnTo>
                    <a:lnTo>
                      <a:pt x="3770" y="641"/>
                    </a:lnTo>
                    <a:lnTo>
                      <a:pt x="3776" y="630"/>
                    </a:lnTo>
                    <a:lnTo>
                      <a:pt x="3782" y="619"/>
                    </a:lnTo>
                    <a:lnTo>
                      <a:pt x="3789" y="611"/>
                    </a:lnTo>
                    <a:lnTo>
                      <a:pt x="3798" y="603"/>
                    </a:lnTo>
                    <a:lnTo>
                      <a:pt x="3808" y="597"/>
                    </a:lnTo>
                    <a:lnTo>
                      <a:pt x="3819" y="592"/>
                    </a:lnTo>
                    <a:lnTo>
                      <a:pt x="3831" y="591"/>
                    </a:lnTo>
                    <a:lnTo>
                      <a:pt x="3844" y="591"/>
                    </a:lnTo>
                    <a:lnTo>
                      <a:pt x="3860" y="595"/>
                    </a:lnTo>
                    <a:lnTo>
                      <a:pt x="3879" y="601"/>
                    </a:lnTo>
                    <a:lnTo>
                      <a:pt x="3898" y="609"/>
                    </a:lnTo>
                    <a:lnTo>
                      <a:pt x="3919" y="623"/>
                    </a:lnTo>
                    <a:lnTo>
                      <a:pt x="3943" y="639"/>
                    </a:lnTo>
                    <a:lnTo>
                      <a:pt x="3943" y="639"/>
                    </a:lnTo>
                    <a:lnTo>
                      <a:pt x="3969" y="656"/>
                    </a:lnTo>
                    <a:lnTo>
                      <a:pt x="3994" y="669"/>
                    </a:lnTo>
                    <a:lnTo>
                      <a:pt x="4019" y="680"/>
                    </a:lnTo>
                    <a:lnTo>
                      <a:pt x="4044" y="688"/>
                    </a:lnTo>
                    <a:lnTo>
                      <a:pt x="4067" y="694"/>
                    </a:lnTo>
                    <a:lnTo>
                      <a:pt x="4092" y="697"/>
                    </a:lnTo>
                    <a:lnTo>
                      <a:pt x="4115" y="699"/>
                    </a:lnTo>
                    <a:lnTo>
                      <a:pt x="4137" y="697"/>
                    </a:lnTo>
                    <a:lnTo>
                      <a:pt x="4159" y="694"/>
                    </a:lnTo>
                    <a:lnTo>
                      <a:pt x="4180" y="689"/>
                    </a:lnTo>
                    <a:lnTo>
                      <a:pt x="4199" y="682"/>
                    </a:lnTo>
                    <a:lnTo>
                      <a:pt x="4218" y="674"/>
                    </a:lnTo>
                    <a:lnTo>
                      <a:pt x="4236" y="664"/>
                    </a:lnTo>
                    <a:lnTo>
                      <a:pt x="4253" y="652"/>
                    </a:lnTo>
                    <a:lnTo>
                      <a:pt x="4268" y="640"/>
                    </a:lnTo>
                    <a:lnTo>
                      <a:pt x="4283" y="626"/>
                    </a:lnTo>
                    <a:lnTo>
                      <a:pt x="4296" y="612"/>
                    </a:lnTo>
                    <a:lnTo>
                      <a:pt x="4307" y="597"/>
                    </a:lnTo>
                    <a:lnTo>
                      <a:pt x="4317" y="581"/>
                    </a:lnTo>
                    <a:lnTo>
                      <a:pt x="4326" y="564"/>
                    </a:lnTo>
                    <a:lnTo>
                      <a:pt x="4332" y="547"/>
                    </a:lnTo>
                    <a:lnTo>
                      <a:pt x="4337" y="530"/>
                    </a:lnTo>
                    <a:lnTo>
                      <a:pt x="4340" y="511"/>
                    </a:lnTo>
                    <a:lnTo>
                      <a:pt x="4341" y="494"/>
                    </a:lnTo>
                    <a:lnTo>
                      <a:pt x="4340" y="477"/>
                    </a:lnTo>
                    <a:lnTo>
                      <a:pt x="4338" y="460"/>
                    </a:lnTo>
                    <a:lnTo>
                      <a:pt x="4333" y="443"/>
                    </a:lnTo>
                    <a:lnTo>
                      <a:pt x="4326" y="426"/>
                    </a:lnTo>
                    <a:lnTo>
                      <a:pt x="4316" y="410"/>
                    </a:lnTo>
                    <a:lnTo>
                      <a:pt x="4305" y="395"/>
                    </a:lnTo>
                    <a:lnTo>
                      <a:pt x="4290" y="380"/>
                    </a:lnTo>
                    <a:lnTo>
                      <a:pt x="4273" y="368"/>
                    </a:lnTo>
                    <a:lnTo>
                      <a:pt x="4273" y="368"/>
                    </a:lnTo>
                    <a:lnTo>
                      <a:pt x="4256" y="355"/>
                    </a:lnTo>
                    <a:lnTo>
                      <a:pt x="4240" y="342"/>
                    </a:lnTo>
                    <a:lnTo>
                      <a:pt x="4226" y="330"/>
                    </a:lnTo>
                    <a:lnTo>
                      <a:pt x="4213" y="319"/>
                    </a:lnTo>
                    <a:lnTo>
                      <a:pt x="4191" y="296"/>
                    </a:lnTo>
                    <a:lnTo>
                      <a:pt x="4172" y="274"/>
                    </a:lnTo>
                    <a:lnTo>
                      <a:pt x="4142" y="235"/>
                    </a:lnTo>
                    <a:lnTo>
                      <a:pt x="4127" y="216"/>
                    </a:lnTo>
                    <a:lnTo>
                      <a:pt x="4111" y="200"/>
                    </a:lnTo>
                    <a:lnTo>
                      <a:pt x="4101" y="193"/>
                    </a:lnTo>
                    <a:lnTo>
                      <a:pt x="4092" y="186"/>
                    </a:lnTo>
                    <a:lnTo>
                      <a:pt x="4082" y="180"/>
                    </a:lnTo>
                    <a:lnTo>
                      <a:pt x="4070" y="173"/>
                    </a:lnTo>
                    <a:lnTo>
                      <a:pt x="4056" y="167"/>
                    </a:lnTo>
                    <a:lnTo>
                      <a:pt x="4043" y="161"/>
                    </a:lnTo>
                    <a:lnTo>
                      <a:pt x="4027" y="156"/>
                    </a:lnTo>
                    <a:lnTo>
                      <a:pt x="4008" y="153"/>
                    </a:lnTo>
                    <a:lnTo>
                      <a:pt x="3989" y="149"/>
                    </a:lnTo>
                    <a:lnTo>
                      <a:pt x="3968" y="145"/>
                    </a:lnTo>
                    <a:lnTo>
                      <a:pt x="3945" y="142"/>
                    </a:lnTo>
                    <a:lnTo>
                      <a:pt x="3919" y="139"/>
                    </a:lnTo>
                    <a:lnTo>
                      <a:pt x="3859" y="137"/>
                    </a:lnTo>
                    <a:lnTo>
                      <a:pt x="3789" y="135"/>
                    </a:lnTo>
                    <a:lnTo>
                      <a:pt x="3789" y="135"/>
                    </a:lnTo>
                    <a:lnTo>
                      <a:pt x="3735" y="115"/>
                    </a:lnTo>
                    <a:lnTo>
                      <a:pt x="3689" y="96"/>
                    </a:lnTo>
                    <a:lnTo>
                      <a:pt x="3617" y="64"/>
                    </a:lnTo>
                    <a:lnTo>
                      <a:pt x="3560" y="41"/>
                    </a:lnTo>
                    <a:lnTo>
                      <a:pt x="3536" y="31"/>
                    </a:lnTo>
                    <a:lnTo>
                      <a:pt x="3512" y="24"/>
                    </a:lnTo>
                    <a:lnTo>
                      <a:pt x="3489" y="17"/>
                    </a:lnTo>
                    <a:lnTo>
                      <a:pt x="3463" y="12"/>
                    </a:lnTo>
                    <a:lnTo>
                      <a:pt x="3434" y="8"/>
                    </a:lnTo>
                    <a:lnTo>
                      <a:pt x="3402" y="4"/>
                    </a:lnTo>
                    <a:lnTo>
                      <a:pt x="3364" y="2"/>
                    </a:lnTo>
                    <a:lnTo>
                      <a:pt x="3320" y="1"/>
                    </a:lnTo>
                    <a:lnTo>
                      <a:pt x="3208" y="0"/>
                    </a:lnTo>
                    <a:lnTo>
                      <a:pt x="3208" y="0"/>
                    </a:lnTo>
                    <a:lnTo>
                      <a:pt x="3177" y="1"/>
                    </a:lnTo>
                    <a:lnTo>
                      <a:pt x="3149" y="4"/>
                    </a:lnTo>
                    <a:lnTo>
                      <a:pt x="3137" y="8"/>
                    </a:lnTo>
                    <a:lnTo>
                      <a:pt x="3124" y="11"/>
                    </a:lnTo>
                    <a:lnTo>
                      <a:pt x="3113" y="14"/>
                    </a:lnTo>
                    <a:lnTo>
                      <a:pt x="3104" y="19"/>
                    </a:lnTo>
                    <a:lnTo>
                      <a:pt x="3094" y="24"/>
                    </a:lnTo>
                    <a:lnTo>
                      <a:pt x="3085" y="29"/>
                    </a:lnTo>
                    <a:lnTo>
                      <a:pt x="3078" y="35"/>
                    </a:lnTo>
                    <a:lnTo>
                      <a:pt x="3070" y="41"/>
                    </a:lnTo>
                    <a:lnTo>
                      <a:pt x="3063" y="49"/>
                    </a:lnTo>
                    <a:lnTo>
                      <a:pt x="3057" y="55"/>
                    </a:lnTo>
                    <a:lnTo>
                      <a:pt x="3047" y="71"/>
                    </a:lnTo>
                    <a:lnTo>
                      <a:pt x="3040" y="87"/>
                    </a:lnTo>
                    <a:lnTo>
                      <a:pt x="3034" y="104"/>
                    </a:lnTo>
                    <a:lnTo>
                      <a:pt x="3031" y="121"/>
                    </a:lnTo>
                    <a:lnTo>
                      <a:pt x="3030" y="139"/>
                    </a:lnTo>
                    <a:lnTo>
                      <a:pt x="3031" y="159"/>
                    </a:lnTo>
                    <a:lnTo>
                      <a:pt x="3034" y="177"/>
                    </a:lnTo>
                    <a:lnTo>
                      <a:pt x="3037" y="197"/>
                    </a:lnTo>
                    <a:lnTo>
                      <a:pt x="3044" y="215"/>
                    </a:lnTo>
                    <a:lnTo>
                      <a:pt x="3050" y="233"/>
                    </a:lnTo>
                    <a:lnTo>
                      <a:pt x="3058" y="251"/>
                    </a:lnTo>
                    <a:lnTo>
                      <a:pt x="3068" y="268"/>
                    </a:lnTo>
                    <a:lnTo>
                      <a:pt x="3078" y="284"/>
                    </a:lnTo>
                    <a:lnTo>
                      <a:pt x="3089" y="300"/>
                    </a:lnTo>
                    <a:lnTo>
                      <a:pt x="3101" y="313"/>
                    </a:lnTo>
                    <a:lnTo>
                      <a:pt x="3113" y="324"/>
                    </a:lnTo>
                    <a:lnTo>
                      <a:pt x="3126" y="335"/>
                    </a:lnTo>
                    <a:lnTo>
                      <a:pt x="3139" y="342"/>
                    </a:lnTo>
                    <a:lnTo>
                      <a:pt x="3152" y="349"/>
                    </a:lnTo>
                    <a:lnTo>
                      <a:pt x="3166" y="352"/>
                    </a:lnTo>
                    <a:lnTo>
                      <a:pt x="3178" y="353"/>
                    </a:lnTo>
                    <a:lnTo>
                      <a:pt x="3192" y="352"/>
                    </a:lnTo>
                    <a:lnTo>
                      <a:pt x="3198" y="350"/>
                    </a:lnTo>
                    <a:lnTo>
                      <a:pt x="3204" y="347"/>
                    </a:lnTo>
                    <a:lnTo>
                      <a:pt x="3210" y="344"/>
                    </a:lnTo>
                    <a:lnTo>
                      <a:pt x="3216" y="340"/>
                    </a:lnTo>
                    <a:lnTo>
                      <a:pt x="3221" y="335"/>
                    </a:lnTo>
                    <a:lnTo>
                      <a:pt x="3227" y="329"/>
                    </a:lnTo>
                    <a:lnTo>
                      <a:pt x="3227" y="329"/>
                    </a:lnTo>
                    <a:close/>
                    <a:moveTo>
                      <a:pt x="2080" y="4848"/>
                    </a:moveTo>
                    <a:lnTo>
                      <a:pt x="2080" y="4848"/>
                    </a:lnTo>
                    <a:lnTo>
                      <a:pt x="2090" y="4858"/>
                    </a:lnTo>
                    <a:lnTo>
                      <a:pt x="2099" y="4865"/>
                    </a:lnTo>
                    <a:lnTo>
                      <a:pt x="2108" y="4869"/>
                    </a:lnTo>
                    <a:lnTo>
                      <a:pt x="2118" y="4870"/>
                    </a:lnTo>
                    <a:lnTo>
                      <a:pt x="2118" y="4870"/>
                    </a:lnTo>
                    <a:lnTo>
                      <a:pt x="2124" y="4870"/>
                    </a:lnTo>
                    <a:lnTo>
                      <a:pt x="2129" y="4869"/>
                    </a:lnTo>
                    <a:lnTo>
                      <a:pt x="2135" y="4866"/>
                    </a:lnTo>
                    <a:lnTo>
                      <a:pt x="2141" y="4863"/>
                    </a:lnTo>
                    <a:lnTo>
                      <a:pt x="2151" y="4854"/>
                    </a:lnTo>
                    <a:lnTo>
                      <a:pt x="2161" y="4843"/>
                    </a:lnTo>
                    <a:lnTo>
                      <a:pt x="2169" y="4831"/>
                    </a:lnTo>
                    <a:lnTo>
                      <a:pt x="2177" y="4816"/>
                    </a:lnTo>
                    <a:lnTo>
                      <a:pt x="2181" y="4801"/>
                    </a:lnTo>
                    <a:lnTo>
                      <a:pt x="2185" y="4786"/>
                    </a:lnTo>
                    <a:lnTo>
                      <a:pt x="2185" y="4786"/>
                    </a:lnTo>
                    <a:lnTo>
                      <a:pt x="2186" y="4777"/>
                    </a:lnTo>
                    <a:lnTo>
                      <a:pt x="2188" y="4770"/>
                    </a:lnTo>
                    <a:lnTo>
                      <a:pt x="2186" y="4761"/>
                    </a:lnTo>
                    <a:lnTo>
                      <a:pt x="2185" y="4755"/>
                    </a:lnTo>
                    <a:lnTo>
                      <a:pt x="2183" y="4748"/>
                    </a:lnTo>
                    <a:lnTo>
                      <a:pt x="2180" y="4743"/>
                    </a:lnTo>
                    <a:lnTo>
                      <a:pt x="2177" y="4738"/>
                    </a:lnTo>
                    <a:lnTo>
                      <a:pt x="2172" y="4733"/>
                    </a:lnTo>
                    <a:lnTo>
                      <a:pt x="2167" y="4729"/>
                    </a:lnTo>
                    <a:lnTo>
                      <a:pt x="2161" y="4727"/>
                    </a:lnTo>
                    <a:lnTo>
                      <a:pt x="2155" y="4724"/>
                    </a:lnTo>
                    <a:lnTo>
                      <a:pt x="2148" y="4723"/>
                    </a:lnTo>
                    <a:lnTo>
                      <a:pt x="2141" y="4723"/>
                    </a:lnTo>
                    <a:lnTo>
                      <a:pt x="2134" y="4723"/>
                    </a:lnTo>
                    <a:lnTo>
                      <a:pt x="2125" y="4724"/>
                    </a:lnTo>
                    <a:lnTo>
                      <a:pt x="2118" y="4727"/>
                    </a:lnTo>
                    <a:lnTo>
                      <a:pt x="2118" y="4727"/>
                    </a:lnTo>
                    <a:lnTo>
                      <a:pt x="2108" y="4730"/>
                    </a:lnTo>
                    <a:lnTo>
                      <a:pt x="2098" y="4735"/>
                    </a:lnTo>
                    <a:lnTo>
                      <a:pt x="2098" y="4735"/>
                    </a:lnTo>
                    <a:lnTo>
                      <a:pt x="2087" y="4739"/>
                    </a:lnTo>
                    <a:lnTo>
                      <a:pt x="2077" y="4743"/>
                    </a:lnTo>
                    <a:lnTo>
                      <a:pt x="2069" y="4748"/>
                    </a:lnTo>
                    <a:lnTo>
                      <a:pt x="2063" y="4753"/>
                    </a:lnTo>
                    <a:lnTo>
                      <a:pt x="2057" y="4757"/>
                    </a:lnTo>
                    <a:lnTo>
                      <a:pt x="2053" y="4764"/>
                    </a:lnTo>
                    <a:lnTo>
                      <a:pt x="2049" y="4770"/>
                    </a:lnTo>
                    <a:lnTo>
                      <a:pt x="2048" y="4776"/>
                    </a:lnTo>
                    <a:lnTo>
                      <a:pt x="2048" y="4783"/>
                    </a:lnTo>
                    <a:lnTo>
                      <a:pt x="2048" y="4792"/>
                    </a:lnTo>
                    <a:lnTo>
                      <a:pt x="2050" y="4799"/>
                    </a:lnTo>
                    <a:lnTo>
                      <a:pt x="2054" y="4808"/>
                    </a:lnTo>
                    <a:lnTo>
                      <a:pt x="2059" y="4817"/>
                    </a:lnTo>
                    <a:lnTo>
                      <a:pt x="2065" y="4827"/>
                    </a:lnTo>
                    <a:lnTo>
                      <a:pt x="2080" y="4848"/>
                    </a:lnTo>
                    <a:lnTo>
                      <a:pt x="2080" y="4848"/>
                    </a:lnTo>
                    <a:close/>
                    <a:moveTo>
                      <a:pt x="8457" y="755"/>
                    </a:moveTo>
                    <a:lnTo>
                      <a:pt x="8457" y="755"/>
                    </a:lnTo>
                    <a:lnTo>
                      <a:pt x="8416" y="745"/>
                    </a:lnTo>
                    <a:lnTo>
                      <a:pt x="8381" y="737"/>
                    </a:lnTo>
                    <a:lnTo>
                      <a:pt x="8348" y="731"/>
                    </a:lnTo>
                    <a:lnTo>
                      <a:pt x="8318" y="726"/>
                    </a:lnTo>
                    <a:lnTo>
                      <a:pt x="8293" y="722"/>
                    </a:lnTo>
                    <a:lnTo>
                      <a:pt x="8269" y="721"/>
                    </a:lnTo>
                    <a:lnTo>
                      <a:pt x="8249" y="721"/>
                    </a:lnTo>
                    <a:lnTo>
                      <a:pt x="8229" y="721"/>
                    </a:lnTo>
                    <a:lnTo>
                      <a:pt x="8213" y="723"/>
                    </a:lnTo>
                    <a:lnTo>
                      <a:pt x="8198" y="726"/>
                    </a:lnTo>
                    <a:lnTo>
                      <a:pt x="8185" y="729"/>
                    </a:lnTo>
                    <a:lnTo>
                      <a:pt x="8173" y="734"/>
                    </a:lnTo>
                    <a:lnTo>
                      <a:pt x="8163" y="740"/>
                    </a:lnTo>
                    <a:lnTo>
                      <a:pt x="8153" y="746"/>
                    </a:lnTo>
                    <a:lnTo>
                      <a:pt x="8135" y="760"/>
                    </a:lnTo>
                    <a:lnTo>
                      <a:pt x="8118" y="775"/>
                    </a:lnTo>
                    <a:lnTo>
                      <a:pt x="8099" y="791"/>
                    </a:lnTo>
                    <a:lnTo>
                      <a:pt x="8088" y="798"/>
                    </a:lnTo>
                    <a:lnTo>
                      <a:pt x="8077" y="806"/>
                    </a:lnTo>
                    <a:lnTo>
                      <a:pt x="8065" y="814"/>
                    </a:lnTo>
                    <a:lnTo>
                      <a:pt x="8052" y="820"/>
                    </a:lnTo>
                    <a:lnTo>
                      <a:pt x="8036" y="827"/>
                    </a:lnTo>
                    <a:lnTo>
                      <a:pt x="8017" y="833"/>
                    </a:lnTo>
                    <a:lnTo>
                      <a:pt x="7998" y="838"/>
                    </a:lnTo>
                    <a:lnTo>
                      <a:pt x="7976" y="843"/>
                    </a:lnTo>
                    <a:lnTo>
                      <a:pt x="7950" y="847"/>
                    </a:lnTo>
                    <a:lnTo>
                      <a:pt x="7922" y="849"/>
                    </a:lnTo>
                    <a:lnTo>
                      <a:pt x="7891" y="851"/>
                    </a:lnTo>
                    <a:lnTo>
                      <a:pt x="7857" y="852"/>
                    </a:lnTo>
                    <a:lnTo>
                      <a:pt x="7857" y="852"/>
                    </a:lnTo>
                    <a:lnTo>
                      <a:pt x="7821" y="853"/>
                    </a:lnTo>
                    <a:lnTo>
                      <a:pt x="7789" y="857"/>
                    </a:lnTo>
                    <a:lnTo>
                      <a:pt x="7760" y="863"/>
                    </a:lnTo>
                    <a:lnTo>
                      <a:pt x="7733" y="870"/>
                    </a:lnTo>
                    <a:lnTo>
                      <a:pt x="7709" y="880"/>
                    </a:lnTo>
                    <a:lnTo>
                      <a:pt x="7685" y="891"/>
                    </a:lnTo>
                    <a:lnTo>
                      <a:pt x="7665" y="904"/>
                    </a:lnTo>
                    <a:lnTo>
                      <a:pt x="7646" y="919"/>
                    </a:lnTo>
                    <a:lnTo>
                      <a:pt x="7629" y="935"/>
                    </a:lnTo>
                    <a:lnTo>
                      <a:pt x="7613" y="952"/>
                    </a:lnTo>
                    <a:lnTo>
                      <a:pt x="7600" y="971"/>
                    </a:lnTo>
                    <a:lnTo>
                      <a:pt x="7586" y="990"/>
                    </a:lnTo>
                    <a:lnTo>
                      <a:pt x="7574" y="1010"/>
                    </a:lnTo>
                    <a:lnTo>
                      <a:pt x="7563" y="1030"/>
                    </a:lnTo>
                    <a:lnTo>
                      <a:pt x="7542" y="1072"/>
                    </a:lnTo>
                    <a:lnTo>
                      <a:pt x="7503" y="1157"/>
                    </a:lnTo>
                    <a:lnTo>
                      <a:pt x="7492" y="1177"/>
                    </a:lnTo>
                    <a:lnTo>
                      <a:pt x="7482" y="1198"/>
                    </a:lnTo>
                    <a:lnTo>
                      <a:pt x="7471" y="1218"/>
                    </a:lnTo>
                    <a:lnTo>
                      <a:pt x="7459" y="1236"/>
                    </a:lnTo>
                    <a:lnTo>
                      <a:pt x="7445" y="1253"/>
                    </a:lnTo>
                    <a:lnTo>
                      <a:pt x="7432" y="1269"/>
                    </a:lnTo>
                    <a:lnTo>
                      <a:pt x="7416" y="1285"/>
                    </a:lnTo>
                    <a:lnTo>
                      <a:pt x="7399" y="1299"/>
                    </a:lnTo>
                    <a:lnTo>
                      <a:pt x="7381" y="1311"/>
                    </a:lnTo>
                    <a:lnTo>
                      <a:pt x="7361" y="1321"/>
                    </a:lnTo>
                    <a:lnTo>
                      <a:pt x="7339" y="1329"/>
                    </a:lnTo>
                    <a:lnTo>
                      <a:pt x="7314" y="1335"/>
                    </a:lnTo>
                    <a:lnTo>
                      <a:pt x="7311" y="1337"/>
                    </a:lnTo>
                    <a:lnTo>
                      <a:pt x="7311" y="1337"/>
                    </a:lnTo>
                    <a:lnTo>
                      <a:pt x="7286" y="1344"/>
                    </a:lnTo>
                    <a:lnTo>
                      <a:pt x="7264" y="1352"/>
                    </a:lnTo>
                    <a:lnTo>
                      <a:pt x="7242" y="1362"/>
                    </a:lnTo>
                    <a:lnTo>
                      <a:pt x="7223" y="1375"/>
                    </a:lnTo>
                    <a:lnTo>
                      <a:pt x="7204" y="1388"/>
                    </a:lnTo>
                    <a:lnTo>
                      <a:pt x="7188" y="1404"/>
                    </a:lnTo>
                    <a:lnTo>
                      <a:pt x="7172" y="1420"/>
                    </a:lnTo>
                    <a:lnTo>
                      <a:pt x="7159" y="1438"/>
                    </a:lnTo>
                    <a:lnTo>
                      <a:pt x="7147" y="1457"/>
                    </a:lnTo>
                    <a:lnTo>
                      <a:pt x="7137" y="1477"/>
                    </a:lnTo>
                    <a:lnTo>
                      <a:pt x="7127" y="1498"/>
                    </a:lnTo>
                    <a:lnTo>
                      <a:pt x="7120" y="1520"/>
                    </a:lnTo>
                    <a:lnTo>
                      <a:pt x="7114" y="1543"/>
                    </a:lnTo>
                    <a:lnTo>
                      <a:pt x="7109" y="1567"/>
                    </a:lnTo>
                    <a:lnTo>
                      <a:pt x="7105" y="1591"/>
                    </a:lnTo>
                    <a:lnTo>
                      <a:pt x="7104" y="1616"/>
                    </a:lnTo>
                    <a:lnTo>
                      <a:pt x="7103" y="1641"/>
                    </a:lnTo>
                    <a:lnTo>
                      <a:pt x="7104" y="1666"/>
                    </a:lnTo>
                    <a:lnTo>
                      <a:pt x="7106" y="1692"/>
                    </a:lnTo>
                    <a:lnTo>
                      <a:pt x="7110" y="1717"/>
                    </a:lnTo>
                    <a:lnTo>
                      <a:pt x="7115" y="1743"/>
                    </a:lnTo>
                    <a:lnTo>
                      <a:pt x="7121" y="1769"/>
                    </a:lnTo>
                    <a:lnTo>
                      <a:pt x="7128" y="1794"/>
                    </a:lnTo>
                    <a:lnTo>
                      <a:pt x="7137" y="1819"/>
                    </a:lnTo>
                    <a:lnTo>
                      <a:pt x="7148" y="1843"/>
                    </a:lnTo>
                    <a:lnTo>
                      <a:pt x="7159" y="1867"/>
                    </a:lnTo>
                    <a:lnTo>
                      <a:pt x="7172" y="1891"/>
                    </a:lnTo>
                    <a:lnTo>
                      <a:pt x="7186" y="1913"/>
                    </a:lnTo>
                    <a:lnTo>
                      <a:pt x="7202" y="1935"/>
                    </a:lnTo>
                    <a:lnTo>
                      <a:pt x="7219" y="1956"/>
                    </a:lnTo>
                    <a:lnTo>
                      <a:pt x="7236" y="1976"/>
                    </a:lnTo>
                    <a:lnTo>
                      <a:pt x="7256" y="1994"/>
                    </a:lnTo>
                    <a:lnTo>
                      <a:pt x="7256" y="1994"/>
                    </a:lnTo>
                    <a:lnTo>
                      <a:pt x="7270" y="2008"/>
                    </a:lnTo>
                    <a:lnTo>
                      <a:pt x="7285" y="2019"/>
                    </a:lnTo>
                    <a:lnTo>
                      <a:pt x="7298" y="2028"/>
                    </a:lnTo>
                    <a:lnTo>
                      <a:pt x="7311" y="2037"/>
                    </a:lnTo>
                    <a:lnTo>
                      <a:pt x="7311" y="2037"/>
                    </a:lnTo>
                    <a:lnTo>
                      <a:pt x="7324" y="2045"/>
                    </a:lnTo>
                    <a:lnTo>
                      <a:pt x="7338" y="2052"/>
                    </a:lnTo>
                    <a:lnTo>
                      <a:pt x="7350" y="2055"/>
                    </a:lnTo>
                    <a:lnTo>
                      <a:pt x="7362" y="2058"/>
                    </a:lnTo>
                    <a:lnTo>
                      <a:pt x="7372" y="2058"/>
                    </a:lnTo>
                    <a:lnTo>
                      <a:pt x="7382" y="2056"/>
                    </a:lnTo>
                    <a:lnTo>
                      <a:pt x="7392" y="2054"/>
                    </a:lnTo>
                    <a:lnTo>
                      <a:pt x="7400" y="2049"/>
                    </a:lnTo>
                    <a:lnTo>
                      <a:pt x="7407" y="2044"/>
                    </a:lnTo>
                    <a:lnTo>
                      <a:pt x="7415" y="2037"/>
                    </a:lnTo>
                    <a:lnTo>
                      <a:pt x="7421" y="2028"/>
                    </a:lnTo>
                    <a:lnTo>
                      <a:pt x="7427" y="2019"/>
                    </a:lnTo>
                    <a:lnTo>
                      <a:pt x="7433" y="2008"/>
                    </a:lnTo>
                    <a:lnTo>
                      <a:pt x="7438" y="1997"/>
                    </a:lnTo>
                    <a:lnTo>
                      <a:pt x="7448" y="1970"/>
                    </a:lnTo>
                    <a:lnTo>
                      <a:pt x="7456" y="1939"/>
                    </a:lnTo>
                    <a:lnTo>
                      <a:pt x="7464" y="1906"/>
                    </a:lnTo>
                    <a:lnTo>
                      <a:pt x="7476" y="1835"/>
                    </a:lnTo>
                    <a:lnTo>
                      <a:pt x="7491" y="1759"/>
                    </a:lnTo>
                    <a:lnTo>
                      <a:pt x="7498" y="1721"/>
                    </a:lnTo>
                    <a:lnTo>
                      <a:pt x="7508" y="1684"/>
                    </a:lnTo>
                    <a:lnTo>
                      <a:pt x="7508" y="1684"/>
                    </a:lnTo>
                    <a:lnTo>
                      <a:pt x="7514" y="1663"/>
                    </a:lnTo>
                    <a:lnTo>
                      <a:pt x="7524" y="1643"/>
                    </a:lnTo>
                    <a:lnTo>
                      <a:pt x="7535" y="1619"/>
                    </a:lnTo>
                    <a:lnTo>
                      <a:pt x="7549" y="1596"/>
                    </a:lnTo>
                    <a:lnTo>
                      <a:pt x="7564" y="1572"/>
                    </a:lnTo>
                    <a:lnTo>
                      <a:pt x="7583" y="1546"/>
                    </a:lnTo>
                    <a:lnTo>
                      <a:pt x="7602" y="1520"/>
                    </a:lnTo>
                    <a:lnTo>
                      <a:pt x="7623" y="1495"/>
                    </a:lnTo>
                    <a:lnTo>
                      <a:pt x="7646" y="1469"/>
                    </a:lnTo>
                    <a:lnTo>
                      <a:pt x="7671" y="1442"/>
                    </a:lnTo>
                    <a:lnTo>
                      <a:pt x="7695" y="1415"/>
                    </a:lnTo>
                    <a:lnTo>
                      <a:pt x="7722" y="1389"/>
                    </a:lnTo>
                    <a:lnTo>
                      <a:pt x="7750" y="1362"/>
                    </a:lnTo>
                    <a:lnTo>
                      <a:pt x="7778" y="1337"/>
                    </a:lnTo>
                    <a:lnTo>
                      <a:pt x="7808" y="1311"/>
                    </a:lnTo>
                    <a:lnTo>
                      <a:pt x="7837" y="1285"/>
                    </a:lnTo>
                    <a:lnTo>
                      <a:pt x="7867" y="1261"/>
                    </a:lnTo>
                    <a:lnTo>
                      <a:pt x="7897" y="1236"/>
                    </a:lnTo>
                    <a:lnTo>
                      <a:pt x="7928" y="1213"/>
                    </a:lnTo>
                    <a:lnTo>
                      <a:pt x="7958" y="1191"/>
                    </a:lnTo>
                    <a:lnTo>
                      <a:pt x="7989" y="1170"/>
                    </a:lnTo>
                    <a:lnTo>
                      <a:pt x="8020" y="1150"/>
                    </a:lnTo>
                    <a:lnTo>
                      <a:pt x="8050" y="1132"/>
                    </a:lnTo>
                    <a:lnTo>
                      <a:pt x="8080" y="1115"/>
                    </a:lnTo>
                    <a:lnTo>
                      <a:pt x="8109" y="1100"/>
                    </a:lnTo>
                    <a:lnTo>
                      <a:pt x="8137" y="1086"/>
                    </a:lnTo>
                    <a:lnTo>
                      <a:pt x="8164" y="1075"/>
                    </a:lnTo>
                    <a:lnTo>
                      <a:pt x="8190" y="1064"/>
                    </a:lnTo>
                    <a:lnTo>
                      <a:pt x="8216" y="1056"/>
                    </a:lnTo>
                    <a:lnTo>
                      <a:pt x="8239" y="1050"/>
                    </a:lnTo>
                    <a:lnTo>
                      <a:pt x="8262" y="1046"/>
                    </a:lnTo>
                    <a:lnTo>
                      <a:pt x="8283" y="1045"/>
                    </a:lnTo>
                    <a:lnTo>
                      <a:pt x="8283" y="1045"/>
                    </a:lnTo>
                    <a:lnTo>
                      <a:pt x="8303" y="1044"/>
                    </a:lnTo>
                    <a:lnTo>
                      <a:pt x="8322" y="1042"/>
                    </a:lnTo>
                    <a:lnTo>
                      <a:pt x="8342" y="1038"/>
                    </a:lnTo>
                    <a:lnTo>
                      <a:pt x="8361" y="1032"/>
                    </a:lnTo>
                    <a:lnTo>
                      <a:pt x="8381" y="1026"/>
                    </a:lnTo>
                    <a:lnTo>
                      <a:pt x="8399" y="1017"/>
                    </a:lnTo>
                    <a:lnTo>
                      <a:pt x="8418" y="1007"/>
                    </a:lnTo>
                    <a:lnTo>
                      <a:pt x="8435" y="997"/>
                    </a:lnTo>
                    <a:lnTo>
                      <a:pt x="8452" y="986"/>
                    </a:lnTo>
                    <a:lnTo>
                      <a:pt x="8468" y="974"/>
                    </a:lnTo>
                    <a:lnTo>
                      <a:pt x="8484" y="962"/>
                    </a:lnTo>
                    <a:lnTo>
                      <a:pt x="8497" y="948"/>
                    </a:lnTo>
                    <a:lnTo>
                      <a:pt x="8511" y="935"/>
                    </a:lnTo>
                    <a:lnTo>
                      <a:pt x="8523" y="922"/>
                    </a:lnTo>
                    <a:lnTo>
                      <a:pt x="8534" y="907"/>
                    </a:lnTo>
                    <a:lnTo>
                      <a:pt x="8544" y="893"/>
                    </a:lnTo>
                    <a:lnTo>
                      <a:pt x="8552" y="879"/>
                    </a:lnTo>
                    <a:lnTo>
                      <a:pt x="8560" y="865"/>
                    </a:lnTo>
                    <a:lnTo>
                      <a:pt x="8565" y="852"/>
                    </a:lnTo>
                    <a:lnTo>
                      <a:pt x="8568" y="838"/>
                    </a:lnTo>
                    <a:lnTo>
                      <a:pt x="8571" y="826"/>
                    </a:lnTo>
                    <a:lnTo>
                      <a:pt x="8571" y="814"/>
                    </a:lnTo>
                    <a:lnTo>
                      <a:pt x="8569" y="803"/>
                    </a:lnTo>
                    <a:lnTo>
                      <a:pt x="8566" y="792"/>
                    </a:lnTo>
                    <a:lnTo>
                      <a:pt x="8560" y="783"/>
                    </a:lnTo>
                    <a:lnTo>
                      <a:pt x="8552" y="775"/>
                    </a:lnTo>
                    <a:lnTo>
                      <a:pt x="8543" y="767"/>
                    </a:lnTo>
                    <a:lnTo>
                      <a:pt x="8530" y="762"/>
                    </a:lnTo>
                    <a:lnTo>
                      <a:pt x="8516" y="757"/>
                    </a:lnTo>
                    <a:lnTo>
                      <a:pt x="8498" y="755"/>
                    </a:lnTo>
                    <a:lnTo>
                      <a:pt x="8479" y="754"/>
                    </a:lnTo>
                    <a:lnTo>
                      <a:pt x="8457" y="755"/>
                    </a:lnTo>
                    <a:lnTo>
                      <a:pt x="8457" y="755"/>
                    </a:lnTo>
                    <a:close/>
                    <a:moveTo>
                      <a:pt x="357" y="7114"/>
                    </a:moveTo>
                    <a:lnTo>
                      <a:pt x="357" y="7114"/>
                    </a:lnTo>
                    <a:lnTo>
                      <a:pt x="346" y="7118"/>
                    </a:lnTo>
                    <a:lnTo>
                      <a:pt x="336" y="7122"/>
                    </a:lnTo>
                    <a:lnTo>
                      <a:pt x="328" y="7127"/>
                    </a:lnTo>
                    <a:lnTo>
                      <a:pt x="322" y="7131"/>
                    </a:lnTo>
                    <a:lnTo>
                      <a:pt x="315" y="7136"/>
                    </a:lnTo>
                    <a:lnTo>
                      <a:pt x="312" y="7142"/>
                    </a:lnTo>
                    <a:lnTo>
                      <a:pt x="308" y="7149"/>
                    </a:lnTo>
                    <a:lnTo>
                      <a:pt x="307" y="7156"/>
                    </a:lnTo>
                    <a:lnTo>
                      <a:pt x="307" y="7163"/>
                    </a:lnTo>
                    <a:lnTo>
                      <a:pt x="307" y="7171"/>
                    </a:lnTo>
                    <a:lnTo>
                      <a:pt x="309" y="7179"/>
                    </a:lnTo>
                    <a:lnTo>
                      <a:pt x="313" y="7188"/>
                    </a:lnTo>
                    <a:lnTo>
                      <a:pt x="318" y="7196"/>
                    </a:lnTo>
                    <a:lnTo>
                      <a:pt x="323" y="7206"/>
                    </a:lnTo>
                    <a:lnTo>
                      <a:pt x="339" y="7227"/>
                    </a:lnTo>
                    <a:lnTo>
                      <a:pt x="339" y="7227"/>
                    </a:lnTo>
                    <a:lnTo>
                      <a:pt x="347" y="7237"/>
                    </a:lnTo>
                    <a:lnTo>
                      <a:pt x="356" y="7244"/>
                    </a:lnTo>
                    <a:lnTo>
                      <a:pt x="364" y="7248"/>
                    </a:lnTo>
                    <a:lnTo>
                      <a:pt x="373" y="7250"/>
                    </a:lnTo>
                    <a:lnTo>
                      <a:pt x="382" y="7250"/>
                    </a:lnTo>
                    <a:lnTo>
                      <a:pt x="390" y="7248"/>
                    </a:lnTo>
                    <a:lnTo>
                      <a:pt x="397" y="7244"/>
                    </a:lnTo>
                    <a:lnTo>
                      <a:pt x="405" y="7238"/>
                    </a:lnTo>
                    <a:lnTo>
                      <a:pt x="412" y="7232"/>
                    </a:lnTo>
                    <a:lnTo>
                      <a:pt x="418" y="7224"/>
                    </a:lnTo>
                    <a:lnTo>
                      <a:pt x="424" y="7216"/>
                    </a:lnTo>
                    <a:lnTo>
                      <a:pt x="429" y="7206"/>
                    </a:lnTo>
                    <a:lnTo>
                      <a:pt x="434" y="7196"/>
                    </a:lnTo>
                    <a:lnTo>
                      <a:pt x="438" y="7187"/>
                    </a:lnTo>
                    <a:lnTo>
                      <a:pt x="442" y="7176"/>
                    </a:lnTo>
                    <a:lnTo>
                      <a:pt x="444" y="7166"/>
                    </a:lnTo>
                    <a:lnTo>
                      <a:pt x="444" y="7166"/>
                    </a:lnTo>
                    <a:lnTo>
                      <a:pt x="445" y="7156"/>
                    </a:lnTo>
                    <a:lnTo>
                      <a:pt x="445" y="7146"/>
                    </a:lnTo>
                    <a:lnTo>
                      <a:pt x="445" y="7138"/>
                    </a:lnTo>
                    <a:lnTo>
                      <a:pt x="443" y="7130"/>
                    </a:lnTo>
                    <a:lnTo>
                      <a:pt x="439" y="7124"/>
                    </a:lnTo>
                    <a:lnTo>
                      <a:pt x="435" y="7118"/>
                    </a:lnTo>
                    <a:lnTo>
                      <a:pt x="431" y="7113"/>
                    </a:lnTo>
                    <a:lnTo>
                      <a:pt x="424" y="7108"/>
                    </a:lnTo>
                    <a:lnTo>
                      <a:pt x="418" y="7106"/>
                    </a:lnTo>
                    <a:lnTo>
                      <a:pt x="411" y="7103"/>
                    </a:lnTo>
                    <a:lnTo>
                      <a:pt x="404" y="7102"/>
                    </a:lnTo>
                    <a:lnTo>
                      <a:pt x="395" y="7102"/>
                    </a:lnTo>
                    <a:lnTo>
                      <a:pt x="386" y="7103"/>
                    </a:lnTo>
                    <a:lnTo>
                      <a:pt x="377" y="7106"/>
                    </a:lnTo>
                    <a:lnTo>
                      <a:pt x="367" y="7109"/>
                    </a:lnTo>
                    <a:lnTo>
                      <a:pt x="357" y="7114"/>
                    </a:lnTo>
                    <a:lnTo>
                      <a:pt x="357" y="7114"/>
                    </a:lnTo>
                    <a:close/>
                    <a:moveTo>
                      <a:pt x="7370" y="2462"/>
                    </a:moveTo>
                    <a:lnTo>
                      <a:pt x="7370" y="2462"/>
                    </a:lnTo>
                    <a:lnTo>
                      <a:pt x="7334" y="2453"/>
                    </a:lnTo>
                    <a:lnTo>
                      <a:pt x="7311" y="2462"/>
                    </a:lnTo>
                    <a:lnTo>
                      <a:pt x="7311" y="2462"/>
                    </a:lnTo>
                    <a:lnTo>
                      <a:pt x="7263" y="2479"/>
                    </a:lnTo>
                    <a:lnTo>
                      <a:pt x="7215" y="2497"/>
                    </a:lnTo>
                    <a:lnTo>
                      <a:pt x="7215" y="2497"/>
                    </a:lnTo>
                    <a:lnTo>
                      <a:pt x="7196" y="2503"/>
                    </a:lnTo>
                    <a:lnTo>
                      <a:pt x="7180" y="2510"/>
                    </a:lnTo>
                    <a:lnTo>
                      <a:pt x="7165" y="2513"/>
                    </a:lnTo>
                    <a:lnTo>
                      <a:pt x="7154" y="2514"/>
                    </a:lnTo>
                    <a:lnTo>
                      <a:pt x="7144" y="2516"/>
                    </a:lnTo>
                    <a:lnTo>
                      <a:pt x="7137" y="2514"/>
                    </a:lnTo>
                    <a:lnTo>
                      <a:pt x="7132" y="2513"/>
                    </a:lnTo>
                    <a:lnTo>
                      <a:pt x="7128" y="2510"/>
                    </a:lnTo>
                    <a:lnTo>
                      <a:pt x="7126" y="2506"/>
                    </a:lnTo>
                    <a:lnTo>
                      <a:pt x="7125" y="2501"/>
                    </a:lnTo>
                    <a:lnTo>
                      <a:pt x="7125" y="2495"/>
                    </a:lnTo>
                    <a:lnTo>
                      <a:pt x="7126" y="2489"/>
                    </a:lnTo>
                    <a:lnTo>
                      <a:pt x="7131" y="2474"/>
                    </a:lnTo>
                    <a:lnTo>
                      <a:pt x="7136" y="2458"/>
                    </a:lnTo>
                    <a:lnTo>
                      <a:pt x="7142" y="2442"/>
                    </a:lnTo>
                    <a:lnTo>
                      <a:pt x="7144" y="2426"/>
                    </a:lnTo>
                    <a:lnTo>
                      <a:pt x="7145" y="2419"/>
                    </a:lnTo>
                    <a:lnTo>
                      <a:pt x="7145" y="2413"/>
                    </a:lnTo>
                    <a:lnTo>
                      <a:pt x="7143" y="2405"/>
                    </a:lnTo>
                    <a:lnTo>
                      <a:pt x="7141" y="2401"/>
                    </a:lnTo>
                    <a:lnTo>
                      <a:pt x="7136" y="2396"/>
                    </a:lnTo>
                    <a:lnTo>
                      <a:pt x="7130" y="2392"/>
                    </a:lnTo>
                    <a:lnTo>
                      <a:pt x="7121" y="2388"/>
                    </a:lnTo>
                    <a:lnTo>
                      <a:pt x="7111" y="2387"/>
                    </a:lnTo>
                    <a:lnTo>
                      <a:pt x="7098" y="2387"/>
                    </a:lnTo>
                    <a:lnTo>
                      <a:pt x="7083" y="2387"/>
                    </a:lnTo>
                    <a:lnTo>
                      <a:pt x="7065" y="2390"/>
                    </a:lnTo>
                    <a:lnTo>
                      <a:pt x="7044" y="2394"/>
                    </a:lnTo>
                    <a:lnTo>
                      <a:pt x="7044" y="2394"/>
                    </a:lnTo>
                    <a:lnTo>
                      <a:pt x="7000" y="2404"/>
                    </a:lnTo>
                    <a:lnTo>
                      <a:pt x="6957" y="2418"/>
                    </a:lnTo>
                    <a:lnTo>
                      <a:pt x="6915" y="2431"/>
                    </a:lnTo>
                    <a:lnTo>
                      <a:pt x="6876" y="2447"/>
                    </a:lnTo>
                    <a:lnTo>
                      <a:pt x="6838" y="2464"/>
                    </a:lnTo>
                    <a:lnTo>
                      <a:pt x="6801" y="2483"/>
                    </a:lnTo>
                    <a:lnTo>
                      <a:pt x="6766" y="2502"/>
                    </a:lnTo>
                    <a:lnTo>
                      <a:pt x="6732" y="2523"/>
                    </a:lnTo>
                    <a:lnTo>
                      <a:pt x="6697" y="2544"/>
                    </a:lnTo>
                    <a:lnTo>
                      <a:pt x="6665" y="2566"/>
                    </a:lnTo>
                    <a:lnTo>
                      <a:pt x="6635" y="2588"/>
                    </a:lnTo>
                    <a:lnTo>
                      <a:pt x="6605" y="2611"/>
                    </a:lnTo>
                    <a:lnTo>
                      <a:pt x="6548" y="2656"/>
                    </a:lnTo>
                    <a:lnTo>
                      <a:pt x="6495" y="2703"/>
                    </a:lnTo>
                    <a:lnTo>
                      <a:pt x="6495" y="2703"/>
                    </a:lnTo>
                    <a:lnTo>
                      <a:pt x="6483" y="2712"/>
                    </a:lnTo>
                    <a:lnTo>
                      <a:pt x="6473" y="2719"/>
                    </a:lnTo>
                    <a:lnTo>
                      <a:pt x="6463" y="2723"/>
                    </a:lnTo>
                    <a:lnTo>
                      <a:pt x="6456" y="2723"/>
                    </a:lnTo>
                    <a:lnTo>
                      <a:pt x="6450" y="2721"/>
                    </a:lnTo>
                    <a:lnTo>
                      <a:pt x="6445" y="2716"/>
                    </a:lnTo>
                    <a:lnTo>
                      <a:pt x="6440" y="2710"/>
                    </a:lnTo>
                    <a:lnTo>
                      <a:pt x="6438" y="2702"/>
                    </a:lnTo>
                    <a:lnTo>
                      <a:pt x="6435" y="2692"/>
                    </a:lnTo>
                    <a:lnTo>
                      <a:pt x="6433" y="2680"/>
                    </a:lnTo>
                    <a:lnTo>
                      <a:pt x="6430" y="2653"/>
                    </a:lnTo>
                    <a:lnTo>
                      <a:pt x="6429" y="2584"/>
                    </a:lnTo>
                    <a:lnTo>
                      <a:pt x="6428" y="2547"/>
                    </a:lnTo>
                    <a:lnTo>
                      <a:pt x="6425" y="2512"/>
                    </a:lnTo>
                    <a:lnTo>
                      <a:pt x="6423" y="2494"/>
                    </a:lnTo>
                    <a:lnTo>
                      <a:pt x="6419" y="2476"/>
                    </a:lnTo>
                    <a:lnTo>
                      <a:pt x="6416" y="2461"/>
                    </a:lnTo>
                    <a:lnTo>
                      <a:pt x="6411" y="2445"/>
                    </a:lnTo>
                    <a:lnTo>
                      <a:pt x="6405" y="2430"/>
                    </a:lnTo>
                    <a:lnTo>
                      <a:pt x="6399" y="2418"/>
                    </a:lnTo>
                    <a:lnTo>
                      <a:pt x="6390" y="2405"/>
                    </a:lnTo>
                    <a:lnTo>
                      <a:pt x="6380" y="2396"/>
                    </a:lnTo>
                    <a:lnTo>
                      <a:pt x="6368" y="2388"/>
                    </a:lnTo>
                    <a:lnTo>
                      <a:pt x="6356" y="2382"/>
                    </a:lnTo>
                    <a:lnTo>
                      <a:pt x="6341" y="2379"/>
                    </a:lnTo>
                    <a:lnTo>
                      <a:pt x="6324" y="2377"/>
                    </a:lnTo>
                    <a:lnTo>
                      <a:pt x="6324" y="2377"/>
                    </a:lnTo>
                    <a:lnTo>
                      <a:pt x="6308" y="2379"/>
                    </a:lnTo>
                    <a:lnTo>
                      <a:pt x="6293" y="2381"/>
                    </a:lnTo>
                    <a:lnTo>
                      <a:pt x="6282" y="2387"/>
                    </a:lnTo>
                    <a:lnTo>
                      <a:pt x="6272" y="2394"/>
                    </a:lnTo>
                    <a:lnTo>
                      <a:pt x="6265" y="2404"/>
                    </a:lnTo>
                    <a:lnTo>
                      <a:pt x="6259" y="2415"/>
                    </a:lnTo>
                    <a:lnTo>
                      <a:pt x="6255" y="2427"/>
                    </a:lnTo>
                    <a:lnTo>
                      <a:pt x="6253" y="2441"/>
                    </a:lnTo>
                    <a:lnTo>
                      <a:pt x="6250" y="2456"/>
                    </a:lnTo>
                    <a:lnTo>
                      <a:pt x="6250" y="2473"/>
                    </a:lnTo>
                    <a:lnTo>
                      <a:pt x="6252" y="2489"/>
                    </a:lnTo>
                    <a:lnTo>
                      <a:pt x="6253" y="2507"/>
                    </a:lnTo>
                    <a:lnTo>
                      <a:pt x="6258" y="2544"/>
                    </a:lnTo>
                    <a:lnTo>
                      <a:pt x="6264" y="2583"/>
                    </a:lnTo>
                    <a:lnTo>
                      <a:pt x="6270" y="2621"/>
                    </a:lnTo>
                    <a:lnTo>
                      <a:pt x="6275" y="2658"/>
                    </a:lnTo>
                    <a:lnTo>
                      <a:pt x="6276" y="2676"/>
                    </a:lnTo>
                    <a:lnTo>
                      <a:pt x="6277" y="2693"/>
                    </a:lnTo>
                    <a:lnTo>
                      <a:pt x="6277" y="2709"/>
                    </a:lnTo>
                    <a:lnTo>
                      <a:pt x="6276" y="2724"/>
                    </a:lnTo>
                    <a:lnTo>
                      <a:pt x="6274" y="2737"/>
                    </a:lnTo>
                    <a:lnTo>
                      <a:pt x="6269" y="2751"/>
                    </a:lnTo>
                    <a:lnTo>
                      <a:pt x="6263" y="2762"/>
                    </a:lnTo>
                    <a:lnTo>
                      <a:pt x="6255" y="2770"/>
                    </a:lnTo>
                    <a:lnTo>
                      <a:pt x="6245" y="2778"/>
                    </a:lnTo>
                    <a:lnTo>
                      <a:pt x="6234" y="2784"/>
                    </a:lnTo>
                    <a:lnTo>
                      <a:pt x="6221" y="2787"/>
                    </a:lnTo>
                    <a:lnTo>
                      <a:pt x="6204" y="2789"/>
                    </a:lnTo>
                    <a:lnTo>
                      <a:pt x="6204" y="2789"/>
                    </a:lnTo>
                    <a:lnTo>
                      <a:pt x="6168" y="2789"/>
                    </a:lnTo>
                    <a:lnTo>
                      <a:pt x="6134" y="2790"/>
                    </a:lnTo>
                    <a:lnTo>
                      <a:pt x="6101" y="2792"/>
                    </a:lnTo>
                    <a:lnTo>
                      <a:pt x="6070" y="2795"/>
                    </a:lnTo>
                    <a:lnTo>
                      <a:pt x="6041" y="2800"/>
                    </a:lnTo>
                    <a:lnTo>
                      <a:pt x="6014" y="2805"/>
                    </a:lnTo>
                    <a:lnTo>
                      <a:pt x="5990" y="2811"/>
                    </a:lnTo>
                    <a:lnTo>
                      <a:pt x="5969" y="2818"/>
                    </a:lnTo>
                    <a:lnTo>
                      <a:pt x="5950" y="2827"/>
                    </a:lnTo>
                    <a:lnTo>
                      <a:pt x="5944" y="2832"/>
                    </a:lnTo>
                    <a:lnTo>
                      <a:pt x="5938" y="2836"/>
                    </a:lnTo>
                    <a:lnTo>
                      <a:pt x="5932" y="2843"/>
                    </a:lnTo>
                    <a:lnTo>
                      <a:pt x="5928" y="2847"/>
                    </a:lnTo>
                    <a:lnTo>
                      <a:pt x="5926" y="2854"/>
                    </a:lnTo>
                    <a:lnTo>
                      <a:pt x="5925" y="2861"/>
                    </a:lnTo>
                    <a:lnTo>
                      <a:pt x="5925" y="2867"/>
                    </a:lnTo>
                    <a:lnTo>
                      <a:pt x="5926" y="2874"/>
                    </a:lnTo>
                    <a:lnTo>
                      <a:pt x="5928" y="2882"/>
                    </a:lnTo>
                    <a:lnTo>
                      <a:pt x="5932" y="2890"/>
                    </a:lnTo>
                    <a:lnTo>
                      <a:pt x="5938" y="2898"/>
                    </a:lnTo>
                    <a:lnTo>
                      <a:pt x="5945" y="2906"/>
                    </a:lnTo>
                    <a:lnTo>
                      <a:pt x="5954" y="2916"/>
                    </a:lnTo>
                    <a:lnTo>
                      <a:pt x="5964" y="2926"/>
                    </a:lnTo>
                    <a:lnTo>
                      <a:pt x="5964" y="2926"/>
                    </a:lnTo>
                    <a:lnTo>
                      <a:pt x="5983" y="2943"/>
                    </a:lnTo>
                    <a:lnTo>
                      <a:pt x="5990" y="2952"/>
                    </a:lnTo>
                    <a:lnTo>
                      <a:pt x="5996" y="2959"/>
                    </a:lnTo>
                    <a:lnTo>
                      <a:pt x="5999" y="2965"/>
                    </a:lnTo>
                    <a:lnTo>
                      <a:pt x="6001" y="2971"/>
                    </a:lnTo>
                    <a:lnTo>
                      <a:pt x="6002" y="2976"/>
                    </a:lnTo>
                    <a:lnTo>
                      <a:pt x="6001" y="2981"/>
                    </a:lnTo>
                    <a:lnTo>
                      <a:pt x="5999" y="2986"/>
                    </a:lnTo>
                    <a:lnTo>
                      <a:pt x="5996" y="2989"/>
                    </a:lnTo>
                    <a:lnTo>
                      <a:pt x="5991" y="2992"/>
                    </a:lnTo>
                    <a:lnTo>
                      <a:pt x="5985" y="2994"/>
                    </a:lnTo>
                    <a:lnTo>
                      <a:pt x="5979" y="2997"/>
                    </a:lnTo>
                    <a:lnTo>
                      <a:pt x="5970" y="2998"/>
                    </a:lnTo>
                    <a:lnTo>
                      <a:pt x="5952" y="3000"/>
                    </a:lnTo>
                    <a:lnTo>
                      <a:pt x="5928" y="3000"/>
                    </a:lnTo>
                    <a:lnTo>
                      <a:pt x="5903" y="2998"/>
                    </a:lnTo>
                    <a:lnTo>
                      <a:pt x="5874" y="2996"/>
                    </a:lnTo>
                    <a:lnTo>
                      <a:pt x="5844" y="2991"/>
                    </a:lnTo>
                    <a:lnTo>
                      <a:pt x="5811" y="2985"/>
                    </a:lnTo>
                    <a:lnTo>
                      <a:pt x="5776" y="2977"/>
                    </a:lnTo>
                    <a:lnTo>
                      <a:pt x="5742" y="2969"/>
                    </a:lnTo>
                    <a:lnTo>
                      <a:pt x="5707" y="2960"/>
                    </a:lnTo>
                    <a:lnTo>
                      <a:pt x="5707" y="2960"/>
                    </a:lnTo>
                    <a:lnTo>
                      <a:pt x="5676" y="2953"/>
                    </a:lnTo>
                    <a:lnTo>
                      <a:pt x="5665" y="2950"/>
                    </a:lnTo>
                    <a:lnTo>
                      <a:pt x="5655" y="2950"/>
                    </a:lnTo>
                    <a:lnTo>
                      <a:pt x="5648" y="2950"/>
                    </a:lnTo>
                    <a:lnTo>
                      <a:pt x="5643" y="2952"/>
                    </a:lnTo>
                    <a:lnTo>
                      <a:pt x="5639" y="2954"/>
                    </a:lnTo>
                    <a:lnTo>
                      <a:pt x="5637" y="2958"/>
                    </a:lnTo>
                    <a:lnTo>
                      <a:pt x="5636" y="2961"/>
                    </a:lnTo>
                    <a:lnTo>
                      <a:pt x="5637" y="2966"/>
                    </a:lnTo>
                    <a:lnTo>
                      <a:pt x="5638" y="2971"/>
                    </a:lnTo>
                    <a:lnTo>
                      <a:pt x="5642" y="2977"/>
                    </a:lnTo>
                    <a:lnTo>
                      <a:pt x="5649" y="2991"/>
                    </a:lnTo>
                    <a:lnTo>
                      <a:pt x="5660" y="3007"/>
                    </a:lnTo>
                    <a:lnTo>
                      <a:pt x="5683" y="3041"/>
                    </a:lnTo>
                    <a:lnTo>
                      <a:pt x="5693" y="3058"/>
                    </a:lnTo>
                    <a:lnTo>
                      <a:pt x="5702" y="3075"/>
                    </a:lnTo>
                    <a:lnTo>
                      <a:pt x="5705" y="3084"/>
                    </a:lnTo>
                    <a:lnTo>
                      <a:pt x="5707" y="3091"/>
                    </a:lnTo>
                    <a:lnTo>
                      <a:pt x="5708" y="3100"/>
                    </a:lnTo>
                    <a:lnTo>
                      <a:pt x="5708" y="3107"/>
                    </a:lnTo>
                    <a:lnTo>
                      <a:pt x="5705" y="3113"/>
                    </a:lnTo>
                    <a:lnTo>
                      <a:pt x="5702" y="3120"/>
                    </a:lnTo>
                    <a:lnTo>
                      <a:pt x="5697" y="3125"/>
                    </a:lnTo>
                    <a:lnTo>
                      <a:pt x="5690" y="3131"/>
                    </a:lnTo>
                    <a:lnTo>
                      <a:pt x="5690" y="3131"/>
                    </a:lnTo>
                    <a:lnTo>
                      <a:pt x="5681" y="3135"/>
                    </a:lnTo>
                    <a:lnTo>
                      <a:pt x="5672" y="3139"/>
                    </a:lnTo>
                    <a:lnTo>
                      <a:pt x="5663" y="3141"/>
                    </a:lnTo>
                    <a:lnTo>
                      <a:pt x="5653" y="3144"/>
                    </a:lnTo>
                    <a:lnTo>
                      <a:pt x="5643" y="3145"/>
                    </a:lnTo>
                    <a:lnTo>
                      <a:pt x="5632" y="3146"/>
                    </a:lnTo>
                    <a:lnTo>
                      <a:pt x="5609" y="3145"/>
                    </a:lnTo>
                    <a:lnTo>
                      <a:pt x="5585" y="3142"/>
                    </a:lnTo>
                    <a:lnTo>
                      <a:pt x="5560" y="3136"/>
                    </a:lnTo>
                    <a:lnTo>
                      <a:pt x="5534" y="3128"/>
                    </a:lnTo>
                    <a:lnTo>
                      <a:pt x="5508" y="3118"/>
                    </a:lnTo>
                    <a:lnTo>
                      <a:pt x="5481" y="3106"/>
                    </a:lnTo>
                    <a:lnTo>
                      <a:pt x="5454" y="3092"/>
                    </a:lnTo>
                    <a:lnTo>
                      <a:pt x="5429" y="3076"/>
                    </a:lnTo>
                    <a:lnTo>
                      <a:pt x="5403" y="3058"/>
                    </a:lnTo>
                    <a:lnTo>
                      <a:pt x="5379" y="3040"/>
                    </a:lnTo>
                    <a:lnTo>
                      <a:pt x="5355" y="3020"/>
                    </a:lnTo>
                    <a:lnTo>
                      <a:pt x="5333" y="2999"/>
                    </a:lnTo>
                    <a:lnTo>
                      <a:pt x="5312" y="2977"/>
                    </a:lnTo>
                    <a:lnTo>
                      <a:pt x="5312" y="2977"/>
                    </a:lnTo>
                    <a:lnTo>
                      <a:pt x="5293" y="2955"/>
                    </a:lnTo>
                    <a:lnTo>
                      <a:pt x="5271" y="2933"/>
                    </a:lnTo>
                    <a:lnTo>
                      <a:pt x="5246" y="2912"/>
                    </a:lnTo>
                    <a:lnTo>
                      <a:pt x="5223" y="2893"/>
                    </a:lnTo>
                    <a:lnTo>
                      <a:pt x="5175" y="2855"/>
                    </a:lnTo>
                    <a:lnTo>
                      <a:pt x="5153" y="2836"/>
                    </a:lnTo>
                    <a:lnTo>
                      <a:pt x="5132" y="2818"/>
                    </a:lnTo>
                    <a:lnTo>
                      <a:pt x="5115" y="2801"/>
                    </a:lnTo>
                    <a:lnTo>
                      <a:pt x="5099" y="2784"/>
                    </a:lnTo>
                    <a:lnTo>
                      <a:pt x="5093" y="2775"/>
                    </a:lnTo>
                    <a:lnTo>
                      <a:pt x="5088" y="2767"/>
                    </a:lnTo>
                    <a:lnTo>
                      <a:pt x="5085" y="2758"/>
                    </a:lnTo>
                    <a:lnTo>
                      <a:pt x="5081" y="2751"/>
                    </a:lnTo>
                    <a:lnTo>
                      <a:pt x="5080" y="2742"/>
                    </a:lnTo>
                    <a:lnTo>
                      <a:pt x="5079" y="2734"/>
                    </a:lnTo>
                    <a:lnTo>
                      <a:pt x="5080" y="2726"/>
                    </a:lnTo>
                    <a:lnTo>
                      <a:pt x="5082" y="2718"/>
                    </a:lnTo>
                    <a:lnTo>
                      <a:pt x="5086" y="2709"/>
                    </a:lnTo>
                    <a:lnTo>
                      <a:pt x="5091" y="2702"/>
                    </a:lnTo>
                    <a:lnTo>
                      <a:pt x="5098" y="2693"/>
                    </a:lnTo>
                    <a:lnTo>
                      <a:pt x="5107" y="2686"/>
                    </a:lnTo>
                    <a:lnTo>
                      <a:pt x="5107" y="2686"/>
                    </a:lnTo>
                    <a:lnTo>
                      <a:pt x="5117" y="2678"/>
                    </a:lnTo>
                    <a:lnTo>
                      <a:pt x="5128" y="2672"/>
                    </a:lnTo>
                    <a:lnTo>
                      <a:pt x="5137" y="2667"/>
                    </a:lnTo>
                    <a:lnTo>
                      <a:pt x="5150" y="2664"/>
                    </a:lnTo>
                    <a:lnTo>
                      <a:pt x="5161" y="2661"/>
                    </a:lnTo>
                    <a:lnTo>
                      <a:pt x="5173" y="2660"/>
                    </a:lnTo>
                    <a:lnTo>
                      <a:pt x="5185" y="2659"/>
                    </a:lnTo>
                    <a:lnTo>
                      <a:pt x="5197" y="2660"/>
                    </a:lnTo>
                    <a:lnTo>
                      <a:pt x="5224" y="2664"/>
                    </a:lnTo>
                    <a:lnTo>
                      <a:pt x="5254" y="2670"/>
                    </a:lnTo>
                    <a:lnTo>
                      <a:pt x="5284" y="2677"/>
                    </a:lnTo>
                    <a:lnTo>
                      <a:pt x="5317" y="2687"/>
                    </a:lnTo>
                    <a:lnTo>
                      <a:pt x="5388" y="2709"/>
                    </a:lnTo>
                    <a:lnTo>
                      <a:pt x="5428" y="2721"/>
                    </a:lnTo>
                    <a:lnTo>
                      <a:pt x="5469" y="2731"/>
                    </a:lnTo>
                    <a:lnTo>
                      <a:pt x="5512" y="2740"/>
                    </a:lnTo>
                    <a:lnTo>
                      <a:pt x="5557" y="2747"/>
                    </a:lnTo>
                    <a:lnTo>
                      <a:pt x="5581" y="2751"/>
                    </a:lnTo>
                    <a:lnTo>
                      <a:pt x="5605" y="2752"/>
                    </a:lnTo>
                    <a:lnTo>
                      <a:pt x="5631" y="2753"/>
                    </a:lnTo>
                    <a:lnTo>
                      <a:pt x="5655" y="2754"/>
                    </a:lnTo>
                    <a:lnTo>
                      <a:pt x="5655" y="2754"/>
                    </a:lnTo>
                    <a:lnTo>
                      <a:pt x="5680" y="2753"/>
                    </a:lnTo>
                    <a:lnTo>
                      <a:pt x="5703" y="2751"/>
                    </a:lnTo>
                    <a:lnTo>
                      <a:pt x="5724" y="2747"/>
                    </a:lnTo>
                    <a:lnTo>
                      <a:pt x="5743" y="2741"/>
                    </a:lnTo>
                    <a:lnTo>
                      <a:pt x="5761" y="2735"/>
                    </a:lnTo>
                    <a:lnTo>
                      <a:pt x="5776" y="2726"/>
                    </a:lnTo>
                    <a:lnTo>
                      <a:pt x="5790" y="2718"/>
                    </a:lnTo>
                    <a:lnTo>
                      <a:pt x="5802" y="2708"/>
                    </a:lnTo>
                    <a:lnTo>
                      <a:pt x="5813" y="2697"/>
                    </a:lnTo>
                    <a:lnTo>
                      <a:pt x="5822" y="2686"/>
                    </a:lnTo>
                    <a:lnTo>
                      <a:pt x="5829" y="2672"/>
                    </a:lnTo>
                    <a:lnTo>
                      <a:pt x="5835" y="2660"/>
                    </a:lnTo>
                    <a:lnTo>
                      <a:pt x="5839" y="2647"/>
                    </a:lnTo>
                    <a:lnTo>
                      <a:pt x="5841" y="2632"/>
                    </a:lnTo>
                    <a:lnTo>
                      <a:pt x="5843" y="2618"/>
                    </a:lnTo>
                    <a:lnTo>
                      <a:pt x="5841" y="2604"/>
                    </a:lnTo>
                    <a:lnTo>
                      <a:pt x="5840" y="2589"/>
                    </a:lnTo>
                    <a:lnTo>
                      <a:pt x="5836" y="2574"/>
                    </a:lnTo>
                    <a:lnTo>
                      <a:pt x="5832" y="2561"/>
                    </a:lnTo>
                    <a:lnTo>
                      <a:pt x="5825" y="2546"/>
                    </a:lnTo>
                    <a:lnTo>
                      <a:pt x="5818" y="2533"/>
                    </a:lnTo>
                    <a:lnTo>
                      <a:pt x="5810" y="2519"/>
                    </a:lnTo>
                    <a:lnTo>
                      <a:pt x="5800" y="2506"/>
                    </a:lnTo>
                    <a:lnTo>
                      <a:pt x="5789" y="2494"/>
                    </a:lnTo>
                    <a:lnTo>
                      <a:pt x="5775" y="2481"/>
                    </a:lnTo>
                    <a:lnTo>
                      <a:pt x="5762" y="2472"/>
                    </a:lnTo>
                    <a:lnTo>
                      <a:pt x="5747" y="2461"/>
                    </a:lnTo>
                    <a:lnTo>
                      <a:pt x="5731" y="2452"/>
                    </a:lnTo>
                    <a:lnTo>
                      <a:pt x="5714" y="2445"/>
                    </a:lnTo>
                    <a:lnTo>
                      <a:pt x="5696" y="2437"/>
                    </a:lnTo>
                    <a:lnTo>
                      <a:pt x="5676" y="2432"/>
                    </a:lnTo>
                    <a:lnTo>
                      <a:pt x="5655" y="2429"/>
                    </a:lnTo>
                    <a:lnTo>
                      <a:pt x="5655" y="2429"/>
                    </a:lnTo>
                    <a:lnTo>
                      <a:pt x="5616" y="2421"/>
                    </a:lnTo>
                    <a:lnTo>
                      <a:pt x="5582" y="2413"/>
                    </a:lnTo>
                    <a:lnTo>
                      <a:pt x="5552" y="2403"/>
                    </a:lnTo>
                    <a:lnTo>
                      <a:pt x="5527" y="2393"/>
                    </a:lnTo>
                    <a:lnTo>
                      <a:pt x="5503" y="2381"/>
                    </a:lnTo>
                    <a:lnTo>
                      <a:pt x="5481" y="2367"/>
                    </a:lnTo>
                    <a:lnTo>
                      <a:pt x="5462" y="2353"/>
                    </a:lnTo>
                    <a:lnTo>
                      <a:pt x="5443" y="2336"/>
                    </a:lnTo>
                    <a:lnTo>
                      <a:pt x="5425" y="2319"/>
                    </a:lnTo>
                    <a:lnTo>
                      <a:pt x="5405" y="2300"/>
                    </a:lnTo>
                    <a:lnTo>
                      <a:pt x="5364" y="2257"/>
                    </a:lnTo>
                    <a:lnTo>
                      <a:pt x="5339" y="2234"/>
                    </a:lnTo>
                    <a:lnTo>
                      <a:pt x="5312" y="2208"/>
                    </a:lnTo>
                    <a:lnTo>
                      <a:pt x="5281" y="2183"/>
                    </a:lnTo>
                    <a:lnTo>
                      <a:pt x="5244" y="2154"/>
                    </a:lnTo>
                    <a:lnTo>
                      <a:pt x="5244" y="2154"/>
                    </a:lnTo>
                    <a:lnTo>
                      <a:pt x="5207" y="2128"/>
                    </a:lnTo>
                    <a:lnTo>
                      <a:pt x="5172" y="2104"/>
                    </a:lnTo>
                    <a:lnTo>
                      <a:pt x="5137" y="2085"/>
                    </a:lnTo>
                    <a:lnTo>
                      <a:pt x="5105" y="2069"/>
                    </a:lnTo>
                    <a:lnTo>
                      <a:pt x="5074" y="2054"/>
                    </a:lnTo>
                    <a:lnTo>
                      <a:pt x="5042" y="2042"/>
                    </a:lnTo>
                    <a:lnTo>
                      <a:pt x="5010" y="2031"/>
                    </a:lnTo>
                    <a:lnTo>
                      <a:pt x="4978" y="2021"/>
                    </a:lnTo>
                    <a:lnTo>
                      <a:pt x="4912" y="2003"/>
                    </a:lnTo>
                    <a:lnTo>
                      <a:pt x="4840" y="1981"/>
                    </a:lnTo>
                    <a:lnTo>
                      <a:pt x="4799" y="1967"/>
                    </a:lnTo>
                    <a:lnTo>
                      <a:pt x="4757" y="1952"/>
                    </a:lnTo>
                    <a:lnTo>
                      <a:pt x="4711" y="1935"/>
                    </a:lnTo>
                    <a:lnTo>
                      <a:pt x="4661" y="1914"/>
                    </a:lnTo>
                    <a:lnTo>
                      <a:pt x="4661" y="1914"/>
                    </a:lnTo>
                    <a:lnTo>
                      <a:pt x="4635" y="1905"/>
                    </a:lnTo>
                    <a:lnTo>
                      <a:pt x="4610" y="1896"/>
                    </a:lnTo>
                    <a:lnTo>
                      <a:pt x="4583" y="1891"/>
                    </a:lnTo>
                    <a:lnTo>
                      <a:pt x="4556" y="1888"/>
                    </a:lnTo>
                    <a:lnTo>
                      <a:pt x="4529" y="1886"/>
                    </a:lnTo>
                    <a:lnTo>
                      <a:pt x="4501" y="1888"/>
                    </a:lnTo>
                    <a:lnTo>
                      <a:pt x="4474" y="1890"/>
                    </a:lnTo>
                    <a:lnTo>
                      <a:pt x="4446" y="1894"/>
                    </a:lnTo>
                    <a:lnTo>
                      <a:pt x="4417" y="1900"/>
                    </a:lnTo>
                    <a:lnTo>
                      <a:pt x="4389" y="1906"/>
                    </a:lnTo>
                    <a:lnTo>
                      <a:pt x="4361" y="1914"/>
                    </a:lnTo>
                    <a:lnTo>
                      <a:pt x="4333" y="1924"/>
                    </a:lnTo>
                    <a:lnTo>
                      <a:pt x="4305" y="1934"/>
                    </a:lnTo>
                    <a:lnTo>
                      <a:pt x="4277" y="1945"/>
                    </a:lnTo>
                    <a:lnTo>
                      <a:pt x="4220" y="1970"/>
                    </a:lnTo>
                    <a:lnTo>
                      <a:pt x="4164" y="1997"/>
                    </a:lnTo>
                    <a:lnTo>
                      <a:pt x="4109" y="2023"/>
                    </a:lnTo>
                    <a:lnTo>
                      <a:pt x="4001" y="2079"/>
                    </a:lnTo>
                    <a:lnTo>
                      <a:pt x="3950" y="2103"/>
                    </a:lnTo>
                    <a:lnTo>
                      <a:pt x="3899" y="2124"/>
                    </a:lnTo>
                    <a:lnTo>
                      <a:pt x="3875" y="2134"/>
                    </a:lnTo>
                    <a:lnTo>
                      <a:pt x="3850" y="2142"/>
                    </a:lnTo>
                    <a:lnTo>
                      <a:pt x="3827" y="2148"/>
                    </a:lnTo>
                    <a:lnTo>
                      <a:pt x="3805" y="2154"/>
                    </a:lnTo>
                    <a:lnTo>
                      <a:pt x="3805" y="2154"/>
                    </a:lnTo>
                    <a:lnTo>
                      <a:pt x="3782" y="2161"/>
                    </a:lnTo>
                    <a:lnTo>
                      <a:pt x="3759" y="2168"/>
                    </a:lnTo>
                    <a:lnTo>
                      <a:pt x="3735" y="2179"/>
                    </a:lnTo>
                    <a:lnTo>
                      <a:pt x="3711" y="2191"/>
                    </a:lnTo>
                    <a:lnTo>
                      <a:pt x="3686" y="2205"/>
                    </a:lnTo>
                    <a:lnTo>
                      <a:pt x="3662" y="2221"/>
                    </a:lnTo>
                    <a:lnTo>
                      <a:pt x="3637" y="2238"/>
                    </a:lnTo>
                    <a:lnTo>
                      <a:pt x="3613" y="2256"/>
                    </a:lnTo>
                    <a:lnTo>
                      <a:pt x="3588" y="2277"/>
                    </a:lnTo>
                    <a:lnTo>
                      <a:pt x="3563" y="2298"/>
                    </a:lnTo>
                    <a:lnTo>
                      <a:pt x="3538" y="2321"/>
                    </a:lnTo>
                    <a:lnTo>
                      <a:pt x="3512" y="2344"/>
                    </a:lnTo>
                    <a:lnTo>
                      <a:pt x="3463" y="2393"/>
                    </a:lnTo>
                    <a:lnTo>
                      <a:pt x="3415" y="2446"/>
                    </a:lnTo>
                    <a:lnTo>
                      <a:pt x="3367" y="2498"/>
                    </a:lnTo>
                    <a:lnTo>
                      <a:pt x="3321" y="2554"/>
                    </a:lnTo>
                    <a:lnTo>
                      <a:pt x="3277" y="2607"/>
                    </a:lnTo>
                    <a:lnTo>
                      <a:pt x="3236" y="2660"/>
                    </a:lnTo>
                    <a:lnTo>
                      <a:pt x="3197" y="2710"/>
                    </a:lnTo>
                    <a:lnTo>
                      <a:pt x="3162" y="2758"/>
                    </a:lnTo>
                    <a:lnTo>
                      <a:pt x="3102" y="2840"/>
                    </a:lnTo>
                    <a:lnTo>
                      <a:pt x="3102" y="2840"/>
                    </a:lnTo>
                    <a:lnTo>
                      <a:pt x="3075" y="2874"/>
                    </a:lnTo>
                    <a:lnTo>
                      <a:pt x="3046" y="2909"/>
                    </a:lnTo>
                    <a:lnTo>
                      <a:pt x="3015" y="2943"/>
                    </a:lnTo>
                    <a:lnTo>
                      <a:pt x="2982" y="2976"/>
                    </a:lnTo>
                    <a:lnTo>
                      <a:pt x="2948" y="3008"/>
                    </a:lnTo>
                    <a:lnTo>
                      <a:pt x="2914" y="3041"/>
                    </a:lnTo>
                    <a:lnTo>
                      <a:pt x="2840" y="3106"/>
                    </a:lnTo>
                    <a:lnTo>
                      <a:pt x="2767" y="3169"/>
                    </a:lnTo>
                    <a:lnTo>
                      <a:pt x="2692" y="3234"/>
                    </a:lnTo>
                    <a:lnTo>
                      <a:pt x="2657" y="3267"/>
                    </a:lnTo>
                    <a:lnTo>
                      <a:pt x="2621" y="3302"/>
                    </a:lnTo>
                    <a:lnTo>
                      <a:pt x="2587" y="3336"/>
                    </a:lnTo>
                    <a:lnTo>
                      <a:pt x="2554" y="3370"/>
                    </a:lnTo>
                    <a:lnTo>
                      <a:pt x="2554" y="3370"/>
                    </a:lnTo>
                    <a:lnTo>
                      <a:pt x="2538" y="3389"/>
                    </a:lnTo>
                    <a:lnTo>
                      <a:pt x="2526" y="3408"/>
                    </a:lnTo>
                    <a:lnTo>
                      <a:pt x="2513" y="3428"/>
                    </a:lnTo>
                    <a:lnTo>
                      <a:pt x="2504" y="3449"/>
                    </a:lnTo>
                    <a:lnTo>
                      <a:pt x="2495" y="3469"/>
                    </a:lnTo>
                    <a:lnTo>
                      <a:pt x="2488" y="3491"/>
                    </a:lnTo>
                    <a:lnTo>
                      <a:pt x="2483" y="3513"/>
                    </a:lnTo>
                    <a:lnTo>
                      <a:pt x="2478" y="3537"/>
                    </a:lnTo>
                    <a:lnTo>
                      <a:pt x="2475" y="3561"/>
                    </a:lnTo>
                    <a:lnTo>
                      <a:pt x="2474" y="3584"/>
                    </a:lnTo>
                    <a:lnTo>
                      <a:pt x="2474" y="3609"/>
                    </a:lnTo>
                    <a:lnTo>
                      <a:pt x="2475" y="3635"/>
                    </a:lnTo>
                    <a:lnTo>
                      <a:pt x="2478" y="3659"/>
                    </a:lnTo>
                    <a:lnTo>
                      <a:pt x="2481" y="3685"/>
                    </a:lnTo>
                    <a:lnTo>
                      <a:pt x="2486" y="3711"/>
                    </a:lnTo>
                    <a:lnTo>
                      <a:pt x="2491" y="3738"/>
                    </a:lnTo>
                    <a:lnTo>
                      <a:pt x="2497" y="3763"/>
                    </a:lnTo>
                    <a:lnTo>
                      <a:pt x="2505" y="3790"/>
                    </a:lnTo>
                    <a:lnTo>
                      <a:pt x="2513" y="3816"/>
                    </a:lnTo>
                    <a:lnTo>
                      <a:pt x="2523" y="3843"/>
                    </a:lnTo>
                    <a:lnTo>
                      <a:pt x="2543" y="3894"/>
                    </a:lnTo>
                    <a:lnTo>
                      <a:pt x="2566" y="3947"/>
                    </a:lnTo>
                    <a:lnTo>
                      <a:pt x="2590" y="3998"/>
                    </a:lnTo>
                    <a:lnTo>
                      <a:pt x="2617" y="4047"/>
                    </a:lnTo>
                    <a:lnTo>
                      <a:pt x="2644" y="4096"/>
                    </a:lnTo>
                    <a:lnTo>
                      <a:pt x="2674" y="4142"/>
                    </a:lnTo>
                    <a:lnTo>
                      <a:pt x="2674" y="4142"/>
                    </a:lnTo>
                    <a:lnTo>
                      <a:pt x="2687" y="4162"/>
                    </a:lnTo>
                    <a:lnTo>
                      <a:pt x="2701" y="4181"/>
                    </a:lnTo>
                    <a:lnTo>
                      <a:pt x="2713" y="4195"/>
                    </a:lnTo>
                    <a:lnTo>
                      <a:pt x="2724" y="4209"/>
                    </a:lnTo>
                    <a:lnTo>
                      <a:pt x="2735" y="4219"/>
                    </a:lnTo>
                    <a:lnTo>
                      <a:pt x="2745" y="4226"/>
                    </a:lnTo>
                    <a:lnTo>
                      <a:pt x="2753" y="4231"/>
                    </a:lnTo>
                    <a:lnTo>
                      <a:pt x="2762" y="4233"/>
                    </a:lnTo>
                    <a:lnTo>
                      <a:pt x="2769" y="4235"/>
                    </a:lnTo>
                    <a:lnTo>
                      <a:pt x="2778" y="4233"/>
                    </a:lnTo>
                    <a:lnTo>
                      <a:pt x="2784" y="4231"/>
                    </a:lnTo>
                    <a:lnTo>
                      <a:pt x="2791" y="4226"/>
                    </a:lnTo>
                    <a:lnTo>
                      <a:pt x="2797" y="4221"/>
                    </a:lnTo>
                    <a:lnTo>
                      <a:pt x="2804" y="4214"/>
                    </a:lnTo>
                    <a:lnTo>
                      <a:pt x="2810" y="4205"/>
                    </a:lnTo>
                    <a:lnTo>
                      <a:pt x="2815" y="4195"/>
                    </a:lnTo>
                    <a:lnTo>
                      <a:pt x="2826" y="4173"/>
                    </a:lnTo>
                    <a:lnTo>
                      <a:pt x="2838" y="4149"/>
                    </a:lnTo>
                    <a:lnTo>
                      <a:pt x="2849" y="4123"/>
                    </a:lnTo>
                    <a:lnTo>
                      <a:pt x="2861" y="4096"/>
                    </a:lnTo>
                    <a:lnTo>
                      <a:pt x="2876" y="4069"/>
                    </a:lnTo>
                    <a:lnTo>
                      <a:pt x="2883" y="4057"/>
                    </a:lnTo>
                    <a:lnTo>
                      <a:pt x="2892" y="4045"/>
                    </a:lnTo>
                    <a:lnTo>
                      <a:pt x="2900" y="4034"/>
                    </a:lnTo>
                    <a:lnTo>
                      <a:pt x="2910" y="4023"/>
                    </a:lnTo>
                    <a:lnTo>
                      <a:pt x="2920" y="4013"/>
                    </a:lnTo>
                    <a:lnTo>
                      <a:pt x="2931" y="4004"/>
                    </a:lnTo>
                    <a:lnTo>
                      <a:pt x="2931" y="4004"/>
                    </a:lnTo>
                    <a:lnTo>
                      <a:pt x="2942" y="3997"/>
                    </a:lnTo>
                    <a:lnTo>
                      <a:pt x="2953" y="3992"/>
                    </a:lnTo>
                    <a:lnTo>
                      <a:pt x="2964" y="3987"/>
                    </a:lnTo>
                    <a:lnTo>
                      <a:pt x="2975" y="3985"/>
                    </a:lnTo>
                    <a:lnTo>
                      <a:pt x="2986" y="3984"/>
                    </a:lnTo>
                    <a:lnTo>
                      <a:pt x="2996" y="3984"/>
                    </a:lnTo>
                    <a:lnTo>
                      <a:pt x="3007" y="3985"/>
                    </a:lnTo>
                    <a:lnTo>
                      <a:pt x="3017" y="3987"/>
                    </a:lnTo>
                    <a:lnTo>
                      <a:pt x="3028" y="3991"/>
                    </a:lnTo>
                    <a:lnTo>
                      <a:pt x="3037" y="3996"/>
                    </a:lnTo>
                    <a:lnTo>
                      <a:pt x="3047" y="4002"/>
                    </a:lnTo>
                    <a:lnTo>
                      <a:pt x="3057" y="4009"/>
                    </a:lnTo>
                    <a:lnTo>
                      <a:pt x="3066" y="4017"/>
                    </a:lnTo>
                    <a:lnTo>
                      <a:pt x="3075" y="4025"/>
                    </a:lnTo>
                    <a:lnTo>
                      <a:pt x="3094" y="4046"/>
                    </a:lnTo>
                    <a:lnTo>
                      <a:pt x="3111" y="4068"/>
                    </a:lnTo>
                    <a:lnTo>
                      <a:pt x="3127" y="4094"/>
                    </a:lnTo>
                    <a:lnTo>
                      <a:pt x="3143" y="4122"/>
                    </a:lnTo>
                    <a:lnTo>
                      <a:pt x="3157" y="4151"/>
                    </a:lnTo>
                    <a:lnTo>
                      <a:pt x="3171" y="4183"/>
                    </a:lnTo>
                    <a:lnTo>
                      <a:pt x="3183" y="4215"/>
                    </a:lnTo>
                    <a:lnTo>
                      <a:pt x="3194" y="4247"/>
                    </a:lnTo>
                    <a:lnTo>
                      <a:pt x="3205" y="4279"/>
                    </a:lnTo>
                    <a:lnTo>
                      <a:pt x="3205" y="4279"/>
                    </a:lnTo>
                    <a:lnTo>
                      <a:pt x="3210" y="4293"/>
                    </a:lnTo>
                    <a:lnTo>
                      <a:pt x="3215" y="4307"/>
                    </a:lnTo>
                    <a:lnTo>
                      <a:pt x="3221" y="4317"/>
                    </a:lnTo>
                    <a:lnTo>
                      <a:pt x="3226" y="4324"/>
                    </a:lnTo>
                    <a:lnTo>
                      <a:pt x="3232" y="4330"/>
                    </a:lnTo>
                    <a:lnTo>
                      <a:pt x="3239" y="4335"/>
                    </a:lnTo>
                    <a:lnTo>
                      <a:pt x="3246" y="4337"/>
                    </a:lnTo>
                    <a:lnTo>
                      <a:pt x="3253" y="4337"/>
                    </a:lnTo>
                    <a:lnTo>
                      <a:pt x="3260" y="4337"/>
                    </a:lnTo>
                    <a:lnTo>
                      <a:pt x="3268" y="4335"/>
                    </a:lnTo>
                    <a:lnTo>
                      <a:pt x="3275" y="4331"/>
                    </a:lnTo>
                    <a:lnTo>
                      <a:pt x="3282" y="4328"/>
                    </a:lnTo>
                    <a:lnTo>
                      <a:pt x="3299" y="4315"/>
                    </a:lnTo>
                    <a:lnTo>
                      <a:pt x="3317" y="4301"/>
                    </a:lnTo>
                    <a:lnTo>
                      <a:pt x="3353" y="4265"/>
                    </a:lnTo>
                    <a:lnTo>
                      <a:pt x="3373" y="4248"/>
                    </a:lnTo>
                    <a:lnTo>
                      <a:pt x="3392" y="4231"/>
                    </a:lnTo>
                    <a:lnTo>
                      <a:pt x="3413" y="4216"/>
                    </a:lnTo>
                    <a:lnTo>
                      <a:pt x="3424" y="4210"/>
                    </a:lnTo>
                    <a:lnTo>
                      <a:pt x="3435" y="4204"/>
                    </a:lnTo>
                    <a:lnTo>
                      <a:pt x="3446" y="4199"/>
                    </a:lnTo>
                    <a:lnTo>
                      <a:pt x="3456" y="4197"/>
                    </a:lnTo>
                    <a:lnTo>
                      <a:pt x="3468" y="4194"/>
                    </a:lnTo>
                    <a:lnTo>
                      <a:pt x="3479" y="4193"/>
                    </a:lnTo>
                    <a:lnTo>
                      <a:pt x="3479" y="4193"/>
                    </a:lnTo>
                    <a:lnTo>
                      <a:pt x="3490" y="4193"/>
                    </a:lnTo>
                    <a:lnTo>
                      <a:pt x="3500" y="4192"/>
                    </a:lnTo>
                    <a:lnTo>
                      <a:pt x="3511" y="4189"/>
                    </a:lnTo>
                    <a:lnTo>
                      <a:pt x="3521" y="4187"/>
                    </a:lnTo>
                    <a:lnTo>
                      <a:pt x="3531" y="4183"/>
                    </a:lnTo>
                    <a:lnTo>
                      <a:pt x="3541" y="4178"/>
                    </a:lnTo>
                    <a:lnTo>
                      <a:pt x="3559" y="4167"/>
                    </a:lnTo>
                    <a:lnTo>
                      <a:pt x="3576" y="4154"/>
                    </a:lnTo>
                    <a:lnTo>
                      <a:pt x="3593" y="4138"/>
                    </a:lnTo>
                    <a:lnTo>
                      <a:pt x="3610" y="4120"/>
                    </a:lnTo>
                    <a:lnTo>
                      <a:pt x="3626" y="4099"/>
                    </a:lnTo>
                    <a:lnTo>
                      <a:pt x="3662" y="4055"/>
                    </a:lnTo>
                    <a:lnTo>
                      <a:pt x="3699" y="4006"/>
                    </a:lnTo>
                    <a:lnTo>
                      <a:pt x="3718" y="3980"/>
                    </a:lnTo>
                    <a:lnTo>
                      <a:pt x="3740" y="3954"/>
                    </a:lnTo>
                    <a:lnTo>
                      <a:pt x="3762" y="3929"/>
                    </a:lnTo>
                    <a:lnTo>
                      <a:pt x="3788" y="3902"/>
                    </a:lnTo>
                    <a:lnTo>
                      <a:pt x="3788" y="3902"/>
                    </a:lnTo>
                    <a:lnTo>
                      <a:pt x="3799" y="3889"/>
                    </a:lnTo>
                    <a:lnTo>
                      <a:pt x="3809" y="3876"/>
                    </a:lnTo>
                    <a:lnTo>
                      <a:pt x="3816" y="3862"/>
                    </a:lnTo>
                    <a:lnTo>
                      <a:pt x="3822" y="3849"/>
                    </a:lnTo>
                    <a:lnTo>
                      <a:pt x="3826" y="3835"/>
                    </a:lnTo>
                    <a:lnTo>
                      <a:pt x="3828" y="3822"/>
                    </a:lnTo>
                    <a:lnTo>
                      <a:pt x="3828" y="3807"/>
                    </a:lnTo>
                    <a:lnTo>
                      <a:pt x="3827" y="3793"/>
                    </a:lnTo>
                    <a:lnTo>
                      <a:pt x="3826" y="3779"/>
                    </a:lnTo>
                    <a:lnTo>
                      <a:pt x="3822" y="3764"/>
                    </a:lnTo>
                    <a:lnTo>
                      <a:pt x="3819" y="3750"/>
                    </a:lnTo>
                    <a:lnTo>
                      <a:pt x="3814" y="3734"/>
                    </a:lnTo>
                    <a:lnTo>
                      <a:pt x="3801" y="3704"/>
                    </a:lnTo>
                    <a:lnTo>
                      <a:pt x="3788" y="3673"/>
                    </a:lnTo>
                    <a:lnTo>
                      <a:pt x="3773" y="3641"/>
                    </a:lnTo>
                    <a:lnTo>
                      <a:pt x="3759" y="3609"/>
                    </a:lnTo>
                    <a:lnTo>
                      <a:pt x="3745" y="3576"/>
                    </a:lnTo>
                    <a:lnTo>
                      <a:pt x="3739" y="3560"/>
                    </a:lnTo>
                    <a:lnTo>
                      <a:pt x="3734" y="3543"/>
                    </a:lnTo>
                    <a:lnTo>
                      <a:pt x="3730" y="3526"/>
                    </a:lnTo>
                    <a:lnTo>
                      <a:pt x="3727" y="3510"/>
                    </a:lnTo>
                    <a:lnTo>
                      <a:pt x="3726" y="3493"/>
                    </a:lnTo>
                    <a:lnTo>
                      <a:pt x="3724" y="3476"/>
                    </a:lnTo>
                    <a:lnTo>
                      <a:pt x="3724" y="3457"/>
                    </a:lnTo>
                    <a:lnTo>
                      <a:pt x="3727" y="3440"/>
                    </a:lnTo>
                    <a:lnTo>
                      <a:pt x="3730" y="3423"/>
                    </a:lnTo>
                    <a:lnTo>
                      <a:pt x="3737" y="3405"/>
                    </a:lnTo>
                    <a:lnTo>
                      <a:pt x="3737" y="3405"/>
                    </a:lnTo>
                    <a:lnTo>
                      <a:pt x="3743" y="3387"/>
                    </a:lnTo>
                    <a:lnTo>
                      <a:pt x="3750" y="3371"/>
                    </a:lnTo>
                    <a:lnTo>
                      <a:pt x="3759" y="3354"/>
                    </a:lnTo>
                    <a:lnTo>
                      <a:pt x="3767" y="3338"/>
                    </a:lnTo>
                    <a:lnTo>
                      <a:pt x="3787" y="3309"/>
                    </a:lnTo>
                    <a:lnTo>
                      <a:pt x="3809" y="3280"/>
                    </a:lnTo>
                    <a:lnTo>
                      <a:pt x="3832" y="3253"/>
                    </a:lnTo>
                    <a:lnTo>
                      <a:pt x="3855" y="3226"/>
                    </a:lnTo>
                    <a:lnTo>
                      <a:pt x="3906" y="3174"/>
                    </a:lnTo>
                    <a:lnTo>
                      <a:pt x="3930" y="3147"/>
                    </a:lnTo>
                    <a:lnTo>
                      <a:pt x="3955" y="3122"/>
                    </a:lnTo>
                    <a:lnTo>
                      <a:pt x="3978" y="3095"/>
                    </a:lnTo>
                    <a:lnTo>
                      <a:pt x="3999" y="3068"/>
                    </a:lnTo>
                    <a:lnTo>
                      <a:pt x="4018" y="3038"/>
                    </a:lnTo>
                    <a:lnTo>
                      <a:pt x="4028" y="3024"/>
                    </a:lnTo>
                    <a:lnTo>
                      <a:pt x="4035" y="3009"/>
                    </a:lnTo>
                    <a:lnTo>
                      <a:pt x="4044" y="2993"/>
                    </a:lnTo>
                    <a:lnTo>
                      <a:pt x="4050" y="2976"/>
                    </a:lnTo>
                    <a:lnTo>
                      <a:pt x="4056" y="2960"/>
                    </a:lnTo>
                    <a:lnTo>
                      <a:pt x="4062" y="2943"/>
                    </a:lnTo>
                    <a:lnTo>
                      <a:pt x="4062" y="2943"/>
                    </a:lnTo>
                    <a:lnTo>
                      <a:pt x="4067" y="2926"/>
                    </a:lnTo>
                    <a:lnTo>
                      <a:pt x="4074" y="2910"/>
                    </a:lnTo>
                    <a:lnTo>
                      <a:pt x="4083" y="2896"/>
                    </a:lnTo>
                    <a:lnTo>
                      <a:pt x="4094" y="2883"/>
                    </a:lnTo>
                    <a:lnTo>
                      <a:pt x="4105" y="2872"/>
                    </a:lnTo>
                    <a:lnTo>
                      <a:pt x="4117" y="2862"/>
                    </a:lnTo>
                    <a:lnTo>
                      <a:pt x="4131" y="2854"/>
                    </a:lnTo>
                    <a:lnTo>
                      <a:pt x="4146" y="2846"/>
                    </a:lnTo>
                    <a:lnTo>
                      <a:pt x="4160" y="2840"/>
                    </a:lnTo>
                    <a:lnTo>
                      <a:pt x="4176" y="2835"/>
                    </a:lnTo>
                    <a:lnTo>
                      <a:pt x="4191" y="2833"/>
                    </a:lnTo>
                    <a:lnTo>
                      <a:pt x="4207" y="2830"/>
                    </a:lnTo>
                    <a:lnTo>
                      <a:pt x="4223" y="2828"/>
                    </a:lnTo>
                    <a:lnTo>
                      <a:pt x="4239" y="2828"/>
                    </a:lnTo>
                    <a:lnTo>
                      <a:pt x="4254" y="2829"/>
                    </a:lnTo>
                    <a:lnTo>
                      <a:pt x="4269" y="2832"/>
                    </a:lnTo>
                    <a:lnTo>
                      <a:pt x="4284" y="2834"/>
                    </a:lnTo>
                    <a:lnTo>
                      <a:pt x="4297" y="2838"/>
                    </a:lnTo>
                    <a:lnTo>
                      <a:pt x="4311" y="2843"/>
                    </a:lnTo>
                    <a:lnTo>
                      <a:pt x="4323" y="2849"/>
                    </a:lnTo>
                    <a:lnTo>
                      <a:pt x="4334" y="2855"/>
                    </a:lnTo>
                    <a:lnTo>
                      <a:pt x="4344" y="2862"/>
                    </a:lnTo>
                    <a:lnTo>
                      <a:pt x="4351" y="2871"/>
                    </a:lnTo>
                    <a:lnTo>
                      <a:pt x="4359" y="2879"/>
                    </a:lnTo>
                    <a:lnTo>
                      <a:pt x="4363" y="2889"/>
                    </a:lnTo>
                    <a:lnTo>
                      <a:pt x="4366" y="2900"/>
                    </a:lnTo>
                    <a:lnTo>
                      <a:pt x="4367" y="2911"/>
                    </a:lnTo>
                    <a:lnTo>
                      <a:pt x="4366" y="2923"/>
                    </a:lnTo>
                    <a:lnTo>
                      <a:pt x="4362" y="2936"/>
                    </a:lnTo>
                    <a:lnTo>
                      <a:pt x="4356" y="2949"/>
                    </a:lnTo>
                    <a:lnTo>
                      <a:pt x="4348" y="2963"/>
                    </a:lnTo>
                    <a:lnTo>
                      <a:pt x="4337" y="2977"/>
                    </a:lnTo>
                    <a:lnTo>
                      <a:pt x="4337" y="2977"/>
                    </a:lnTo>
                    <a:lnTo>
                      <a:pt x="4280" y="3038"/>
                    </a:lnTo>
                    <a:lnTo>
                      <a:pt x="4218" y="3107"/>
                    </a:lnTo>
                    <a:lnTo>
                      <a:pt x="4186" y="3142"/>
                    </a:lnTo>
                    <a:lnTo>
                      <a:pt x="4155" y="3180"/>
                    </a:lnTo>
                    <a:lnTo>
                      <a:pt x="4126" y="3218"/>
                    </a:lnTo>
                    <a:lnTo>
                      <a:pt x="4098" y="3258"/>
                    </a:lnTo>
                    <a:lnTo>
                      <a:pt x="4073" y="3297"/>
                    </a:lnTo>
                    <a:lnTo>
                      <a:pt x="4062" y="3316"/>
                    </a:lnTo>
                    <a:lnTo>
                      <a:pt x="4051" y="3337"/>
                    </a:lnTo>
                    <a:lnTo>
                      <a:pt x="4041" y="3357"/>
                    </a:lnTo>
                    <a:lnTo>
                      <a:pt x="4033" y="3378"/>
                    </a:lnTo>
                    <a:lnTo>
                      <a:pt x="4027" y="3397"/>
                    </a:lnTo>
                    <a:lnTo>
                      <a:pt x="4021" y="3418"/>
                    </a:lnTo>
                    <a:lnTo>
                      <a:pt x="4016" y="3438"/>
                    </a:lnTo>
                    <a:lnTo>
                      <a:pt x="4012" y="3458"/>
                    </a:lnTo>
                    <a:lnTo>
                      <a:pt x="4011" y="3478"/>
                    </a:lnTo>
                    <a:lnTo>
                      <a:pt x="4011" y="3498"/>
                    </a:lnTo>
                    <a:lnTo>
                      <a:pt x="4012" y="3518"/>
                    </a:lnTo>
                    <a:lnTo>
                      <a:pt x="4016" y="3538"/>
                    </a:lnTo>
                    <a:lnTo>
                      <a:pt x="4021" y="3558"/>
                    </a:lnTo>
                    <a:lnTo>
                      <a:pt x="4028" y="3576"/>
                    </a:lnTo>
                    <a:lnTo>
                      <a:pt x="4028" y="3576"/>
                    </a:lnTo>
                    <a:lnTo>
                      <a:pt x="4035" y="3594"/>
                    </a:lnTo>
                    <a:lnTo>
                      <a:pt x="4045" y="3611"/>
                    </a:lnTo>
                    <a:lnTo>
                      <a:pt x="4054" y="3626"/>
                    </a:lnTo>
                    <a:lnTo>
                      <a:pt x="4063" y="3640"/>
                    </a:lnTo>
                    <a:lnTo>
                      <a:pt x="4073" y="3651"/>
                    </a:lnTo>
                    <a:lnTo>
                      <a:pt x="4084" y="3660"/>
                    </a:lnTo>
                    <a:lnTo>
                      <a:pt x="4095" y="3669"/>
                    </a:lnTo>
                    <a:lnTo>
                      <a:pt x="4108" y="3676"/>
                    </a:lnTo>
                    <a:lnTo>
                      <a:pt x="4119" y="3682"/>
                    </a:lnTo>
                    <a:lnTo>
                      <a:pt x="4131" y="3686"/>
                    </a:lnTo>
                    <a:lnTo>
                      <a:pt x="4144" y="3690"/>
                    </a:lnTo>
                    <a:lnTo>
                      <a:pt x="4158" y="3692"/>
                    </a:lnTo>
                    <a:lnTo>
                      <a:pt x="4171" y="3693"/>
                    </a:lnTo>
                    <a:lnTo>
                      <a:pt x="4185" y="3693"/>
                    </a:lnTo>
                    <a:lnTo>
                      <a:pt x="4199" y="3693"/>
                    </a:lnTo>
                    <a:lnTo>
                      <a:pt x="4214" y="3692"/>
                    </a:lnTo>
                    <a:lnTo>
                      <a:pt x="4245" y="3687"/>
                    </a:lnTo>
                    <a:lnTo>
                      <a:pt x="4277" y="3681"/>
                    </a:lnTo>
                    <a:lnTo>
                      <a:pt x="4308" y="3673"/>
                    </a:lnTo>
                    <a:lnTo>
                      <a:pt x="4343" y="3663"/>
                    </a:lnTo>
                    <a:lnTo>
                      <a:pt x="4415" y="3644"/>
                    </a:lnTo>
                    <a:lnTo>
                      <a:pt x="4452" y="3635"/>
                    </a:lnTo>
                    <a:lnTo>
                      <a:pt x="4490" y="3627"/>
                    </a:lnTo>
                    <a:lnTo>
                      <a:pt x="4490" y="3627"/>
                    </a:lnTo>
                    <a:lnTo>
                      <a:pt x="4509" y="3625"/>
                    </a:lnTo>
                    <a:lnTo>
                      <a:pt x="4526" y="3624"/>
                    </a:lnTo>
                    <a:lnTo>
                      <a:pt x="4543" y="3622"/>
                    </a:lnTo>
                    <a:lnTo>
                      <a:pt x="4558" y="3622"/>
                    </a:lnTo>
                    <a:lnTo>
                      <a:pt x="4573" y="3624"/>
                    </a:lnTo>
                    <a:lnTo>
                      <a:pt x="4586" y="3625"/>
                    </a:lnTo>
                    <a:lnTo>
                      <a:pt x="4599" y="3627"/>
                    </a:lnTo>
                    <a:lnTo>
                      <a:pt x="4610" y="3631"/>
                    </a:lnTo>
                    <a:lnTo>
                      <a:pt x="4619" y="3635"/>
                    </a:lnTo>
                    <a:lnTo>
                      <a:pt x="4628" y="3640"/>
                    </a:lnTo>
                    <a:lnTo>
                      <a:pt x="4635" y="3644"/>
                    </a:lnTo>
                    <a:lnTo>
                      <a:pt x="4641" y="3649"/>
                    </a:lnTo>
                    <a:lnTo>
                      <a:pt x="4648" y="3656"/>
                    </a:lnTo>
                    <a:lnTo>
                      <a:pt x="4652" y="3663"/>
                    </a:lnTo>
                    <a:lnTo>
                      <a:pt x="4655" y="3670"/>
                    </a:lnTo>
                    <a:lnTo>
                      <a:pt x="4657" y="3678"/>
                    </a:lnTo>
                    <a:lnTo>
                      <a:pt x="4659" y="3685"/>
                    </a:lnTo>
                    <a:lnTo>
                      <a:pt x="4659" y="3693"/>
                    </a:lnTo>
                    <a:lnTo>
                      <a:pt x="4657" y="3702"/>
                    </a:lnTo>
                    <a:lnTo>
                      <a:pt x="4655" y="3711"/>
                    </a:lnTo>
                    <a:lnTo>
                      <a:pt x="4651" y="3719"/>
                    </a:lnTo>
                    <a:lnTo>
                      <a:pt x="4648" y="3728"/>
                    </a:lnTo>
                    <a:lnTo>
                      <a:pt x="4641" y="3736"/>
                    </a:lnTo>
                    <a:lnTo>
                      <a:pt x="4635" y="3746"/>
                    </a:lnTo>
                    <a:lnTo>
                      <a:pt x="4627" y="3755"/>
                    </a:lnTo>
                    <a:lnTo>
                      <a:pt x="4618" y="3764"/>
                    </a:lnTo>
                    <a:lnTo>
                      <a:pt x="4608" y="3773"/>
                    </a:lnTo>
                    <a:lnTo>
                      <a:pt x="4597" y="3783"/>
                    </a:lnTo>
                    <a:lnTo>
                      <a:pt x="4585" y="3791"/>
                    </a:lnTo>
                    <a:lnTo>
                      <a:pt x="4572" y="3800"/>
                    </a:lnTo>
                    <a:lnTo>
                      <a:pt x="4557" y="3809"/>
                    </a:lnTo>
                    <a:lnTo>
                      <a:pt x="4541" y="3816"/>
                    </a:lnTo>
                    <a:lnTo>
                      <a:pt x="4541" y="3816"/>
                    </a:lnTo>
                    <a:lnTo>
                      <a:pt x="4525" y="3824"/>
                    </a:lnTo>
                    <a:lnTo>
                      <a:pt x="4509" y="3831"/>
                    </a:lnTo>
                    <a:lnTo>
                      <a:pt x="4493" y="3837"/>
                    </a:lnTo>
                    <a:lnTo>
                      <a:pt x="4476" y="3842"/>
                    </a:lnTo>
                    <a:lnTo>
                      <a:pt x="4444" y="3849"/>
                    </a:lnTo>
                    <a:lnTo>
                      <a:pt x="4412" y="3855"/>
                    </a:lnTo>
                    <a:lnTo>
                      <a:pt x="4383" y="3859"/>
                    </a:lnTo>
                    <a:lnTo>
                      <a:pt x="4355" y="3862"/>
                    </a:lnTo>
                    <a:lnTo>
                      <a:pt x="4330" y="3865"/>
                    </a:lnTo>
                    <a:lnTo>
                      <a:pt x="4308" y="3867"/>
                    </a:lnTo>
                    <a:lnTo>
                      <a:pt x="4290" y="3871"/>
                    </a:lnTo>
                    <a:lnTo>
                      <a:pt x="4283" y="3873"/>
                    </a:lnTo>
                    <a:lnTo>
                      <a:pt x="4277" y="3877"/>
                    </a:lnTo>
                    <a:lnTo>
                      <a:pt x="4272" y="3880"/>
                    </a:lnTo>
                    <a:lnTo>
                      <a:pt x="4268" y="3883"/>
                    </a:lnTo>
                    <a:lnTo>
                      <a:pt x="4266" y="3888"/>
                    </a:lnTo>
                    <a:lnTo>
                      <a:pt x="4264" y="3893"/>
                    </a:lnTo>
                    <a:lnTo>
                      <a:pt x="4266" y="3899"/>
                    </a:lnTo>
                    <a:lnTo>
                      <a:pt x="4268" y="3906"/>
                    </a:lnTo>
                    <a:lnTo>
                      <a:pt x="4272" y="3914"/>
                    </a:lnTo>
                    <a:lnTo>
                      <a:pt x="4277" y="3924"/>
                    </a:lnTo>
                    <a:lnTo>
                      <a:pt x="4285" y="3933"/>
                    </a:lnTo>
                    <a:lnTo>
                      <a:pt x="4294" y="3944"/>
                    </a:lnTo>
                    <a:lnTo>
                      <a:pt x="4318" y="3970"/>
                    </a:lnTo>
                    <a:lnTo>
                      <a:pt x="4318" y="3970"/>
                    </a:lnTo>
                    <a:lnTo>
                      <a:pt x="4344" y="3997"/>
                    </a:lnTo>
                    <a:lnTo>
                      <a:pt x="4354" y="4009"/>
                    </a:lnTo>
                    <a:lnTo>
                      <a:pt x="4362" y="4020"/>
                    </a:lnTo>
                    <a:lnTo>
                      <a:pt x="4368" y="4031"/>
                    </a:lnTo>
                    <a:lnTo>
                      <a:pt x="4373" y="4040"/>
                    </a:lnTo>
                    <a:lnTo>
                      <a:pt x="4376" y="4050"/>
                    </a:lnTo>
                    <a:lnTo>
                      <a:pt x="4378" y="4057"/>
                    </a:lnTo>
                    <a:lnTo>
                      <a:pt x="4378" y="4064"/>
                    </a:lnTo>
                    <a:lnTo>
                      <a:pt x="4377" y="4071"/>
                    </a:lnTo>
                    <a:lnTo>
                      <a:pt x="4374" y="4077"/>
                    </a:lnTo>
                    <a:lnTo>
                      <a:pt x="4371" y="4082"/>
                    </a:lnTo>
                    <a:lnTo>
                      <a:pt x="4365" y="4086"/>
                    </a:lnTo>
                    <a:lnTo>
                      <a:pt x="4359" y="4090"/>
                    </a:lnTo>
                    <a:lnTo>
                      <a:pt x="4351" y="4094"/>
                    </a:lnTo>
                    <a:lnTo>
                      <a:pt x="4343" y="4097"/>
                    </a:lnTo>
                    <a:lnTo>
                      <a:pt x="4322" y="4101"/>
                    </a:lnTo>
                    <a:lnTo>
                      <a:pt x="4297" y="4105"/>
                    </a:lnTo>
                    <a:lnTo>
                      <a:pt x="4270" y="4107"/>
                    </a:lnTo>
                    <a:lnTo>
                      <a:pt x="4240" y="4109"/>
                    </a:lnTo>
                    <a:lnTo>
                      <a:pt x="4171" y="4109"/>
                    </a:lnTo>
                    <a:lnTo>
                      <a:pt x="4097" y="4107"/>
                    </a:lnTo>
                    <a:lnTo>
                      <a:pt x="4097" y="4107"/>
                    </a:lnTo>
                    <a:lnTo>
                      <a:pt x="4078" y="4109"/>
                    </a:lnTo>
                    <a:lnTo>
                      <a:pt x="4062" y="4110"/>
                    </a:lnTo>
                    <a:lnTo>
                      <a:pt x="4049" y="4113"/>
                    </a:lnTo>
                    <a:lnTo>
                      <a:pt x="4038" y="4117"/>
                    </a:lnTo>
                    <a:lnTo>
                      <a:pt x="4029" y="4122"/>
                    </a:lnTo>
                    <a:lnTo>
                      <a:pt x="4022" y="4127"/>
                    </a:lnTo>
                    <a:lnTo>
                      <a:pt x="4017" y="4134"/>
                    </a:lnTo>
                    <a:lnTo>
                      <a:pt x="4012" y="4142"/>
                    </a:lnTo>
                    <a:lnTo>
                      <a:pt x="4010" y="4150"/>
                    </a:lnTo>
                    <a:lnTo>
                      <a:pt x="4008" y="4159"/>
                    </a:lnTo>
                    <a:lnTo>
                      <a:pt x="4008" y="4169"/>
                    </a:lnTo>
                    <a:lnTo>
                      <a:pt x="4010" y="4180"/>
                    </a:lnTo>
                    <a:lnTo>
                      <a:pt x="4013" y="4202"/>
                    </a:lnTo>
                    <a:lnTo>
                      <a:pt x="4019" y="4226"/>
                    </a:lnTo>
                    <a:lnTo>
                      <a:pt x="4026" y="4251"/>
                    </a:lnTo>
                    <a:lnTo>
                      <a:pt x="4032" y="4277"/>
                    </a:lnTo>
                    <a:lnTo>
                      <a:pt x="4037" y="4304"/>
                    </a:lnTo>
                    <a:lnTo>
                      <a:pt x="4038" y="4318"/>
                    </a:lnTo>
                    <a:lnTo>
                      <a:pt x="4038" y="4331"/>
                    </a:lnTo>
                    <a:lnTo>
                      <a:pt x="4038" y="4345"/>
                    </a:lnTo>
                    <a:lnTo>
                      <a:pt x="4035" y="4358"/>
                    </a:lnTo>
                    <a:lnTo>
                      <a:pt x="4033" y="4372"/>
                    </a:lnTo>
                    <a:lnTo>
                      <a:pt x="4028" y="4385"/>
                    </a:lnTo>
                    <a:lnTo>
                      <a:pt x="4022" y="4397"/>
                    </a:lnTo>
                    <a:lnTo>
                      <a:pt x="4015" y="4410"/>
                    </a:lnTo>
                    <a:lnTo>
                      <a:pt x="4005" y="4422"/>
                    </a:lnTo>
                    <a:lnTo>
                      <a:pt x="3994" y="4433"/>
                    </a:lnTo>
                    <a:lnTo>
                      <a:pt x="3994" y="4433"/>
                    </a:lnTo>
                    <a:lnTo>
                      <a:pt x="3980" y="4444"/>
                    </a:lnTo>
                    <a:lnTo>
                      <a:pt x="3968" y="4453"/>
                    </a:lnTo>
                    <a:lnTo>
                      <a:pt x="3955" y="4460"/>
                    </a:lnTo>
                    <a:lnTo>
                      <a:pt x="3941" y="4466"/>
                    </a:lnTo>
                    <a:lnTo>
                      <a:pt x="3929" y="4471"/>
                    </a:lnTo>
                    <a:lnTo>
                      <a:pt x="3915" y="4475"/>
                    </a:lnTo>
                    <a:lnTo>
                      <a:pt x="3903" y="4477"/>
                    </a:lnTo>
                    <a:lnTo>
                      <a:pt x="3890" y="4478"/>
                    </a:lnTo>
                    <a:lnTo>
                      <a:pt x="3876" y="4479"/>
                    </a:lnTo>
                    <a:lnTo>
                      <a:pt x="3863" y="4478"/>
                    </a:lnTo>
                    <a:lnTo>
                      <a:pt x="3849" y="4477"/>
                    </a:lnTo>
                    <a:lnTo>
                      <a:pt x="3836" y="4475"/>
                    </a:lnTo>
                    <a:lnTo>
                      <a:pt x="3809" y="4470"/>
                    </a:lnTo>
                    <a:lnTo>
                      <a:pt x="3781" y="4461"/>
                    </a:lnTo>
                    <a:lnTo>
                      <a:pt x="3723" y="4442"/>
                    </a:lnTo>
                    <a:lnTo>
                      <a:pt x="3694" y="4432"/>
                    </a:lnTo>
                    <a:lnTo>
                      <a:pt x="3663" y="4421"/>
                    </a:lnTo>
                    <a:lnTo>
                      <a:pt x="3631" y="4412"/>
                    </a:lnTo>
                    <a:lnTo>
                      <a:pt x="3599" y="4406"/>
                    </a:lnTo>
                    <a:lnTo>
                      <a:pt x="3565" y="4401"/>
                    </a:lnTo>
                    <a:lnTo>
                      <a:pt x="3548" y="4400"/>
                    </a:lnTo>
                    <a:lnTo>
                      <a:pt x="3531" y="4399"/>
                    </a:lnTo>
                    <a:lnTo>
                      <a:pt x="3531" y="4399"/>
                    </a:lnTo>
                    <a:lnTo>
                      <a:pt x="3497" y="4400"/>
                    </a:lnTo>
                    <a:lnTo>
                      <a:pt x="3466" y="4402"/>
                    </a:lnTo>
                    <a:lnTo>
                      <a:pt x="3437" y="4407"/>
                    </a:lnTo>
                    <a:lnTo>
                      <a:pt x="3410" y="4412"/>
                    </a:lnTo>
                    <a:lnTo>
                      <a:pt x="3384" y="4419"/>
                    </a:lnTo>
                    <a:lnTo>
                      <a:pt x="3359" y="4426"/>
                    </a:lnTo>
                    <a:lnTo>
                      <a:pt x="3312" y="4442"/>
                    </a:lnTo>
                    <a:lnTo>
                      <a:pt x="3263" y="4457"/>
                    </a:lnTo>
                    <a:lnTo>
                      <a:pt x="3236" y="4465"/>
                    </a:lnTo>
                    <a:lnTo>
                      <a:pt x="3208" y="4471"/>
                    </a:lnTo>
                    <a:lnTo>
                      <a:pt x="3177" y="4477"/>
                    </a:lnTo>
                    <a:lnTo>
                      <a:pt x="3144" y="4481"/>
                    </a:lnTo>
                    <a:lnTo>
                      <a:pt x="3107" y="4483"/>
                    </a:lnTo>
                    <a:lnTo>
                      <a:pt x="3068" y="4484"/>
                    </a:lnTo>
                    <a:lnTo>
                      <a:pt x="3068" y="4484"/>
                    </a:lnTo>
                    <a:lnTo>
                      <a:pt x="3047" y="4484"/>
                    </a:lnTo>
                    <a:lnTo>
                      <a:pt x="3029" y="4483"/>
                    </a:lnTo>
                    <a:lnTo>
                      <a:pt x="3013" y="4481"/>
                    </a:lnTo>
                    <a:lnTo>
                      <a:pt x="2997" y="4478"/>
                    </a:lnTo>
                    <a:lnTo>
                      <a:pt x="2984" y="4475"/>
                    </a:lnTo>
                    <a:lnTo>
                      <a:pt x="2971" y="4471"/>
                    </a:lnTo>
                    <a:lnTo>
                      <a:pt x="2960" y="4466"/>
                    </a:lnTo>
                    <a:lnTo>
                      <a:pt x="2950" y="4461"/>
                    </a:lnTo>
                    <a:lnTo>
                      <a:pt x="2941" y="4455"/>
                    </a:lnTo>
                    <a:lnTo>
                      <a:pt x="2933" y="4449"/>
                    </a:lnTo>
                    <a:lnTo>
                      <a:pt x="2926" y="4443"/>
                    </a:lnTo>
                    <a:lnTo>
                      <a:pt x="2919" y="4435"/>
                    </a:lnTo>
                    <a:lnTo>
                      <a:pt x="2908" y="4422"/>
                    </a:lnTo>
                    <a:lnTo>
                      <a:pt x="2899" y="4407"/>
                    </a:lnTo>
                    <a:lnTo>
                      <a:pt x="2882" y="4379"/>
                    </a:lnTo>
                    <a:lnTo>
                      <a:pt x="2873" y="4367"/>
                    </a:lnTo>
                    <a:lnTo>
                      <a:pt x="2862" y="4355"/>
                    </a:lnTo>
                    <a:lnTo>
                      <a:pt x="2857" y="4350"/>
                    </a:lnTo>
                    <a:lnTo>
                      <a:pt x="2850" y="4345"/>
                    </a:lnTo>
                    <a:lnTo>
                      <a:pt x="2844" y="4341"/>
                    </a:lnTo>
                    <a:lnTo>
                      <a:pt x="2835" y="4337"/>
                    </a:lnTo>
                    <a:lnTo>
                      <a:pt x="2827" y="4334"/>
                    </a:lnTo>
                    <a:lnTo>
                      <a:pt x="2817" y="4333"/>
                    </a:lnTo>
                    <a:lnTo>
                      <a:pt x="2806" y="4331"/>
                    </a:lnTo>
                    <a:lnTo>
                      <a:pt x="2794" y="4330"/>
                    </a:lnTo>
                    <a:lnTo>
                      <a:pt x="2794" y="4330"/>
                    </a:lnTo>
                    <a:lnTo>
                      <a:pt x="2781" y="4331"/>
                    </a:lnTo>
                    <a:lnTo>
                      <a:pt x="2769" y="4334"/>
                    </a:lnTo>
                    <a:lnTo>
                      <a:pt x="2759" y="4337"/>
                    </a:lnTo>
                    <a:lnTo>
                      <a:pt x="2750" y="4342"/>
                    </a:lnTo>
                    <a:lnTo>
                      <a:pt x="2741" y="4347"/>
                    </a:lnTo>
                    <a:lnTo>
                      <a:pt x="2732" y="4355"/>
                    </a:lnTo>
                    <a:lnTo>
                      <a:pt x="2725" y="4363"/>
                    </a:lnTo>
                    <a:lnTo>
                      <a:pt x="2718" y="4373"/>
                    </a:lnTo>
                    <a:lnTo>
                      <a:pt x="2712" y="4383"/>
                    </a:lnTo>
                    <a:lnTo>
                      <a:pt x="2706" y="4394"/>
                    </a:lnTo>
                    <a:lnTo>
                      <a:pt x="2695" y="4418"/>
                    </a:lnTo>
                    <a:lnTo>
                      <a:pt x="2685" y="4445"/>
                    </a:lnTo>
                    <a:lnTo>
                      <a:pt x="2676" y="4475"/>
                    </a:lnTo>
                    <a:lnTo>
                      <a:pt x="2658" y="4536"/>
                    </a:lnTo>
                    <a:lnTo>
                      <a:pt x="2648" y="4566"/>
                    </a:lnTo>
                    <a:lnTo>
                      <a:pt x="2637" y="4598"/>
                    </a:lnTo>
                    <a:lnTo>
                      <a:pt x="2624" y="4628"/>
                    </a:lnTo>
                    <a:lnTo>
                      <a:pt x="2617" y="4642"/>
                    </a:lnTo>
                    <a:lnTo>
                      <a:pt x="2609" y="4657"/>
                    </a:lnTo>
                    <a:lnTo>
                      <a:pt x="2600" y="4670"/>
                    </a:lnTo>
                    <a:lnTo>
                      <a:pt x="2592" y="4684"/>
                    </a:lnTo>
                    <a:lnTo>
                      <a:pt x="2582" y="4696"/>
                    </a:lnTo>
                    <a:lnTo>
                      <a:pt x="2571" y="4707"/>
                    </a:lnTo>
                    <a:lnTo>
                      <a:pt x="2571" y="4707"/>
                    </a:lnTo>
                    <a:lnTo>
                      <a:pt x="2528" y="4748"/>
                    </a:lnTo>
                    <a:lnTo>
                      <a:pt x="2480" y="4789"/>
                    </a:lnTo>
                    <a:lnTo>
                      <a:pt x="2455" y="4810"/>
                    </a:lnTo>
                    <a:lnTo>
                      <a:pt x="2429" y="4832"/>
                    </a:lnTo>
                    <a:lnTo>
                      <a:pt x="2401" y="4853"/>
                    </a:lnTo>
                    <a:lnTo>
                      <a:pt x="2371" y="4873"/>
                    </a:lnTo>
                    <a:lnTo>
                      <a:pt x="2342" y="4893"/>
                    </a:lnTo>
                    <a:lnTo>
                      <a:pt x="2311" y="4912"/>
                    </a:lnTo>
                    <a:lnTo>
                      <a:pt x="2281" y="4931"/>
                    </a:lnTo>
                    <a:lnTo>
                      <a:pt x="2249" y="4948"/>
                    </a:lnTo>
                    <a:lnTo>
                      <a:pt x="2217" y="4966"/>
                    </a:lnTo>
                    <a:lnTo>
                      <a:pt x="2184" y="4981"/>
                    </a:lnTo>
                    <a:lnTo>
                      <a:pt x="2151" y="4996"/>
                    </a:lnTo>
                    <a:lnTo>
                      <a:pt x="2118" y="5008"/>
                    </a:lnTo>
                    <a:lnTo>
                      <a:pt x="2118" y="5008"/>
                    </a:lnTo>
                    <a:lnTo>
                      <a:pt x="2079" y="5022"/>
                    </a:lnTo>
                    <a:lnTo>
                      <a:pt x="2039" y="5033"/>
                    </a:lnTo>
                    <a:lnTo>
                      <a:pt x="2039" y="5033"/>
                    </a:lnTo>
                    <a:lnTo>
                      <a:pt x="2005" y="5041"/>
                    </a:lnTo>
                    <a:lnTo>
                      <a:pt x="2005" y="5041"/>
                    </a:lnTo>
                    <a:lnTo>
                      <a:pt x="1973" y="5046"/>
                    </a:lnTo>
                    <a:lnTo>
                      <a:pt x="1944" y="5051"/>
                    </a:lnTo>
                    <a:lnTo>
                      <a:pt x="1894" y="5056"/>
                    </a:lnTo>
                    <a:lnTo>
                      <a:pt x="1851" y="5060"/>
                    </a:lnTo>
                    <a:lnTo>
                      <a:pt x="1833" y="5062"/>
                    </a:lnTo>
                    <a:lnTo>
                      <a:pt x="1814" y="5065"/>
                    </a:lnTo>
                    <a:lnTo>
                      <a:pt x="1798" y="5070"/>
                    </a:lnTo>
                    <a:lnTo>
                      <a:pt x="1782" y="5075"/>
                    </a:lnTo>
                    <a:lnTo>
                      <a:pt x="1768" y="5083"/>
                    </a:lnTo>
                    <a:lnTo>
                      <a:pt x="1754" y="5094"/>
                    </a:lnTo>
                    <a:lnTo>
                      <a:pt x="1739" y="5108"/>
                    </a:lnTo>
                    <a:lnTo>
                      <a:pt x="1726" y="5125"/>
                    </a:lnTo>
                    <a:lnTo>
                      <a:pt x="1711" y="5146"/>
                    </a:lnTo>
                    <a:lnTo>
                      <a:pt x="1697" y="5170"/>
                    </a:lnTo>
                    <a:lnTo>
                      <a:pt x="1697" y="5170"/>
                    </a:lnTo>
                    <a:lnTo>
                      <a:pt x="1681" y="5199"/>
                    </a:lnTo>
                    <a:lnTo>
                      <a:pt x="1666" y="5230"/>
                    </a:lnTo>
                    <a:lnTo>
                      <a:pt x="1654" y="5261"/>
                    </a:lnTo>
                    <a:lnTo>
                      <a:pt x="1642" y="5291"/>
                    </a:lnTo>
                    <a:lnTo>
                      <a:pt x="1632" y="5322"/>
                    </a:lnTo>
                    <a:lnTo>
                      <a:pt x="1623" y="5354"/>
                    </a:lnTo>
                    <a:lnTo>
                      <a:pt x="1618" y="5386"/>
                    </a:lnTo>
                    <a:lnTo>
                      <a:pt x="1616" y="5416"/>
                    </a:lnTo>
                    <a:lnTo>
                      <a:pt x="1615" y="5432"/>
                    </a:lnTo>
                    <a:lnTo>
                      <a:pt x="1615" y="5448"/>
                    </a:lnTo>
                    <a:lnTo>
                      <a:pt x="1616" y="5463"/>
                    </a:lnTo>
                    <a:lnTo>
                      <a:pt x="1618" y="5479"/>
                    </a:lnTo>
                    <a:lnTo>
                      <a:pt x="1621" y="5494"/>
                    </a:lnTo>
                    <a:lnTo>
                      <a:pt x="1624" y="5509"/>
                    </a:lnTo>
                    <a:lnTo>
                      <a:pt x="1628" y="5524"/>
                    </a:lnTo>
                    <a:lnTo>
                      <a:pt x="1634" y="5539"/>
                    </a:lnTo>
                    <a:lnTo>
                      <a:pt x="1640" y="5553"/>
                    </a:lnTo>
                    <a:lnTo>
                      <a:pt x="1648" y="5568"/>
                    </a:lnTo>
                    <a:lnTo>
                      <a:pt x="1656" y="5583"/>
                    </a:lnTo>
                    <a:lnTo>
                      <a:pt x="1665" y="5596"/>
                    </a:lnTo>
                    <a:lnTo>
                      <a:pt x="1676" y="5611"/>
                    </a:lnTo>
                    <a:lnTo>
                      <a:pt x="1687" y="5624"/>
                    </a:lnTo>
                    <a:lnTo>
                      <a:pt x="1700" y="5637"/>
                    </a:lnTo>
                    <a:lnTo>
                      <a:pt x="1714" y="5650"/>
                    </a:lnTo>
                    <a:lnTo>
                      <a:pt x="1714" y="5650"/>
                    </a:lnTo>
                    <a:lnTo>
                      <a:pt x="1725" y="5661"/>
                    </a:lnTo>
                    <a:lnTo>
                      <a:pt x="1736" y="5672"/>
                    </a:lnTo>
                    <a:lnTo>
                      <a:pt x="1744" y="5683"/>
                    </a:lnTo>
                    <a:lnTo>
                      <a:pt x="1753" y="5694"/>
                    </a:lnTo>
                    <a:lnTo>
                      <a:pt x="1759" y="5706"/>
                    </a:lnTo>
                    <a:lnTo>
                      <a:pt x="1765" y="5717"/>
                    </a:lnTo>
                    <a:lnTo>
                      <a:pt x="1769" y="5730"/>
                    </a:lnTo>
                    <a:lnTo>
                      <a:pt x="1773" y="5741"/>
                    </a:lnTo>
                    <a:lnTo>
                      <a:pt x="1775" y="5753"/>
                    </a:lnTo>
                    <a:lnTo>
                      <a:pt x="1776" y="5764"/>
                    </a:lnTo>
                    <a:lnTo>
                      <a:pt x="1777" y="5776"/>
                    </a:lnTo>
                    <a:lnTo>
                      <a:pt x="1776" y="5787"/>
                    </a:lnTo>
                    <a:lnTo>
                      <a:pt x="1775" y="5798"/>
                    </a:lnTo>
                    <a:lnTo>
                      <a:pt x="1773" y="5809"/>
                    </a:lnTo>
                    <a:lnTo>
                      <a:pt x="1769" y="5820"/>
                    </a:lnTo>
                    <a:lnTo>
                      <a:pt x="1765" y="5831"/>
                    </a:lnTo>
                    <a:lnTo>
                      <a:pt x="1760" y="5842"/>
                    </a:lnTo>
                    <a:lnTo>
                      <a:pt x="1755" y="5853"/>
                    </a:lnTo>
                    <a:lnTo>
                      <a:pt x="1749" y="5863"/>
                    </a:lnTo>
                    <a:lnTo>
                      <a:pt x="1742" y="5873"/>
                    </a:lnTo>
                    <a:lnTo>
                      <a:pt x="1726" y="5892"/>
                    </a:lnTo>
                    <a:lnTo>
                      <a:pt x="1708" y="5910"/>
                    </a:lnTo>
                    <a:lnTo>
                      <a:pt x="1687" y="5925"/>
                    </a:lnTo>
                    <a:lnTo>
                      <a:pt x="1664" y="5940"/>
                    </a:lnTo>
                    <a:lnTo>
                      <a:pt x="1639" y="5952"/>
                    </a:lnTo>
                    <a:lnTo>
                      <a:pt x="1613" y="5962"/>
                    </a:lnTo>
                    <a:lnTo>
                      <a:pt x="1613" y="5962"/>
                    </a:lnTo>
                    <a:lnTo>
                      <a:pt x="1593" y="5967"/>
                    </a:lnTo>
                    <a:lnTo>
                      <a:pt x="1570" y="5972"/>
                    </a:lnTo>
                    <a:lnTo>
                      <a:pt x="1548" y="5974"/>
                    </a:lnTo>
                    <a:lnTo>
                      <a:pt x="1525" y="5976"/>
                    </a:lnTo>
                    <a:lnTo>
                      <a:pt x="1525" y="5976"/>
                    </a:lnTo>
                    <a:lnTo>
                      <a:pt x="1493" y="5976"/>
                    </a:lnTo>
                    <a:lnTo>
                      <a:pt x="1463" y="5974"/>
                    </a:lnTo>
                    <a:lnTo>
                      <a:pt x="1411" y="5971"/>
                    </a:lnTo>
                    <a:lnTo>
                      <a:pt x="1367" y="5966"/>
                    </a:lnTo>
                    <a:lnTo>
                      <a:pt x="1327" y="5960"/>
                    </a:lnTo>
                    <a:lnTo>
                      <a:pt x="1289" y="5954"/>
                    </a:lnTo>
                    <a:lnTo>
                      <a:pt x="1248" y="5947"/>
                    </a:lnTo>
                    <a:lnTo>
                      <a:pt x="1202" y="5944"/>
                    </a:lnTo>
                    <a:lnTo>
                      <a:pt x="1148" y="5941"/>
                    </a:lnTo>
                    <a:lnTo>
                      <a:pt x="1148" y="5941"/>
                    </a:lnTo>
                    <a:lnTo>
                      <a:pt x="1131" y="5941"/>
                    </a:lnTo>
                    <a:lnTo>
                      <a:pt x="1131" y="5941"/>
                    </a:lnTo>
                    <a:lnTo>
                      <a:pt x="1116" y="5941"/>
                    </a:lnTo>
                    <a:lnTo>
                      <a:pt x="1102" y="5943"/>
                    </a:lnTo>
                    <a:lnTo>
                      <a:pt x="1089" y="5945"/>
                    </a:lnTo>
                    <a:lnTo>
                      <a:pt x="1078" y="5949"/>
                    </a:lnTo>
                    <a:lnTo>
                      <a:pt x="1068" y="5952"/>
                    </a:lnTo>
                    <a:lnTo>
                      <a:pt x="1059" y="5956"/>
                    </a:lnTo>
                    <a:lnTo>
                      <a:pt x="1051" y="5962"/>
                    </a:lnTo>
                    <a:lnTo>
                      <a:pt x="1044" y="5968"/>
                    </a:lnTo>
                    <a:lnTo>
                      <a:pt x="1038" y="5974"/>
                    </a:lnTo>
                    <a:lnTo>
                      <a:pt x="1033" y="5982"/>
                    </a:lnTo>
                    <a:lnTo>
                      <a:pt x="1028" y="5990"/>
                    </a:lnTo>
                    <a:lnTo>
                      <a:pt x="1024" y="5998"/>
                    </a:lnTo>
                    <a:lnTo>
                      <a:pt x="1018" y="6017"/>
                    </a:lnTo>
                    <a:lnTo>
                      <a:pt x="1013" y="6038"/>
                    </a:lnTo>
                    <a:lnTo>
                      <a:pt x="1010" y="6060"/>
                    </a:lnTo>
                    <a:lnTo>
                      <a:pt x="1006" y="6085"/>
                    </a:lnTo>
                    <a:lnTo>
                      <a:pt x="1002" y="6110"/>
                    </a:lnTo>
                    <a:lnTo>
                      <a:pt x="999" y="6136"/>
                    </a:lnTo>
                    <a:lnTo>
                      <a:pt x="993" y="6164"/>
                    </a:lnTo>
                    <a:lnTo>
                      <a:pt x="985" y="6192"/>
                    </a:lnTo>
                    <a:lnTo>
                      <a:pt x="974" y="6221"/>
                    </a:lnTo>
                    <a:lnTo>
                      <a:pt x="967" y="6235"/>
                    </a:lnTo>
                    <a:lnTo>
                      <a:pt x="959" y="6250"/>
                    </a:lnTo>
                    <a:lnTo>
                      <a:pt x="959" y="6250"/>
                    </a:lnTo>
                    <a:lnTo>
                      <a:pt x="952" y="6265"/>
                    </a:lnTo>
                    <a:lnTo>
                      <a:pt x="946" y="6278"/>
                    </a:lnTo>
                    <a:lnTo>
                      <a:pt x="941" y="6292"/>
                    </a:lnTo>
                    <a:lnTo>
                      <a:pt x="936" y="6304"/>
                    </a:lnTo>
                    <a:lnTo>
                      <a:pt x="934" y="6316"/>
                    </a:lnTo>
                    <a:lnTo>
                      <a:pt x="931" y="6328"/>
                    </a:lnTo>
                    <a:lnTo>
                      <a:pt x="930" y="6341"/>
                    </a:lnTo>
                    <a:lnTo>
                      <a:pt x="929" y="6353"/>
                    </a:lnTo>
                    <a:lnTo>
                      <a:pt x="930" y="6375"/>
                    </a:lnTo>
                    <a:lnTo>
                      <a:pt x="933" y="6397"/>
                    </a:lnTo>
                    <a:lnTo>
                      <a:pt x="937" y="6419"/>
                    </a:lnTo>
                    <a:lnTo>
                      <a:pt x="945" y="6441"/>
                    </a:lnTo>
                    <a:lnTo>
                      <a:pt x="961" y="6485"/>
                    </a:lnTo>
                    <a:lnTo>
                      <a:pt x="969" y="6508"/>
                    </a:lnTo>
                    <a:lnTo>
                      <a:pt x="977" y="6532"/>
                    </a:lnTo>
                    <a:lnTo>
                      <a:pt x="984" y="6557"/>
                    </a:lnTo>
                    <a:lnTo>
                      <a:pt x="989" y="6584"/>
                    </a:lnTo>
                    <a:lnTo>
                      <a:pt x="993" y="6614"/>
                    </a:lnTo>
                    <a:lnTo>
                      <a:pt x="994" y="6644"/>
                    </a:lnTo>
                    <a:lnTo>
                      <a:pt x="994" y="6644"/>
                    </a:lnTo>
                    <a:lnTo>
                      <a:pt x="995" y="6659"/>
                    </a:lnTo>
                    <a:lnTo>
                      <a:pt x="997" y="6672"/>
                    </a:lnTo>
                    <a:lnTo>
                      <a:pt x="1001" y="6685"/>
                    </a:lnTo>
                    <a:lnTo>
                      <a:pt x="1006" y="6694"/>
                    </a:lnTo>
                    <a:lnTo>
                      <a:pt x="1012" y="6704"/>
                    </a:lnTo>
                    <a:lnTo>
                      <a:pt x="1021" y="6711"/>
                    </a:lnTo>
                    <a:lnTo>
                      <a:pt x="1029" y="6718"/>
                    </a:lnTo>
                    <a:lnTo>
                      <a:pt x="1039" y="6723"/>
                    </a:lnTo>
                    <a:lnTo>
                      <a:pt x="1050" y="6727"/>
                    </a:lnTo>
                    <a:lnTo>
                      <a:pt x="1062" y="6731"/>
                    </a:lnTo>
                    <a:lnTo>
                      <a:pt x="1075" y="6734"/>
                    </a:lnTo>
                    <a:lnTo>
                      <a:pt x="1088" y="6735"/>
                    </a:lnTo>
                    <a:lnTo>
                      <a:pt x="1117" y="6736"/>
                    </a:lnTo>
                    <a:lnTo>
                      <a:pt x="1148" y="6736"/>
                    </a:lnTo>
                    <a:lnTo>
                      <a:pt x="1148" y="6736"/>
                    </a:lnTo>
                    <a:lnTo>
                      <a:pt x="1215" y="6734"/>
                    </a:lnTo>
                    <a:lnTo>
                      <a:pt x="1250" y="6732"/>
                    </a:lnTo>
                    <a:lnTo>
                      <a:pt x="1284" y="6734"/>
                    </a:lnTo>
                    <a:lnTo>
                      <a:pt x="1317" y="6736"/>
                    </a:lnTo>
                    <a:lnTo>
                      <a:pt x="1333" y="6738"/>
                    </a:lnTo>
                    <a:lnTo>
                      <a:pt x="1349" y="6741"/>
                    </a:lnTo>
                    <a:lnTo>
                      <a:pt x="1364" y="6746"/>
                    </a:lnTo>
                    <a:lnTo>
                      <a:pt x="1378" y="6751"/>
                    </a:lnTo>
                    <a:lnTo>
                      <a:pt x="1392" y="6757"/>
                    </a:lnTo>
                    <a:lnTo>
                      <a:pt x="1405" y="6764"/>
                    </a:lnTo>
                    <a:lnTo>
                      <a:pt x="1405" y="6764"/>
                    </a:lnTo>
                    <a:lnTo>
                      <a:pt x="1419" y="6771"/>
                    </a:lnTo>
                    <a:lnTo>
                      <a:pt x="1432" y="6779"/>
                    </a:lnTo>
                    <a:lnTo>
                      <a:pt x="1446" y="6785"/>
                    </a:lnTo>
                    <a:lnTo>
                      <a:pt x="1459" y="6789"/>
                    </a:lnTo>
                    <a:lnTo>
                      <a:pt x="1473" y="6794"/>
                    </a:lnTo>
                    <a:lnTo>
                      <a:pt x="1486" y="6796"/>
                    </a:lnTo>
                    <a:lnTo>
                      <a:pt x="1499" y="6798"/>
                    </a:lnTo>
                    <a:lnTo>
                      <a:pt x="1512" y="6800"/>
                    </a:lnTo>
                    <a:lnTo>
                      <a:pt x="1525" y="6800"/>
                    </a:lnTo>
                    <a:lnTo>
                      <a:pt x="1539" y="6800"/>
                    </a:lnTo>
                    <a:lnTo>
                      <a:pt x="1563" y="6797"/>
                    </a:lnTo>
                    <a:lnTo>
                      <a:pt x="1589" y="6792"/>
                    </a:lnTo>
                    <a:lnTo>
                      <a:pt x="1613" y="6785"/>
                    </a:lnTo>
                    <a:lnTo>
                      <a:pt x="1613" y="6785"/>
                    </a:lnTo>
                    <a:lnTo>
                      <a:pt x="1635" y="6776"/>
                    </a:lnTo>
                    <a:lnTo>
                      <a:pt x="1656" y="6767"/>
                    </a:lnTo>
                    <a:lnTo>
                      <a:pt x="1676" y="6756"/>
                    </a:lnTo>
                    <a:lnTo>
                      <a:pt x="1695" y="6745"/>
                    </a:lnTo>
                    <a:lnTo>
                      <a:pt x="1715" y="6732"/>
                    </a:lnTo>
                    <a:lnTo>
                      <a:pt x="1732" y="6720"/>
                    </a:lnTo>
                    <a:lnTo>
                      <a:pt x="1765" y="6696"/>
                    </a:lnTo>
                    <a:lnTo>
                      <a:pt x="1765" y="6696"/>
                    </a:lnTo>
                    <a:lnTo>
                      <a:pt x="1781" y="6683"/>
                    </a:lnTo>
                    <a:lnTo>
                      <a:pt x="1796" y="6674"/>
                    </a:lnTo>
                    <a:lnTo>
                      <a:pt x="1823" y="6656"/>
                    </a:lnTo>
                    <a:lnTo>
                      <a:pt x="1845" y="6643"/>
                    </a:lnTo>
                    <a:lnTo>
                      <a:pt x="1855" y="6636"/>
                    </a:lnTo>
                    <a:lnTo>
                      <a:pt x="1863" y="6629"/>
                    </a:lnTo>
                    <a:lnTo>
                      <a:pt x="1872" y="6621"/>
                    </a:lnTo>
                    <a:lnTo>
                      <a:pt x="1878" y="6612"/>
                    </a:lnTo>
                    <a:lnTo>
                      <a:pt x="1883" y="6603"/>
                    </a:lnTo>
                    <a:lnTo>
                      <a:pt x="1885" y="6591"/>
                    </a:lnTo>
                    <a:lnTo>
                      <a:pt x="1888" y="6578"/>
                    </a:lnTo>
                    <a:lnTo>
                      <a:pt x="1889" y="6563"/>
                    </a:lnTo>
                    <a:lnTo>
                      <a:pt x="1888" y="6545"/>
                    </a:lnTo>
                    <a:lnTo>
                      <a:pt x="1885" y="6524"/>
                    </a:lnTo>
                    <a:lnTo>
                      <a:pt x="1885" y="6524"/>
                    </a:lnTo>
                    <a:lnTo>
                      <a:pt x="1884" y="6508"/>
                    </a:lnTo>
                    <a:lnTo>
                      <a:pt x="1884" y="6494"/>
                    </a:lnTo>
                    <a:lnTo>
                      <a:pt x="1885" y="6480"/>
                    </a:lnTo>
                    <a:lnTo>
                      <a:pt x="1889" y="6469"/>
                    </a:lnTo>
                    <a:lnTo>
                      <a:pt x="1893" y="6458"/>
                    </a:lnTo>
                    <a:lnTo>
                      <a:pt x="1899" y="6447"/>
                    </a:lnTo>
                    <a:lnTo>
                      <a:pt x="1905" y="6438"/>
                    </a:lnTo>
                    <a:lnTo>
                      <a:pt x="1913" y="6430"/>
                    </a:lnTo>
                    <a:lnTo>
                      <a:pt x="1922" y="6423"/>
                    </a:lnTo>
                    <a:lnTo>
                      <a:pt x="1932" y="6416"/>
                    </a:lnTo>
                    <a:lnTo>
                      <a:pt x="1943" y="6410"/>
                    </a:lnTo>
                    <a:lnTo>
                      <a:pt x="1954" y="6405"/>
                    </a:lnTo>
                    <a:lnTo>
                      <a:pt x="1966" y="6402"/>
                    </a:lnTo>
                    <a:lnTo>
                      <a:pt x="1978" y="6398"/>
                    </a:lnTo>
                    <a:lnTo>
                      <a:pt x="2005" y="6393"/>
                    </a:lnTo>
                    <a:lnTo>
                      <a:pt x="2005" y="6393"/>
                    </a:lnTo>
                    <a:lnTo>
                      <a:pt x="2026" y="6389"/>
                    </a:lnTo>
                    <a:lnTo>
                      <a:pt x="2048" y="6388"/>
                    </a:lnTo>
                    <a:lnTo>
                      <a:pt x="2091" y="6387"/>
                    </a:lnTo>
                    <a:lnTo>
                      <a:pt x="2091" y="6387"/>
                    </a:lnTo>
                    <a:lnTo>
                      <a:pt x="2104" y="6386"/>
                    </a:lnTo>
                    <a:lnTo>
                      <a:pt x="2118" y="6382"/>
                    </a:lnTo>
                    <a:lnTo>
                      <a:pt x="2118" y="6382"/>
                    </a:lnTo>
                    <a:lnTo>
                      <a:pt x="2125" y="6380"/>
                    </a:lnTo>
                    <a:lnTo>
                      <a:pt x="2133" y="6376"/>
                    </a:lnTo>
                    <a:lnTo>
                      <a:pt x="2139" y="6371"/>
                    </a:lnTo>
                    <a:lnTo>
                      <a:pt x="2145" y="6366"/>
                    </a:lnTo>
                    <a:lnTo>
                      <a:pt x="2157" y="6354"/>
                    </a:lnTo>
                    <a:lnTo>
                      <a:pt x="2168" y="6339"/>
                    </a:lnTo>
                    <a:lnTo>
                      <a:pt x="2177" y="6322"/>
                    </a:lnTo>
                    <a:lnTo>
                      <a:pt x="2184" y="6304"/>
                    </a:lnTo>
                    <a:lnTo>
                      <a:pt x="2190" y="6282"/>
                    </a:lnTo>
                    <a:lnTo>
                      <a:pt x="2195" y="6258"/>
                    </a:lnTo>
                    <a:lnTo>
                      <a:pt x="2199" y="6234"/>
                    </a:lnTo>
                    <a:lnTo>
                      <a:pt x="2200" y="6207"/>
                    </a:lnTo>
                    <a:lnTo>
                      <a:pt x="2200" y="6180"/>
                    </a:lnTo>
                    <a:lnTo>
                      <a:pt x="2199" y="6151"/>
                    </a:lnTo>
                    <a:lnTo>
                      <a:pt x="2195" y="6121"/>
                    </a:lnTo>
                    <a:lnTo>
                      <a:pt x="2191" y="6091"/>
                    </a:lnTo>
                    <a:lnTo>
                      <a:pt x="2184" y="6059"/>
                    </a:lnTo>
                    <a:lnTo>
                      <a:pt x="2177" y="6027"/>
                    </a:lnTo>
                    <a:lnTo>
                      <a:pt x="2177" y="6027"/>
                    </a:lnTo>
                    <a:lnTo>
                      <a:pt x="2173" y="6010"/>
                    </a:lnTo>
                    <a:lnTo>
                      <a:pt x="2172" y="5994"/>
                    </a:lnTo>
                    <a:lnTo>
                      <a:pt x="2172" y="5981"/>
                    </a:lnTo>
                    <a:lnTo>
                      <a:pt x="2174" y="5968"/>
                    </a:lnTo>
                    <a:lnTo>
                      <a:pt x="2178" y="5956"/>
                    </a:lnTo>
                    <a:lnTo>
                      <a:pt x="2184" y="5946"/>
                    </a:lnTo>
                    <a:lnTo>
                      <a:pt x="2193" y="5936"/>
                    </a:lnTo>
                    <a:lnTo>
                      <a:pt x="2202" y="5929"/>
                    </a:lnTo>
                    <a:lnTo>
                      <a:pt x="2213" y="5922"/>
                    </a:lnTo>
                    <a:lnTo>
                      <a:pt x="2226" y="5916"/>
                    </a:lnTo>
                    <a:lnTo>
                      <a:pt x="2240" y="5911"/>
                    </a:lnTo>
                    <a:lnTo>
                      <a:pt x="2255" y="5906"/>
                    </a:lnTo>
                    <a:lnTo>
                      <a:pt x="2272" y="5902"/>
                    </a:lnTo>
                    <a:lnTo>
                      <a:pt x="2289" y="5900"/>
                    </a:lnTo>
                    <a:lnTo>
                      <a:pt x="2328" y="5896"/>
                    </a:lnTo>
                    <a:lnTo>
                      <a:pt x="2371" y="5895"/>
                    </a:lnTo>
                    <a:lnTo>
                      <a:pt x="2418" y="5895"/>
                    </a:lnTo>
                    <a:lnTo>
                      <a:pt x="2466" y="5897"/>
                    </a:lnTo>
                    <a:lnTo>
                      <a:pt x="2516" y="5900"/>
                    </a:lnTo>
                    <a:lnTo>
                      <a:pt x="2621" y="5905"/>
                    </a:lnTo>
                    <a:lnTo>
                      <a:pt x="2672" y="5906"/>
                    </a:lnTo>
                    <a:lnTo>
                      <a:pt x="2725" y="5907"/>
                    </a:lnTo>
                    <a:lnTo>
                      <a:pt x="2725" y="5907"/>
                    </a:lnTo>
                    <a:lnTo>
                      <a:pt x="2750" y="5907"/>
                    </a:lnTo>
                    <a:lnTo>
                      <a:pt x="2774" y="5910"/>
                    </a:lnTo>
                    <a:lnTo>
                      <a:pt x="2796" y="5912"/>
                    </a:lnTo>
                    <a:lnTo>
                      <a:pt x="2817" y="5916"/>
                    </a:lnTo>
                    <a:lnTo>
                      <a:pt x="2838" y="5919"/>
                    </a:lnTo>
                    <a:lnTo>
                      <a:pt x="2856" y="5925"/>
                    </a:lnTo>
                    <a:lnTo>
                      <a:pt x="2875" y="5930"/>
                    </a:lnTo>
                    <a:lnTo>
                      <a:pt x="2892" y="5938"/>
                    </a:lnTo>
                    <a:lnTo>
                      <a:pt x="2908" y="5945"/>
                    </a:lnTo>
                    <a:lnTo>
                      <a:pt x="2924" y="5952"/>
                    </a:lnTo>
                    <a:lnTo>
                      <a:pt x="2938" y="5961"/>
                    </a:lnTo>
                    <a:lnTo>
                      <a:pt x="2953" y="5971"/>
                    </a:lnTo>
                    <a:lnTo>
                      <a:pt x="2980" y="5989"/>
                    </a:lnTo>
                    <a:lnTo>
                      <a:pt x="3006" y="6010"/>
                    </a:lnTo>
                    <a:lnTo>
                      <a:pt x="3030" y="6031"/>
                    </a:lnTo>
                    <a:lnTo>
                      <a:pt x="3055" y="6053"/>
                    </a:lnTo>
                    <a:lnTo>
                      <a:pt x="3078" y="6074"/>
                    </a:lnTo>
                    <a:lnTo>
                      <a:pt x="3104" y="6096"/>
                    </a:lnTo>
                    <a:lnTo>
                      <a:pt x="3129" y="6115"/>
                    </a:lnTo>
                    <a:lnTo>
                      <a:pt x="3157" y="6134"/>
                    </a:lnTo>
                    <a:lnTo>
                      <a:pt x="3172" y="6142"/>
                    </a:lnTo>
                    <a:lnTo>
                      <a:pt x="3188" y="6150"/>
                    </a:lnTo>
                    <a:lnTo>
                      <a:pt x="3205" y="6157"/>
                    </a:lnTo>
                    <a:lnTo>
                      <a:pt x="3222" y="6164"/>
                    </a:lnTo>
                    <a:lnTo>
                      <a:pt x="3222" y="6164"/>
                    </a:lnTo>
                    <a:lnTo>
                      <a:pt x="3239" y="6170"/>
                    </a:lnTo>
                    <a:lnTo>
                      <a:pt x="3255" y="6178"/>
                    </a:lnTo>
                    <a:lnTo>
                      <a:pt x="3270" y="6186"/>
                    </a:lnTo>
                    <a:lnTo>
                      <a:pt x="3285" y="6195"/>
                    </a:lnTo>
                    <a:lnTo>
                      <a:pt x="3298" y="6203"/>
                    </a:lnTo>
                    <a:lnTo>
                      <a:pt x="3310" y="6213"/>
                    </a:lnTo>
                    <a:lnTo>
                      <a:pt x="3323" y="6223"/>
                    </a:lnTo>
                    <a:lnTo>
                      <a:pt x="3334" y="6234"/>
                    </a:lnTo>
                    <a:lnTo>
                      <a:pt x="3343" y="6245"/>
                    </a:lnTo>
                    <a:lnTo>
                      <a:pt x="3353" y="6257"/>
                    </a:lnTo>
                    <a:lnTo>
                      <a:pt x="3362" y="6269"/>
                    </a:lnTo>
                    <a:lnTo>
                      <a:pt x="3370" y="6283"/>
                    </a:lnTo>
                    <a:lnTo>
                      <a:pt x="3378" y="6296"/>
                    </a:lnTo>
                    <a:lnTo>
                      <a:pt x="3384" y="6310"/>
                    </a:lnTo>
                    <a:lnTo>
                      <a:pt x="3390" y="6325"/>
                    </a:lnTo>
                    <a:lnTo>
                      <a:pt x="3395" y="6339"/>
                    </a:lnTo>
                    <a:lnTo>
                      <a:pt x="3405" y="6371"/>
                    </a:lnTo>
                    <a:lnTo>
                      <a:pt x="3412" y="6404"/>
                    </a:lnTo>
                    <a:lnTo>
                      <a:pt x="3418" y="6440"/>
                    </a:lnTo>
                    <a:lnTo>
                      <a:pt x="3422" y="6478"/>
                    </a:lnTo>
                    <a:lnTo>
                      <a:pt x="3424" y="6517"/>
                    </a:lnTo>
                    <a:lnTo>
                      <a:pt x="3427" y="6557"/>
                    </a:lnTo>
                    <a:lnTo>
                      <a:pt x="3428" y="6644"/>
                    </a:lnTo>
                    <a:lnTo>
                      <a:pt x="3428" y="6644"/>
                    </a:lnTo>
                    <a:lnTo>
                      <a:pt x="3428" y="6665"/>
                    </a:lnTo>
                    <a:lnTo>
                      <a:pt x="3429" y="6682"/>
                    </a:lnTo>
                    <a:lnTo>
                      <a:pt x="3432" y="6697"/>
                    </a:lnTo>
                    <a:lnTo>
                      <a:pt x="3435" y="6709"/>
                    </a:lnTo>
                    <a:lnTo>
                      <a:pt x="3440" y="6718"/>
                    </a:lnTo>
                    <a:lnTo>
                      <a:pt x="3445" y="6725"/>
                    </a:lnTo>
                    <a:lnTo>
                      <a:pt x="3451" y="6729"/>
                    </a:lnTo>
                    <a:lnTo>
                      <a:pt x="3457" y="6730"/>
                    </a:lnTo>
                    <a:lnTo>
                      <a:pt x="3465" y="6730"/>
                    </a:lnTo>
                    <a:lnTo>
                      <a:pt x="3472" y="6727"/>
                    </a:lnTo>
                    <a:lnTo>
                      <a:pt x="3481" y="6723"/>
                    </a:lnTo>
                    <a:lnTo>
                      <a:pt x="3489" y="6716"/>
                    </a:lnTo>
                    <a:lnTo>
                      <a:pt x="3498" y="6709"/>
                    </a:lnTo>
                    <a:lnTo>
                      <a:pt x="3508" y="6700"/>
                    </a:lnTo>
                    <a:lnTo>
                      <a:pt x="3526" y="6678"/>
                    </a:lnTo>
                    <a:lnTo>
                      <a:pt x="3546" y="6653"/>
                    </a:lnTo>
                    <a:lnTo>
                      <a:pt x="3565" y="6623"/>
                    </a:lnTo>
                    <a:lnTo>
                      <a:pt x="3583" y="6593"/>
                    </a:lnTo>
                    <a:lnTo>
                      <a:pt x="3601" y="6562"/>
                    </a:lnTo>
                    <a:lnTo>
                      <a:pt x="3617" y="6532"/>
                    </a:lnTo>
                    <a:lnTo>
                      <a:pt x="3631" y="6503"/>
                    </a:lnTo>
                    <a:lnTo>
                      <a:pt x="3642" y="6478"/>
                    </a:lnTo>
                    <a:lnTo>
                      <a:pt x="3651" y="6456"/>
                    </a:lnTo>
                    <a:lnTo>
                      <a:pt x="3651" y="6456"/>
                    </a:lnTo>
                    <a:lnTo>
                      <a:pt x="3664" y="6412"/>
                    </a:lnTo>
                    <a:lnTo>
                      <a:pt x="3679" y="6359"/>
                    </a:lnTo>
                    <a:lnTo>
                      <a:pt x="3685" y="6331"/>
                    </a:lnTo>
                    <a:lnTo>
                      <a:pt x="3691" y="6301"/>
                    </a:lnTo>
                    <a:lnTo>
                      <a:pt x="3695" y="6273"/>
                    </a:lnTo>
                    <a:lnTo>
                      <a:pt x="3697" y="6245"/>
                    </a:lnTo>
                    <a:lnTo>
                      <a:pt x="3699" y="6219"/>
                    </a:lnTo>
                    <a:lnTo>
                      <a:pt x="3696" y="6194"/>
                    </a:lnTo>
                    <a:lnTo>
                      <a:pt x="3695" y="6183"/>
                    </a:lnTo>
                    <a:lnTo>
                      <a:pt x="3691" y="6172"/>
                    </a:lnTo>
                    <a:lnTo>
                      <a:pt x="3689" y="6162"/>
                    </a:lnTo>
                    <a:lnTo>
                      <a:pt x="3684" y="6152"/>
                    </a:lnTo>
                    <a:lnTo>
                      <a:pt x="3679" y="6143"/>
                    </a:lnTo>
                    <a:lnTo>
                      <a:pt x="3673" y="6136"/>
                    </a:lnTo>
                    <a:lnTo>
                      <a:pt x="3667" y="6129"/>
                    </a:lnTo>
                    <a:lnTo>
                      <a:pt x="3658" y="6124"/>
                    </a:lnTo>
                    <a:lnTo>
                      <a:pt x="3650" y="6119"/>
                    </a:lnTo>
                    <a:lnTo>
                      <a:pt x="3640" y="6115"/>
                    </a:lnTo>
                    <a:lnTo>
                      <a:pt x="3629" y="6114"/>
                    </a:lnTo>
                    <a:lnTo>
                      <a:pt x="3617" y="6113"/>
                    </a:lnTo>
                    <a:lnTo>
                      <a:pt x="3617" y="6113"/>
                    </a:lnTo>
                    <a:lnTo>
                      <a:pt x="3592" y="6112"/>
                    </a:lnTo>
                    <a:lnTo>
                      <a:pt x="3569" y="6110"/>
                    </a:lnTo>
                    <a:lnTo>
                      <a:pt x="3548" y="6107"/>
                    </a:lnTo>
                    <a:lnTo>
                      <a:pt x="3530" y="6103"/>
                    </a:lnTo>
                    <a:lnTo>
                      <a:pt x="3512" y="6097"/>
                    </a:lnTo>
                    <a:lnTo>
                      <a:pt x="3495" y="6091"/>
                    </a:lnTo>
                    <a:lnTo>
                      <a:pt x="3479" y="6082"/>
                    </a:lnTo>
                    <a:lnTo>
                      <a:pt x="3463" y="6072"/>
                    </a:lnTo>
                    <a:lnTo>
                      <a:pt x="3449" y="6061"/>
                    </a:lnTo>
                    <a:lnTo>
                      <a:pt x="3434" y="6048"/>
                    </a:lnTo>
                    <a:lnTo>
                      <a:pt x="3401" y="6018"/>
                    </a:lnTo>
                    <a:lnTo>
                      <a:pt x="3325" y="5941"/>
                    </a:lnTo>
                    <a:lnTo>
                      <a:pt x="3325" y="5941"/>
                    </a:lnTo>
                    <a:lnTo>
                      <a:pt x="3304" y="5919"/>
                    </a:lnTo>
                    <a:lnTo>
                      <a:pt x="3297" y="5910"/>
                    </a:lnTo>
                    <a:lnTo>
                      <a:pt x="3290" y="5899"/>
                    </a:lnTo>
                    <a:lnTo>
                      <a:pt x="3284" y="5890"/>
                    </a:lnTo>
                    <a:lnTo>
                      <a:pt x="3280" y="5880"/>
                    </a:lnTo>
                    <a:lnTo>
                      <a:pt x="3276" y="5872"/>
                    </a:lnTo>
                    <a:lnTo>
                      <a:pt x="3274" y="5863"/>
                    </a:lnTo>
                    <a:lnTo>
                      <a:pt x="3271" y="5854"/>
                    </a:lnTo>
                    <a:lnTo>
                      <a:pt x="3271" y="5847"/>
                    </a:lnTo>
                    <a:lnTo>
                      <a:pt x="3271" y="5841"/>
                    </a:lnTo>
                    <a:lnTo>
                      <a:pt x="3272" y="5835"/>
                    </a:lnTo>
                    <a:lnTo>
                      <a:pt x="3275" y="5829"/>
                    </a:lnTo>
                    <a:lnTo>
                      <a:pt x="3279" y="5824"/>
                    </a:lnTo>
                    <a:lnTo>
                      <a:pt x="3282" y="5819"/>
                    </a:lnTo>
                    <a:lnTo>
                      <a:pt x="3286" y="5815"/>
                    </a:lnTo>
                    <a:lnTo>
                      <a:pt x="3291" y="5812"/>
                    </a:lnTo>
                    <a:lnTo>
                      <a:pt x="3297" y="5809"/>
                    </a:lnTo>
                    <a:lnTo>
                      <a:pt x="3303" y="5807"/>
                    </a:lnTo>
                    <a:lnTo>
                      <a:pt x="3310" y="5805"/>
                    </a:lnTo>
                    <a:lnTo>
                      <a:pt x="3318" y="5805"/>
                    </a:lnTo>
                    <a:lnTo>
                      <a:pt x="3326" y="5805"/>
                    </a:lnTo>
                    <a:lnTo>
                      <a:pt x="3343" y="5809"/>
                    </a:lnTo>
                    <a:lnTo>
                      <a:pt x="3363" y="5815"/>
                    </a:lnTo>
                    <a:lnTo>
                      <a:pt x="3384" y="5825"/>
                    </a:lnTo>
                    <a:lnTo>
                      <a:pt x="3406" y="5839"/>
                    </a:lnTo>
                    <a:lnTo>
                      <a:pt x="3428" y="5856"/>
                    </a:lnTo>
                    <a:lnTo>
                      <a:pt x="3428" y="5856"/>
                    </a:lnTo>
                    <a:lnTo>
                      <a:pt x="3470" y="5892"/>
                    </a:lnTo>
                    <a:lnTo>
                      <a:pt x="3506" y="5924"/>
                    </a:lnTo>
                    <a:lnTo>
                      <a:pt x="3539" y="5955"/>
                    </a:lnTo>
                    <a:lnTo>
                      <a:pt x="3569" y="5984"/>
                    </a:lnTo>
                    <a:lnTo>
                      <a:pt x="3597" y="6014"/>
                    </a:lnTo>
                    <a:lnTo>
                      <a:pt x="3625" y="6044"/>
                    </a:lnTo>
                    <a:lnTo>
                      <a:pt x="3655" y="6076"/>
                    </a:lnTo>
                    <a:lnTo>
                      <a:pt x="3685" y="6113"/>
                    </a:lnTo>
                    <a:lnTo>
                      <a:pt x="3685" y="6113"/>
                    </a:lnTo>
                    <a:lnTo>
                      <a:pt x="3716" y="6152"/>
                    </a:lnTo>
                    <a:lnTo>
                      <a:pt x="3746" y="6191"/>
                    </a:lnTo>
                    <a:lnTo>
                      <a:pt x="3776" y="6232"/>
                    </a:lnTo>
                    <a:lnTo>
                      <a:pt x="3805" y="6276"/>
                    </a:lnTo>
                    <a:lnTo>
                      <a:pt x="3833" y="6322"/>
                    </a:lnTo>
                    <a:lnTo>
                      <a:pt x="3863" y="6374"/>
                    </a:lnTo>
                    <a:lnTo>
                      <a:pt x="3893" y="6429"/>
                    </a:lnTo>
                    <a:lnTo>
                      <a:pt x="3925" y="6490"/>
                    </a:lnTo>
                    <a:lnTo>
                      <a:pt x="3925" y="6490"/>
                    </a:lnTo>
                    <a:lnTo>
                      <a:pt x="3956" y="6554"/>
                    </a:lnTo>
                    <a:lnTo>
                      <a:pt x="3988" y="6615"/>
                    </a:lnTo>
                    <a:lnTo>
                      <a:pt x="4002" y="6643"/>
                    </a:lnTo>
                    <a:lnTo>
                      <a:pt x="4018" y="6670"/>
                    </a:lnTo>
                    <a:lnTo>
                      <a:pt x="4034" y="6694"/>
                    </a:lnTo>
                    <a:lnTo>
                      <a:pt x="4051" y="6716"/>
                    </a:lnTo>
                    <a:lnTo>
                      <a:pt x="4068" y="6736"/>
                    </a:lnTo>
                    <a:lnTo>
                      <a:pt x="4077" y="6745"/>
                    </a:lnTo>
                    <a:lnTo>
                      <a:pt x="4086" y="6752"/>
                    </a:lnTo>
                    <a:lnTo>
                      <a:pt x="4095" y="6759"/>
                    </a:lnTo>
                    <a:lnTo>
                      <a:pt x="4105" y="6765"/>
                    </a:lnTo>
                    <a:lnTo>
                      <a:pt x="4115" y="6770"/>
                    </a:lnTo>
                    <a:lnTo>
                      <a:pt x="4125" y="6774"/>
                    </a:lnTo>
                    <a:lnTo>
                      <a:pt x="4134" y="6776"/>
                    </a:lnTo>
                    <a:lnTo>
                      <a:pt x="4146" y="6779"/>
                    </a:lnTo>
                    <a:lnTo>
                      <a:pt x="4157" y="6779"/>
                    </a:lnTo>
                    <a:lnTo>
                      <a:pt x="4168" y="6779"/>
                    </a:lnTo>
                    <a:lnTo>
                      <a:pt x="4179" y="6778"/>
                    </a:lnTo>
                    <a:lnTo>
                      <a:pt x="4191" y="6774"/>
                    </a:lnTo>
                    <a:lnTo>
                      <a:pt x="4203" y="6770"/>
                    </a:lnTo>
                    <a:lnTo>
                      <a:pt x="4217" y="6764"/>
                    </a:lnTo>
                    <a:lnTo>
                      <a:pt x="4217" y="6764"/>
                    </a:lnTo>
                    <a:lnTo>
                      <a:pt x="4228" y="6757"/>
                    </a:lnTo>
                    <a:lnTo>
                      <a:pt x="4239" y="6749"/>
                    </a:lnTo>
                    <a:lnTo>
                      <a:pt x="4247" y="6740"/>
                    </a:lnTo>
                    <a:lnTo>
                      <a:pt x="4254" y="6730"/>
                    </a:lnTo>
                    <a:lnTo>
                      <a:pt x="4261" y="6720"/>
                    </a:lnTo>
                    <a:lnTo>
                      <a:pt x="4267" y="6709"/>
                    </a:lnTo>
                    <a:lnTo>
                      <a:pt x="4270" y="6697"/>
                    </a:lnTo>
                    <a:lnTo>
                      <a:pt x="4273" y="6685"/>
                    </a:lnTo>
                    <a:lnTo>
                      <a:pt x="4275" y="6671"/>
                    </a:lnTo>
                    <a:lnTo>
                      <a:pt x="4277" y="6659"/>
                    </a:lnTo>
                    <a:lnTo>
                      <a:pt x="4278" y="6632"/>
                    </a:lnTo>
                    <a:lnTo>
                      <a:pt x="4278" y="6605"/>
                    </a:lnTo>
                    <a:lnTo>
                      <a:pt x="4277" y="6578"/>
                    </a:lnTo>
                    <a:lnTo>
                      <a:pt x="4274" y="6551"/>
                    </a:lnTo>
                    <a:lnTo>
                      <a:pt x="4274" y="6528"/>
                    </a:lnTo>
                    <a:lnTo>
                      <a:pt x="4275" y="6506"/>
                    </a:lnTo>
                    <a:lnTo>
                      <a:pt x="4277" y="6496"/>
                    </a:lnTo>
                    <a:lnTo>
                      <a:pt x="4279" y="6486"/>
                    </a:lnTo>
                    <a:lnTo>
                      <a:pt x="4281" y="6479"/>
                    </a:lnTo>
                    <a:lnTo>
                      <a:pt x="4285" y="6472"/>
                    </a:lnTo>
                    <a:lnTo>
                      <a:pt x="4291" y="6465"/>
                    </a:lnTo>
                    <a:lnTo>
                      <a:pt x="4297" y="6460"/>
                    </a:lnTo>
                    <a:lnTo>
                      <a:pt x="4305" y="6458"/>
                    </a:lnTo>
                    <a:lnTo>
                      <a:pt x="4313" y="6456"/>
                    </a:lnTo>
                    <a:lnTo>
                      <a:pt x="4324" y="6454"/>
                    </a:lnTo>
                    <a:lnTo>
                      <a:pt x="4337" y="6456"/>
                    </a:lnTo>
                    <a:lnTo>
                      <a:pt x="4337" y="6456"/>
                    </a:lnTo>
                    <a:lnTo>
                      <a:pt x="4362" y="6457"/>
                    </a:lnTo>
                    <a:lnTo>
                      <a:pt x="4388" y="6457"/>
                    </a:lnTo>
                    <a:lnTo>
                      <a:pt x="4414" y="6453"/>
                    </a:lnTo>
                    <a:lnTo>
                      <a:pt x="4441" y="6447"/>
                    </a:lnTo>
                    <a:lnTo>
                      <a:pt x="4466" y="6438"/>
                    </a:lnTo>
                    <a:lnTo>
                      <a:pt x="4492" y="6429"/>
                    </a:lnTo>
                    <a:lnTo>
                      <a:pt x="4517" y="6416"/>
                    </a:lnTo>
                    <a:lnTo>
                      <a:pt x="4541" y="6402"/>
                    </a:lnTo>
                    <a:lnTo>
                      <a:pt x="4566" y="6386"/>
                    </a:lnTo>
                    <a:lnTo>
                      <a:pt x="4588" y="6367"/>
                    </a:lnTo>
                    <a:lnTo>
                      <a:pt x="4610" y="6349"/>
                    </a:lnTo>
                    <a:lnTo>
                      <a:pt x="4630" y="6328"/>
                    </a:lnTo>
                    <a:lnTo>
                      <a:pt x="4649" y="6306"/>
                    </a:lnTo>
                    <a:lnTo>
                      <a:pt x="4666" y="6282"/>
                    </a:lnTo>
                    <a:lnTo>
                      <a:pt x="4682" y="6258"/>
                    </a:lnTo>
                    <a:lnTo>
                      <a:pt x="4695" y="6233"/>
                    </a:lnTo>
                    <a:lnTo>
                      <a:pt x="4695" y="6233"/>
                    </a:lnTo>
                    <a:lnTo>
                      <a:pt x="4708" y="6208"/>
                    </a:lnTo>
                    <a:lnTo>
                      <a:pt x="4716" y="6185"/>
                    </a:lnTo>
                    <a:lnTo>
                      <a:pt x="4723" y="6164"/>
                    </a:lnTo>
                    <a:lnTo>
                      <a:pt x="4727" y="6145"/>
                    </a:lnTo>
                    <a:lnTo>
                      <a:pt x="4730" y="6126"/>
                    </a:lnTo>
                    <a:lnTo>
                      <a:pt x="4731" y="6108"/>
                    </a:lnTo>
                    <a:lnTo>
                      <a:pt x="4731" y="6088"/>
                    </a:lnTo>
                    <a:lnTo>
                      <a:pt x="4730" y="6070"/>
                    </a:lnTo>
                    <a:lnTo>
                      <a:pt x="4726" y="6030"/>
                    </a:lnTo>
                    <a:lnTo>
                      <a:pt x="4720" y="5982"/>
                    </a:lnTo>
                    <a:lnTo>
                      <a:pt x="4717" y="5955"/>
                    </a:lnTo>
                    <a:lnTo>
                      <a:pt x="4715" y="5925"/>
                    </a:lnTo>
                    <a:lnTo>
                      <a:pt x="4714" y="5892"/>
                    </a:lnTo>
                    <a:lnTo>
                      <a:pt x="4712" y="5856"/>
                    </a:lnTo>
                    <a:lnTo>
                      <a:pt x="4712" y="5856"/>
                    </a:lnTo>
                    <a:lnTo>
                      <a:pt x="4714" y="5836"/>
                    </a:lnTo>
                    <a:lnTo>
                      <a:pt x="4717" y="5818"/>
                    </a:lnTo>
                    <a:lnTo>
                      <a:pt x="4722" y="5801"/>
                    </a:lnTo>
                    <a:lnTo>
                      <a:pt x="4730" y="5783"/>
                    </a:lnTo>
                    <a:lnTo>
                      <a:pt x="4738" y="5766"/>
                    </a:lnTo>
                    <a:lnTo>
                      <a:pt x="4748" y="5750"/>
                    </a:lnTo>
                    <a:lnTo>
                      <a:pt x="4760" y="5734"/>
                    </a:lnTo>
                    <a:lnTo>
                      <a:pt x="4772" y="5720"/>
                    </a:lnTo>
                    <a:lnTo>
                      <a:pt x="4787" y="5706"/>
                    </a:lnTo>
                    <a:lnTo>
                      <a:pt x="4802" y="5693"/>
                    </a:lnTo>
                    <a:lnTo>
                      <a:pt x="4818" y="5681"/>
                    </a:lnTo>
                    <a:lnTo>
                      <a:pt x="4835" y="5670"/>
                    </a:lnTo>
                    <a:lnTo>
                      <a:pt x="4852" y="5659"/>
                    </a:lnTo>
                    <a:lnTo>
                      <a:pt x="4870" y="5649"/>
                    </a:lnTo>
                    <a:lnTo>
                      <a:pt x="4889" y="5640"/>
                    </a:lnTo>
                    <a:lnTo>
                      <a:pt x="4908" y="5633"/>
                    </a:lnTo>
                    <a:lnTo>
                      <a:pt x="4927" y="5627"/>
                    </a:lnTo>
                    <a:lnTo>
                      <a:pt x="4946" y="5621"/>
                    </a:lnTo>
                    <a:lnTo>
                      <a:pt x="4965" y="5616"/>
                    </a:lnTo>
                    <a:lnTo>
                      <a:pt x="4983" y="5612"/>
                    </a:lnTo>
                    <a:lnTo>
                      <a:pt x="5001" y="5610"/>
                    </a:lnTo>
                    <a:lnTo>
                      <a:pt x="5020" y="5608"/>
                    </a:lnTo>
                    <a:lnTo>
                      <a:pt x="5037" y="5608"/>
                    </a:lnTo>
                    <a:lnTo>
                      <a:pt x="5053" y="5610"/>
                    </a:lnTo>
                    <a:lnTo>
                      <a:pt x="5069" y="5612"/>
                    </a:lnTo>
                    <a:lnTo>
                      <a:pt x="5082" y="5616"/>
                    </a:lnTo>
                    <a:lnTo>
                      <a:pt x="5096" y="5621"/>
                    </a:lnTo>
                    <a:lnTo>
                      <a:pt x="5108" y="5628"/>
                    </a:lnTo>
                    <a:lnTo>
                      <a:pt x="5119" y="5635"/>
                    </a:lnTo>
                    <a:lnTo>
                      <a:pt x="5129" y="5644"/>
                    </a:lnTo>
                    <a:lnTo>
                      <a:pt x="5136" y="5655"/>
                    </a:lnTo>
                    <a:lnTo>
                      <a:pt x="5141" y="5667"/>
                    </a:lnTo>
                    <a:lnTo>
                      <a:pt x="5141" y="5667"/>
                    </a:lnTo>
                    <a:lnTo>
                      <a:pt x="5147" y="5679"/>
                    </a:lnTo>
                    <a:lnTo>
                      <a:pt x="5153" y="5689"/>
                    </a:lnTo>
                    <a:lnTo>
                      <a:pt x="5161" y="5696"/>
                    </a:lnTo>
                    <a:lnTo>
                      <a:pt x="5168" y="5703"/>
                    </a:lnTo>
                    <a:lnTo>
                      <a:pt x="5178" y="5708"/>
                    </a:lnTo>
                    <a:lnTo>
                      <a:pt x="5186" y="5710"/>
                    </a:lnTo>
                    <a:lnTo>
                      <a:pt x="5197" y="5711"/>
                    </a:lnTo>
                    <a:lnTo>
                      <a:pt x="5208" y="5710"/>
                    </a:lnTo>
                    <a:lnTo>
                      <a:pt x="5221" y="5709"/>
                    </a:lnTo>
                    <a:lnTo>
                      <a:pt x="5233" y="5705"/>
                    </a:lnTo>
                    <a:lnTo>
                      <a:pt x="5245" y="5701"/>
                    </a:lnTo>
                    <a:lnTo>
                      <a:pt x="5259" y="5695"/>
                    </a:lnTo>
                    <a:lnTo>
                      <a:pt x="5287" y="5682"/>
                    </a:lnTo>
                    <a:lnTo>
                      <a:pt x="5317" y="5665"/>
                    </a:lnTo>
                    <a:lnTo>
                      <a:pt x="5348" y="5645"/>
                    </a:lnTo>
                    <a:lnTo>
                      <a:pt x="5380" y="5624"/>
                    </a:lnTo>
                    <a:lnTo>
                      <a:pt x="5445" y="5578"/>
                    </a:lnTo>
                    <a:lnTo>
                      <a:pt x="5510" y="5534"/>
                    </a:lnTo>
                    <a:lnTo>
                      <a:pt x="5540" y="5513"/>
                    </a:lnTo>
                    <a:lnTo>
                      <a:pt x="5570" y="5496"/>
                    </a:lnTo>
                    <a:lnTo>
                      <a:pt x="5570" y="5496"/>
                    </a:lnTo>
                    <a:lnTo>
                      <a:pt x="5598" y="5482"/>
                    </a:lnTo>
                    <a:lnTo>
                      <a:pt x="5623" y="5471"/>
                    </a:lnTo>
                    <a:lnTo>
                      <a:pt x="5645" y="5465"/>
                    </a:lnTo>
                    <a:lnTo>
                      <a:pt x="5666" y="5461"/>
                    </a:lnTo>
                    <a:lnTo>
                      <a:pt x="5683" y="5460"/>
                    </a:lnTo>
                    <a:lnTo>
                      <a:pt x="5691" y="5461"/>
                    </a:lnTo>
                    <a:lnTo>
                      <a:pt x="5698" y="5463"/>
                    </a:lnTo>
                    <a:lnTo>
                      <a:pt x="5704" y="5465"/>
                    </a:lnTo>
                    <a:lnTo>
                      <a:pt x="5710" y="5468"/>
                    </a:lnTo>
                    <a:lnTo>
                      <a:pt x="5715" y="5471"/>
                    </a:lnTo>
                    <a:lnTo>
                      <a:pt x="5720" y="5475"/>
                    </a:lnTo>
                    <a:lnTo>
                      <a:pt x="5724" y="5479"/>
                    </a:lnTo>
                    <a:lnTo>
                      <a:pt x="5726" y="5483"/>
                    </a:lnTo>
                    <a:lnTo>
                      <a:pt x="5729" y="5488"/>
                    </a:lnTo>
                    <a:lnTo>
                      <a:pt x="5730" y="5494"/>
                    </a:lnTo>
                    <a:lnTo>
                      <a:pt x="5731" y="5501"/>
                    </a:lnTo>
                    <a:lnTo>
                      <a:pt x="5731" y="5507"/>
                    </a:lnTo>
                    <a:lnTo>
                      <a:pt x="5729" y="5520"/>
                    </a:lnTo>
                    <a:lnTo>
                      <a:pt x="5724" y="5535"/>
                    </a:lnTo>
                    <a:lnTo>
                      <a:pt x="5715" y="5550"/>
                    </a:lnTo>
                    <a:lnTo>
                      <a:pt x="5704" y="5565"/>
                    </a:lnTo>
                    <a:lnTo>
                      <a:pt x="5690" y="5581"/>
                    </a:lnTo>
                    <a:lnTo>
                      <a:pt x="5690" y="5581"/>
                    </a:lnTo>
                    <a:lnTo>
                      <a:pt x="5682" y="5590"/>
                    </a:lnTo>
                    <a:lnTo>
                      <a:pt x="5675" y="5599"/>
                    </a:lnTo>
                    <a:lnTo>
                      <a:pt x="5669" y="5607"/>
                    </a:lnTo>
                    <a:lnTo>
                      <a:pt x="5664" y="5617"/>
                    </a:lnTo>
                    <a:lnTo>
                      <a:pt x="5659" y="5627"/>
                    </a:lnTo>
                    <a:lnTo>
                      <a:pt x="5654" y="5637"/>
                    </a:lnTo>
                    <a:lnTo>
                      <a:pt x="5652" y="5646"/>
                    </a:lnTo>
                    <a:lnTo>
                      <a:pt x="5649" y="5657"/>
                    </a:lnTo>
                    <a:lnTo>
                      <a:pt x="5647" y="5667"/>
                    </a:lnTo>
                    <a:lnTo>
                      <a:pt x="5645" y="5678"/>
                    </a:lnTo>
                    <a:lnTo>
                      <a:pt x="5645" y="5689"/>
                    </a:lnTo>
                    <a:lnTo>
                      <a:pt x="5645" y="5700"/>
                    </a:lnTo>
                    <a:lnTo>
                      <a:pt x="5647" y="5711"/>
                    </a:lnTo>
                    <a:lnTo>
                      <a:pt x="5649" y="5723"/>
                    </a:lnTo>
                    <a:lnTo>
                      <a:pt x="5652" y="5734"/>
                    </a:lnTo>
                    <a:lnTo>
                      <a:pt x="5655" y="5747"/>
                    </a:lnTo>
                    <a:lnTo>
                      <a:pt x="5660" y="5758"/>
                    </a:lnTo>
                    <a:lnTo>
                      <a:pt x="5665" y="5770"/>
                    </a:lnTo>
                    <a:lnTo>
                      <a:pt x="5679" y="5793"/>
                    </a:lnTo>
                    <a:lnTo>
                      <a:pt x="5694" y="5816"/>
                    </a:lnTo>
                    <a:lnTo>
                      <a:pt x="5714" y="5840"/>
                    </a:lnTo>
                    <a:lnTo>
                      <a:pt x="5737" y="5862"/>
                    </a:lnTo>
                    <a:lnTo>
                      <a:pt x="5763" y="5884"/>
                    </a:lnTo>
                    <a:lnTo>
                      <a:pt x="5794" y="5905"/>
                    </a:lnTo>
                    <a:lnTo>
                      <a:pt x="5827" y="5924"/>
                    </a:lnTo>
                    <a:lnTo>
                      <a:pt x="5827" y="5924"/>
                    </a:lnTo>
                    <a:lnTo>
                      <a:pt x="5861" y="5944"/>
                    </a:lnTo>
                    <a:lnTo>
                      <a:pt x="5892" y="5966"/>
                    </a:lnTo>
                    <a:lnTo>
                      <a:pt x="5920" y="5988"/>
                    </a:lnTo>
                    <a:lnTo>
                      <a:pt x="5944" y="6011"/>
                    </a:lnTo>
                    <a:lnTo>
                      <a:pt x="5964" y="6034"/>
                    </a:lnTo>
                    <a:lnTo>
                      <a:pt x="5974" y="6045"/>
                    </a:lnTo>
                    <a:lnTo>
                      <a:pt x="5981" y="6056"/>
                    </a:lnTo>
                    <a:lnTo>
                      <a:pt x="5988" y="6069"/>
                    </a:lnTo>
                    <a:lnTo>
                      <a:pt x="5994" y="6080"/>
                    </a:lnTo>
                    <a:lnTo>
                      <a:pt x="5999" y="6091"/>
                    </a:lnTo>
                    <a:lnTo>
                      <a:pt x="6003" y="6102"/>
                    </a:lnTo>
                    <a:lnTo>
                      <a:pt x="6005" y="6113"/>
                    </a:lnTo>
                    <a:lnTo>
                      <a:pt x="6007" y="6123"/>
                    </a:lnTo>
                    <a:lnTo>
                      <a:pt x="6007" y="6134"/>
                    </a:lnTo>
                    <a:lnTo>
                      <a:pt x="6007" y="6143"/>
                    </a:lnTo>
                    <a:lnTo>
                      <a:pt x="6004" y="6152"/>
                    </a:lnTo>
                    <a:lnTo>
                      <a:pt x="6001" y="6161"/>
                    </a:lnTo>
                    <a:lnTo>
                      <a:pt x="5997" y="6169"/>
                    </a:lnTo>
                    <a:lnTo>
                      <a:pt x="5991" y="6178"/>
                    </a:lnTo>
                    <a:lnTo>
                      <a:pt x="5983" y="6185"/>
                    </a:lnTo>
                    <a:lnTo>
                      <a:pt x="5975" y="6191"/>
                    </a:lnTo>
                    <a:lnTo>
                      <a:pt x="5965" y="6197"/>
                    </a:lnTo>
                    <a:lnTo>
                      <a:pt x="5954" y="6202"/>
                    </a:lnTo>
                    <a:lnTo>
                      <a:pt x="5942" y="6207"/>
                    </a:lnTo>
                    <a:lnTo>
                      <a:pt x="5928" y="6211"/>
                    </a:lnTo>
                    <a:lnTo>
                      <a:pt x="5912" y="6213"/>
                    </a:lnTo>
                    <a:lnTo>
                      <a:pt x="5895" y="6216"/>
                    </a:lnTo>
                    <a:lnTo>
                      <a:pt x="5895" y="6216"/>
                    </a:lnTo>
                    <a:lnTo>
                      <a:pt x="5876" y="6217"/>
                    </a:lnTo>
                    <a:lnTo>
                      <a:pt x="5856" y="6217"/>
                    </a:lnTo>
                    <a:lnTo>
                      <a:pt x="5836" y="6217"/>
                    </a:lnTo>
                    <a:lnTo>
                      <a:pt x="5817" y="6216"/>
                    </a:lnTo>
                    <a:lnTo>
                      <a:pt x="5776" y="6211"/>
                    </a:lnTo>
                    <a:lnTo>
                      <a:pt x="5737" y="6203"/>
                    </a:lnTo>
                    <a:lnTo>
                      <a:pt x="5737" y="6203"/>
                    </a:lnTo>
                    <a:lnTo>
                      <a:pt x="5795" y="6233"/>
                    </a:lnTo>
                    <a:lnTo>
                      <a:pt x="5856" y="6263"/>
                    </a:lnTo>
                    <a:lnTo>
                      <a:pt x="5920" y="6293"/>
                    </a:lnTo>
                    <a:lnTo>
                      <a:pt x="5985" y="6322"/>
                    </a:lnTo>
                    <a:lnTo>
                      <a:pt x="6052" y="6352"/>
                    </a:lnTo>
                    <a:lnTo>
                      <a:pt x="6119" y="6381"/>
                    </a:lnTo>
                    <a:lnTo>
                      <a:pt x="6188" y="6409"/>
                    </a:lnTo>
                    <a:lnTo>
                      <a:pt x="6256" y="6435"/>
                    </a:lnTo>
                    <a:lnTo>
                      <a:pt x="6325" y="6460"/>
                    </a:lnTo>
                    <a:lnTo>
                      <a:pt x="6392" y="6485"/>
                    </a:lnTo>
                    <a:lnTo>
                      <a:pt x="6460" y="6508"/>
                    </a:lnTo>
                    <a:lnTo>
                      <a:pt x="6526" y="6529"/>
                    </a:lnTo>
                    <a:lnTo>
                      <a:pt x="6591" y="6547"/>
                    </a:lnTo>
                    <a:lnTo>
                      <a:pt x="6653" y="6565"/>
                    </a:lnTo>
                    <a:lnTo>
                      <a:pt x="6713" y="6578"/>
                    </a:lnTo>
                    <a:lnTo>
                      <a:pt x="6770" y="6590"/>
                    </a:lnTo>
                    <a:lnTo>
                      <a:pt x="6770" y="6590"/>
                    </a:lnTo>
                    <a:lnTo>
                      <a:pt x="6757" y="6582"/>
                    </a:lnTo>
                    <a:lnTo>
                      <a:pt x="6746" y="6573"/>
                    </a:lnTo>
                    <a:lnTo>
                      <a:pt x="6738" y="6565"/>
                    </a:lnTo>
                    <a:lnTo>
                      <a:pt x="6730" y="6556"/>
                    </a:lnTo>
                    <a:lnTo>
                      <a:pt x="6724" y="6546"/>
                    </a:lnTo>
                    <a:lnTo>
                      <a:pt x="6719" y="6538"/>
                    </a:lnTo>
                    <a:lnTo>
                      <a:pt x="6714" y="6528"/>
                    </a:lnTo>
                    <a:lnTo>
                      <a:pt x="6712" y="6518"/>
                    </a:lnTo>
                    <a:lnTo>
                      <a:pt x="6710" y="6508"/>
                    </a:lnTo>
                    <a:lnTo>
                      <a:pt x="6708" y="6498"/>
                    </a:lnTo>
                    <a:lnTo>
                      <a:pt x="6707" y="6478"/>
                    </a:lnTo>
                    <a:lnTo>
                      <a:pt x="6707" y="6456"/>
                    </a:lnTo>
                    <a:lnTo>
                      <a:pt x="6707" y="6434"/>
                    </a:lnTo>
                    <a:lnTo>
                      <a:pt x="6707" y="6410"/>
                    </a:lnTo>
                    <a:lnTo>
                      <a:pt x="6706" y="6386"/>
                    </a:lnTo>
                    <a:lnTo>
                      <a:pt x="6703" y="6361"/>
                    </a:lnTo>
                    <a:lnTo>
                      <a:pt x="6700" y="6348"/>
                    </a:lnTo>
                    <a:lnTo>
                      <a:pt x="6696" y="6336"/>
                    </a:lnTo>
                    <a:lnTo>
                      <a:pt x="6691" y="6322"/>
                    </a:lnTo>
                    <a:lnTo>
                      <a:pt x="6685" y="6309"/>
                    </a:lnTo>
                    <a:lnTo>
                      <a:pt x="6678" y="6295"/>
                    </a:lnTo>
                    <a:lnTo>
                      <a:pt x="6669" y="6282"/>
                    </a:lnTo>
                    <a:lnTo>
                      <a:pt x="6658" y="6267"/>
                    </a:lnTo>
                    <a:lnTo>
                      <a:pt x="6646" y="6254"/>
                    </a:lnTo>
                    <a:lnTo>
                      <a:pt x="6632" y="6239"/>
                    </a:lnTo>
                    <a:lnTo>
                      <a:pt x="6616" y="6224"/>
                    </a:lnTo>
                    <a:lnTo>
                      <a:pt x="6616" y="6224"/>
                    </a:lnTo>
                    <a:lnTo>
                      <a:pt x="6596" y="6206"/>
                    </a:lnTo>
                    <a:lnTo>
                      <a:pt x="6576" y="6187"/>
                    </a:lnTo>
                    <a:lnTo>
                      <a:pt x="6559" y="6168"/>
                    </a:lnTo>
                    <a:lnTo>
                      <a:pt x="6543" y="6150"/>
                    </a:lnTo>
                    <a:lnTo>
                      <a:pt x="6528" y="6131"/>
                    </a:lnTo>
                    <a:lnTo>
                      <a:pt x="6516" y="6114"/>
                    </a:lnTo>
                    <a:lnTo>
                      <a:pt x="6505" y="6096"/>
                    </a:lnTo>
                    <a:lnTo>
                      <a:pt x="6495" y="6077"/>
                    </a:lnTo>
                    <a:lnTo>
                      <a:pt x="6487" y="6060"/>
                    </a:lnTo>
                    <a:lnTo>
                      <a:pt x="6481" y="6042"/>
                    </a:lnTo>
                    <a:lnTo>
                      <a:pt x="6476" y="6025"/>
                    </a:lnTo>
                    <a:lnTo>
                      <a:pt x="6472" y="6007"/>
                    </a:lnTo>
                    <a:lnTo>
                      <a:pt x="6470" y="5990"/>
                    </a:lnTo>
                    <a:lnTo>
                      <a:pt x="6470" y="5973"/>
                    </a:lnTo>
                    <a:lnTo>
                      <a:pt x="6470" y="5956"/>
                    </a:lnTo>
                    <a:lnTo>
                      <a:pt x="6472" y="5939"/>
                    </a:lnTo>
                    <a:lnTo>
                      <a:pt x="6476" y="5922"/>
                    </a:lnTo>
                    <a:lnTo>
                      <a:pt x="6479" y="5905"/>
                    </a:lnTo>
                    <a:lnTo>
                      <a:pt x="6485" y="5889"/>
                    </a:lnTo>
                    <a:lnTo>
                      <a:pt x="6493" y="5872"/>
                    </a:lnTo>
                    <a:lnTo>
                      <a:pt x="6501" y="5854"/>
                    </a:lnTo>
                    <a:lnTo>
                      <a:pt x="6511" y="5839"/>
                    </a:lnTo>
                    <a:lnTo>
                      <a:pt x="6522" y="5821"/>
                    </a:lnTo>
                    <a:lnTo>
                      <a:pt x="6536" y="5805"/>
                    </a:lnTo>
                    <a:lnTo>
                      <a:pt x="6549" y="5790"/>
                    </a:lnTo>
                    <a:lnTo>
                      <a:pt x="6563" y="5772"/>
                    </a:lnTo>
                    <a:lnTo>
                      <a:pt x="6579" y="5756"/>
                    </a:lnTo>
                    <a:lnTo>
                      <a:pt x="6596" y="5739"/>
                    </a:lnTo>
                    <a:lnTo>
                      <a:pt x="6634" y="5708"/>
                    </a:lnTo>
                    <a:lnTo>
                      <a:pt x="6674" y="5674"/>
                    </a:lnTo>
                    <a:lnTo>
                      <a:pt x="6674" y="5674"/>
                    </a:lnTo>
                    <a:lnTo>
                      <a:pt x="6766" y="5663"/>
                    </a:lnTo>
                    <a:lnTo>
                      <a:pt x="6806" y="5660"/>
                    </a:lnTo>
                    <a:lnTo>
                      <a:pt x="6842" y="5656"/>
                    </a:lnTo>
                    <a:lnTo>
                      <a:pt x="6842" y="5656"/>
                    </a:lnTo>
                    <a:lnTo>
                      <a:pt x="6826" y="5618"/>
                    </a:lnTo>
                    <a:lnTo>
                      <a:pt x="6811" y="5579"/>
                    </a:lnTo>
                    <a:lnTo>
                      <a:pt x="6798" y="5542"/>
                    </a:lnTo>
                    <a:lnTo>
                      <a:pt x="6787" y="5505"/>
                    </a:lnTo>
                    <a:lnTo>
                      <a:pt x="6778" y="5470"/>
                    </a:lnTo>
                    <a:lnTo>
                      <a:pt x="6770" y="5436"/>
                    </a:lnTo>
                    <a:lnTo>
                      <a:pt x="6763" y="5403"/>
                    </a:lnTo>
                    <a:lnTo>
                      <a:pt x="6760" y="5370"/>
                    </a:lnTo>
                    <a:lnTo>
                      <a:pt x="6756" y="5339"/>
                    </a:lnTo>
                    <a:lnTo>
                      <a:pt x="6755" y="5308"/>
                    </a:lnTo>
                    <a:lnTo>
                      <a:pt x="6756" y="5280"/>
                    </a:lnTo>
                    <a:lnTo>
                      <a:pt x="6757" y="5252"/>
                    </a:lnTo>
                    <a:lnTo>
                      <a:pt x="6761" y="5226"/>
                    </a:lnTo>
                    <a:lnTo>
                      <a:pt x="6766" y="5201"/>
                    </a:lnTo>
                    <a:lnTo>
                      <a:pt x="6772" y="5177"/>
                    </a:lnTo>
                    <a:lnTo>
                      <a:pt x="6779" y="5154"/>
                    </a:lnTo>
                    <a:lnTo>
                      <a:pt x="6788" y="5133"/>
                    </a:lnTo>
                    <a:lnTo>
                      <a:pt x="6799" y="5114"/>
                    </a:lnTo>
                    <a:lnTo>
                      <a:pt x="6811" y="5095"/>
                    </a:lnTo>
                    <a:lnTo>
                      <a:pt x="6823" y="5079"/>
                    </a:lnTo>
                    <a:lnTo>
                      <a:pt x="6838" y="5064"/>
                    </a:lnTo>
                    <a:lnTo>
                      <a:pt x="6854" y="5050"/>
                    </a:lnTo>
                    <a:lnTo>
                      <a:pt x="6871" y="5038"/>
                    </a:lnTo>
                    <a:lnTo>
                      <a:pt x="6890" y="5028"/>
                    </a:lnTo>
                    <a:lnTo>
                      <a:pt x="6909" y="5019"/>
                    </a:lnTo>
                    <a:lnTo>
                      <a:pt x="6930" y="5012"/>
                    </a:lnTo>
                    <a:lnTo>
                      <a:pt x="6952" y="5007"/>
                    </a:lnTo>
                    <a:lnTo>
                      <a:pt x="6975" y="5004"/>
                    </a:lnTo>
                    <a:lnTo>
                      <a:pt x="7000" y="5002"/>
                    </a:lnTo>
                    <a:lnTo>
                      <a:pt x="7025" y="5002"/>
                    </a:lnTo>
                    <a:lnTo>
                      <a:pt x="7052" y="5005"/>
                    </a:lnTo>
                    <a:lnTo>
                      <a:pt x="7079" y="5010"/>
                    </a:lnTo>
                    <a:lnTo>
                      <a:pt x="7079" y="5010"/>
                    </a:lnTo>
                    <a:lnTo>
                      <a:pt x="7098" y="5012"/>
                    </a:lnTo>
                    <a:lnTo>
                      <a:pt x="7115" y="5013"/>
                    </a:lnTo>
                    <a:lnTo>
                      <a:pt x="7131" y="5013"/>
                    </a:lnTo>
                    <a:lnTo>
                      <a:pt x="7148" y="5013"/>
                    </a:lnTo>
                    <a:lnTo>
                      <a:pt x="7164" y="5012"/>
                    </a:lnTo>
                    <a:lnTo>
                      <a:pt x="7180" y="5010"/>
                    </a:lnTo>
                    <a:lnTo>
                      <a:pt x="7194" y="5006"/>
                    </a:lnTo>
                    <a:lnTo>
                      <a:pt x="7209" y="5002"/>
                    </a:lnTo>
                    <a:lnTo>
                      <a:pt x="7224" y="4997"/>
                    </a:lnTo>
                    <a:lnTo>
                      <a:pt x="7237" y="4991"/>
                    </a:lnTo>
                    <a:lnTo>
                      <a:pt x="7251" y="4985"/>
                    </a:lnTo>
                    <a:lnTo>
                      <a:pt x="7264" y="4978"/>
                    </a:lnTo>
                    <a:lnTo>
                      <a:pt x="7276" y="4969"/>
                    </a:lnTo>
                    <a:lnTo>
                      <a:pt x="7289" y="4961"/>
                    </a:lnTo>
                    <a:lnTo>
                      <a:pt x="7300" y="4952"/>
                    </a:lnTo>
                    <a:lnTo>
                      <a:pt x="7311" y="4942"/>
                    </a:lnTo>
                    <a:lnTo>
                      <a:pt x="7311" y="4942"/>
                    </a:lnTo>
                    <a:lnTo>
                      <a:pt x="7322" y="4931"/>
                    </a:lnTo>
                    <a:lnTo>
                      <a:pt x="7332" y="4920"/>
                    </a:lnTo>
                    <a:lnTo>
                      <a:pt x="7341" y="4909"/>
                    </a:lnTo>
                    <a:lnTo>
                      <a:pt x="7351" y="4897"/>
                    </a:lnTo>
                    <a:lnTo>
                      <a:pt x="7367" y="4871"/>
                    </a:lnTo>
                    <a:lnTo>
                      <a:pt x="7382" y="4846"/>
                    </a:lnTo>
                    <a:lnTo>
                      <a:pt x="7393" y="4819"/>
                    </a:lnTo>
                    <a:lnTo>
                      <a:pt x="7401" y="4790"/>
                    </a:lnTo>
                    <a:lnTo>
                      <a:pt x="7406" y="4764"/>
                    </a:lnTo>
                    <a:lnTo>
                      <a:pt x="7409" y="4750"/>
                    </a:lnTo>
                    <a:lnTo>
                      <a:pt x="7409" y="4737"/>
                    </a:lnTo>
                    <a:lnTo>
                      <a:pt x="7410" y="4723"/>
                    </a:lnTo>
                    <a:lnTo>
                      <a:pt x="7409" y="4711"/>
                    </a:lnTo>
                    <a:lnTo>
                      <a:pt x="7407" y="4699"/>
                    </a:lnTo>
                    <a:lnTo>
                      <a:pt x="7405" y="4686"/>
                    </a:lnTo>
                    <a:lnTo>
                      <a:pt x="7401" y="4674"/>
                    </a:lnTo>
                    <a:lnTo>
                      <a:pt x="7398" y="4663"/>
                    </a:lnTo>
                    <a:lnTo>
                      <a:pt x="7393" y="4652"/>
                    </a:lnTo>
                    <a:lnTo>
                      <a:pt x="7388" y="4641"/>
                    </a:lnTo>
                    <a:lnTo>
                      <a:pt x="7381" y="4631"/>
                    </a:lnTo>
                    <a:lnTo>
                      <a:pt x="7373" y="4623"/>
                    </a:lnTo>
                    <a:lnTo>
                      <a:pt x="7366" y="4614"/>
                    </a:lnTo>
                    <a:lnTo>
                      <a:pt x="7356" y="4606"/>
                    </a:lnTo>
                    <a:lnTo>
                      <a:pt x="7346" y="4598"/>
                    </a:lnTo>
                    <a:lnTo>
                      <a:pt x="7335" y="4592"/>
                    </a:lnTo>
                    <a:lnTo>
                      <a:pt x="7323" y="4587"/>
                    </a:lnTo>
                    <a:lnTo>
                      <a:pt x="7311" y="4582"/>
                    </a:lnTo>
                    <a:lnTo>
                      <a:pt x="7311" y="4582"/>
                    </a:lnTo>
                    <a:lnTo>
                      <a:pt x="7297" y="4580"/>
                    </a:lnTo>
                    <a:lnTo>
                      <a:pt x="7284" y="4577"/>
                    </a:lnTo>
                    <a:lnTo>
                      <a:pt x="7269" y="4575"/>
                    </a:lnTo>
                    <a:lnTo>
                      <a:pt x="7253" y="4575"/>
                    </a:lnTo>
                    <a:lnTo>
                      <a:pt x="7253" y="4575"/>
                    </a:lnTo>
                    <a:lnTo>
                      <a:pt x="7227" y="4574"/>
                    </a:lnTo>
                    <a:lnTo>
                      <a:pt x="7203" y="4571"/>
                    </a:lnTo>
                    <a:lnTo>
                      <a:pt x="7181" y="4566"/>
                    </a:lnTo>
                    <a:lnTo>
                      <a:pt x="7161" y="4559"/>
                    </a:lnTo>
                    <a:lnTo>
                      <a:pt x="7143" y="4551"/>
                    </a:lnTo>
                    <a:lnTo>
                      <a:pt x="7126" y="4539"/>
                    </a:lnTo>
                    <a:lnTo>
                      <a:pt x="7111" y="4528"/>
                    </a:lnTo>
                    <a:lnTo>
                      <a:pt x="7098" y="4514"/>
                    </a:lnTo>
                    <a:lnTo>
                      <a:pt x="7085" y="4498"/>
                    </a:lnTo>
                    <a:lnTo>
                      <a:pt x="7076" y="4481"/>
                    </a:lnTo>
                    <a:lnTo>
                      <a:pt x="7066" y="4462"/>
                    </a:lnTo>
                    <a:lnTo>
                      <a:pt x="7057" y="4443"/>
                    </a:lnTo>
                    <a:lnTo>
                      <a:pt x="7050" y="4421"/>
                    </a:lnTo>
                    <a:lnTo>
                      <a:pt x="7044" y="4397"/>
                    </a:lnTo>
                    <a:lnTo>
                      <a:pt x="7038" y="4373"/>
                    </a:lnTo>
                    <a:lnTo>
                      <a:pt x="7033" y="4347"/>
                    </a:lnTo>
                    <a:lnTo>
                      <a:pt x="7024" y="4292"/>
                    </a:lnTo>
                    <a:lnTo>
                      <a:pt x="7017" y="4232"/>
                    </a:lnTo>
                    <a:lnTo>
                      <a:pt x="7005" y="4099"/>
                    </a:lnTo>
                    <a:lnTo>
                      <a:pt x="6998" y="4026"/>
                    </a:lnTo>
                    <a:lnTo>
                      <a:pt x="6989" y="3952"/>
                    </a:lnTo>
                    <a:lnTo>
                      <a:pt x="6978" y="3873"/>
                    </a:lnTo>
                    <a:lnTo>
                      <a:pt x="6972" y="3834"/>
                    </a:lnTo>
                    <a:lnTo>
                      <a:pt x="6964" y="3794"/>
                    </a:lnTo>
                    <a:lnTo>
                      <a:pt x="6964" y="3794"/>
                    </a:lnTo>
                    <a:lnTo>
                      <a:pt x="6961" y="3774"/>
                    </a:lnTo>
                    <a:lnTo>
                      <a:pt x="6959" y="3753"/>
                    </a:lnTo>
                    <a:lnTo>
                      <a:pt x="6958" y="3733"/>
                    </a:lnTo>
                    <a:lnTo>
                      <a:pt x="6959" y="3712"/>
                    </a:lnTo>
                    <a:lnTo>
                      <a:pt x="6962" y="3690"/>
                    </a:lnTo>
                    <a:lnTo>
                      <a:pt x="6965" y="3668"/>
                    </a:lnTo>
                    <a:lnTo>
                      <a:pt x="6970" y="3646"/>
                    </a:lnTo>
                    <a:lnTo>
                      <a:pt x="6975" y="3622"/>
                    </a:lnTo>
                    <a:lnTo>
                      <a:pt x="6983" y="3600"/>
                    </a:lnTo>
                    <a:lnTo>
                      <a:pt x="6991" y="3577"/>
                    </a:lnTo>
                    <a:lnTo>
                      <a:pt x="7000" y="3554"/>
                    </a:lnTo>
                    <a:lnTo>
                      <a:pt x="7010" y="3529"/>
                    </a:lnTo>
                    <a:lnTo>
                      <a:pt x="7032" y="3482"/>
                    </a:lnTo>
                    <a:lnTo>
                      <a:pt x="7056" y="3433"/>
                    </a:lnTo>
                    <a:lnTo>
                      <a:pt x="7084" y="3384"/>
                    </a:lnTo>
                    <a:lnTo>
                      <a:pt x="7114" y="3333"/>
                    </a:lnTo>
                    <a:lnTo>
                      <a:pt x="7144" y="3283"/>
                    </a:lnTo>
                    <a:lnTo>
                      <a:pt x="7177" y="3233"/>
                    </a:lnTo>
                    <a:lnTo>
                      <a:pt x="7243" y="3134"/>
                    </a:lnTo>
                    <a:lnTo>
                      <a:pt x="7311" y="3036"/>
                    </a:lnTo>
                    <a:lnTo>
                      <a:pt x="7311" y="3036"/>
                    </a:lnTo>
                    <a:lnTo>
                      <a:pt x="7345" y="2985"/>
                    </a:lnTo>
                    <a:lnTo>
                      <a:pt x="7378" y="2934"/>
                    </a:lnTo>
                    <a:lnTo>
                      <a:pt x="7409" y="2885"/>
                    </a:lnTo>
                    <a:lnTo>
                      <a:pt x="7437" y="2839"/>
                    </a:lnTo>
                    <a:lnTo>
                      <a:pt x="7461" y="2792"/>
                    </a:lnTo>
                    <a:lnTo>
                      <a:pt x="7482" y="2749"/>
                    </a:lnTo>
                    <a:lnTo>
                      <a:pt x="7491" y="2727"/>
                    </a:lnTo>
                    <a:lnTo>
                      <a:pt x="7499" y="2708"/>
                    </a:lnTo>
                    <a:lnTo>
                      <a:pt x="7505" y="2687"/>
                    </a:lnTo>
                    <a:lnTo>
                      <a:pt x="7512" y="2669"/>
                    </a:lnTo>
                    <a:lnTo>
                      <a:pt x="7515" y="2649"/>
                    </a:lnTo>
                    <a:lnTo>
                      <a:pt x="7518" y="2632"/>
                    </a:lnTo>
                    <a:lnTo>
                      <a:pt x="7519" y="2614"/>
                    </a:lnTo>
                    <a:lnTo>
                      <a:pt x="7518" y="2598"/>
                    </a:lnTo>
                    <a:lnTo>
                      <a:pt x="7516" y="2582"/>
                    </a:lnTo>
                    <a:lnTo>
                      <a:pt x="7513" y="2566"/>
                    </a:lnTo>
                    <a:lnTo>
                      <a:pt x="7507" y="2552"/>
                    </a:lnTo>
                    <a:lnTo>
                      <a:pt x="7499" y="2539"/>
                    </a:lnTo>
                    <a:lnTo>
                      <a:pt x="7491" y="2525"/>
                    </a:lnTo>
                    <a:lnTo>
                      <a:pt x="7480" y="2514"/>
                    </a:lnTo>
                    <a:lnTo>
                      <a:pt x="7466" y="2503"/>
                    </a:lnTo>
                    <a:lnTo>
                      <a:pt x="7452" y="2492"/>
                    </a:lnTo>
                    <a:lnTo>
                      <a:pt x="7434" y="2484"/>
                    </a:lnTo>
                    <a:lnTo>
                      <a:pt x="7415" y="2475"/>
                    </a:lnTo>
                    <a:lnTo>
                      <a:pt x="7393" y="2468"/>
                    </a:lnTo>
                    <a:lnTo>
                      <a:pt x="7370" y="2462"/>
                    </a:lnTo>
                    <a:lnTo>
                      <a:pt x="7370" y="2462"/>
                    </a:lnTo>
                    <a:close/>
                    <a:moveTo>
                      <a:pt x="51" y="7191"/>
                    </a:moveTo>
                    <a:lnTo>
                      <a:pt x="51" y="7191"/>
                    </a:lnTo>
                    <a:lnTo>
                      <a:pt x="40" y="7195"/>
                    </a:lnTo>
                    <a:lnTo>
                      <a:pt x="30" y="7199"/>
                    </a:lnTo>
                    <a:lnTo>
                      <a:pt x="22" y="7204"/>
                    </a:lnTo>
                    <a:lnTo>
                      <a:pt x="15" y="7209"/>
                    </a:lnTo>
                    <a:lnTo>
                      <a:pt x="9" y="7213"/>
                    </a:lnTo>
                    <a:lnTo>
                      <a:pt x="4" y="7220"/>
                    </a:lnTo>
                    <a:lnTo>
                      <a:pt x="2" y="7226"/>
                    </a:lnTo>
                    <a:lnTo>
                      <a:pt x="1" y="7232"/>
                    </a:lnTo>
                    <a:lnTo>
                      <a:pt x="0" y="7239"/>
                    </a:lnTo>
                    <a:lnTo>
                      <a:pt x="1" y="7248"/>
                    </a:lnTo>
                    <a:lnTo>
                      <a:pt x="3" y="7255"/>
                    </a:lnTo>
                    <a:lnTo>
                      <a:pt x="7" y="7264"/>
                    </a:lnTo>
                    <a:lnTo>
                      <a:pt x="11" y="7273"/>
                    </a:lnTo>
                    <a:lnTo>
                      <a:pt x="17" y="7283"/>
                    </a:lnTo>
                    <a:lnTo>
                      <a:pt x="33" y="7304"/>
                    </a:lnTo>
                    <a:lnTo>
                      <a:pt x="33" y="7304"/>
                    </a:lnTo>
                    <a:lnTo>
                      <a:pt x="41" y="7314"/>
                    </a:lnTo>
                    <a:lnTo>
                      <a:pt x="50" y="7320"/>
                    </a:lnTo>
                    <a:lnTo>
                      <a:pt x="58" y="7325"/>
                    </a:lnTo>
                    <a:lnTo>
                      <a:pt x="67" y="7326"/>
                    </a:lnTo>
                    <a:lnTo>
                      <a:pt x="75" y="7326"/>
                    </a:lnTo>
                    <a:lnTo>
                      <a:pt x="84" y="7324"/>
                    </a:lnTo>
                    <a:lnTo>
                      <a:pt x="91" y="7320"/>
                    </a:lnTo>
                    <a:lnTo>
                      <a:pt x="99" y="7315"/>
                    </a:lnTo>
                    <a:lnTo>
                      <a:pt x="106" y="7309"/>
                    </a:lnTo>
                    <a:lnTo>
                      <a:pt x="112" y="7300"/>
                    </a:lnTo>
                    <a:lnTo>
                      <a:pt x="118" y="7292"/>
                    </a:lnTo>
                    <a:lnTo>
                      <a:pt x="123" y="7283"/>
                    </a:lnTo>
                    <a:lnTo>
                      <a:pt x="128" y="7273"/>
                    </a:lnTo>
                    <a:lnTo>
                      <a:pt x="132" y="7262"/>
                    </a:lnTo>
                    <a:lnTo>
                      <a:pt x="135" y="7253"/>
                    </a:lnTo>
                    <a:lnTo>
                      <a:pt x="138" y="7242"/>
                    </a:lnTo>
                    <a:lnTo>
                      <a:pt x="138" y="7242"/>
                    </a:lnTo>
                    <a:lnTo>
                      <a:pt x="139" y="7232"/>
                    </a:lnTo>
                    <a:lnTo>
                      <a:pt x="139" y="7223"/>
                    </a:lnTo>
                    <a:lnTo>
                      <a:pt x="138" y="7215"/>
                    </a:lnTo>
                    <a:lnTo>
                      <a:pt x="137" y="7207"/>
                    </a:lnTo>
                    <a:lnTo>
                      <a:pt x="133" y="7200"/>
                    </a:lnTo>
                    <a:lnTo>
                      <a:pt x="129" y="7194"/>
                    </a:lnTo>
                    <a:lnTo>
                      <a:pt x="124" y="7189"/>
                    </a:lnTo>
                    <a:lnTo>
                      <a:pt x="118" y="7185"/>
                    </a:lnTo>
                    <a:lnTo>
                      <a:pt x="112" y="7182"/>
                    </a:lnTo>
                    <a:lnTo>
                      <a:pt x="105" y="7180"/>
                    </a:lnTo>
                    <a:lnTo>
                      <a:pt x="97" y="7179"/>
                    </a:lnTo>
                    <a:lnTo>
                      <a:pt x="89" y="7179"/>
                    </a:lnTo>
                    <a:lnTo>
                      <a:pt x="79" y="7180"/>
                    </a:lnTo>
                    <a:lnTo>
                      <a:pt x="71" y="7183"/>
                    </a:lnTo>
                    <a:lnTo>
                      <a:pt x="61" y="7187"/>
                    </a:lnTo>
                    <a:lnTo>
                      <a:pt x="51" y="7191"/>
                    </a:lnTo>
                    <a:lnTo>
                      <a:pt x="51" y="7191"/>
                    </a:lnTo>
                    <a:close/>
                    <a:moveTo>
                      <a:pt x="242" y="7535"/>
                    </a:moveTo>
                    <a:lnTo>
                      <a:pt x="242" y="7535"/>
                    </a:lnTo>
                    <a:lnTo>
                      <a:pt x="231" y="7539"/>
                    </a:lnTo>
                    <a:lnTo>
                      <a:pt x="221" y="7543"/>
                    </a:lnTo>
                    <a:lnTo>
                      <a:pt x="213" y="7548"/>
                    </a:lnTo>
                    <a:lnTo>
                      <a:pt x="206" y="7553"/>
                    </a:lnTo>
                    <a:lnTo>
                      <a:pt x="200" y="7558"/>
                    </a:lnTo>
                    <a:lnTo>
                      <a:pt x="197" y="7564"/>
                    </a:lnTo>
                    <a:lnTo>
                      <a:pt x="193" y="7570"/>
                    </a:lnTo>
                    <a:lnTo>
                      <a:pt x="192" y="7577"/>
                    </a:lnTo>
                    <a:lnTo>
                      <a:pt x="192" y="7584"/>
                    </a:lnTo>
                    <a:lnTo>
                      <a:pt x="192" y="7592"/>
                    </a:lnTo>
                    <a:lnTo>
                      <a:pt x="194" y="7600"/>
                    </a:lnTo>
                    <a:lnTo>
                      <a:pt x="198" y="7609"/>
                    </a:lnTo>
                    <a:lnTo>
                      <a:pt x="203" y="7618"/>
                    </a:lnTo>
                    <a:lnTo>
                      <a:pt x="209" y="7627"/>
                    </a:lnTo>
                    <a:lnTo>
                      <a:pt x="224" y="7648"/>
                    </a:lnTo>
                    <a:lnTo>
                      <a:pt x="224" y="7648"/>
                    </a:lnTo>
                    <a:lnTo>
                      <a:pt x="232" y="7658"/>
                    </a:lnTo>
                    <a:lnTo>
                      <a:pt x="241" y="7664"/>
                    </a:lnTo>
                    <a:lnTo>
                      <a:pt x="251" y="7669"/>
                    </a:lnTo>
                    <a:lnTo>
                      <a:pt x="259" y="7671"/>
                    </a:lnTo>
                    <a:lnTo>
                      <a:pt x="266" y="7670"/>
                    </a:lnTo>
                    <a:lnTo>
                      <a:pt x="275" y="7669"/>
                    </a:lnTo>
                    <a:lnTo>
                      <a:pt x="282" y="7665"/>
                    </a:lnTo>
                    <a:lnTo>
                      <a:pt x="290" y="7659"/>
                    </a:lnTo>
                    <a:lnTo>
                      <a:pt x="297" y="7653"/>
                    </a:lnTo>
                    <a:lnTo>
                      <a:pt x="303" y="7646"/>
                    </a:lnTo>
                    <a:lnTo>
                      <a:pt x="309" y="7637"/>
                    </a:lnTo>
                    <a:lnTo>
                      <a:pt x="314" y="7627"/>
                    </a:lnTo>
                    <a:lnTo>
                      <a:pt x="319" y="7618"/>
                    </a:lnTo>
                    <a:lnTo>
                      <a:pt x="324" y="7608"/>
                    </a:lnTo>
                    <a:lnTo>
                      <a:pt x="326" y="7597"/>
                    </a:lnTo>
                    <a:lnTo>
                      <a:pt x="329" y="7587"/>
                    </a:lnTo>
                    <a:lnTo>
                      <a:pt x="329" y="7587"/>
                    </a:lnTo>
                    <a:lnTo>
                      <a:pt x="330" y="7577"/>
                    </a:lnTo>
                    <a:lnTo>
                      <a:pt x="331" y="7567"/>
                    </a:lnTo>
                    <a:lnTo>
                      <a:pt x="330" y="7559"/>
                    </a:lnTo>
                    <a:lnTo>
                      <a:pt x="328" y="7551"/>
                    </a:lnTo>
                    <a:lnTo>
                      <a:pt x="325" y="7545"/>
                    </a:lnTo>
                    <a:lnTo>
                      <a:pt x="320" y="7539"/>
                    </a:lnTo>
                    <a:lnTo>
                      <a:pt x="315" y="7534"/>
                    </a:lnTo>
                    <a:lnTo>
                      <a:pt x="311" y="7529"/>
                    </a:lnTo>
                    <a:lnTo>
                      <a:pt x="303" y="7527"/>
                    </a:lnTo>
                    <a:lnTo>
                      <a:pt x="296" y="7524"/>
                    </a:lnTo>
                    <a:lnTo>
                      <a:pt x="288" y="7523"/>
                    </a:lnTo>
                    <a:lnTo>
                      <a:pt x="280" y="7523"/>
                    </a:lnTo>
                    <a:lnTo>
                      <a:pt x="271" y="7524"/>
                    </a:lnTo>
                    <a:lnTo>
                      <a:pt x="262" y="7527"/>
                    </a:lnTo>
                    <a:lnTo>
                      <a:pt x="252" y="7531"/>
                    </a:lnTo>
                    <a:lnTo>
                      <a:pt x="242" y="7535"/>
                    </a:lnTo>
                    <a:lnTo>
                      <a:pt x="242" y="753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8">
                <a:extLst>
                  <a:ext uri="{FF2B5EF4-FFF2-40B4-BE49-F238E27FC236}">
                    <a16:creationId xmlns:a16="http://schemas.microsoft.com/office/drawing/2014/main" xmlns="" id="{61474A59-6F51-4752-ADA0-72182FB564F4}"/>
                  </a:ext>
                </a:extLst>
              </p:cNvPr>
              <p:cNvSpPr>
                <a:spLocks noEditPoints="1"/>
              </p:cNvSpPr>
              <p:nvPr/>
            </p:nvSpPr>
            <p:spPr bwMode="auto">
              <a:xfrm>
                <a:off x="9305926" y="3421063"/>
                <a:ext cx="2036763" cy="1892300"/>
              </a:xfrm>
              <a:custGeom>
                <a:avLst/>
                <a:gdLst>
                  <a:gd name="T0" fmla="*/ 2024 w 6415"/>
                  <a:gd name="T1" fmla="*/ 1178 h 5960"/>
                  <a:gd name="T2" fmla="*/ 1849 w 6415"/>
                  <a:gd name="T3" fmla="*/ 989 h 5960"/>
                  <a:gd name="T4" fmla="*/ 3044 w 6415"/>
                  <a:gd name="T5" fmla="*/ 2253 h 5960"/>
                  <a:gd name="T6" fmla="*/ 2770 w 6415"/>
                  <a:gd name="T7" fmla="*/ 1960 h 5960"/>
                  <a:gd name="T8" fmla="*/ 2621 w 6415"/>
                  <a:gd name="T9" fmla="*/ 2494 h 5960"/>
                  <a:gd name="T10" fmla="*/ 2210 w 6415"/>
                  <a:gd name="T11" fmla="*/ 2254 h 5960"/>
                  <a:gd name="T12" fmla="*/ 1870 w 6415"/>
                  <a:gd name="T13" fmla="*/ 1934 h 5960"/>
                  <a:gd name="T14" fmla="*/ 1633 w 6415"/>
                  <a:gd name="T15" fmla="*/ 2122 h 5960"/>
                  <a:gd name="T16" fmla="*/ 1452 w 6415"/>
                  <a:gd name="T17" fmla="*/ 2253 h 5960"/>
                  <a:gd name="T18" fmla="*/ 1126 w 6415"/>
                  <a:gd name="T19" fmla="*/ 2212 h 5960"/>
                  <a:gd name="T20" fmla="*/ 824 w 6415"/>
                  <a:gd name="T21" fmla="*/ 2484 h 5960"/>
                  <a:gd name="T22" fmla="*/ 698 w 6415"/>
                  <a:gd name="T23" fmla="*/ 2750 h 5960"/>
                  <a:gd name="T24" fmla="*/ 44 w 6415"/>
                  <a:gd name="T25" fmla="*/ 2987 h 5960"/>
                  <a:gd name="T26" fmla="*/ 122 w 6415"/>
                  <a:gd name="T27" fmla="*/ 3646 h 5960"/>
                  <a:gd name="T28" fmla="*/ 214 w 6415"/>
                  <a:gd name="T29" fmla="*/ 4351 h 5960"/>
                  <a:gd name="T30" fmla="*/ 608 w 6415"/>
                  <a:gd name="T31" fmla="*/ 4330 h 5960"/>
                  <a:gd name="T32" fmla="*/ 986 w 6415"/>
                  <a:gd name="T33" fmla="*/ 4129 h 5960"/>
                  <a:gd name="T34" fmla="*/ 1573 w 6415"/>
                  <a:gd name="T35" fmla="*/ 4047 h 5960"/>
                  <a:gd name="T36" fmla="*/ 2265 w 6415"/>
                  <a:gd name="T37" fmla="*/ 4290 h 5960"/>
                  <a:gd name="T38" fmla="*/ 2445 w 6415"/>
                  <a:gd name="T39" fmla="*/ 4414 h 5960"/>
                  <a:gd name="T40" fmla="*/ 3038 w 6415"/>
                  <a:gd name="T41" fmla="*/ 4848 h 5960"/>
                  <a:gd name="T42" fmla="*/ 3501 w 6415"/>
                  <a:gd name="T43" fmla="*/ 4695 h 5960"/>
                  <a:gd name="T44" fmla="*/ 3873 w 6415"/>
                  <a:gd name="T45" fmla="*/ 3521 h 5960"/>
                  <a:gd name="T46" fmla="*/ 1140 w 6415"/>
                  <a:gd name="T47" fmla="*/ 1599 h 5960"/>
                  <a:gd name="T48" fmla="*/ 1093 w 6415"/>
                  <a:gd name="T49" fmla="*/ 1743 h 5960"/>
                  <a:gd name="T50" fmla="*/ 3095 w 6415"/>
                  <a:gd name="T51" fmla="*/ 5091 h 5960"/>
                  <a:gd name="T52" fmla="*/ 3312 w 6415"/>
                  <a:gd name="T53" fmla="*/ 5321 h 5960"/>
                  <a:gd name="T54" fmla="*/ 3371 w 6415"/>
                  <a:gd name="T55" fmla="*/ 4988 h 5960"/>
                  <a:gd name="T56" fmla="*/ 3927 w 6415"/>
                  <a:gd name="T57" fmla="*/ 1176 h 5960"/>
                  <a:gd name="T58" fmla="*/ 3726 w 6415"/>
                  <a:gd name="T59" fmla="*/ 1191 h 5960"/>
                  <a:gd name="T60" fmla="*/ 5501 w 6415"/>
                  <a:gd name="T61" fmla="*/ 1 h 5960"/>
                  <a:gd name="T62" fmla="*/ 5455 w 6415"/>
                  <a:gd name="T63" fmla="*/ 145 h 5960"/>
                  <a:gd name="T64" fmla="*/ 5454 w 6415"/>
                  <a:gd name="T65" fmla="*/ 2548 h 5960"/>
                  <a:gd name="T66" fmla="*/ 5172 w 6415"/>
                  <a:gd name="T67" fmla="*/ 2373 h 5960"/>
                  <a:gd name="T68" fmla="*/ 5392 w 6415"/>
                  <a:gd name="T69" fmla="*/ 2606 h 5960"/>
                  <a:gd name="T70" fmla="*/ 3410 w 6415"/>
                  <a:gd name="T71" fmla="*/ 1631 h 5960"/>
                  <a:gd name="T72" fmla="*/ 3186 w 6415"/>
                  <a:gd name="T73" fmla="*/ 1147 h 5960"/>
                  <a:gd name="T74" fmla="*/ 2411 w 6415"/>
                  <a:gd name="T75" fmla="*/ 973 h 5960"/>
                  <a:gd name="T76" fmla="*/ 2391 w 6415"/>
                  <a:gd name="T77" fmla="*/ 1333 h 5960"/>
                  <a:gd name="T78" fmla="*/ 2891 w 6415"/>
                  <a:gd name="T79" fmla="*/ 1585 h 5960"/>
                  <a:gd name="T80" fmla="*/ 6114 w 6415"/>
                  <a:gd name="T81" fmla="*/ 2578 h 5960"/>
                  <a:gd name="T82" fmla="*/ 6126 w 6415"/>
                  <a:gd name="T83" fmla="*/ 2433 h 5960"/>
                  <a:gd name="T84" fmla="*/ 5793 w 6415"/>
                  <a:gd name="T85" fmla="*/ 4336 h 5960"/>
                  <a:gd name="T86" fmla="*/ 5642 w 6415"/>
                  <a:gd name="T87" fmla="*/ 4483 h 5960"/>
                  <a:gd name="T88" fmla="*/ 5974 w 6415"/>
                  <a:gd name="T89" fmla="*/ 5129 h 5960"/>
                  <a:gd name="T90" fmla="*/ 6117 w 6415"/>
                  <a:gd name="T91" fmla="*/ 4805 h 5960"/>
                  <a:gd name="T92" fmla="*/ 5523 w 6415"/>
                  <a:gd name="T93" fmla="*/ 5162 h 5960"/>
                  <a:gd name="T94" fmla="*/ 5108 w 6415"/>
                  <a:gd name="T95" fmla="*/ 5503 h 5960"/>
                  <a:gd name="T96" fmla="*/ 5177 w 6415"/>
                  <a:gd name="T97" fmla="*/ 5957 h 5960"/>
                  <a:gd name="T98" fmla="*/ 5712 w 6415"/>
                  <a:gd name="T99" fmla="*/ 5426 h 5960"/>
                  <a:gd name="T100" fmla="*/ 5728 w 6415"/>
                  <a:gd name="T101" fmla="*/ 5054 h 5960"/>
                  <a:gd name="T102" fmla="*/ 6359 w 6415"/>
                  <a:gd name="T103" fmla="*/ 2496 h 5960"/>
                  <a:gd name="T104" fmla="*/ 6335 w 6415"/>
                  <a:gd name="T105" fmla="*/ 2359 h 5960"/>
                  <a:gd name="T106" fmla="*/ 4961 w 6415"/>
                  <a:gd name="T107" fmla="*/ 2979 h 5960"/>
                  <a:gd name="T108" fmla="*/ 5192 w 6415"/>
                  <a:gd name="T109" fmla="*/ 2915 h 5960"/>
                  <a:gd name="T110" fmla="*/ 3946 w 6415"/>
                  <a:gd name="T111" fmla="*/ 3462 h 5960"/>
                  <a:gd name="T112" fmla="*/ 4086 w 6415"/>
                  <a:gd name="T113" fmla="*/ 3445 h 5960"/>
                  <a:gd name="T114" fmla="*/ 4155 w 6415"/>
                  <a:gd name="T115" fmla="*/ 1579 h 5960"/>
                  <a:gd name="T116" fmla="*/ 4597 w 6415"/>
                  <a:gd name="T117" fmla="*/ 1655 h 5960"/>
                  <a:gd name="T118" fmla="*/ 4576 w 6415"/>
                  <a:gd name="T119" fmla="*/ 1820 h 5960"/>
                  <a:gd name="T120" fmla="*/ 4810 w 6415"/>
                  <a:gd name="T121" fmla="*/ 1991 h 5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15" h="5960">
                    <a:moveTo>
                      <a:pt x="1890" y="984"/>
                    </a:moveTo>
                    <a:lnTo>
                      <a:pt x="1890" y="984"/>
                    </a:lnTo>
                    <a:lnTo>
                      <a:pt x="1898" y="984"/>
                    </a:lnTo>
                    <a:lnTo>
                      <a:pt x="1906" y="987"/>
                    </a:lnTo>
                    <a:lnTo>
                      <a:pt x="1916" y="989"/>
                    </a:lnTo>
                    <a:lnTo>
                      <a:pt x="1926" y="993"/>
                    </a:lnTo>
                    <a:lnTo>
                      <a:pt x="1946" y="1001"/>
                    </a:lnTo>
                    <a:lnTo>
                      <a:pt x="1966" y="1013"/>
                    </a:lnTo>
                    <a:lnTo>
                      <a:pt x="1987" y="1028"/>
                    </a:lnTo>
                    <a:lnTo>
                      <a:pt x="2008" y="1045"/>
                    </a:lnTo>
                    <a:lnTo>
                      <a:pt x="2026" y="1062"/>
                    </a:lnTo>
                    <a:lnTo>
                      <a:pt x="2044" y="1081"/>
                    </a:lnTo>
                    <a:lnTo>
                      <a:pt x="2058" y="1099"/>
                    </a:lnTo>
                    <a:lnTo>
                      <a:pt x="2069" y="1116"/>
                    </a:lnTo>
                    <a:lnTo>
                      <a:pt x="2073" y="1125"/>
                    </a:lnTo>
                    <a:lnTo>
                      <a:pt x="2075" y="1132"/>
                    </a:lnTo>
                    <a:lnTo>
                      <a:pt x="2077" y="1140"/>
                    </a:lnTo>
                    <a:lnTo>
                      <a:pt x="2078" y="1147"/>
                    </a:lnTo>
                    <a:lnTo>
                      <a:pt x="2077" y="1153"/>
                    </a:lnTo>
                    <a:lnTo>
                      <a:pt x="2074" y="1159"/>
                    </a:lnTo>
                    <a:lnTo>
                      <a:pt x="2070" y="1164"/>
                    </a:lnTo>
                    <a:lnTo>
                      <a:pt x="2064" y="1169"/>
                    </a:lnTo>
                    <a:lnTo>
                      <a:pt x="2057" y="1173"/>
                    </a:lnTo>
                    <a:lnTo>
                      <a:pt x="2048" y="1175"/>
                    </a:lnTo>
                    <a:lnTo>
                      <a:pt x="2037" y="1176"/>
                    </a:lnTo>
                    <a:lnTo>
                      <a:pt x="2024" y="1178"/>
                    </a:lnTo>
                    <a:lnTo>
                      <a:pt x="2024" y="1178"/>
                    </a:lnTo>
                    <a:lnTo>
                      <a:pt x="2010" y="1176"/>
                    </a:lnTo>
                    <a:lnTo>
                      <a:pt x="1996" y="1175"/>
                    </a:lnTo>
                    <a:lnTo>
                      <a:pt x="1982" y="1173"/>
                    </a:lnTo>
                    <a:lnTo>
                      <a:pt x="1969" y="1169"/>
                    </a:lnTo>
                    <a:lnTo>
                      <a:pt x="1954" y="1164"/>
                    </a:lnTo>
                    <a:lnTo>
                      <a:pt x="1941" y="1159"/>
                    </a:lnTo>
                    <a:lnTo>
                      <a:pt x="1928" y="1153"/>
                    </a:lnTo>
                    <a:lnTo>
                      <a:pt x="1915" y="1147"/>
                    </a:lnTo>
                    <a:lnTo>
                      <a:pt x="1892" y="1132"/>
                    </a:lnTo>
                    <a:lnTo>
                      <a:pt x="1870" y="1116"/>
                    </a:lnTo>
                    <a:lnTo>
                      <a:pt x="1850" y="1099"/>
                    </a:lnTo>
                    <a:lnTo>
                      <a:pt x="1834" y="1081"/>
                    </a:lnTo>
                    <a:lnTo>
                      <a:pt x="1828" y="1071"/>
                    </a:lnTo>
                    <a:lnTo>
                      <a:pt x="1822" y="1062"/>
                    </a:lnTo>
                    <a:lnTo>
                      <a:pt x="1818" y="1054"/>
                    </a:lnTo>
                    <a:lnTo>
                      <a:pt x="1815" y="1045"/>
                    </a:lnTo>
                    <a:lnTo>
                      <a:pt x="1813" y="1037"/>
                    </a:lnTo>
                    <a:lnTo>
                      <a:pt x="1812" y="1028"/>
                    </a:lnTo>
                    <a:lnTo>
                      <a:pt x="1813" y="1021"/>
                    </a:lnTo>
                    <a:lnTo>
                      <a:pt x="1815" y="1013"/>
                    </a:lnTo>
                    <a:lnTo>
                      <a:pt x="1818" y="1007"/>
                    </a:lnTo>
                    <a:lnTo>
                      <a:pt x="1823" y="1001"/>
                    </a:lnTo>
                    <a:lnTo>
                      <a:pt x="1830" y="996"/>
                    </a:lnTo>
                    <a:lnTo>
                      <a:pt x="1839" y="993"/>
                    </a:lnTo>
                    <a:lnTo>
                      <a:pt x="1849" y="989"/>
                    </a:lnTo>
                    <a:lnTo>
                      <a:pt x="1861" y="987"/>
                    </a:lnTo>
                    <a:lnTo>
                      <a:pt x="1875" y="984"/>
                    </a:lnTo>
                    <a:lnTo>
                      <a:pt x="1890" y="984"/>
                    </a:lnTo>
                    <a:lnTo>
                      <a:pt x="1890" y="984"/>
                    </a:lnTo>
                    <a:close/>
                    <a:moveTo>
                      <a:pt x="3748" y="3222"/>
                    </a:moveTo>
                    <a:lnTo>
                      <a:pt x="3748" y="3222"/>
                    </a:lnTo>
                    <a:lnTo>
                      <a:pt x="3731" y="3208"/>
                    </a:lnTo>
                    <a:lnTo>
                      <a:pt x="3710" y="3189"/>
                    </a:lnTo>
                    <a:lnTo>
                      <a:pt x="3667" y="3146"/>
                    </a:lnTo>
                    <a:lnTo>
                      <a:pt x="3618" y="3095"/>
                    </a:lnTo>
                    <a:lnTo>
                      <a:pt x="3566" y="3036"/>
                    </a:lnTo>
                    <a:lnTo>
                      <a:pt x="3509" y="2970"/>
                    </a:lnTo>
                    <a:lnTo>
                      <a:pt x="3452" y="2900"/>
                    </a:lnTo>
                    <a:lnTo>
                      <a:pt x="3394" y="2826"/>
                    </a:lnTo>
                    <a:lnTo>
                      <a:pt x="3335" y="2747"/>
                    </a:lnTo>
                    <a:lnTo>
                      <a:pt x="3279" y="2668"/>
                    </a:lnTo>
                    <a:lnTo>
                      <a:pt x="3225" y="2588"/>
                    </a:lnTo>
                    <a:lnTo>
                      <a:pt x="3201" y="2549"/>
                    </a:lnTo>
                    <a:lnTo>
                      <a:pt x="3176" y="2508"/>
                    </a:lnTo>
                    <a:lnTo>
                      <a:pt x="3152" y="2469"/>
                    </a:lnTo>
                    <a:lnTo>
                      <a:pt x="3130" y="2431"/>
                    </a:lnTo>
                    <a:lnTo>
                      <a:pt x="3110" y="2393"/>
                    </a:lnTo>
                    <a:lnTo>
                      <a:pt x="3090" y="2357"/>
                    </a:lnTo>
                    <a:lnTo>
                      <a:pt x="3073" y="2321"/>
                    </a:lnTo>
                    <a:lnTo>
                      <a:pt x="3057" y="2286"/>
                    </a:lnTo>
                    <a:lnTo>
                      <a:pt x="3044" y="2253"/>
                    </a:lnTo>
                    <a:lnTo>
                      <a:pt x="3033" y="2221"/>
                    </a:lnTo>
                    <a:lnTo>
                      <a:pt x="3024" y="2190"/>
                    </a:lnTo>
                    <a:lnTo>
                      <a:pt x="3018" y="2161"/>
                    </a:lnTo>
                    <a:lnTo>
                      <a:pt x="3018" y="2161"/>
                    </a:lnTo>
                    <a:lnTo>
                      <a:pt x="3012" y="2134"/>
                    </a:lnTo>
                    <a:lnTo>
                      <a:pt x="3005" y="2109"/>
                    </a:lnTo>
                    <a:lnTo>
                      <a:pt x="2997" y="2086"/>
                    </a:lnTo>
                    <a:lnTo>
                      <a:pt x="2988" y="2065"/>
                    </a:lnTo>
                    <a:lnTo>
                      <a:pt x="2978" y="2046"/>
                    </a:lnTo>
                    <a:lnTo>
                      <a:pt x="2968" y="2028"/>
                    </a:lnTo>
                    <a:lnTo>
                      <a:pt x="2957" y="2013"/>
                    </a:lnTo>
                    <a:lnTo>
                      <a:pt x="2946" y="1999"/>
                    </a:lnTo>
                    <a:lnTo>
                      <a:pt x="2934" y="1987"/>
                    </a:lnTo>
                    <a:lnTo>
                      <a:pt x="2920" y="1976"/>
                    </a:lnTo>
                    <a:lnTo>
                      <a:pt x="2908" y="1967"/>
                    </a:lnTo>
                    <a:lnTo>
                      <a:pt x="2895" y="1960"/>
                    </a:lnTo>
                    <a:lnTo>
                      <a:pt x="2882" y="1954"/>
                    </a:lnTo>
                    <a:lnTo>
                      <a:pt x="2869" y="1949"/>
                    </a:lnTo>
                    <a:lnTo>
                      <a:pt x="2855" y="1946"/>
                    </a:lnTo>
                    <a:lnTo>
                      <a:pt x="2842" y="1944"/>
                    </a:lnTo>
                    <a:lnTo>
                      <a:pt x="2830" y="1944"/>
                    </a:lnTo>
                    <a:lnTo>
                      <a:pt x="2816" y="1945"/>
                    </a:lnTo>
                    <a:lnTo>
                      <a:pt x="2804" y="1946"/>
                    </a:lnTo>
                    <a:lnTo>
                      <a:pt x="2792" y="1950"/>
                    </a:lnTo>
                    <a:lnTo>
                      <a:pt x="2781" y="1955"/>
                    </a:lnTo>
                    <a:lnTo>
                      <a:pt x="2770" y="1960"/>
                    </a:lnTo>
                    <a:lnTo>
                      <a:pt x="2759" y="1967"/>
                    </a:lnTo>
                    <a:lnTo>
                      <a:pt x="2750" y="1975"/>
                    </a:lnTo>
                    <a:lnTo>
                      <a:pt x="2740" y="1983"/>
                    </a:lnTo>
                    <a:lnTo>
                      <a:pt x="2733" y="1993"/>
                    </a:lnTo>
                    <a:lnTo>
                      <a:pt x="2726" y="2004"/>
                    </a:lnTo>
                    <a:lnTo>
                      <a:pt x="2721" y="2015"/>
                    </a:lnTo>
                    <a:lnTo>
                      <a:pt x="2716" y="2028"/>
                    </a:lnTo>
                    <a:lnTo>
                      <a:pt x="2712" y="2041"/>
                    </a:lnTo>
                    <a:lnTo>
                      <a:pt x="2710" y="2055"/>
                    </a:lnTo>
                    <a:lnTo>
                      <a:pt x="2710" y="2070"/>
                    </a:lnTo>
                    <a:lnTo>
                      <a:pt x="2710" y="2070"/>
                    </a:lnTo>
                    <a:lnTo>
                      <a:pt x="2710" y="2135"/>
                    </a:lnTo>
                    <a:lnTo>
                      <a:pt x="2708" y="2207"/>
                    </a:lnTo>
                    <a:lnTo>
                      <a:pt x="2706" y="2244"/>
                    </a:lnTo>
                    <a:lnTo>
                      <a:pt x="2704" y="2282"/>
                    </a:lnTo>
                    <a:lnTo>
                      <a:pt x="2699" y="2319"/>
                    </a:lnTo>
                    <a:lnTo>
                      <a:pt x="2693" y="2354"/>
                    </a:lnTo>
                    <a:lnTo>
                      <a:pt x="2684" y="2387"/>
                    </a:lnTo>
                    <a:lnTo>
                      <a:pt x="2679" y="2403"/>
                    </a:lnTo>
                    <a:lnTo>
                      <a:pt x="2673" y="2419"/>
                    </a:lnTo>
                    <a:lnTo>
                      <a:pt x="2666" y="2434"/>
                    </a:lnTo>
                    <a:lnTo>
                      <a:pt x="2658" y="2447"/>
                    </a:lnTo>
                    <a:lnTo>
                      <a:pt x="2651" y="2461"/>
                    </a:lnTo>
                    <a:lnTo>
                      <a:pt x="2642" y="2473"/>
                    </a:lnTo>
                    <a:lnTo>
                      <a:pt x="2633" y="2484"/>
                    </a:lnTo>
                    <a:lnTo>
                      <a:pt x="2621" y="2494"/>
                    </a:lnTo>
                    <a:lnTo>
                      <a:pt x="2610" y="2502"/>
                    </a:lnTo>
                    <a:lnTo>
                      <a:pt x="2598" y="2510"/>
                    </a:lnTo>
                    <a:lnTo>
                      <a:pt x="2585" y="2516"/>
                    </a:lnTo>
                    <a:lnTo>
                      <a:pt x="2570" y="2521"/>
                    </a:lnTo>
                    <a:lnTo>
                      <a:pt x="2554" y="2524"/>
                    </a:lnTo>
                    <a:lnTo>
                      <a:pt x="2538" y="2527"/>
                    </a:lnTo>
                    <a:lnTo>
                      <a:pt x="2538" y="2527"/>
                    </a:lnTo>
                    <a:lnTo>
                      <a:pt x="2492" y="2522"/>
                    </a:lnTo>
                    <a:lnTo>
                      <a:pt x="2451" y="2517"/>
                    </a:lnTo>
                    <a:lnTo>
                      <a:pt x="2415" y="2511"/>
                    </a:lnTo>
                    <a:lnTo>
                      <a:pt x="2384" y="2505"/>
                    </a:lnTo>
                    <a:lnTo>
                      <a:pt x="2357" y="2497"/>
                    </a:lnTo>
                    <a:lnTo>
                      <a:pt x="2334" y="2489"/>
                    </a:lnTo>
                    <a:lnTo>
                      <a:pt x="2314" y="2478"/>
                    </a:lnTo>
                    <a:lnTo>
                      <a:pt x="2306" y="2473"/>
                    </a:lnTo>
                    <a:lnTo>
                      <a:pt x="2297" y="2467"/>
                    </a:lnTo>
                    <a:lnTo>
                      <a:pt x="2290" y="2459"/>
                    </a:lnTo>
                    <a:lnTo>
                      <a:pt x="2282" y="2452"/>
                    </a:lnTo>
                    <a:lnTo>
                      <a:pt x="2270" y="2436"/>
                    </a:lnTo>
                    <a:lnTo>
                      <a:pt x="2260" y="2419"/>
                    </a:lnTo>
                    <a:lnTo>
                      <a:pt x="2250" y="2398"/>
                    </a:lnTo>
                    <a:lnTo>
                      <a:pt x="2242" y="2375"/>
                    </a:lnTo>
                    <a:lnTo>
                      <a:pt x="2235" y="2348"/>
                    </a:lnTo>
                    <a:lnTo>
                      <a:pt x="2219" y="2287"/>
                    </a:lnTo>
                    <a:lnTo>
                      <a:pt x="2219" y="2287"/>
                    </a:lnTo>
                    <a:lnTo>
                      <a:pt x="2210" y="2254"/>
                    </a:lnTo>
                    <a:lnTo>
                      <a:pt x="2200" y="2222"/>
                    </a:lnTo>
                    <a:lnTo>
                      <a:pt x="2189" y="2193"/>
                    </a:lnTo>
                    <a:lnTo>
                      <a:pt x="2177" y="2164"/>
                    </a:lnTo>
                    <a:lnTo>
                      <a:pt x="2165" y="2137"/>
                    </a:lnTo>
                    <a:lnTo>
                      <a:pt x="2151" y="2113"/>
                    </a:lnTo>
                    <a:lnTo>
                      <a:pt x="2137" y="2088"/>
                    </a:lnTo>
                    <a:lnTo>
                      <a:pt x="2122" y="2066"/>
                    </a:lnTo>
                    <a:lnTo>
                      <a:pt x="2105" y="2046"/>
                    </a:lnTo>
                    <a:lnTo>
                      <a:pt x="2088" y="2027"/>
                    </a:lnTo>
                    <a:lnTo>
                      <a:pt x="2068" y="2009"/>
                    </a:lnTo>
                    <a:lnTo>
                      <a:pt x="2048" y="1992"/>
                    </a:lnTo>
                    <a:lnTo>
                      <a:pt x="2028" y="1975"/>
                    </a:lnTo>
                    <a:lnTo>
                      <a:pt x="2004" y="1960"/>
                    </a:lnTo>
                    <a:lnTo>
                      <a:pt x="1981" y="1946"/>
                    </a:lnTo>
                    <a:lnTo>
                      <a:pt x="1955" y="1933"/>
                    </a:lnTo>
                    <a:lnTo>
                      <a:pt x="1955" y="1933"/>
                    </a:lnTo>
                    <a:lnTo>
                      <a:pt x="1943" y="1927"/>
                    </a:lnTo>
                    <a:lnTo>
                      <a:pt x="1932" y="1923"/>
                    </a:lnTo>
                    <a:lnTo>
                      <a:pt x="1922" y="1921"/>
                    </a:lnTo>
                    <a:lnTo>
                      <a:pt x="1913" y="1920"/>
                    </a:lnTo>
                    <a:lnTo>
                      <a:pt x="1904" y="1918"/>
                    </a:lnTo>
                    <a:lnTo>
                      <a:pt x="1895" y="1920"/>
                    </a:lnTo>
                    <a:lnTo>
                      <a:pt x="1888" y="1922"/>
                    </a:lnTo>
                    <a:lnTo>
                      <a:pt x="1882" y="1926"/>
                    </a:lnTo>
                    <a:lnTo>
                      <a:pt x="1876" y="1929"/>
                    </a:lnTo>
                    <a:lnTo>
                      <a:pt x="1870" y="1934"/>
                    </a:lnTo>
                    <a:lnTo>
                      <a:pt x="1859" y="1946"/>
                    </a:lnTo>
                    <a:lnTo>
                      <a:pt x="1850" y="1960"/>
                    </a:lnTo>
                    <a:lnTo>
                      <a:pt x="1840" y="1976"/>
                    </a:lnTo>
                    <a:lnTo>
                      <a:pt x="1832" y="1992"/>
                    </a:lnTo>
                    <a:lnTo>
                      <a:pt x="1821" y="2009"/>
                    </a:lnTo>
                    <a:lnTo>
                      <a:pt x="1810" y="2024"/>
                    </a:lnTo>
                    <a:lnTo>
                      <a:pt x="1797" y="2038"/>
                    </a:lnTo>
                    <a:lnTo>
                      <a:pt x="1790" y="2046"/>
                    </a:lnTo>
                    <a:lnTo>
                      <a:pt x="1782" y="2052"/>
                    </a:lnTo>
                    <a:lnTo>
                      <a:pt x="1773" y="2057"/>
                    </a:lnTo>
                    <a:lnTo>
                      <a:pt x="1763" y="2062"/>
                    </a:lnTo>
                    <a:lnTo>
                      <a:pt x="1753" y="2065"/>
                    </a:lnTo>
                    <a:lnTo>
                      <a:pt x="1742" y="2068"/>
                    </a:lnTo>
                    <a:lnTo>
                      <a:pt x="1730" y="2069"/>
                    </a:lnTo>
                    <a:lnTo>
                      <a:pt x="1717" y="2070"/>
                    </a:lnTo>
                    <a:lnTo>
                      <a:pt x="1717" y="2070"/>
                    </a:lnTo>
                    <a:lnTo>
                      <a:pt x="1703" y="2070"/>
                    </a:lnTo>
                    <a:lnTo>
                      <a:pt x="1691" y="2073"/>
                    </a:lnTo>
                    <a:lnTo>
                      <a:pt x="1680" y="2075"/>
                    </a:lnTo>
                    <a:lnTo>
                      <a:pt x="1671" y="2079"/>
                    </a:lnTo>
                    <a:lnTo>
                      <a:pt x="1663" y="2084"/>
                    </a:lnTo>
                    <a:lnTo>
                      <a:pt x="1655" y="2090"/>
                    </a:lnTo>
                    <a:lnTo>
                      <a:pt x="1648" y="2097"/>
                    </a:lnTo>
                    <a:lnTo>
                      <a:pt x="1643" y="2104"/>
                    </a:lnTo>
                    <a:lnTo>
                      <a:pt x="1638" y="2113"/>
                    </a:lnTo>
                    <a:lnTo>
                      <a:pt x="1633" y="2122"/>
                    </a:lnTo>
                    <a:lnTo>
                      <a:pt x="1627" y="2141"/>
                    </a:lnTo>
                    <a:lnTo>
                      <a:pt x="1622" y="2162"/>
                    </a:lnTo>
                    <a:lnTo>
                      <a:pt x="1617" y="2184"/>
                    </a:lnTo>
                    <a:lnTo>
                      <a:pt x="1610" y="2229"/>
                    </a:lnTo>
                    <a:lnTo>
                      <a:pt x="1605" y="2251"/>
                    </a:lnTo>
                    <a:lnTo>
                      <a:pt x="1599" y="2272"/>
                    </a:lnTo>
                    <a:lnTo>
                      <a:pt x="1595" y="2282"/>
                    </a:lnTo>
                    <a:lnTo>
                      <a:pt x="1590" y="2290"/>
                    </a:lnTo>
                    <a:lnTo>
                      <a:pt x="1586" y="2300"/>
                    </a:lnTo>
                    <a:lnTo>
                      <a:pt x="1579" y="2308"/>
                    </a:lnTo>
                    <a:lnTo>
                      <a:pt x="1572" y="2315"/>
                    </a:lnTo>
                    <a:lnTo>
                      <a:pt x="1564" y="2322"/>
                    </a:lnTo>
                    <a:lnTo>
                      <a:pt x="1555" y="2327"/>
                    </a:lnTo>
                    <a:lnTo>
                      <a:pt x="1545" y="2332"/>
                    </a:lnTo>
                    <a:lnTo>
                      <a:pt x="1545" y="2332"/>
                    </a:lnTo>
                    <a:lnTo>
                      <a:pt x="1535" y="2336"/>
                    </a:lnTo>
                    <a:lnTo>
                      <a:pt x="1526" y="2337"/>
                    </a:lnTo>
                    <a:lnTo>
                      <a:pt x="1517" y="2338"/>
                    </a:lnTo>
                    <a:lnTo>
                      <a:pt x="1510" y="2337"/>
                    </a:lnTo>
                    <a:lnTo>
                      <a:pt x="1504" y="2335"/>
                    </a:lnTo>
                    <a:lnTo>
                      <a:pt x="1497" y="2331"/>
                    </a:lnTo>
                    <a:lnTo>
                      <a:pt x="1493" y="2327"/>
                    </a:lnTo>
                    <a:lnTo>
                      <a:pt x="1488" y="2321"/>
                    </a:lnTo>
                    <a:lnTo>
                      <a:pt x="1478" y="2308"/>
                    </a:lnTo>
                    <a:lnTo>
                      <a:pt x="1470" y="2290"/>
                    </a:lnTo>
                    <a:lnTo>
                      <a:pt x="1452" y="2253"/>
                    </a:lnTo>
                    <a:lnTo>
                      <a:pt x="1441" y="2232"/>
                    </a:lnTo>
                    <a:lnTo>
                      <a:pt x="1435" y="2222"/>
                    </a:lnTo>
                    <a:lnTo>
                      <a:pt x="1428" y="2212"/>
                    </a:lnTo>
                    <a:lnTo>
                      <a:pt x="1419" y="2202"/>
                    </a:lnTo>
                    <a:lnTo>
                      <a:pt x="1410" y="2193"/>
                    </a:lnTo>
                    <a:lnTo>
                      <a:pt x="1401" y="2184"/>
                    </a:lnTo>
                    <a:lnTo>
                      <a:pt x="1390" y="2175"/>
                    </a:lnTo>
                    <a:lnTo>
                      <a:pt x="1377" y="2167"/>
                    </a:lnTo>
                    <a:lnTo>
                      <a:pt x="1363" y="2159"/>
                    </a:lnTo>
                    <a:lnTo>
                      <a:pt x="1348" y="2153"/>
                    </a:lnTo>
                    <a:lnTo>
                      <a:pt x="1332" y="2148"/>
                    </a:lnTo>
                    <a:lnTo>
                      <a:pt x="1314" y="2144"/>
                    </a:lnTo>
                    <a:lnTo>
                      <a:pt x="1293" y="2141"/>
                    </a:lnTo>
                    <a:lnTo>
                      <a:pt x="1272" y="2139"/>
                    </a:lnTo>
                    <a:lnTo>
                      <a:pt x="1248" y="2139"/>
                    </a:lnTo>
                    <a:lnTo>
                      <a:pt x="1248" y="2139"/>
                    </a:lnTo>
                    <a:lnTo>
                      <a:pt x="1226" y="2139"/>
                    </a:lnTo>
                    <a:lnTo>
                      <a:pt x="1205" y="2142"/>
                    </a:lnTo>
                    <a:lnTo>
                      <a:pt x="1188" y="2146"/>
                    </a:lnTo>
                    <a:lnTo>
                      <a:pt x="1173" y="2152"/>
                    </a:lnTo>
                    <a:lnTo>
                      <a:pt x="1161" y="2159"/>
                    </a:lnTo>
                    <a:lnTo>
                      <a:pt x="1150" y="2168"/>
                    </a:lnTo>
                    <a:lnTo>
                      <a:pt x="1141" y="2178"/>
                    </a:lnTo>
                    <a:lnTo>
                      <a:pt x="1135" y="2188"/>
                    </a:lnTo>
                    <a:lnTo>
                      <a:pt x="1130" y="2200"/>
                    </a:lnTo>
                    <a:lnTo>
                      <a:pt x="1126" y="2212"/>
                    </a:lnTo>
                    <a:lnTo>
                      <a:pt x="1124" y="2226"/>
                    </a:lnTo>
                    <a:lnTo>
                      <a:pt x="1123" y="2239"/>
                    </a:lnTo>
                    <a:lnTo>
                      <a:pt x="1122" y="2268"/>
                    </a:lnTo>
                    <a:lnTo>
                      <a:pt x="1123" y="2298"/>
                    </a:lnTo>
                    <a:lnTo>
                      <a:pt x="1124" y="2328"/>
                    </a:lnTo>
                    <a:lnTo>
                      <a:pt x="1123" y="2357"/>
                    </a:lnTo>
                    <a:lnTo>
                      <a:pt x="1122" y="2370"/>
                    </a:lnTo>
                    <a:lnTo>
                      <a:pt x="1119" y="2384"/>
                    </a:lnTo>
                    <a:lnTo>
                      <a:pt x="1115" y="2396"/>
                    </a:lnTo>
                    <a:lnTo>
                      <a:pt x="1111" y="2408"/>
                    </a:lnTo>
                    <a:lnTo>
                      <a:pt x="1103" y="2419"/>
                    </a:lnTo>
                    <a:lnTo>
                      <a:pt x="1096" y="2429"/>
                    </a:lnTo>
                    <a:lnTo>
                      <a:pt x="1085" y="2437"/>
                    </a:lnTo>
                    <a:lnTo>
                      <a:pt x="1073" y="2444"/>
                    </a:lnTo>
                    <a:lnTo>
                      <a:pt x="1058" y="2450"/>
                    </a:lnTo>
                    <a:lnTo>
                      <a:pt x="1041" y="2455"/>
                    </a:lnTo>
                    <a:lnTo>
                      <a:pt x="1020" y="2457"/>
                    </a:lnTo>
                    <a:lnTo>
                      <a:pt x="997" y="2458"/>
                    </a:lnTo>
                    <a:lnTo>
                      <a:pt x="997" y="2458"/>
                    </a:lnTo>
                    <a:lnTo>
                      <a:pt x="951" y="2458"/>
                    </a:lnTo>
                    <a:lnTo>
                      <a:pt x="913" y="2462"/>
                    </a:lnTo>
                    <a:lnTo>
                      <a:pt x="880" y="2466"/>
                    </a:lnTo>
                    <a:lnTo>
                      <a:pt x="855" y="2472"/>
                    </a:lnTo>
                    <a:lnTo>
                      <a:pt x="842" y="2475"/>
                    </a:lnTo>
                    <a:lnTo>
                      <a:pt x="833" y="2479"/>
                    </a:lnTo>
                    <a:lnTo>
                      <a:pt x="824" y="2484"/>
                    </a:lnTo>
                    <a:lnTo>
                      <a:pt x="817" y="2489"/>
                    </a:lnTo>
                    <a:lnTo>
                      <a:pt x="811" y="2494"/>
                    </a:lnTo>
                    <a:lnTo>
                      <a:pt x="804" y="2499"/>
                    </a:lnTo>
                    <a:lnTo>
                      <a:pt x="799" y="2505"/>
                    </a:lnTo>
                    <a:lnTo>
                      <a:pt x="796" y="2511"/>
                    </a:lnTo>
                    <a:lnTo>
                      <a:pt x="792" y="2517"/>
                    </a:lnTo>
                    <a:lnTo>
                      <a:pt x="790" y="2523"/>
                    </a:lnTo>
                    <a:lnTo>
                      <a:pt x="787" y="2538"/>
                    </a:lnTo>
                    <a:lnTo>
                      <a:pt x="786" y="2553"/>
                    </a:lnTo>
                    <a:lnTo>
                      <a:pt x="787" y="2568"/>
                    </a:lnTo>
                    <a:lnTo>
                      <a:pt x="790" y="2603"/>
                    </a:lnTo>
                    <a:lnTo>
                      <a:pt x="791" y="2621"/>
                    </a:lnTo>
                    <a:lnTo>
                      <a:pt x="792" y="2641"/>
                    </a:lnTo>
                    <a:lnTo>
                      <a:pt x="792" y="2641"/>
                    </a:lnTo>
                    <a:lnTo>
                      <a:pt x="791" y="2650"/>
                    </a:lnTo>
                    <a:lnTo>
                      <a:pt x="790" y="2659"/>
                    </a:lnTo>
                    <a:lnTo>
                      <a:pt x="787" y="2668"/>
                    </a:lnTo>
                    <a:lnTo>
                      <a:pt x="784" y="2677"/>
                    </a:lnTo>
                    <a:lnTo>
                      <a:pt x="779" y="2685"/>
                    </a:lnTo>
                    <a:lnTo>
                      <a:pt x="774" y="2693"/>
                    </a:lnTo>
                    <a:lnTo>
                      <a:pt x="768" y="2702"/>
                    </a:lnTo>
                    <a:lnTo>
                      <a:pt x="760" y="2709"/>
                    </a:lnTo>
                    <a:lnTo>
                      <a:pt x="752" y="2717"/>
                    </a:lnTo>
                    <a:lnTo>
                      <a:pt x="743" y="2724"/>
                    </a:lnTo>
                    <a:lnTo>
                      <a:pt x="722" y="2737"/>
                    </a:lnTo>
                    <a:lnTo>
                      <a:pt x="698" y="2750"/>
                    </a:lnTo>
                    <a:lnTo>
                      <a:pt x="670" y="2761"/>
                    </a:lnTo>
                    <a:lnTo>
                      <a:pt x="639" y="2770"/>
                    </a:lnTo>
                    <a:lnTo>
                      <a:pt x="605" y="2779"/>
                    </a:lnTo>
                    <a:lnTo>
                      <a:pt x="567" y="2788"/>
                    </a:lnTo>
                    <a:lnTo>
                      <a:pt x="526" y="2795"/>
                    </a:lnTo>
                    <a:lnTo>
                      <a:pt x="484" y="2801"/>
                    </a:lnTo>
                    <a:lnTo>
                      <a:pt x="437" y="2805"/>
                    </a:lnTo>
                    <a:lnTo>
                      <a:pt x="387" y="2808"/>
                    </a:lnTo>
                    <a:lnTo>
                      <a:pt x="335" y="2812"/>
                    </a:lnTo>
                    <a:lnTo>
                      <a:pt x="335" y="2812"/>
                    </a:lnTo>
                    <a:lnTo>
                      <a:pt x="308" y="2813"/>
                    </a:lnTo>
                    <a:lnTo>
                      <a:pt x="284" y="2817"/>
                    </a:lnTo>
                    <a:lnTo>
                      <a:pt x="260" y="2822"/>
                    </a:lnTo>
                    <a:lnTo>
                      <a:pt x="236" y="2828"/>
                    </a:lnTo>
                    <a:lnTo>
                      <a:pt x="214" y="2837"/>
                    </a:lnTo>
                    <a:lnTo>
                      <a:pt x="193" y="2845"/>
                    </a:lnTo>
                    <a:lnTo>
                      <a:pt x="174" y="2855"/>
                    </a:lnTo>
                    <a:lnTo>
                      <a:pt x="155" y="2867"/>
                    </a:lnTo>
                    <a:lnTo>
                      <a:pt x="137" y="2879"/>
                    </a:lnTo>
                    <a:lnTo>
                      <a:pt x="121" y="2893"/>
                    </a:lnTo>
                    <a:lnTo>
                      <a:pt x="105" y="2906"/>
                    </a:lnTo>
                    <a:lnTo>
                      <a:pt x="91" y="2921"/>
                    </a:lnTo>
                    <a:lnTo>
                      <a:pt x="77" y="2937"/>
                    </a:lnTo>
                    <a:lnTo>
                      <a:pt x="65" y="2953"/>
                    </a:lnTo>
                    <a:lnTo>
                      <a:pt x="54" y="2970"/>
                    </a:lnTo>
                    <a:lnTo>
                      <a:pt x="44" y="2987"/>
                    </a:lnTo>
                    <a:lnTo>
                      <a:pt x="34" y="3004"/>
                    </a:lnTo>
                    <a:lnTo>
                      <a:pt x="27" y="3023"/>
                    </a:lnTo>
                    <a:lnTo>
                      <a:pt x="20" y="3041"/>
                    </a:lnTo>
                    <a:lnTo>
                      <a:pt x="13" y="3059"/>
                    </a:lnTo>
                    <a:lnTo>
                      <a:pt x="8" y="3077"/>
                    </a:lnTo>
                    <a:lnTo>
                      <a:pt x="5" y="3095"/>
                    </a:lnTo>
                    <a:lnTo>
                      <a:pt x="2" y="3113"/>
                    </a:lnTo>
                    <a:lnTo>
                      <a:pt x="1" y="3132"/>
                    </a:lnTo>
                    <a:lnTo>
                      <a:pt x="0" y="3149"/>
                    </a:lnTo>
                    <a:lnTo>
                      <a:pt x="1" y="3166"/>
                    </a:lnTo>
                    <a:lnTo>
                      <a:pt x="2" y="3183"/>
                    </a:lnTo>
                    <a:lnTo>
                      <a:pt x="5" y="3199"/>
                    </a:lnTo>
                    <a:lnTo>
                      <a:pt x="8" y="3215"/>
                    </a:lnTo>
                    <a:lnTo>
                      <a:pt x="13" y="3230"/>
                    </a:lnTo>
                    <a:lnTo>
                      <a:pt x="20" y="3243"/>
                    </a:lnTo>
                    <a:lnTo>
                      <a:pt x="27" y="3257"/>
                    </a:lnTo>
                    <a:lnTo>
                      <a:pt x="27" y="3257"/>
                    </a:lnTo>
                    <a:lnTo>
                      <a:pt x="34" y="3270"/>
                    </a:lnTo>
                    <a:lnTo>
                      <a:pt x="40" y="3285"/>
                    </a:lnTo>
                    <a:lnTo>
                      <a:pt x="53" y="3315"/>
                    </a:lnTo>
                    <a:lnTo>
                      <a:pt x="64" y="3348"/>
                    </a:lnTo>
                    <a:lnTo>
                      <a:pt x="73" y="3385"/>
                    </a:lnTo>
                    <a:lnTo>
                      <a:pt x="82" y="3423"/>
                    </a:lnTo>
                    <a:lnTo>
                      <a:pt x="89" y="3465"/>
                    </a:lnTo>
                    <a:lnTo>
                      <a:pt x="105" y="3553"/>
                    </a:lnTo>
                    <a:lnTo>
                      <a:pt x="122" y="3646"/>
                    </a:lnTo>
                    <a:lnTo>
                      <a:pt x="132" y="3694"/>
                    </a:lnTo>
                    <a:lnTo>
                      <a:pt x="144" y="3744"/>
                    </a:lnTo>
                    <a:lnTo>
                      <a:pt x="157" y="3793"/>
                    </a:lnTo>
                    <a:lnTo>
                      <a:pt x="173" y="3843"/>
                    </a:lnTo>
                    <a:lnTo>
                      <a:pt x="190" y="3892"/>
                    </a:lnTo>
                    <a:lnTo>
                      <a:pt x="209" y="3942"/>
                    </a:lnTo>
                    <a:lnTo>
                      <a:pt x="209" y="3942"/>
                    </a:lnTo>
                    <a:lnTo>
                      <a:pt x="219" y="3965"/>
                    </a:lnTo>
                    <a:lnTo>
                      <a:pt x="228" y="3990"/>
                    </a:lnTo>
                    <a:lnTo>
                      <a:pt x="234" y="4012"/>
                    </a:lnTo>
                    <a:lnTo>
                      <a:pt x="240" y="4034"/>
                    </a:lnTo>
                    <a:lnTo>
                      <a:pt x="244" y="4055"/>
                    </a:lnTo>
                    <a:lnTo>
                      <a:pt x="246" y="4074"/>
                    </a:lnTo>
                    <a:lnTo>
                      <a:pt x="247" y="4094"/>
                    </a:lnTo>
                    <a:lnTo>
                      <a:pt x="248" y="4112"/>
                    </a:lnTo>
                    <a:lnTo>
                      <a:pt x="248" y="4131"/>
                    </a:lnTo>
                    <a:lnTo>
                      <a:pt x="247" y="4148"/>
                    </a:lnTo>
                    <a:lnTo>
                      <a:pt x="244" y="4180"/>
                    </a:lnTo>
                    <a:lnTo>
                      <a:pt x="237" y="4210"/>
                    </a:lnTo>
                    <a:lnTo>
                      <a:pt x="230" y="4237"/>
                    </a:lnTo>
                    <a:lnTo>
                      <a:pt x="218" y="4285"/>
                    </a:lnTo>
                    <a:lnTo>
                      <a:pt x="213" y="4306"/>
                    </a:lnTo>
                    <a:lnTo>
                      <a:pt x="211" y="4325"/>
                    </a:lnTo>
                    <a:lnTo>
                      <a:pt x="211" y="4334"/>
                    </a:lnTo>
                    <a:lnTo>
                      <a:pt x="212" y="4343"/>
                    </a:lnTo>
                    <a:lnTo>
                      <a:pt x="214" y="4351"/>
                    </a:lnTo>
                    <a:lnTo>
                      <a:pt x="218" y="4358"/>
                    </a:lnTo>
                    <a:lnTo>
                      <a:pt x="222" y="4367"/>
                    </a:lnTo>
                    <a:lnTo>
                      <a:pt x="228" y="4373"/>
                    </a:lnTo>
                    <a:lnTo>
                      <a:pt x="235" y="4380"/>
                    </a:lnTo>
                    <a:lnTo>
                      <a:pt x="244" y="4387"/>
                    </a:lnTo>
                    <a:lnTo>
                      <a:pt x="244" y="4387"/>
                    </a:lnTo>
                    <a:lnTo>
                      <a:pt x="253" y="4393"/>
                    </a:lnTo>
                    <a:lnTo>
                      <a:pt x="263" y="4398"/>
                    </a:lnTo>
                    <a:lnTo>
                      <a:pt x="273" y="4401"/>
                    </a:lnTo>
                    <a:lnTo>
                      <a:pt x="283" y="4404"/>
                    </a:lnTo>
                    <a:lnTo>
                      <a:pt x="293" y="4405"/>
                    </a:lnTo>
                    <a:lnTo>
                      <a:pt x="302" y="4406"/>
                    </a:lnTo>
                    <a:lnTo>
                      <a:pt x="313" y="4406"/>
                    </a:lnTo>
                    <a:lnTo>
                      <a:pt x="323" y="4405"/>
                    </a:lnTo>
                    <a:lnTo>
                      <a:pt x="344" y="4401"/>
                    </a:lnTo>
                    <a:lnTo>
                      <a:pt x="365" y="4396"/>
                    </a:lnTo>
                    <a:lnTo>
                      <a:pt x="387" y="4389"/>
                    </a:lnTo>
                    <a:lnTo>
                      <a:pt x="409" y="4379"/>
                    </a:lnTo>
                    <a:lnTo>
                      <a:pt x="455" y="4361"/>
                    </a:lnTo>
                    <a:lnTo>
                      <a:pt x="479" y="4352"/>
                    </a:lnTo>
                    <a:lnTo>
                      <a:pt x="503" y="4344"/>
                    </a:lnTo>
                    <a:lnTo>
                      <a:pt x="529" y="4336"/>
                    </a:lnTo>
                    <a:lnTo>
                      <a:pt x="555" y="4331"/>
                    </a:lnTo>
                    <a:lnTo>
                      <a:pt x="582" y="4329"/>
                    </a:lnTo>
                    <a:lnTo>
                      <a:pt x="595" y="4329"/>
                    </a:lnTo>
                    <a:lnTo>
                      <a:pt x="608" y="4330"/>
                    </a:lnTo>
                    <a:lnTo>
                      <a:pt x="608" y="4330"/>
                    </a:lnTo>
                    <a:lnTo>
                      <a:pt x="637" y="4331"/>
                    </a:lnTo>
                    <a:lnTo>
                      <a:pt x="665" y="4333"/>
                    </a:lnTo>
                    <a:lnTo>
                      <a:pt x="694" y="4333"/>
                    </a:lnTo>
                    <a:lnTo>
                      <a:pt x="722" y="4331"/>
                    </a:lnTo>
                    <a:lnTo>
                      <a:pt x="751" y="4330"/>
                    </a:lnTo>
                    <a:lnTo>
                      <a:pt x="777" y="4325"/>
                    </a:lnTo>
                    <a:lnTo>
                      <a:pt x="804" y="4320"/>
                    </a:lnTo>
                    <a:lnTo>
                      <a:pt x="830" y="4313"/>
                    </a:lnTo>
                    <a:lnTo>
                      <a:pt x="855" y="4303"/>
                    </a:lnTo>
                    <a:lnTo>
                      <a:pt x="878" y="4291"/>
                    </a:lnTo>
                    <a:lnTo>
                      <a:pt x="889" y="4284"/>
                    </a:lnTo>
                    <a:lnTo>
                      <a:pt x="899" y="4276"/>
                    </a:lnTo>
                    <a:lnTo>
                      <a:pt x="910" y="4268"/>
                    </a:lnTo>
                    <a:lnTo>
                      <a:pt x="918" y="4259"/>
                    </a:lnTo>
                    <a:lnTo>
                      <a:pt x="928" y="4249"/>
                    </a:lnTo>
                    <a:lnTo>
                      <a:pt x="937" y="4238"/>
                    </a:lnTo>
                    <a:lnTo>
                      <a:pt x="944" y="4227"/>
                    </a:lnTo>
                    <a:lnTo>
                      <a:pt x="951" y="4215"/>
                    </a:lnTo>
                    <a:lnTo>
                      <a:pt x="959" y="4203"/>
                    </a:lnTo>
                    <a:lnTo>
                      <a:pt x="965" y="4189"/>
                    </a:lnTo>
                    <a:lnTo>
                      <a:pt x="970" y="4175"/>
                    </a:lnTo>
                    <a:lnTo>
                      <a:pt x="975" y="4159"/>
                    </a:lnTo>
                    <a:lnTo>
                      <a:pt x="975" y="4159"/>
                    </a:lnTo>
                    <a:lnTo>
                      <a:pt x="979" y="4143"/>
                    </a:lnTo>
                    <a:lnTo>
                      <a:pt x="986" y="4129"/>
                    </a:lnTo>
                    <a:lnTo>
                      <a:pt x="993" y="4118"/>
                    </a:lnTo>
                    <a:lnTo>
                      <a:pt x="1002" y="4107"/>
                    </a:lnTo>
                    <a:lnTo>
                      <a:pt x="1011" y="4099"/>
                    </a:lnTo>
                    <a:lnTo>
                      <a:pt x="1021" y="4090"/>
                    </a:lnTo>
                    <a:lnTo>
                      <a:pt x="1033" y="4084"/>
                    </a:lnTo>
                    <a:lnTo>
                      <a:pt x="1046" y="4079"/>
                    </a:lnTo>
                    <a:lnTo>
                      <a:pt x="1058" y="4074"/>
                    </a:lnTo>
                    <a:lnTo>
                      <a:pt x="1073" y="4072"/>
                    </a:lnTo>
                    <a:lnTo>
                      <a:pt x="1086" y="4069"/>
                    </a:lnTo>
                    <a:lnTo>
                      <a:pt x="1102" y="4068"/>
                    </a:lnTo>
                    <a:lnTo>
                      <a:pt x="1133" y="4067"/>
                    </a:lnTo>
                    <a:lnTo>
                      <a:pt x="1166" y="4068"/>
                    </a:lnTo>
                    <a:lnTo>
                      <a:pt x="1199" y="4072"/>
                    </a:lnTo>
                    <a:lnTo>
                      <a:pt x="1233" y="4077"/>
                    </a:lnTo>
                    <a:lnTo>
                      <a:pt x="1299" y="4087"/>
                    </a:lnTo>
                    <a:lnTo>
                      <a:pt x="1330" y="4090"/>
                    </a:lnTo>
                    <a:lnTo>
                      <a:pt x="1358" y="4093"/>
                    </a:lnTo>
                    <a:lnTo>
                      <a:pt x="1385" y="4093"/>
                    </a:lnTo>
                    <a:lnTo>
                      <a:pt x="1397" y="4092"/>
                    </a:lnTo>
                    <a:lnTo>
                      <a:pt x="1408" y="4090"/>
                    </a:lnTo>
                    <a:lnTo>
                      <a:pt x="1408" y="4090"/>
                    </a:lnTo>
                    <a:lnTo>
                      <a:pt x="1430" y="4085"/>
                    </a:lnTo>
                    <a:lnTo>
                      <a:pt x="1455" y="4078"/>
                    </a:lnTo>
                    <a:lnTo>
                      <a:pt x="1510" y="4062"/>
                    </a:lnTo>
                    <a:lnTo>
                      <a:pt x="1540" y="4055"/>
                    </a:lnTo>
                    <a:lnTo>
                      <a:pt x="1573" y="4047"/>
                    </a:lnTo>
                    <a:lnTo>
                      <a:pt x="1609" y="4043"/>
                    </a:lnTo>
                    <a:lnTo>
                      <a:pt x="1647" y="4039"/>
                    </a:lnTo>
                    <a:lnTo>
                      <a:pt x="1666" y="4038"/>
                    </a:lnTo>
                    <a:lnTo>
                      <a:pt x="1687" y="4038"/>
                    </a:lnTo>
                    <a:lnTo>
                      <a:pt x="1708" y="4039"/>
                    </a:lnTo>
                    <a:lnTo>
                      <a:pt x="1730" y="4040"/>
                    </a:lnTo>
                    <a:lnTo>
                      <a:pt x="1752" y="4044"/>
                    </a:lnTo>
                    <a:lnTo>
                      <a:pt x="1775" y="4047"/>
                    </a:lnTo>
                    <a:lnTo>
                      <a:pt x="1799" y="4052"/>
                    </a:lnTo>
                    <a:lnTo>
                      <a:pt x="1824" y="4058"/>
                    </a:lnTo>
                    <a:lnTo>
                      <a:pt x="1849" y="4066"/>
                    </a:lnTo>
                    <a:lnTo>
                      <a:pt x="1875" y="4074"/>
                    </a:lnTo>
                    <a:lnTo>
                      <a:pt x="1902" y="4084"/>
                    </a:lnTo>
                    <a:lnTo>
                      <a:pt x="1930" y="4095"/>
                    </a:lnTo>
                    <a:lnTo>
                      <a:pt x="1958" y="4109"/>
                    </a:lnTo>
                    <a:lnTo>
                      <a:pt x="1987" y="4123"/>
                    </a:lnTo>
                    <a:lnTo>
                      <a:pt x="2017" y="4140"/>
                    </a:lnTo>
                    <a:lnTo>
                      <a:pt x="2047" y="4159"/>
                    </a:lnTo>
                    <a:lnTo>
                      <a:pt x="2047" y="4159"/>
                    </a:lnTo>
                    <a:lnTo>
                      <a:pt x="2150" y="4224"/>
                    </a:lnTo>
                    <a:lnTo>
                      <a:pt x="2215" y="4265"/>
                    </a:lnTo>
                    <a:lnTo>
                      <a:pt x="2236" y="4278"/>
                    </a:lnTo>
                    <a:lnTo>
                      <a:pt x="2250" y="4286"/>
                    </a:lnTo>
                    <a:lnTo>
                      <a:pt x="2260" y="4290"/>
                    </a:lnTo>
                    <a:lnTo>
                      <a:pt x="2263" y="4291"/>
                    </a:lnTo>
                    <a:lnTo>
                      <a:pt x="2265" y="4290"/>
                    </a:lnTo>
                    <a:lnTo>
                      <a:pt x="2268" y="4289"/>
                    </a:lnTo>
                    <a:lnTo>
                      <a:pt x="2268" y="4286"/>
                    </a:lnTo>
                    <a:lnTo>
                      <a:pt x="2269" y="4279"/>
                    </a:lnTo>
                    <a:lnTo>
                      <a:pt x="2268" y="4254"/>
                    </a:lnTo>
                    <a:lnTo>
                      <a:pt x="2268" y="4240"/>
                    </a:lnTo>
                    <a:lnTo>
                      <a:pt x="2270" y="4221"/>
                    </a:lnTo>
                    <a:lnTo>
                      <a:pt x="2274" y="4213"/>
                    </a:lnTo>
                    <a:lnTo>
                      <a:pt x="2276" y="4202"/>
                    </a:lnTo>
                    <a:lnTo>
                      <a:pt x="2281" y="4192"/>
                    </a:lnTo>
                    <a:lnTo>
                      <a:pt x="2287" y="4181"/>
                    </a:lnTo>
                    <a:lnTo>
                      <a:pt x="2287" y="4181"/>
                    </a:lnTo>
                    <a:lnTo>
                      <a:pt x="2293" y="4172"/>
                    </a:lnTo>
                    <a:lnTo>
                      <a:pt x="2299" y="4165"/>
                    </a:lnTo>
                    <a:lnTo>
                      <a:pt x="2306" y="4161"/>
                    </a:lnTo>
                    <a:lnTo>
                      <a:pt x="2313" y="4159"/>
                    </a:lnTo>
                    <a:lnTo>
                      <a:pt x="2319" y="4160"/>
                    </a:lnTo>
                    <a:lnTo>
                      <a:pt x="2325" y="4163"/>
                    </a:lnTo>
                    <a:lnTo>
                      <a:pt x="2331" y="4167"/>
                    </a:lnTo>
                    <a:lnTo>
                      <a:pt x="2337" y="4174"/>
                    </a:lnTo>
                    <a:lnTo>
                      <a:pt x="2345" y="4183"/>
                    </a:lnTo>
                    <a:lnTo>
                      <a:pt x="2351" y="4193"/>
                    </a:lnTo>
                    <a:lnTo>
                      <a:pt x="2364" y="4219"/>
                    </a:lnTo>
                    <a:lnTo>
                      <a:pt x="2379" y="4249"/>
                    </a:lnTo>
                    <a:lnTo>
                      <a:pt x="2394" y="4286"/>
                    </a:lnTo>
                    <a:lnTo>
                      <a:pt x="2427" y="4368"/>
                    </a:lnTo>
                    <a:lnTo>
                      <a:pt x="2445" y="4414"/>
                    </a:lnTo>
                    <a:lnTo>
                      <a:pt x="2465" y="4459"/>
                    </a:lnTo>
                    <a:lnTo>
                      <a:pt x="2487" y="4505"/>
                    </a:lnTo>
                    <a:lnTo>
                      <a:pt x="2509" y="4552"/>
                    </a:lnTo>
                    <a:lnTo>
                      <a:pt x="2535" y="4596"/>
                    </a:lnTo>
                    <a:lnTo>
                      <a:pt x="2547" y="4618"/>
                    </a:lnTo>
                    <a:lnTo>
                      <a:pt x="2561" y="4638"/>
                    </a:lnTo>
                    <a:lnTo>
                      <a:pt x="2561" y="4638"/>
                    </a:lnTo>
                    <a:lnTo>
                      <a:pt x="2575" y="4657"/>
                    </a:lnTo>
                    <a:lnTo>
                      <a:pt x="2588" y="4676"/>
                    </a:lnTo>
                    <a:lnTo>
                      <a:pt x="2603" y="4691"/>
                    </a:lnTo>
                    <a:lnTo>
                      <a:pt x="2618" y="4706"/>
                    </a:lnTo>
                    <a:lnTo>
                      <a:pt x="2631" y="4718"/>
                    </a:lnTo>
                    <a:lnTo>
                      <a:pt x="2646" y="4731"/>
                    </a:lnTo>
                    <a:lnTo>
                      <a:pt x="2661" y="4740"/>
                    </a:lnTo>
                    <a:lnTo>
                      <a:pt x="2675" y="4749"/>
                    </a:lnTo>
                    <a:lnTo>
                      <a:pt x="2691" y="4758"/>
                    </a:lnTo>
                    <a:lnTo>
                      <a:pt x="2706" y="4765"/>
                    </a:lnTo>
                    <a:lnTo>
                      <a:pt x="2722" y="4771"/>
                    </a:lnTo>
                    <a:lnTo>
                      <a:pt x="2738" y="4777"/>
                    </a:lnTo>
                    <a:lnTo>
                      <a:pt x="2770" y="4786"/>
                    </a:lnTo>
                    <a:lnTo>
                      <a:pt x="2804" y="4793"/>
                    </a:lnTo>
                    <a:lnTo>
                      <a:pt x="2875" y="4807"/>
                    </a:lnTo>
                    <a:lnTo>
                      <a:pt x="2913" y="4814"/>
                    </a:lnTo>
                    <a:lnTo>
                      <a:pt x="2952" y="4822"/>
                    </a:lnTo>
                    <a:lnTo>
                      <a:pt x="2994" y="4833"/>
                    </a:lnTo>
                    <a:lnTo>
                      <a:pt x="3038" y="4848"/>
                    </a:lnTo>
                    <a:lnTo>
                      <a:pt x="3061" y="4857"/>
                    </a:lnTo>
                    <a:lnTo>
                      <a:pt x="3084" y="4867"/>
                    </a:lnTo>
                    <a:lnTo>
                      <a:pt x="3108" y="4878"/>
                    </a:lnTo>
                    <a:lnTo>
                      <a:pt x="3132" y="4890"/>
                    </a:lnTo>
                    <a:lnTo>
                      <a:pt x="3132" y="4890"/>
                    </a:lnTo>
                    <a:lnTo>
                      <a:pt x="3144" y="4895"/>
                    </a:lnTo>
                    <a:lnTo>
                      <a:pt x="3157" y="4900"/>
                    </a:lnTo>
                    <a:lnTo>
                      <a:pt x="3169" y="4903"/>
                    </a:lnTo>
                    <a:lnTo>
                      <a:pt x="3181" y="4906"/>
                    </a:lnTo>
                    <a:lnTo>
                      <a:pt x="3193" y="4908"/>
                    </a:lnTo>
                    <a:lnTo>
                      <a:pt x="3207" y="4908"/>
                    </a:lnTo>
                    <a:lnTo>
                      <a:pt x="3219" y="4908"/>
                    </a:lnTo>
                    <a:lnTo>
                      <a:pt x="3231" y="4907"/>
                    </a:lnTo>
                    <a:lnTo>
                      <a:pt x="3244" y="4906"/>
                    </a:lnTo>
                    <a:lnTo>
                      <a:pt x="3257" y="4902"/>
                    </a:lnTo>
                    <a:lnTo>
                      <a:pt x="3269" y="4898"/>
                    </a:lnTo>
                    <a:lnTo>
                      <a:pt x="3281" y="4893"/>
                    </a:lnTo>
                    <a:lnTo>
                      <a:pt x="3307" y="4882"/>
                    </a:lnTo>
                    <a:lnTo>
                      <a:pt x="3332" y="4868"/>
                    </a:lnTo>
                    <a:lnTo>
                      <a:pt x="3356" y="4849"/>
                    </a:lnTo>
                    <a:lnTo>
                      <a:pt x="3381" y="4830"/>
                    </a:lnTo>
                    <a:lnTo>
                      <a:pt x="3405" y="4807"/>
                    </a:lnTo>
                    <a:lnTo>
                      <a:pt x="3430" y="4782"/>
                    </a:lnTo>
                    <a:lnTo>
                      <a:pt x="3453" y="4755"/>
                    </a:lnTo>
                    <a:lnTo>
                      <a:pt x="3477" y="4726"/>
                    </a:lnTo>
                    <a:lnTo>
                      <a:pt x="3501" y="4695"/>
                    </a:lnTo>
                    <a:lnTo>
                      <a:pt x="3523" y="4663"/>
                    </a:lnTo>
                    <a:lnTo>
                      <a:pt x="3545" y="4630"/>
                    </a:lnTo>
                    <a:lnTo>
                      <a:pt x="3567" y="4596"/>
                    </a:lnTo>
                    <a:lnTo>
                      <a:pt x="3588" y="4560"/>
                    </a:lnTo>
                    <a:lnTo>
                      <a:pt x="3608" y="4525"/>
                    </a:lnTo>
                    <a:lnTo>
                      <a:pt x="3628" y="4488"/>
                    </a:lnTo>
                    <a:lnTo>
                      <a:pt x="3648" y="4453"/>
                    </a:lnTo>
                    <a:lnTo>
                      <a:pt x="3684" y="4379"/>
                    </a:lnTo>
                    <a:lnTo>
                      <a:pt x="3717" y="4307"/>
                    </a:lnTo>
                    <a:lnTo>
                      <a:pt x="3747" y="4237"/>
                    </a:lnTo>
                    <a:lnTo>
                      <a:pt x="3772" y="4172"/>
                    </a:lnTo>
                    <a:lnTo>
                      <a:pt x="3793" y="4114"/>
                    </a:lnTo>
                    <a:lnTo>
                      <a:pt x="3793" y="4114"/>
                    </a:lnTo>
                    <a:lnTo>
                      <a:pt x="3813" y="4056"/>
                    </a:lnTo>
                    <a:lnTo>
                      <a:pt x="3829" y="3996"/>
                    </a:lnTo>
                    <a:lnTo>
                      <a:pt x="3843" y="3934"/>
                    </a:lnTo>
                    <a:lnTo>
                      <a:pt x="3856" y="3870"/>
                    </a:lnTo>
                    <a:lnTo>
                      <a:pt x="3866" y="3805"/>
                    </a:lnTo>
                    <a:lnTo>
                      <a:pt x="3873" y="3740"/>
                    </a:lnTo>
                    <a:lnTo>
                      <a:pt x="3875" y="3707"/>
                    </a:lnTo>
                    <a:lnTo>
                      <a:pt x="3877" y="3675"/>
                    </a:lnTo>
                    <a:lnTo>
                      <a:pt x="3878" y="3643"/>
                    </a:lnTo>
                    <a:lnTo>
                      <a:pt x="3878" y="3612"/>
                    </a:lnTo>
                    <a:lnTo>
                      <a:pt x="3878" y="3581"/>
                    </a:lnTo>
                    <a:lnTo>
                      <a:pt x="3875" y="3550"/>
                    </a:lnTo>
                    <a:lnTo>
                      <a:pt x="3873" y="3521"/>
                    </a:lnTo>
                    <a:lnTo>
                      <a:pt x="3870" y="3492"/>
                    </a:lnTo>
                    <a:lnTo>
                      <a:pt x="3866" y="3462"/>
                    </a:lnTo>
                    <a:lnTo>
                      <a:pt x="3861" y="3435"/>
                    </a:lnTo>
                    <a:lnTo>
                      <a:pt x="3855" y="3408"/>
                    </a:lnTo>
                    <a:lnTo>
                      <a:pt x="3847" y="3383"/>
                    </a:lnTo>
                    <a:lnTo>
                      <a:pt x="3839" y="3358"/>
                    </a:lnTo>
                    <a:lnTo>
                      <a:pt x="3829" y="3335"/>
                    </a:lnTo>
                    <a:lnTo>
                      <a:pt x="3819" y="3313"/>
                    </a:lnTo>
                    <a:lnTo>
                      <a:pt x="3807" y="3291"/>
                    </a:lnTo>
                    <a:lnTo>
                      <a:pt x="3795" y="3272"/>
                    </a:lnTo>
                    <a:lnTo>
                      <a:pt x="3780" y="3254"/>
                    </a:lnTo>
                    <a:lnTo>
                      <a:pt x="3765" y="3237"/>
                    </a:lnTo>
                    <a:lnTo>
                      <a:pt x="3748" y="3222"/>
                    </a:lnTo>
                    <a:lnTo>
                      <a:pt x="3748" y="3222"/>
                    </a:lnTo>
                    <a:close/>
                    <a:moveTo>
                      <a:pt x="1173" y="1661"/>
                    </a:moveTo>
                    <a:lnTo>
                      <a:pt x="1173" y="1661"/>
                    </a:lnTo>
                    <a:lnTo>
                      <a:pt x="1174" y="1651"/>
                    </a:lnTo>
                    <a:lnTo>
                      <a:pt x="1174" y="1642"/>
                    </a:lnTo>
                    <a:lnTo>
                      <a:pt x="1173" y="1633"/>
                    </a:lnTo>
                    <a:lnTo>
                      <a:pt x="1172" y="1626"/>
                    </a:lnTo>
                    <a:lnTo>
                      <a:pt x="1168" y="1620"/>
                    </a:lnTo>
                    <a:lnTo>
                      <a:pt x="1164" y="1613"/>
                    </a:lnTo>
                    <a:lnTo>
                      <a:pt x="1159" y="1609"/>
                    </a:lnTo>
                    <a:lnTo>
                      <a:pt x="1153" y="1604"/>
                    </a:lnTo>
                    <a:lnTo>
                      <a:pt x="1147" y="1601"/>
                    </a:lnTo>
                    <a:lnTo>
                      <a:pt x="1140" y="1599"/>
                    </a:lnTo>
                    <a:lnTo>
                      <a:pt x="1133" y="1598"/>
                    </a:lnTo>
                    <a:lnTo>
                      <a:pt x="1124" y="1598"/>
                    </a:lnTo>
                    <a:lnTo>
                      <a:pt x="1114" y="1599"/>
                    </a:lnTo>
                    <a:lnTo>
                      <a:pt x="1106" y="1601"/>
                    </a:lnTo>
                    <a:lnTo>
                      <a:pt x="1096" y="1605"/>
                    </a:lnTo>
                    <a:lnTo>
                      <a:pt x="1086" y="1610"/>
                    </a:lnTo>
                    <a:lnTo>
                      <a:pt x="1086" y="1610"/>
                    </a:lnTo>
                    <a:lnTo>
                      <a:pt x="1075" y="1613"/>
                    </a:lnTo>
                    <a:lnTo>
                      <a:pt x="1065" y="1617"/>
                    </a:lnTo>
                    <a:lnTo>
                      <a:pt x="1057" y="1622"/>
                    </a:lnTo>
                    <a:lnTo>
                      <a:pt x="1051" y="1627"/>
                    </a:lnTo>
                    <a:lnTo>
                      <a:pt x="1044" y="1632"/>
                    </a:lnTo>
                    <a:lnTo>
                      <a:pt x="1039" y="1638"/>
                    </a:lnTo>
                    <a:lnTo>
                      <a:pt x="1037" y="1644"/>
                    </a:lnTo>
                    <a:lnTo>
                      <a:pt x="1036" y="1651"/>
                    </a:lnTo>
                    <a:lnTo>
                      <a:pt x="1035" y="1659"/>
                    </a:lnTo>
                    <a:lnTo>
                      <a:pt x="1036" y="1666"/>
                    </a:lnTo>
                    <a:lnTo>
                      <a:pt x="1038" y="1675"/>
                    </a:lnTo>
                    <a:lnTo>
                      <a:pt x="1042" y="1683"/>
                    </a:lnTo>
                    <a:lnTo>
                      <a:pt x="1046" y="1692"/>
                    </a:lnTo>
                    <a:lnTo>
                      <a:pt x="1052" y="1702"/>
                    </a:lnTo>
                    <a:lnTo>
                      <a:pt x="1068" y="1722"/>
                    </a:lnTo>
                    <a:lnTo>
                      <a:pt x="1068" y="1722"/>
                    </a:lnTo>
                    <a:lnTo>
                      <a:pt x="1076" y="1732"/>
                    </a:lnTo>
                    <a:lnTo>
                      <a:pt x="1085" y="1738"/>
                    </a:lnTo>
                    <a:lnTo>
                      <a:pt x="1093" y="1743"/>
                    </a:lnTo>
                    <a:lnTo>
                      <a:pt x="1102" y="1746"/>
                    </a:lnTo>
                    <a:lnTo>
                      <a:pt x="1111" y="1746"/>
                    </a:lnTo>
                    <a:lnTo>
                      <a:pt x="1119" y="1743"/>
                    </a:lnTo>
                    <a:lnTo>
                      <a:pt x="1126" y="1740"/>
                    </a:lnTo>
                    <a:lnTo>
                      <a:pt x="1134" y="1733"/>
                    </a:lnTo>
                    <a:lnTo>
                      <a:pt x="1141" y="1727"/>
                    </a:lnTo>
                    <a:lnTo>
                      <a:pt x="1147" y="1720"/>
                    </a:lnTo>
                    <a:lnTo>
                      <a:pt x="1153" y="1711"/>
                    </a:lnTo>
                    <a:lnTo>
                      <a:pt x="1158" y="1702"/>
                    </a:lnTo>
                    <a:lnTo>
                      <a:pt x="1163" y="1692"/>
                    </a:lnTo>
                    <a:lnTo>
                      <a:pt x="1167" y="1682"/>
                    </a:lnTo>
                    <a:lnTo>
                      <a:pt x="1171" y="1671"/>
                    </a:lnTo>
                    <a:lnTo>
                      <a:pt x="1173" y="1661"/>
                    </a:lnTo>
                    <a:lnTo>
                      <a:pt x="1173" y="1661"/>
                    </a:lnTo>
                    <a:close/>
                    <a:moveTo>
                      <a:pt x="3213" y="5006"/>
                    </a:moveTo>
                    <a:lnTo>
                      <a:pt x="3213" y="5006"/>
                    </a:lnTo>
                    <a:lnTo>
                      <a:pt x="3186" y="5015"/>
                    </a:lnTo>
                    <a:lnTo>
                      <a:pt x="3163" y="5024"/>
                    </a:lnTo>
                    <a:lnTo>
                      <a:pt x="3143" y="5035"/>
                    </a:lnTo>
                    <a:lnTo>
                      <a:pt x="3126" y="5048"/>
                    </a:lnTo>
                    <a:lnTo>
                      <a:pt x="3119" y="5054"/>
                    </a:lnTo>
                    <a:lnTo>
                      <a:pt x="3112" y="5061"/>
                    </a:lnTo>
                    <a:lnTo>
                      <a:pt x="3106" y="5067"/>
                    </a:lnTo>
                    <a:lnTo>
                      <a:pt x="3103" y="5075"/>
                    </a:lnTo>
                    <a:lnTo>
                      <a:pt x="3098" y="5082"/>
                    </a:lnTo>
                    <a:lnTo>
                      <a:pt x="3095" y="5091"/>
                    </a:lnTo>
                    <a:lnTo>
                      <a:pt x="3093" y="5098"/>
                    </a:lnTo>
                    <a:lnTo>
                      <a:pt x="3090" y="5107"/>
                    </a:lnTo>
                    <a:lnTo>
                      <a:pt x="3090" y="5115"/>
                    </a:lnTo>
                    <a:lnTo>
                      <a:pt x="3090" y="5124"/>
                    </a:lnTo>
                    <a:lnTo>
                      <a:pt x="3092" y="5143"/>
                    </a:lnTo>
                    <a:lnTo>
                      <a:pt x="3098" y="5163"/>
                    </a:lnTo>
                    <a:lnTo>
                      <a:pt x="3105" y="5184"/>
                    </a:lnTo>
                    <a:lnTo>
                      <a:pt x="3117" y="5206"/>
                    </a:lnTo>
                    <a:lnTo>
                      <a:pt x="3131" y="5229"/>
                    </a:lnTo>
                    <a:lnTo>
                      <a:pt x="3148" y="5255"/>
                    </a:lnTo>
                    <a:lnTo>
                      <a:pt x="3169" y="5280"/>
                    </a:lnTo>
                    <a:lnTo>
                      <a:pt x="3169" y="5280"/>
                    </a:lnTo>
                    <a:lnTo>
                      <a:pt x="3179" y="5293"/>
                    </a:lnTo>
                    <a:lnTo>
                      <a:pt x="3190" y="5304"/>
                    </a:lnTo>
                    <a:lnTo>
                      <a:pt x="3201" y="5312"/>
                    </a:lnTo>
                    <a:lnTo>
                      <a:pt x="3212" y="5320"/>
                    </a:lnTo>
                    <a:lnTo>
                      <a:pt x="3221" y="5326"/>
                    </a:lnTo>
                    <a:lnTo>
                      <a:pt x="3232" y="5331"/>
                    </a:lnTo>
                    <a:lnTo>
                      <a:pt x="3242" y="5333"/>
                    </a:lnTo>
                    <a:lnTo>
                      <a:pt x="3253" y="5334"/>
                    </a:lnTo>
                    <a:lnTo>
                      <a:pt x="3263" y="5335"/>
                    </a:lnTo>
                    <a:lnTo>
                      <a:pt x="3273" y="5334"/>
                    </a:lnTo>
                    <a:lnTo>
                      <a:pt x="3283" y="5333"/>
                    </a:lnTo>
                    <a:lnTo>
                      <a:pt x="3292" y="5329"/>
                    </a:lnTo>
                    <a:lnTo>
                      <a:pt x="3302" y="5326"/>
                    </a:lnTo>
                    <a:lnTo>
                      <a:pt x="3312" y="5321"/>
                    </a:lnTo>
                    <a:lnTo>
                      <a:pt x="3321" y="5315"/>
                    </a:lnTo>
                    <a:lnTo>
                      <a:pt x="3329" y="5307"/>
                    </a:lnTo>
                    <a:lnTo>
                      <a:pt x="3338" y="5300"/>
                    </a:lnTo>
                    <a:lnTo>
                      <a:pt x="3346" y="5291"/>
                    </a:lnTo>
                    <a:lnTo>
                      <a:pt x="3362" y="5273"/>
                    </a:lnTo>
                    <a:lnTo>
                      <a:pt x="3377" y="5252"/>
                    </a:lnTo>
                    <a:lnTo>
                      <a:pt x="3389" y="5229"/>
                    </a:lnTo>
                    <a:lnTo>
                      <a:pt x="3401" y="5204"/>
                    </a:lnTo>
                    <a:lnTo>
                      <a:pt x="3410" y="5180"/>
                    </a:lnTo>
                    <a:lnTo>
                      <a:pt x="3419" y="5155"/>
                    </a:lnTo>
                    <a:lnTo>
                      <a:pt x="3425" y="5130"/>
                    </a:lnTo>
                    <a:lnTo>
                      <a:pt x="3425" y="5130"/>
                    </a:lnTo>
                    <a:lnTo>
                      <a:pt x="3428" y="5105"/>
                    </a:lnTo>
                    <a:lnTo>
                      <a:pt x="3428" y="5083"/>
                    </a:lnTo>
                    <a:lnTo>
                      <a:pt x="3426" y="5064"/>
                    </a:lnTo>
                    <a:lnTo>
                      <a:pt x="3424" y="5054"/>
                    </a:lnTo>
                    <a:lnTo>
                      <a:pt x="3421" y="5044"/>
                    </a:lnTo>
                    <a:lnTo>
                      <a:pt x="3417" y="5037"/>
                    </a:lnTo>
                    <a:lnTo>
                      <a:pt x="3414" y="5028"/>
                    </a:lnTo>
                    <a:lnTo>
                      <a:pt x="3409" y="5021"/>
                    </a:lnTo>
                    <a:lnTo>
                      <a:pt x="3404" y="5013"/>
                    </a:lnTo>
                    <a:lnTo>
                      <a:pt x="3398" y="5007"/>
                    </a:lnTo>
                    <a:lnTo>
                      <a:pt x="3392" y="5001"/>
                    </a:lnTo>
                    <a:lnTo>
                      <a:pt x="3386" y="4996"/>
                    </a:lnTo>
                    <a:lnTo>
                      <a:pt x="3378" y="4991"/>
                    </a:lnTo>
                    <a:lnTo>
                      <a:pt x="3371" y="4988"/>
                    </a:lnTo>
                    <a:lnTo>
                      <a:pt x="3362" y="4984"/>
                    </a:lnTo>
                    <a:lnTo>
                      <a:pt x="3345" y="4979"/>
                    </a:lnTo>
                    <a:lnTo>
                      <a:pt x="3326" y="4977"/>
                    </a:lnTo>
                    <a:lnTo>
                      <a:pt x="3305" y="4977"/>
                    </a:lnTo>
                    <a:lnTo>
                      <a:pt x="3284" y="4980"/>
                    </a:lnTo>
                    <a:lnTo>
                      <a:pt x="3261" y="4985"/>
                    </a:lnTo>
                    <a:lnTo>
                      <a:pt x="3237" y="4994"/>
                    </a:lnTo>
                    <a:lnTo>
                      <a:pt x="3213" y="5006"/>
                    </a:lnTo>
                    <a:lnTo>
                      <a:pt x="3213" y="5006"/>
                    </a:lnTo>
                    <a:close/>
                    <a:moveTo>
                      <a:pt x="3981" y="1326"/>
                    </a:moveTo>
                    <a:lnTo>
                      <a:pt x="3981" y="1326"/>
                    </a:lnTo>
                    <a:lnTo>
                      <a:pt x="3995" y="1326"/>
                    </a:lnTo>
                    <a:lnTo>
                      <a:pt x="4006" y="1323"/>
                    </a:lnTo>
                    <a:lnTo>
                      <a:pt x="4016" y="1320"/>
                    </a:lnTo>
                    <a:lnTo>
                      <a:pt x="4022" y="1315"/>
                    </a:lnTo>
                    <a:lnTo>
                      <a:pt x="4027" y="1310"/>
                    </a:lnTo>
                    <a:lnTo>
                      <a:pt x="4028" y="1302"/>
                    </a:lnTo>
                    <a:lnTo>
                      <a:pt x="4028" y="1295"/>
                    </a:lnTo>
                    <a:lnTo>
                      <a:pt x="4027" y="1287"/>
                    </a:lnTo>
                    <a:lnTo>
                      <a:pt x="4022" y="1277"/>
                    </a:lnTo>
                    <a:lnTo>
                      <a:pt x="4017" y="1267"/>
                    </a:lnTo>
                    <a:lnTo>
                      <a:pt x="4010" y="1257"/>
                    </a:lnTo>
                    <a:lnTo>
                      <a:pt x="4001" y="1246"/>
                    </a:lnTo>
                    <a:lnTo>
                      <a:pt x="3981" y="1223"/>
                    </a:lnTo>
                    <a:lnTo>
                      <a:pt x="3955" y="1200"/>
                    </a:lnTo>
                    <a:lnTo>
                      <a:pt x="3927" y="1176"/>
                    </a:lnTo>
                    <a:lnTo>
                      <a:pt x="3897" y="1153"/>
                    </a:lnTo>
                    <a:lnTo>
                      <a:pt x="3866" y="1132"/>
                    </a:lnTo>
                    <a:lnTo>
                      <a:pt x="3835" y="1113"/>
                    </a:lnTo>
                    <a:lnTo>
                      <a:pt x="3806" y="1097"/>
                    </a:lnTo>
                    <a:lnTo>
                      <a:pt x="3779" y="1085"/>
                    </a:lnTo>
                    <a:lnTo>
                      <a:pt x="3765" y="1080"/>
                    </a:lnTo>
                    <a:lnTo>
                      <a:pt x="3754" y="1076"/>
                    </a:lnTo>
                    <a:lnTo>
                      <a:pt x="3744" y="1073"/>
                    </a:lnTo>
                    <a:lnTo>
                      <a:pt x="3735" y="1073"/>
                    </a:lnTo>
                    <a:lnTo>
                      <a:pt x="3735" y="1073"/>
                    </a:lnTo>
                    <a:lnTo>
                      <a:pt x="3720" y="1072"/>
                    </a:lnTo>
                    <a:lnTo>
                      <a:pt x="3706" y="1072"/>
                    </a:lnTo>
                    <a:lnTo>
                      <a:pt x="3695" y="1075"/>
                    </a:lnTo>
                    <a:lnTo>
                      <a:pt x="3687" y="1077"/>
                    </a:lnTo>
                    <a:lnTo>
                      <a:pt x="3681" y="1082"/>
                    </a:lnTo>
                    <a:lnTo>
                      <a:pt x="3677" y="1088"/>
                    </a:lnTo>
                    <a:lnTo>
                      <a:pt x="3675" y="1096"/>
                    </a:lnTo>
                    <a:lnTo>
                      <a:pt x="3673" y="1103"/>
                    </a:lnTo>
                    <a:lnTo>
                      <a:pt x="3676" y="1113"/>
                    </a:lnTo>
                    <a:lnTo>
                      <a:pt x="3678" y="1122"/>
                    </a:lnTo>
                    <a:lnTo>
                      <a:pt x="3683" y="1132"/>
                    </a:lnTo>
                    <a:lnTo>
                      <a:pt x="3689" y="1143"/>
                    </a:lnTo>
                    <a:lnTo>
                      <a:pt x="3697" y="1154"/>
                    </a:lnTo>
                    <a:lnTo>
                      <a:pt x="3705" y="1167"/>
                    </a:lnTo>
                    <a:lnTo>
                      <a:pt x="3715" y="1179"/>
                    </a:lnTo>
                    <a:lnTo>
                      <a:pt x="3726" y="1191"/>
                    </a:lnTo>
                    <a:lnTo>
                      <a:pt x="3752" y="1216"/>
                    </a:lnTo>
                    <a:lnTo>
                      <a:pt x="3780" y="1240"/>
                    </a:lnTo>
                    <a:lnTo>
                      <a:pt x="3812" y="1263"/>
                    </a:lnTo>
                    <a:lnTo>
                      <a:pt x="3828" y="1273"/>
                    </a:lnTo>
                    <a:lnTo>
                      <a:pt x="3845" y="1283"/>
                    </a:lnTo>
                    <a:lnTo>
                      <a:pt x="3862" y="1293"/>
                    </a:lnTo>
                    <a:lnTo>
                      <a:pt x="3879" y="1301"/>
                    </a:lnTo>
                    <a:lnTo>
                      <a:pt x="3896" y="1309"/>
                    </a:lnTo>
                    <a:lnTo>
                      <a:pt x="3913" y="1315"/>
                    </a:lnTo>
                    <a:lnTo>
                      <a:pt x="3930" y="1320"/>
                    </a:lnTo>
                    <a:lnTo>
                      <a:pt x="3948" y="1323"/>
                    </a:lnTo>
                    <a:lnTo>
                      <a:pt x="3963" y="1326"/>
                    </a:lnTo>
                    <a:lnTo>
                      <a:pt x="3981" y="1326"/>
                    </a:lnTo>
                    <a:lnTo>
                      <a:pt x="3981" y="1326"/>
                    </a:lnTo>
                    <a:close/>
                    <a:moveTo>
                      <a:pt x="5533" y="62"/>
                    </a:moveTo>
                    <a:lnTo>
                      <a:pt x="5533" y="62"/>
                    </a:lnTo>
                    <a:lnTo>
                      <a:pt x="5534" y="52"/>
                    </a:lnTo>
                    <a:lnTo>
                      <a:pt x="5536" y="44"/>
                    </a:lnTo>
                    <a:lnTo>
                      <a:pt x="5534" y="35"/>
                    </a:lnTo>
                    <a:lnTo>
                      <a:pt x="5532" y="28"/>
                    </a:lnTo>
                    <a:lnTo>
                      <a:pt x="5530" y="21"/>
                    </a:lnTo>
                    <a:lnTo>
                      <a:pt x="5525" y="14"/>
                    </a:lnTo>
                    <a:lnTo>
                      <a:pt x="5520" y="10"/>
                    </a:lnTo>
                    <a:lnTo>
                      <a:pt x="5515" y="6"/>
                    </a:lnTo>
                    <a:lnTo>
                      <a:pt x="5508" y="3"/>
                    </a:lnTo>
                    <a:lnTo>
                      <a:pt x="5501" y="1"/>
                    </a:lnTo>
                    <a:lnTo>
                      <a:pt x="5493" y="0"/>
                    </a:lnTo>
                    <a:lnTo>
                      <a:pt x="5484" y="0"/>
                    </a:lnTo>
                    <a:lnTo>
                      <a:pt x="5476" y="1"/>
                    </a:lnTo>
                    <a:lnTo>
                      <a:pt x="5466" y="3"/>
                    </a:lnTo>
                    <a:lnTo>
                      <a:pt x="5456" y="7"/>
                    </a:lnTo>
                    <a:lnTo>
                      <a:pt x="5446" y="12"/>
                    </a:lnTo>
                    <a:lnTo>
                      <a:pt x="5446" y="12"/>
                    </a:lnTo>
                    <a:lnTo>
                      <a:pt x="5435" y="16"/>
                    </a:lnTo>
                    <a:lnTo>
                      <a:pt x="5425" y="19"/>
                    </a:lnTo>
                    <a:lnTo>
                      <a:pt x="5418" y="24"/>
                    </a:lnTo>
                    <a:lnTo>
                      <a:pt x="5411" y="29"/>
                    </a:lnTo>
                    <a:lnTo>
                      <a:pt x="5405" y="34"/>
                    </a:lnTo>
                    <a:lnTo>
                      <a:pt x="5401" y="40"/>
                    </a:lnTo>
                    <a:lnTo>
                      <a:pt x="5399" y="46"/>
                    </a:lnTo>
                    <a:lnTo>
                      <a:pt x="5396" y="54"/>
                    </a:lnTo>
                    <a:lnTo>
                      <a:pt x="5396" y="61"/>
                    </a:lnTo>
                    <a:lnTo>
                      <a:pt x="5397" y="68"/>
                    </a:lnTo>
                    <a:lnTo>
                      <a:pt x="5399" y="77"/>
                    </a:lnTo>
                    <a:lnTo>
                      <a:pt x="5402" y="85"/>
                    </a:lnTo>
                    <a:lnTo>
                      <a:pt x="5407" y="94"/>
                    </a:lnTo>
                    <a:lnTo>
                      <a:pt x="5413" y="104"/>
                    </a:lnTo>
                    <a:lnTo>
                      <a:pt x="5428" y="125"/>
                    </a:lnTo>
                    <a:lnTo>
                      <a:pt x="5428" y="125"/>
                    </a:lnTo>
                    <a:lnTo>
                      <a:pt x="5437" y="134"/>
                    </a:lnTo>
                    <a:lnTo>
                      <a:pt x="5446" y="141"/>
                    </a:lnTo>
                    <a:lnTo>
                      <a:pt x="5455" y="145"/>
                    </a:lnTo>
                    <a:lnTo>
                      <a:pt x="5463" y="147"/>
                    </a:lnTo>
                    <a:lnTo>
                      <a:pt x="5472" y="147"/>
                    </a:lnTo>
                    <a:lnTo>
                      <a:pt x="5479" y="145"/>
                    </a:lnTo>
                    <a:lnTo>
                      <a:pt x="5487" y="142"/>
                    </a:lnTo>
                    <a:lnTo>
                      <a:pt x="5494" y="136"/>
                    </a:lnTo>
                    <a:lnTo>
                      <a:pt x="5501" y="130"/>
                    </a:lnTo>
                    <a:lnTo>
                      <a:pt x="5508" y="122"/>
                    </a:lnTo>
                    <a:lnTo>
                      <a:pt x="5514" y="112"/>
                    </a:lnTo>
                    <a:lnTo>
                      <a:pt x="5520" y="104"/>
                    </a:lnTo>
                    <a:lnTo>
                      <a:pt x="5523" y="94"/>
                    </a:lnTo>
                    <a:lnTo>
                      <a:pt x="5528" y="83"/>
                    </a:lnTo>
                    <a:lnTo>
                      <a:pt x="5531" y="73"/>
                    </a:lnTo>
                    <a:lnTo>
                      <a:pt x="5533" y="62"/>
                    </a:lnTo>
                    <a:lnTo>
                      <a:pt x="5533" y="62"/>
                    </a:lnTo>
                    <a:close/>
                    <a:moveTo>
                      <a:pt x="5392" y="2606"/>
                    </a:moveTo>
                    <a:lnTo>
                      <a:pt x="5392" y="2606"/>
                    </a:lnTo>
                    <a:lnTo>
                      <a:pt x="5406" y="2605"/>
                    </a:lnTo>
                    <a:lnTo>
                      <a:pt x="5418" y="2604"/>
                    </a:lnTo>
                    <a:lnTo>
                      <a:pt x="5428" y="2600"/>
                    </a:lnTo>
                    <a:lnTo>
                      <a:pt x="5437" y="2595"/>
                    </a:lnTo>
                    <a:lnTo>
                      <a:pt x="5444" y="2589"/>
                    </a:lnTo>
                    <a:lnTo>
                      <a:pt x="5449" y="2583"/>
                    </a:lnTo>
                    <a:lnTo>
                      <a:pt x="5451" y="2576"/>
                    </a:lnTo>
                    <a:lnTo>
                      <a:pt x="5454" y="2567"/>
                    </a:lnTo>
                    <a:lnTo>
                      <a:pt x="5454" y="2557"/>
                    </a:lnTo>
                    <a:lnTo>
                      <a:pt x="5454" y="2548"/>
                    </a:lnTo>
                    <a:lnTo>
                      <a:pt x="5451" y="2537"/>
                    </a:lnTo>
                    <a:lnTo>
                      <a:pt x="5448" y="2526"/>
                    </a:lnTo>
                    <a:lnTo>
                      <a:pt x="5443" y="2515"/>
                    </a:lnTo>
                    <a:lnTo>
                      <a:pt x="5437" y="2504"/>
                    </a:lnTo>
                    <a:lnTo>
                      <a:pt x="5430" y="2491"/>
                    </a:lnTo>
                    <a:lnTo>
                      <a:pt x="5422" y="2479"/>
                    </a:lnTo>
                    <a:lnTo>
                      <a:pt x="5403" y="2456"/>
                    </a:lnTo>
                    <a:lnTo>
                      <a:pt x="5383" y="2431"/>
                    </a:lnTo>
                    <a:lnTo>
                      <a:pt x="5358" y="2409"/>
                    </a:lnTo>
                    <a:lnTo>
                      <a:pt x="5346" y="2399"/>
                    </a:lnTo>
                    <a:lnTo>
                      <a:pt x="5332" y="2390"/>
                    </a:lnTo>
                    <a:lnTo>
                      <a:pt x="5319" y="2380"/>
                    </a:lnTo>
                    <a:lnTo>
                      <a:pt x="5305" y="2373"/>
                    </a:lnTo>
                    <a:lnTo>
                      <a:pt x="5292" y="2365"/>
                    </a:lnTo>
                    <a:lnTo>
                      <a:pt x="5277" y="2358"/>
                    </a:lnTo>
                    <a:lnTo>
                      <a:pt x="5263" y="2353"/>
                    </a:lnTo>
                    <a:lnTo>
                      <a:pt x="5249" y="2348"/>
                    </a:lnTo>
                    <a:lnTo>
                      <a:pt x="5234" y="2346"/>
                    </a:lnTo>
                    <a:lnTo>
                      <a:pt x="5221" y="2343"/>
                    </a:lnTo>
                    <a:lnTo>
                      <a:pt x="5221" y="2343"/>
                    </a:lnTo>
                    <a:lnTo>
                      <a:pt x="5209" y="2346"/>
                    </a:lnTo>
                    <a:lnTo>
                      <a:pt x="5199" y="2348"/>
                    </a:lnTo>
                    <a:lnTo>
                      <a:pt x="5189" y="2353"/>
                    </a:lnTo>
                    <a:lnTo>
                      <a:pt x="5182" y="2358"/>
                    </a:lnTo>
                    <a:lnTo>
                      <a:pt x="5177" y="2365"/>
                    </a:lnTo>
                    <a:lnTo>
                      <a:pt x="5172" y="2373"/>
                    </a:lnTo>
                    <a:lnTo>
                      <a:pt x="5170" y="2380"/>
                    </a:lnTo>
                    <a:lnTo>
                      <a:pt x="5167" y="2390"/>
                    </a:lnTo>
                    <a:lnTo>
                      <a:pt x="5167" y="2399"/>
                    </a:lnTo>
                    <a:lnTo>
                      <a:pt x="5167" y="2409"/>
                    </a:lnTo>
                    <a:lnTo>
                      <a:pt x="5170" y="2420"/>
                    </a:lnTo>
                    <a:lnTo>
                      <a:pt x="5173" y="2431"/>
                    </a:lnTo>
                    <a:lnTo>
                      <a:pt x="5177" y="2444"/>
                    </a:lnTo>
                    <a:lnTo>
                      <a:pt x="5182" y="2456"/>
                    </a:lnTo>
                    <a:lnTo>
                      <a:pt x="5188" y="2467"/>
                    </a:lnTo>
                    <a:lnTo>
                      <a:pt x="5195" y="2479"/>
                    </a:lnTo>
                    <a:lnTo>
                      <a:pt x="5203" y="2491"/>
                    </a:lnTo>
                    <a:lnTo>
                      <a:pt x="5212" y="2504"/>
                    </a:lnTo>
                    <a:lnTo>
                      <a:pt x="5221" y="2515"/>
                    </a:lnTo>
                    <a:lnTo>
                      <a:pt x="5232" y="2526"/>
                    </a:lnTo>
                    <a:lnTo>
                      <a:pt x="5243" y="2537"/>
                    </a:lnTo>
                    <a:lnTo>
                      <a:pt x="5254" y="2548"/>
                    </a:lnTo>
                    <a:lnTo>
                      <a:pt x="5266" y="2557"/>
                    </a:lnTo>
                    <a:lnTo>
                      <a:pt x="5279" y="2567"/>
                    </a:lnTo>
                    <a:lnTo>
                      <a:pt x="5292" y="2576"/>
                    </a:lnTo>
                    <a:lnTo>
                      <a:pt x="5305" y="2583"/>
                    </a:lnTo>
                    <a:lnTo>
                      <a:pt x="5319" y="2589"/>
                    </a:lnTo>
                    <a:lnTo>
                      <a:pt x="5334" y="2595"/>
                    </a:lnTo>
                    <a:lnTo>
                      <a:pt x="5347" y="2600"/>
                    </a:lnTo>
                    <a:lnTo>
                      <a:pt x="5362" y="2604"/>
                    </a:lnTo>
                    <a:lnTo>
                      <a:pt x="5378" y="2605"/>
                    </a:lnTo>
                    <a:lnTo>
                      <a:pt x="5392" y="2606"/>
                    </a:lnTo>
                    <a:lnTo>
                      <a:pt x="5392" y="2606"/>
                    </a:lnTo>
                    <a:close/>
                    <a:moveTo>
                      <a:pt x="2955" y="1557"/>
                    </a:moveTo>
                    <a:lnTo>
                      <a:pt x="2955" y="1557"/>
                    </a:lnTo>
                    <a:lnTo>
                      <a:pt x="2974" y="1552"/>
                    </a:lnTo>
                    <a:lnTo>
                      <a:pt x="2994" y="1551"/>
                    </a:lnTo>
                    <a:lnTo>
                      <a:pt x="3012" y="1552"/>
                    </a:lnTo>
                    <a:lnTo>
                      <a:pt x="3029" y="1555"/>
                    </a:lnTo>
                    <a:lnTo>
                      <a:pt x="3048" y="1560"/>
                    </a:lnTo>
                    <a:lnTo>
                      <a:pt x="3066" y="1567"/>
                    </a:lnTo>
                    <a:lnTo>
                      <a:pt x="3105" y="1584"/>
                    </a:lnTo>
                    <a:lnTo>
                      <a:pt x="3149" y="1604"/>
                    </a:lnTo>
                    <a:lnTo>
                      <a:pt x="3174" y="1615"/>
                    </a:lnTo>
                    <a:lnTo>
                      <a:pt x="3201" y="1624"/>
                    </a:lnTo>
                    <a:lnTo>
                      <a:pt x="3230" y="1634"/>
                    </a:lnTo>
                    <a:lnTo>
                      <a:pt x="3262" y="1644"/>
                    </a:lnTo>
                    <a:lnTo>
                      <a:pt x="3297" y="1653"/>
                    </a:lnTo>
                    <a:lnTo>
                      <a:pt x="3337" y="1661"/>
                    </a:lnTo>
                    <a:lnTo>
                      <a:pt x="3337" y="1661"/>
                    </a:lnTo>
                    <a:lnTo>
                      <a:pt x="3356" y="1664"/>
                    </a:lnTo>
                    <a:lnTo>
                      <a:pt x="3372" y="1664"/>
                    </a:lnTo>
                    <a:lnTo>
                      <a:pt x="3384" y="1662"/>
                    </a:lnTo>
                    <a:lnTo>
                      <a:pt x="3394" y="1659"/>
                    </a:lnTo>
                    <a:lnTo>
                      <a:pt x="3401" y="1654"/>
                    </a:lnTo>
                    <a:lnTo>
                      <a:pt x="3406" y="1648"/>
                    </a:lnTo>
                    <a:lnTo>
                      <a:pt x="3410" y="1639"/>
                    </a:lnTo>
                    <a:lnTo>
                      <a:pt x="3410" y="1631"/>
                    </a:lnTo>
                    <a:lnTo>
                      <a:pt x="3409" y="1620"/>
                    </a:lnTo>
                    <a:lnTo>
                      <a:pt x="3405" y="1607"/>
                    </a:lnTo>
                    <a:lnTo>
                      <a:pt x="3400" y="1595"/>
                    </a:lnTo>
                    <a:lnTo>
                      <a:pt x="3394" y="1580"/>
                    </a:lnTo>
                    <a:lnTo>
                      <a:pt x="3378" y="1550"/>
                    </a:lnTo>
                    <a:lnTo>
                      <a:pt x="3359" y="1517"/>
                    </a:lnTo>
                    <a:lnTo>
                      <a:pt x="3313" y="1444"/>
                    </a:lnTo>
                    <a:lnTo>
                      <a:pt x="3290" y="1408"/>
                    </a:lnTo>
                    <a:lnTo>
                      <a:pt x="3269" y="1371"/>
                    </a:lnTo>
                    <a:lnTo>
                      <a:pt x="3251" y="1336"/>
                    </a:lnTo>
                    <a:lnTo>
                      <a:pt x="3244" y="1318"/>
                    </a:lnTo>
                    <a:lnTo>
                      <a:pt x="3237" y="1302"/>
                    </a:lnTo>
                    <a:lnTo>
                      <a:pt x="3232" y="1287"/>
                    </a:lnTo>
                    <a:lnTo>
                      <a:pt x="3229" y="1272"/>
                    </a:lnTo>
                    <a:lnTo>
                      <a:pt x="3228" y="1257"/>
                    </a:lnTo>
                    <a:lnTo>
                      <a:pt x="3228" y="1244"/>
                    </a:lnTo>
                    <a:lnTo>
                      <a:pt x="3228" y="1244"/>
                    </a:lnTo>
                    <a:lnTo>
                      <a:pt x="3229" y="1231"/>
                    </a:lnTo>
                    <a:lnTo>
                      <a:pt x="3228" y="1220"/>
                    </a:lnTo>
                    <a:lnTo>
                      <a:pt x="3225" y="1208"/>
                    </a:lnTo>
                    <a:lnTo>
                      <a:pt x="3221" y="1197"/>
                    </a:lnTo>
                    <a:lnTo>
                      <a:pt x="3217" y="1186"/>
                    </a:lnTo>
                    <a:lnTo>
                      <a:pt x="3212" y="1176"/>
                    </a:lnTo>
                    <a:lnTo>
                      <a:pt x="3204" y="1167"/>
                    </a:lnTo>
                    <a:lnTo>
                      <a:pt x="3196" y="1157"/>
                    </a:lnTo>
                    <a:lnTo>
                      <a:pt x="3186" y="1147"/>
                    </a:lnTo>
                    <a:lnTo>
                      <a:pt x="3176" y="1138"/>
                    </a:lnTo>
                    <a:lnTo>
                      <a:pt x="3165" y="1131"/>
                    </a:lnTo>
                    <a:lnTo>
                      <a:pt x="3154" y="1122"/>
                    </a:lnTo>
                    <a:lnTo>
                      <a:pt x="3128" y="1108"/>
                    </a:lnTo>
                    <a:lnTo>
                      <a:pt x="3100" y="1096"/>
                    </a:lnTo>
                    <a:lnTo>
                      <a:pt x="3072" y="1085"/>
                    </a:lnTo>
                    <a:lnTo>
                      <a:pt x="3041" y="1075"/>
                    </a:lnTo>
                    <a:lnTo>
                      <a:pt x="3011" y="1067"/>
                    </a:lnTo>
                    <a:lnTo>
                      <a:pt x="2979" y="1062"/>
                    </a:lnTo>
                    <a:lnTo>
                      <a:pt x="2950" y="1059"/>
                    </a:lnTo>
                    <a:lnTo>
                      <a:pt x="2920" y="1056"/>
                    </a:lnTo>
                    <a:lnTo>
                      <a:pt x="2893" y="1056"/>
                    </a:lnTo>
                    <a:lnTo>
                      <a:pt x="2869" y="1059"/>
                    </a:lnTo>
                    <a:lnTo>
                      <a:pt x="2869" y="1059"/>
                    </a:lnTo>
                    <a:lnTo>
                      <a:pt x="2857" y="1059"/>
                    </a:lnTo>
                    <a:lnTo>
                      <a:pt x="2843" y="1060"/>
                    </a:lnTo>
                    <a:lnTo>
                      <a:pt x="2815" y="1058"/>
                    </a:lnTo>
                    <a:lnTo>
                      <a:pt x="2783" y="1054"/>
                    </a:lnTo>
                    <a:lnTo>
                      <a:pt x="2749" y="1049"/>
                    </a:lnTo>
                    <a:lnTo>
                      <a:pt x="2713" y="1042"/>
                    </a:lnTo>
                    <a:lnTo>
                      <a:pt x="2675" y="1033"/>
                    </a:lnTo>
                    <a:lnTo>
                      <a:pt x="2598" y="1013"/>
                    </a:lnTo>
                    <a:lnTo>
                      <a:pt x="2520" y="995"/>
                    </a:lnTo>
                    <a:lnTo>
                      <a:pt x="2482" y="987"/>
                    </a:lnTo>
                    <a:lnTo>
                      <a:pt x="2445" y="979"/>
                    </a:lnTo>
                    <a:lnTo>
                      <a:pt x="2411" y="973"/>
                    </a:lnTo>
                    <a:lnTo>
                      <a:pt x="2378" y="969"/>
                    </a:lnTo>
                    <a:lnTo>
                      <a:pt x="2348" y="968"/>
                    </a:lnTo>
                    <a:lnTo>
                      <a:pt x="2335" y="968"/>
                    </a:lnTo>
                    <a:lnTo>
                      <a:pt x="2321" y="969"/>
                    </a:lnTo>
                    <a:lnTo>
                      <a:pt x="2321" y="969"/>
                    </a:lnTo>
                    <a:lnTo>
                      <a:pt x="2314" y="969"/>
                    </a:lnTo>
                    <a:lnTo>
                      <a:pt x="2307" y="972"/>
                    </a:lnTo>
                    <a:lnTo>
                      <a:pt x="2301" y="974"/>
                    </a:lnTo>
                    <a:lnTo>
                      <a:pt x="2295" y="977"/>
                    </a:lnTo>
                    <a:lnTo>
                      <a:pt x="2290" y="980"/>
                    </a:lnTo>
                    <a:lnTo>
                      <a:pt x="2285" y="984"/>
                    </a:lnTo>
                    <a:lnTo>
                      <a:pt x="2281" y="989"/>
                    </a:lnTo>
                    <a:lnTo>
                      <a:pt x="2277" y="994"/>
                    </a:lnTo>
                    <a:lnTo>
                      <a:pt x="2273" y="1005"/>
                    </a:lnTo>
                    <a:lnTo>
                      <a:pt x="2269" y="1018"/>
                    </a:lnTo>
                    <a:lnTo>
                      <a:pt x="2269" y="1034"/>
                    </a:lnTo>
                    <a:lnTo>
                      <a:pt x="2269" y="1051"/>
                    </a:lnTo>
                    <a:lnTo>
                      <a:pt x="2273" y="1070"/>
                    </a:lnTo>
                    <a:lnTo>
                      <a:pt x="2276" y="1089"/>
                    </a:lnTo>
                    <a:lnTo>
                      <a:pt x="2282" y="1110"/>
                    </a:lnTo>
                    <a:lnTo>
                      <a:pt x="2290" y="1132"/>
                    </a:lnTo>
                    <a:lnTo>
                      <a:pt x="2299" y="1156"/>
                    </a:lnTo>
                    <a:lnTo>
                      <a:pt x="2309" y="1180"/>
                    </a:lnTo>
                    <a:lnTo>
                      <a:pt x="2333" y="1229"/>
                    </a:lnTo>
                    <a:lnTo>
                      <a:pt x="2361" y="1280"/>
                    </a:lnTo>
                    <a:lnTo>
                      <a:pt x="2391" y="1333"/>
                    </a:lnTo>
                    <a:lnTo>
                      <a:pt x="2423" y="1384"/>
                    </a:lnTo>
                    <a:lnTo>
                      <a:pt x="2457" y="1436"/>
                    </a:lnTo>
                    <a:lnTo>
                      <a:pt x="2492" y="1484"/>
                    </a:lnTo>
                    <a:lnTo>
                      <a:pt x="2526" y="1528"/>
                    </a:lnTo>
                    <a:lnTo>
                      <a:pt x="2559" y="1567"/>
                    </a:lnTo>
                    <a:lnTo>
                      <a:pt x="2590" y="1601"/>
                    </a:lnTo>
                    <a:lnTo>
                      <a:pt x="2590" y="1601"/>
                    </a:lnTo>
                    <a:lnTo>
                      <a:pt x="2601" y="1616"/>
                    </a:lnTo>
                    <a:lnTo>
                      <a:pt x="2613" y="1628"/>
                    </a:lnTo>
                    <a:lnTo>
                      <a:pt x="2624" y="1639"/>
                    </a:lnTo>
                    <a:lnTo>
                      <a:pt x="2636" y="1648"/>
                    </a:lnTo>
                    <a:lnTo>
                      <a:pt x="2647" y="1655"/>
                    </a:lnTo>
                    <a:lnTo>
                      <a:pt x="2659" y="1660"/>
                    </a:lnTo>
                    <a:lnTo>
                      <a:pt x="2670" y="1665"/>
                    </a:lnTo>
                    <a:lnTo>
                      <a:pt x="2683" y="1667"/>
                    </a:lnTo>
                    <a:lnTo>
                      <a:pt x="2695" y="1669"/>
                    </a:lnTo>
                    <a:lnTo>
                      <a:pt x="2706" y="1670"/>
                    </a:lnTo>
                    <a:lnTo>
                      <a:pt x="2718" y="1669"/>
                    </a:lnTo>
                    <a:lnTo>
                      <a:pt x="2730" y="1667"/>
                    </a:lnTo>
                    <a:lnTo>
                      <a:pt x="2741" y="1664"/>
                    </a:lnTo>
                    <a:lnTo>
                      <a:pt x="2754" y="1661"/>
                    </a:lnTo>
                    <a:lnTo>
                      <a:pt x="2777" y="1651"/>
                    </a:lnTo>
                    <a:lnTo>
                      <a:pt x="2800" y="1640"/>
                    </a:lnTo>
                    <a:lnTo>
                      <a:pt x="2824" y="1627"/>
                    </a:lnTo>
                    <a:lnTo>
                      <a:pt x="2869" y="1599"/>
                    </a:lnTo>
                    <a:lnTo>
                      <a:pt x="2891" y="1585"/>
                    </a:lnTo>
                    <a:lnTo>
                      <a:pt x="2913" y="1574"/>
                    </a:lnTo>
                    <a:lnTo>
                      <a:pt x="2934" y="1563"/>
                    </a:lnTo>
                    <a:lnTo>
                      <a:pt x="2955" y="1557"/>
                    </a:lnTo>
                    <a:lnTo>
                      <a:pt x="2955" y="1557"/>
                    </a:lnTo>
                    <a:close/>
                    <a:moveTo>
                      <a:pt x="6096" y="2444"/>
                    </a:moveTo>
                    <a:lnTo>
                      <a:pt x="6096" y="2444"/>
                    </a:lnTo>
                    <a:lnTo>
                      <a:pt x="6087" y="2447"/>
                    </a:lnTo>
                    <a:lnTo>
                      <a:pt x="6077" y="2451"/>
                    </a:lnTo>
                    <a:lnTo>
                      <a:pt x="6068" y="2456"/>
                    </a:lnTo>
                    <a:lnTo>
                      <a:pt x="6061" y="2461"/>
                    </a:lnTo>
                    <a:lnTo>
                      <a:pt x="6056" y="2466"/>
                    </a:lnTo>
                    <a:lnTo>
                      <a:pt x="6051" y="2472"/>
                    </a:lnTo>
                    <a:lnTo>
                      <a:pt x="6049" y="2478"/>
                    </a:lnTo>
                    <a:lnTo>
                      <a:pt x="6048" y="2484"/>
                    </a:lnTo>
                    <a:lnTo>
                      <a:pt x="6046" y="2491"/>
                    </a:lnTo>
                    <a:lnTo>
                      <a:pt x="6048" y="2500"/>
                    </a:lnTo>
                    <a:lnTo>
                      <a:pt x="6050" y="2507"/>
                    </a:lnTo>
                    <a:lnTo>
                      <a:pt x="6054" y="2516"/>
                    </a:lnTo>
                    <a:lnTo>
                      <a:pt x="6057" y="2526"/>
                    </a:lnTo>
                    <a:lnTo>
                      <a:pt x="6063" y="2535"/>
                    </a:lnTo>
                    <a:lnTo>
                      <a:pt x="6079" y="2556"/>
                    </a:lnTo>
                    <a:lnTo>
                      <a:pt x="6079" y="2556"/>
                    </a:lnTo>
                    <a:lnTo>
                      <a:pt x="6088" y="2566"/>
                    </a:lnTo>
                    <a:lnTo>
                      <a:pt x="6096" y="2572"/>
                    </a:lnTo>
                    <a:lnTo>
                      <a:pt x="6105" y="2577"/>
                    </a:lnTo>
                    <a:lnTo>
                      <a:pt x="6114" y="2578"/>
                    </a:lnTo>
                    <a:lnTo>
                      <a:pt x="6122" y="2578"/>
                    </a:lnTo>
                    <a:lnTo>
                      <a:pt x="6130" y="2576"/>
                    </a:lnTo>
                    <a:lnTo>
                      <a:pt x="6138" y="2572"/>
                    </a:lnTo>
                    <a:lnTo>
                      <a:pt x="6145" y="2567"/>
                    </a:lnTo>
                    <a:lnTo>
                      <a:pt x="6153" y="2561"/>
                    </a:lnTo>
                    <a:lnTo>
                      <a:pt x="6159" y="2553"/>
                    </a:lnTo>
                    <a:lnTo>
                      <a:pt x="6165" y="2544"/>
                    </a:lnTo>
                    <a:lnTo>
                      <a:pt x="6170" y="2535"/>
                    </a:lnTo>
                    <a:lnTo>
                      <a:pt x="6175" y="2526"/>
                    </a:lnTo>
                    <a:lnTo>
                      <a:pt x="6179" y="2515"/>
                    </a:lnTo>
                    <a:lnTo>
                      <a:pt x="6182" y="2505"/>
                    </a:lnTo>
                    <a:lnTo>
                      <a:pt x="6185" y="2494"/>
                    </a:lnTo>
                    <a:lnTo>
                      <a:pt x="6185" y="2494"/>
                    </a:lnTo>
                    <a:lnTo>
                      <a:pt x="6186" y="2484"/>
                    </a:lnTo>
                    <a:lnTo>
                      <a:pt x="6186" y="2475"/>
                    </a:lnTo>
                    <a:lnTo>
                      <a:pt x="6185" y="2467"/>
                    </a:lnTo>
                    <a:lnTo>
                      <a:pt x="6183" y="2459"/>
                    </a:lnTo>
                    <a:lnTo>
                      <a:pt x="6180" y="2452"/>
                    </a:lnTo>
                    <a:lnTo>
                      <a:pt x="6176" y="2446"/>
                    </a:lnTo>
                    <a:lnTo>
                      <a:pt x="6171" y="2441"/>
                    </a:lnTo>
                    <a:lnTo>
                      <a:pt x="6165" y="2437"/>
                    </a:lnTo>
                    <a:lnTo>
                      <a:pt x="6159" y="2434"/>
                    </a:lnTo>
                    <a:lnTo>
                      <a:pt x="6152" y="2433"/>
                    </a:lnTo>
                    <a:lnTo>
                      <a:pt x="6144" y="2431"/>
                    </a:lnTo>
                    <a:lnTo>
                      <a:pt x="6136" y="2431"/>
                    </a:lnTo>
                    <a:lnTo>
                      <a:pt x="6126" y="2433"/>
                    </a:lnTo>
                    <a:lnTo>
                      <a:pt x="6117" y="2435"/>
                    </a:lnTo>
                    <a:lnTo>
                      <a:pt x="6108" y="2439"/>
                    </a:lnTo>
                    <a:lnTo>
                      <a:pt x="6096" y="2444"/>
                    </a:lnTo>
                    <a:lnTo>
                      <a:pt x="6096" y="2444"/>
                    </a:lnTo>
                    <a:close/>
                    <a:moveTo>
                      <a:pt x="6032" y="4718"/>
                    </a:moveTo>
                    <a:lnTo>
                      <a:pt x="6032" y="4718"/>
                    </a:lnTo>
                    <a:lnTo>
                      <a:pt x="6014" y="4710"/>
                    </a:lnTo>
                    <a:lnTo>
                      <a:pt x="6000" y="4701"/>
                    </a:lnTo>
                    <a:lnTo>
                      <a:pt x="5986" y="4690"/>
                    </a:lnTo>
                    <a:lnTo>
                      <a:pt x="5973" y="4679"/>
                    </a:lnTo>
                    <a:lnTo>
                      <a:pt x="5961" y="4666"/>
                    </a:lnTo>
                    <a:lnTo>
                      <a:pt x="5950" y="4652"/>
                    </a:lnTo>
                    <a:lnTo>
                      <a:pt x="5940" y="4638"/>
                    </a:lnTo>
                    <a:lnTo>
                      <a:pt x="5930" y="4623"/>
                    </a:lnTo>
                    <a:lnTo>
                      <a:pt x="5920" y="4606"/>
                    </a:lnTo>
                    <a:lnTo>
                      <a:pt x="5913" y="4590"/>
                    </a:lnTo>
                    <a:lnTo>
                      <a:pt x="5897" y="4556"/>
                    </a:lnTo>
                    <a:lnTo>
                      <a:pt x="5883" y="4520"/>
                    </a:lnTo>
                    <a:lnTo>
                      <a:pt x="5870" y="4485"/>
                    </a:lnTo>
                    <a:lnTo>
                      <a:pt x="5856" y="4450"/>
                    </a:lnTo>
                    <a:lnTo>
                      <a:pt x="5843" y="4417"/>
                    </a:lnTo>
                    <a:lnTo>
                      <a:pt x="5828" y="4387"/>
                    </a:lnTo>
                    <a:lnTo>
                      <a:pt x="5821" y="4373"/>
                    </a:lnTo>
                    <a:lnTo>
                      <a:pt x="5812" y="4360"/>
                    </a:lnTo>
                    <a:lnTo>
                      <a:pt x="5803" y="4347"/>
                    </a:lnTo>
                    <a:lnTo>
                      <a:pt x="5793" y="4336"/>
                    </a:lnTo>
                    <a:lnTo>
                      <a:pt x="5783" y="4328"/>
                    </a:lnTo>
                    <a:lnTo>
                      <a:pt x="5771" y="4319"/>
                    </a:lnTo>
                    <a:lnTo>
                      <a:pt x="5759" y="4313"/>
                    </a:lnTo>
                    <a:lnTo>
                      <a:pt x="5745" y="4308"/>
                    </a:lnTo>
                    <a:lnTo>
                      <a:pt x="5732" y="4305"/>
                    </a:lnTo>
                    <a:lnTo>
                      <a:pt x="5716" y="4303"/>
                    </a:lnTo>
                    <a:lnTo>
                      <a:pt x="5716" y="4303"/>
                    </a:lnTo>
                    <a:lnTo>
                      <a:pt x="5697" y="4305"/>
                    </a:lnTo>
                    <a:lnTo>
                      <a:pt x="5678" y="4307"/>
                    </a:lnTo>
                    <a:lnTo>
                      <a:pt x="5678" y="4307"/>
                    </a:lnTo>
                    <a:lnTo>
                      <a:pt x="5667" y="4309"/>
                    </a:lnTo>
                    <a:lnTo>
                      <a:pt x="5658" y="4312"/>
                    </a:lnTo>
                    <a:lnTo>
                      <a:pt x="5650" y="4316"/>
                    </a:lnTo>
                    <a:lnTo>
                      <a:pt x="5642" y="4320"/>
                    </a:lnTo>
                    <a:lnTo>
                      <a:pt x="5636" y="4325"/>
                    </a:lnTo>
                    <a:lnTo>
                      <a:pt x="5631" y="4333"/>
                    </a:lnTo>
                    <a:lnTo>
                      <a:pt x="5628" y="4339"/>
                    </a:lnTo>
                    <a:lnTo>
                      <a:pt x="5624" y="4346"/>
                    </a:lnTo>
                    <a:lnTo>
                      <a:pt x="5621" y="4355"/>
                    </a:lnTo>
                    <a:lnTo>
                      <a:pt x="5620" y="4365"/>
                    </a:lnTo>
                    <a:lnTo>
                      <a:pt x="5619" y="4373"/>
                    </a:lnTo>
                    <a:lnTo>
                      <a:pt x="5620" y="4384"/>
                    </a:lnTo>
                    <a:lnTo>
                      <a:pt x="5621" y="4406"/>
                    </a:lnTo>
                    <a:lnTo>
                      <a:pt x="5626" y="4431"/>
                    </a:lnTo>
                    <a:lnTo>
                      <a:pt x="5634" y="4456"/>
                    </a:lnTo>
                    <a:lnTo>
                      <a:pt x="5642" y="4483"/>
                    </a:lnTo>
                    <a:lnTo>
                      <a:pt x="5653" y="4511"/>
                    </a:lnTo>
                    <a:lnTo>
                      <a:pt x="5664" y="4542"/>
                    </a:lnTo>
                    <a:lnTo>
                      <a:pt x="5716" y="4667"/>
                    </a:lnTo>
                    <a:lnTo>
                      <a:pt x="5716" y="4667"/>
                    </a:lnTo>
                    <a:lnTo>
                      <a:pt x="5733" y="4710"/>
                    </a:lnTo>
                    <a:lnTo>
                      <a:pt x="5748" y="4753"/>
                    </a:lnTo>
                    <a:lnTo>
                      <a:pt x="5760" y="4793"/>
                    </a:lnTo>
                    <a:lnTo>
                      <a:pt x="5765" y="4813"/>
                    </a:lnTo>
                    <a:lnTo>
                      <a:pt x="5768" y="4832"/>
                    </a:lnTo>
                    <a:lnTo>
                      <a:pt x="5768" y="4832"/>
                    </a:lnTo>
                    <a:lnTo>
                      <a:pt x="5776" y="4867"/>
                    </a:lnTo>
                    <a:lnTo>
                      <a:pt x="5782" y="4898"/>
                    </a:lnTo>
                    <a:lnTo>
                      <a:pt x="5789" y="4928"/>
                    </a:lnTo>
                    <a:lnTo>
                      <a:pt x="5796" y="4953"/>
                    </a:lnTo>
                    <a:lnTo>
                      <a:pt x="5804" y="4978"/>
                    </a:lnTo>
                    <a:lnTo>
                      <a:pt x="5812" y="4999"/>
                    </a:lnTo>
                    <a:lnTo>
                      <a:pt x="5822" y="5018"/>
                    </a:lnTo>
                    <a:lnTo>
                      <a:pt x="5833" y="5037"/>
                    </a:lnTo>
                    <a:lnTo>
                      <a:pt x="5845" y="5051"/>
                    </a:lnTo>
                    <a:lnTo>
                      <a:pt x="5858" y="5066"/>
                    </a:lnTo>
                    <a:lnTo>
                      <a:pt x="5872" y="5078"/>
                    </a:lnTo>
                    <a:lnTo>
                      <a:pt x="5890" y="5091"/>
                    </a:lnTo>
                    <a:lnTo>
                      <a:pt x="5908" y="5102"/>
                    </a:lnTo>
                    <a:lnTo>
                      <a:pt x="5928" y="5111"/>
                    </a:lnTo>
                    <a:lnTo>
                      <a:pt x="5950" y="5120"/>
                    </a:lnTo>
                    <a:lnTo>
                      <a:pt x="5974" y="5129"/>
                    </a:lnTo>
                    <a:lnTo>
                      <a:pt x="5974" y="5129"/>
                    </a:lnTo>
                    <a:lnTo>
                      <a:pt x="5988" y="5132"/>
                    </a:lnTo>
                    <a:lnTo>
                      <a:pt x="6000" y="5132"/>
                    </a:lnTo>
                    <a:lnTo>
                      <a:pt x="6012" y="5131"/>
                    </a:lnTo>
                    <a:lnTo>
                      <a:pt x="6024" y="5127"/>
                    </a:lnTo>
                    <a:lnTo>
                      <a:pt x="6035" y="5122"/>
                    </a:lnTo>
                    <a:lnTo>
                      <a:pt x="6048" y="5115"/>
                    </a:lnTo>
                    <a:lnTo>
                      <a:pt x="6059" y="5105"/>
                    </a:lnTo>
                    <a:lnTo>
                      <a:pt x="6068" y="5095"/>
                    </a:lnTo>
                    <a:lnTo>
                      <a:pt x="6078" y="5083"/>
                    </a:lnTo>
                    <a:lnTo>
                      <a:pt x="6088" y="5070"/>
                    </a:lnTo>
                    <a:lnTo>
                      <a:pt x="6096" y="5055"/>
                    </a:lnTo>
                    <a:lnTo>
                      <a:pt x="6104" y="5040"/>
                    </a:lnTo>
                    <a:lnTo>
                      <a:pt x="6111" y="5023"/>
                    </a:lnTo>
                    <a:lnTo>
                      <a:pt x="6117" y="5006"/>
                    </a:lnTo>
                    <a:lnTo>
                      <a:pt x="6122" y="4989"/>
                    </a:lnTo>
                    <a:lnTo>
                      <a:pt x="6127" y="4971"/>
                    </a:lnTo>
                    <a:lnTo>
                      <a:pt x="6131" y="4952"/>
                    </a:lnTo>
                    <a:lnTo>
                      <a:pt x="6133" y="4933"/>
                    </a:lnTo>
                    <a:lnTo>
                      <a:pt x="6134" y="4914"/>
                    </a:lnTo>
                    <a:lnTo>
                      <a:pt x="6134" y="4895"/>
                    </a:lnTo>
                    <a:lnTo>
                      <a:pt x="6134" y="4876"/>
                    </a:lnTo>
                    <a:lnTo>
                      <a:pt x="6132" y="4858"/>
                    </a:lnTo>
                    <a:lnTo>
                      <a:pt x="6128" y="4840"/>
                    </a:lnTo>
                    <a:lnTo>
                      <a:pt x="6123" y="4822"/>
                    </a:lnTo>
                    <a:lnTo>
                      <a:pt x="6117" y="4805"/>
                    </a:lnTo>
                    <a:lnTo>
                      <a:pt x="6110" y="4789"/>
                    </a:lnTo>
                    <a:lnTo>
                      <a:pt x="6101" y="4775"/>
                    </a:lnTo>
                    <a:lnTo>
                      <a:pt x="6090" y="4760"/>
                    </a:lnTo>
                    <a:lnTo>
                      <a:pt x="6078" y="4748"/>
                    </a:lnTo>
                    <a:lnTo>
                      <a:pt x="6065" y="4737"/>
                    </a:lnTo>
                    <a:lnTo>
                      <a:pt x="6049" y="4726"/>
                    </a:lnTo>
                    <a:lnTo>
                      <a:pt x="6032" y="4718"/>
                    </a:lnTo>
                    <a:lnTo>
                      <a:pt x="6032" y="4718"/>
                    </a:lnTo>
                    <a:close/>
                    <a:moveTo>
                      <a:pt x="5716" y="5051"/>
                    </a:moveTo>
                    <a:lnTo>
                      <a:pt x="5716" y="5051"/>
                    </a:lnTo>
                    <a:lnTo>
                      <a:pt x="5702" y="5050"/>
                    </a:lnTo>
                    <a:lnTo>
                      <a:pt x="5689" y="5049"/>
                    </a:lnTo>
                    <a:lnTo>
                      <a:pt x="5689" y="5049"/>
                    </a:lnTo>
                    <a:lnTo>
                      <a:pt x="5663" y="5053"/>
                    </a:lnTo>
                    <a:lnTo>
                      <a:pt x="5641" y="5058"/>
                    </a:lnTo>
                    <a:lnTo>
                      <a:pt x="5621" y="5064"/>
                    </a:lnTo>
                    <a:lnTo>
                      <a:pt x="5603" y="5070"/>
                    </a:lnTo>
                    <a:lnTo>
                      <a:pt x="5587" y="5078"/>
                    </a:lnTo>
                    <a:lnTo>
                      <a:pt x="5574" y="5086"/>
                    </a:lnTo>
                    <a:lnTo>
                      <a:pt x="5563" y="5095"/>
                    </a:lnTo>
                    <a:lnTo>
                      <a:pt x="5553" y="5105"/>
                    </a:lnTo>
                    <a:lnTo>
                      <a:pt x="5544" y="5115"/>
                    </a:lnTo>
                    <a:lnTo>
                      <a:pt x="5538" y="5126"/>
                    </a:lnTo>
                    <a:lnTo>
                      <a:pt x="5532" y="5138"/>
                    </a:lnTo>
                    <a:lnTo>
                      <a:pt x="5527" y="5149"/>
                    </a:lnTo>
                    <a:lnTo>
                      <a:pt x="5523" y="5162"/>
                    </a:lnTo>
                    <a:lnTo>
                      <a:pt x="5521" y="5174"/>
                    </a:lnTo>
                    <a:lnTo>
                      <a:pt x="5516" y="5198"/>
                    </a:lnTo>
                    <a:lnTo>
                      <a:pt x="5512" y="5224"/>
                    </a:lnTo>
                    <a:lnTo>
                      <a:pt x="5509" y="5249"/>
                    </a:lnTo>
                    <a:lnTo>
                      <a:pt x="5504" y="5273"/>
                    </a:lnTo>
                    <a:lnTo>
                      <a:pt x="5499" y="5284"/>
                    </a:lnTo>
                    <a:lnTo>
                      <a:pt x="5495" y="5295"/>
                    </a:lnTo>
                    <a:lnTo>
                      <a:pt x="5489" y="5305"/>
                    </a:lnTo>
                    <a:lnTo>
                      <a:pt x="5482" y="5315"/>
                    </a:lnTo>
                    <a:lnTo>
                      <a:pt x="5473" y="5324"/>
                    </a:lnTo>
                    <a:lnTo>
                      <a:pt x="5463" y="5332"/>
                    </a:lnTo>
                    <a:lnTo>
                      <a:pt x="5451" y="5340"/>
                    </a:lnTo>
                    <a:lnTo>
                      <a:pt x="5438" y="5346"/>
                    </a:lnTo>
                    <a:lnTo>
                      <a:pt x="5422" y="5353"/>
                    </a:lnTo>
                    <a:lnTo>
                      <a:pt x="5403" y="5357"/>
                    </a:lnTo>
                    <a:lnTo>
                      <a:pt x="5403" y="5357"/>
                    </a:lnTo>
                    <a:lnTo>
                      <a:pt x="5365" y="5366"/>
                    </a:lnTo>
                    <a:lnTo>
                      <a:pt x="5329" y="5377"/>
                    </a:lnTo>
                    <a:lnTo>
                      <a:pt x="5293" y="5389"/>
                    </a:lnTo>
                    <a:lnTo>
                      <a:pt x="5260" y="5403"/>
                    </a:lnTo>
                    <a:lnTo>
                      <a:pt x="5228" y="5417"/>
                    </a:lnTo>
                    <a:lnTo>
                      <a:pt x="5199" y="5433"/>
                    </a:lnTo>
                    <a:lnTo>
                      <a:pt x="5172" y="5449"/>
                    </a:lnTo>
                    <a:lnTo>
                      <a:pt x="5148" y="5468"/>
                    </a:lnTo>
                    <a:lnTo>
                      <a:pt x="5127" y="5485"/>
                    </a:lnTo>
                    <a:lnTo>
                      <a:pt x="5108" y="5503"/>
                    </a:lnTo>
                    <a:lnTo>
                      <a:pt x="5092" y="5523"/>
                    </a:lnTo>
                    <a:lnTo>
                      <a:pt x="5086" y="5533"/>
                    </a:lnTo>
                    <a:lnTo>
                      <a:pt x="5081" y="5542"/>
                    </a:lnTo>
                    <a:lnTo>
                      <a:pt x="5077" y="5551"/>
                    </a:lnTo>
                    <a:lnTo>
                      <a:pt x="5073" y="5561"/>
                    </a:lnTo>
                    <a:lnTo>
                      <a:pt x="5070" y="5571"/>
                    </a:lnTo>
                    <a:lnTo>
                      <a:pt x="5068" y="5580"/>
                    </a:lnTo>
                    <a:lnTo>
                      <a:pt x="5068" y="5590"/>
                    </a:lnTo>
                    <a:lnTo>
                      <a:pt x="5068" y="5600"/>
                    </a:lnTo>
                    <a:lnTo>
                      <a:pt x="5070" y="5610"/>
                    </a:lnTo>
                    <a:lnTo>
                      <a:pt x="5073" y="5620"/>
                    </a:lnTo>
                    <a:lnTo>
                      <a:pt x="5073" y="5620"/>
                    </a:lnTo>
                    <a:lnTo>
                      <a:pt x="5079" y="5642"/>
                    </a:lnTo>
                    <a:lnTo>
                      <a:pt x="5086" y="5670"/>
                    </a:lnTo>
                    <a:lnTo>
                      <a:pt x="5100" y="5735"/>
                    </a:lnTo>
                    <a:lnTo>
                      <a:pt x="5116" y="5807"/>
                    </a:lnTo>
                    <a:lnTo>
                      <a:pt x="5123" y="5841"/>
                    </a:lnTo>
                    <a:lnTo>
                      <a:pt x="5130" y="5874"/>
                    </a:lnTo>
                    <a:lnTo>
                      <a:pt x="5139" y="5902"/>
                    </a:lnTo>
                    <a:lnTo>
                      <a:pt x="5148" y="5927"/>
                    </a:lnTo>
                    <a:lnTo>
                      <a:pt x="5156" y="5945"/>
                    </a:lnTo>
                    <a:lnTo>
                      <a:pt x="5160" y="5953"/>
                    </a:lnTo>
                    <a:lnTo>
                      <a:pt x="5163" y="5957"/>
                    </a:lnTo>
                    <a:lnTo>
                      <a:pt x="5168" y="5960"/>
                    </a:lnTo>
                    <a:lnTo>
                      <a:pt x="5172" y="5960"/>
                    </a:lnTo>
                    <a:lnTo>
                      <a:pt x="5177" y="5957"/>
                    </a:lnTo>
                    <a:lnTo>
                      <a:pt x="5181" y="5953"/>
                    </a:lnTo>
                    <a:lnTo>
                      <a:pt x="5185" y="5945"/>
                    </a:lnTo>
                    <a:lnTo>
                      <a:pt x="5189" y="5935"/>
                    </a:lnTo>
                    <a:lnTo>
                      <a:pt x="5194" y="5922"/>
                    </a:lnTo>
                    <a:lnTo>
                      <a:pt x="5198" y="5905"/>
                    </a:lnTo>
                    <a:lnTo>
                      <a:pt x="5198" y="5905"/>
                    </a:lnTo>
                    <a:lnTo>
                      <a:pt x="5203" y="5888"/>
                    </a:lnTo>
                    <a:lnTo>
                      <a:pt x="5210" y="5869"/>
                    </a:lnTo>
                    <a:lnTo>
                      <a:pt x="5219" y="5852"/>
                    </a:lnTo>
                    <a:lnTo>
                      <a:pt x="5227" y="5835"/>
                    </a:lnTo>
                    <a:lnTo>
                      <a:pt x="5238" y="5818"/>
                    </a:lnTo>
                    <a:lnTo>
                      <a:pt x="5250" y="5802"/>
                    </a:lnTo>
                    <a:lnTo>
                      <a:pt x="5264" y="5785"/>
                    </a:lnTo>
                    <a:lnTo>
                      <a:pt x="5279" y="5769"/>
                    </a:lnTo>
                    <a:lnTo>
                      <a:pt x="5293" y="5753"/>
                    </a:lnTo>
                    <a:lnTo>
                      <a:pt x="5310" y="5738"/>
                    </a:lnTo>
                    <a:lnTo>
                      <a:pt x="5345" y="5708"/>
                    </a:lnTo>
                    <a:lnTo>
                      <a:pt x="5381" y="5677"/>
                    </a:lnTo>
                    <a:lnTo>
                      <a:pt x="5421" y="5649"/>
                    </a:lnTo>
                    <a:lnTo>
                      <a:pt x="5501" y="5591"/>
                    </a:lnTo>
                    <a:lnTo>
                      <a:pt x="5580" y="5536"/>
                    </a:lnTo>
                    <a:lnTo>
                      <a:pt x="5618" y="5508"/>
                    </a:lnTo>
                    <a:lnTo>
                      <a:pt x="5652" y="5481"/>
                    </a:lnTo>
                    <a:lnTo>
                      <a:pt x="5684" y="5453"/>
                    </a:lnTo>
                    <a:lnTo>
                      <a:pt x="5699" y="5440"/>
                    </a:lnTo>
                    <a:lnTo>
                      <a:pt x="5712" y="5426"/>
                    </a:lnTo>
                    <a:lnTo>
                      <a:pt x="5716" y="5421"/>
                    </a:lnTo>
                    <a:lnTo>
                      <a:pt x="5716" y="5421"/>
                    </a:lnTo>
                    <a:lnTo>
                      <a:pt x="5727" y="5408"/>
                    </a:lnTo>
                    <a:lnTo>
                      <a:pt x="5738" y="5394"/>
                    </a:lnTo>
                    <a:lnTo>
                      <a:pt x="5757" y="5366"/>
                    </a:lnTo>
                    <a:lnTo>
                      <a:pt x="5773" y="5338"/>
                    </a:lnTo>
                    <a:lnTo>
                      <a:pt x="5787" y="5309"/>
                    </a:lnTo>
                    <a:lnTo>
                      <a:pt x="5798" y="5279"/>
                    </a:lnTo>
                    <a:lnTo>
                      <a:pt x="5805" y="5250"/>
                    </a:lnTo>
                    <a:lnTo>
                      <a:pt x="5810" y="5220"/>
                    </a:lnTo>
                    <a:lnTo>
                      <a:pt x="5811" y="5193"/>
                    </a:lnTo>
                    <a:lnTo>
                      <a:pt x="5811" y="5180"/>
                    </a:lnTo>
                    <a:lnTo>
                      <a:pt x="5810" y="5166"/>
                    </a:lnTo>
                    <a:lnTo>
                      <a:pt x="5809" y="5154"/>
                    </a:lnTo>
                    <a:lnTo>
                      <a:pt x="5806" y="5142"/>
                    </a:lnTo>
                    <a:lnTo>
                      <a:pt x="5803" y="5131"/>
                    </a:lnTo>
                    <a:lnTo>
                      <a:pt x="5799" y="5120"/>
                    </a:lnTo>
                    <a:lnTo>
                      <a:pt x="5794" y="5109"/>
                    </a:lnTo>
                    <a:lnTo>
                      <a:pt x="5789" y="5099"/>
                    </a:lnTo>
                    <a:lnTo>
                      <a:pt x="5782" y="5091"/>
                    </a:lnTo>
                    <a:lnTo>
                      <a:pt x="5776" y="5082"/>
                    </a:lnTo>
                    <a:lnTo>
                      <a:pt x="5767" y="5075"/>
                    </a:lnTo>
                    <a:lnTo>
                      <a:pt x="5759" y="5069"/>
                    </a:lnTo>
                    <a:lnTo>
                      <a:pt x="5749" y="5062"/>
                    </a:lnTo>
                    <a:lnTo>
                      <a:pt x="5739" y="5058"/>
                    </a:lnTo>
                    <a:lnTo>
                      <a:pt x="5728" y="5054"/>
                    </a:lnTo>
                    <a:lnTo>
                      <a:pt x="5716" y="5051"/>
                    </a:lnTo>
                    <a:lnTo>
                      <a:pt x="5716" y="5051"/>
                    </a:lnTo>
                    <a:close/>
                    <a:moveTo>
                      <a:pt x="6325" y="2363"/>
                    </a:moveTo>
                    <a:lnTo>
                      <a:pt x="6325" y="2363"/>
                    </a:lnTo>
                    <a:lnTo>
                      <a:pt x="6314" y="2366"/>
                    </a:lnTo>
                    <a:lnTo>
                      <a:pt x="6305" y="2371"/>
                    </a:lnTo>
                    <a:lnTo>
                      <a:pt x="6297" y="2375"/>
                    </a:lnTo>
                    <a:lnTo>
                      <a:pt x="6290" y="2380"/>
                    </a:lnTo>
                    <a:lnTo>
                      <a:pt x="6284" y="2386"/>
                    </a:lnTo>
                    <a:lnTo>
                      <a:pt x="6280" y="2392"/>
                    </a:lnTo>
                    <a:lnTo>
                      <a:pt x="6276" y="2398"/>
                    </a:lnTo>
                    <a:lnTo>
                      <a:pt x="6275" y="2404"/>
                    </a:lnTo>
                    <a:lnTo>
                      <a:pt x="6275" y="2412"/>
                    </a:lnTo>
                    <a:lnTo>
                      <a:pt x="6275" y="2419"/>
                    </a:lnTo>
                    <a:lnTo>
                      <a:pt x="6278" y="2428"/>
                    </a:lnTo>
                    <a:lnTo>
                      <a:pt x="6281" y="2436"/>
                    </a:lnTo>
                    <a:lnTo>
                      <a:pt x="6286" y="2446"/>
                    </a:lnTo>
                    <a:lnTo>
                      <a:pt x="6292" y="2456"/>
                    </a:lnTo>
                    <a:lnTo>
                      <a:pt x="6307" y="2475"/>
                    </a:lnTo>
                    <a:lnTo>
                      <a:pt x="6307" y="2475"/>
                    </a:lnTo>
                    <a:lnTo>
                      <a:pt x="6316" y="2485"/>
                    </a:lnTo>
                    <a:lnTo>
                      <a:pt x="6325" y="2493"/>
                    </a:lnTo>
                    <a:lnTo>
                      <a:pt x="6334" y="2496"/>
                    </a:lnTo>
                    <a:lnTo>
                      <a:pt x="6343" y="2499"/>
                    </a:lnTo>
                    <a:lnTo>
                      <a:pt x="6350" y="2499"/>
                    </a:lnTo>
                    <a:lnTo>
                      <a:pt x="6359" y="2496"/>
                    </a:lnTo>
                    <a:lnTo>
                      <a:pt x="6366" y="2493"/>
                    </a:lnTo>
                    <a:lnTo>
                      <a:pt x="6373" y="2488"/>
                    </a:lnTo>
                    <a:lnTo>
                      <a:pt x="6381" y="2480"/>
                    </a:lnTo>
                    <a:lnTo>
                      <a:pt x="6387" y="2473"/>
                    </a:lnTo>
                    <a:lnTo>
                      <a:pt x="6393" y="2464"/>
                    </a:lnTo>
                    <a:lnTo>
                      <a:pt x="6398" y="2455"/>
                    </a:lnTo>
                    <a:lnTo>
                      <a:pt x="6403" y="2445"/>
                    </a:lnTo>
                    <a:lnTo>
                      <a:pt x="6407" y="2435"/>
                    </a:lnTo>
                    <a:lnTo>
                      <a:pt x="6410" y="2424"/>
                    </a:lnTo>
                    <a:lnTo>
                      <a:pt x="6412" y="2414"/>
                    </a:lnTo>
                    <a:lnTo>
                      <a:pt x="6412" y="2414"/>
                    </a:lnTo>
                    <a:lnTo>
                      <a:pt x="6414" y="2404"/>
                    </a:lnTo>
                    <a:lnTo>
                      <a:pt x="6415" y="2395"/>
                    </a:lnTo>
                    <a:lnTo>
                      <a:pt x="6414" y="2387"/>
                    </a:lnTo>
                    <a:lnTo>
                      <a:pt x="6411" y="2379"/>
                    </a:lnTo>
                    <a:lnTo>
                      <a:pt x="6409" y="2373"/>
                    </a:lnTo>
                    <a:lnTo>
                      <a:pt x="6404" y="2366"/>
                    </a:lnTo>
                    <a:lnTo>
                      <a:pt x="6399" y="2362"/>
                    </a:lnTo>
                    <a:lnTo>
                      <a:pt x="6394" y="2358"/>
                    </a:lnTo>
                    <a:lnTo>
                      <a:pt x="6387" y="2354"/>
                    </a:lnTo>
                    <a:lnTo>
                      <a:pt x="6379" y="2352"/>
                    </a:lnTo>
                    <a:lnTo>
                      <a:pt x="6372" y="2352"/>
                    </a:lnTo>
                    <a:lnTo>
                      <a:pt x="6363" y="2352"/>
                    </a:lnTo>
                    <a:lnTo>
                      <a:pt x="6355" y="2353"/>
                    </a:lnTo>
                    <a:lnTo>
                      <a:pt x="6345" y="2355"/>
                    </a:lnTo>
                    <a:lnTo>
                      <a:pt x="6335" y="2359"/>
                    </a:lnTo>
                    <a:lnTo>
                      <a:pt x="6325" y="2363"/>
                    </a:lnTo>
                    <a:lnTo>
                      <a:pt x="6325" y="2363"/>
                    </a:lnTo>
                    <a:close/>
                    <a:moveTo>
                      <a:pt x="4958" y="2789"/>
                    </a:moveTo>
                    <a:lnTo>
                      <a:pt x="4958" y="2789"/>
                    </a:lnTo>
                    <a:lnTo>
                      <a:pt x="4938" y="2790"/>
                    </a:lnTo>
                    <a:lnTo>
                      <a:pt x="4921" y="2791"/>
                    </a:lnTo>
                    <a:lnTo>
                      <a:pt x="4905" y="2795"/>
                    </a:lnTo>
                    <a:lnTo>
                      <a:pt x="4892" y="2800"/>
                    </a:lnTo>
                    <a:lnTo>
                      <a:pt x="4882" y="2805"/>
                    </a:lnTo>
                    <a:lnTo>
                      <a:pt x="4873" y="2812"/>
                    </a:lnTo>
                    <a:lnTo>
                      <a:pt x="4866" y="2819"/>
                    </a:lnTo>
                    <a:lnTo>
                      <a:pt x="4862" y="2828"/>
                    </a:lnTo>
                    <a:lnTo>
                      <a:pt x="4859" y="2837"/>
                    </a:lnTo>
                    <a:lnTo>
                      <a:pt x="4859" y="2846"/>
                    </a:lnTo>
                    <a:lnTo>
                      <a:pt x="4859" y="2857"/>
                    </a:lnTo>
                    <a:lnTo>
                      <a:pt x="4861" y="2867"/>
                    </a:lnTo>
                    <a:lnTo>
                      <a:pt x="4866" y="2878"/>
                    </a:lnTo>
                    <a:lnTo>
                      <a:pt x="4872" y="2890"/>
                    </a:lnTo>
                    <a:lnTo>
                      <a:pt x="4878" y="2901"/>
                    </a:lnTo>
                    <a:lnTo>
                      <a:pt x="4887" y="2912"/>
                    </a:lnTo>
                    <a:lnTo>
                      <a:pt x="4897" y="2925"/>
                    </a:lnTo>
                    <a:lnTo>
                      <a:pt x="4908" y="2936"/>
                    </a:lnTo>
                    <a:lnTo>
                      <a:pt x="4920" y="2947"/>
                    </a:lnTo>
                    <a:lnTo>
                      <a:pt x="4933" y="2958"/>
                    </a:lnTo>
                    <a:lnTo>
                      <a:pt x="4947" y="2968"/>
                    </a:lnTo>
                    <a:lnTo>
                      <a:pt x="4961" y="2979"/>
                    </a:lnTo>
                    <a:lnTo>
                      <a:pt x="4977" y="2987"/>
                    </a:lnTo>
                    <a:lnTo>
                      <a:pt x="4993" y="2996"/>
                    </a:lnTo>
                    <a:lnTo>
                      <a:pt x="5010" y="3004"/>
                    </a:lnTo>
                    <a:lnTo>
                      <a:pt x="5029" y="3010"/>
                    </a:lnTo>
                    <a:lnTo>
                      <a:pt x="5046" y="3017"/>
                    </a:lnTo>
                    <a:lnTo>
                      <a:pt x="5064" y="3021"/>
                    </a:lnTo>
                    <a:lnTo>
                      <a:pt x="5084" y="3025"/>
                    </a:lnTo>
                    <a:lnTo>
                      <a:pt x="5102" y="3028"/>
                    </a:lnTo>
                    <a:lnTo>
                      <a:pt x="5122" y="3029"/>
                    </a:lnTo>
                    <a:lnTo>
                      <a:pt x="5141" y="3029"/>
                    </a:lnTo>
                    <a:lnTo>
                      <a:pt x="5141" y="3029"/>
                    </a:lnTo>
                    <a:lnTo>
                      <a:pt x="5159" y="3026"/>
                    </a:lnTo>
                    <a:lnTo>
                      <a:pt x="5174" y="3024"/>
                    </a:lnTo>
                    <a:lnTo>
                      <a:pt x="5188" y="3020"/>
                    </a:lnTo>
                    <a:lnTo>
                      <a:pt x="5198" y="3015"/>
                    </a:lnTo>
                    <a:lnTo>
                      <a:pt x="5206" y="3009"/>
                    </a:lnTo>
                    <a:lnTo>
                      <a:pt x="5214" y="3002"/>
                    </a:lnTo>
                    <a:lnTo>
                      <a:pt x="5217" y="2994"/>
                    </a:lnTo>
                    <a:lnTo>
                      <a:pt x="5220" y="2986"/>
                    </a:lnTo>
                    <a:lnTo>
                      <a:pt x="5221" y="2977"/>
                    </a:lnTo>
                    <a:lnTo>
                      <a:pt x="5220" y="2968"/>
                    </a:lnTo>
                    <a:lnTo>
                      <a:pt x="5217" y="2958"/>
                    </a:lnTo>
                    <a:lnTo>
                      <a:pt x="5212" y="2948"/>
                    </a:lnTo>
                    <a:lnTo>
                      <a:pt x="5208" y="2937"/>
                    </a:lnTo>
                    <a:lnTo>
                      <a:pt x="5200" y="2926"/>
                    </a:lnTo>
                    <a:lnTo>
                      <a:pt x="5192" y="2915"/>
                    </a:lnTo>
                    <a:lnTo>
                      <a:pt x="5182" y="2904"/>
                    </a:lnTo>
                    <a:lnTo>
                      <a:pt x="5172" y="2894"/>
                    </a:lnTo>
                    <a:lnTo>
                      <a:pt x="5161" y="2883"/>
                    </a:lnTo>
                    <a:lnTo>
                      <a:pt x="5135" y="2862"/>
                    </a:lnTo>
                    <a:lnTo>
                      <a:pt x="5108" y="2843"/>
                    </a:lnTo>
                    <a:lnTo>
                      <a:pt x="5079" y="2824"/>
                    </a:lnTo>
                    <a:lnTo>
                      <a:pt x="5063" y="2817"/>
                    </a:lnTo>
                    <a:lnTo>
                      <a:pt x="5048" y="2810"/>
                    </a:lnTo>
                    <a:lnTo>
                      <a:pt x="5032" y="2804"/>
                    </a:lnTo>
                    <a:lnTo>
                      <a:pt x="5018" y="2799"/>
                    </a:lnTo>
                    <a:lnTo>
                      <a:pt x="5002" y="2795"/>
                    </a:lnTo>
                    <a:lnTo>
                      <a:pt x="4987" y="2791"/>
                    </a:lnTo>
                    <a:lnTo>
                      <a:pt x="4972" y="2790"/>
                    </a:lnTo>
                    <a:lnTo>
                      <a:pt x="4958" y="2789"/>
                    </a:lnTo>
                    <a:lnTo>
                      <a:pt x="4958" y="2789"/>
                    </a:lnTo>
                    <a:close/>
                    <a:moveTo>
                      <a:pt x="3997" y="3413"/>
                    </a:moveTo>
                    <a:lnTo>
                      <a:pt x="3997" y="3413"/>
                    </a:lnTo>
                    <a:lnTo>
                      <a:pt x="3986" y="3417"/>
                    </a:lnTo>
                    <a:lnTo>
                      <a:pt x="3976" y="3421"/>
                    </a:lnTo>
                    <a:lnTo>
                      <a:pt x="3968" y="3425"/>
                    </a:lnTo>
                    <a:lnTo>
                      <a:pt x="3961" y="3430"/>
                    </a:lnTo>
                    <a:lnTo>
                      <a:pt x="3955" y="3436"/>
                    </a:lnTo>
                    <a:lnTo>
                      <a:pt x="3951" y="3441"/>
                    </a:lnTo>
                    <a:lnTo>
                      <a:pt x="3949" y="3448"/>
                    </a:lnTo>
                    <a:lnTo>
                      <a:pt x="3946" y="3455"/>
                    </a:lnTo>
                    <a:lnTo>
                      <a:pt x="3946" y="3462"/>
                    </a:lnTo>
                    <a:lnTo>
                      <a:pt x="3948" y="3470"/>
                    </a:lnTo>
                    <a:lnTo>
                      <a:pt x="3949" y="3478"/>
                    </a:lnTo>
                    <a:lnTo>
                      <a:pt x="3952" y="3487"/>
                    </a:lnTo>
                    <a:lnTo>
                      <a:pt x="3957" y="3495"/>
                    </a:lnTo>
                    <a:lnTo>
                      <a:pt x="3963" y="3505"/>
                    </a:lnTo>
                    <a:lnTo>
                      <a:pt x="3978" y="3526"/>
                    </a:lnTo>
                    <a:lnTo>
                      <a:pt x="3978" y="3526"/>
                    </a:lnTo>
                    <a:lnTo>
                      <a:pt x="3987" y="3536"/>
                    </a:lnTo>
                    <a:lnTo>
                      <a:pt x="3997" y="3543"/>
                    </a:lnTo>
                    <a:lnTo>
                      <a:pt x="4005" y="3547"/>
                    </a:lnTo>
                    <a:lnTo>
                      <a:pt x="4014" y="3549"/>
                    </a:lnTo>
                    <a:lnTo>
                      <a:pt x="4021" y="3549"/>
                    </a:lnTo>
                    <a:lnTo>
                      <a:pt x="4030" y="3547"/>
                    </a:lnTo>
                    <a:lnTo>
                      <a:pt x="4037" y="3543"/>
                    </a:lnTo>
                    <a:lnTo>
                      <a:pt x="4044" y="3538"/>
                    </a:lnTo>
                    <a:lnTo>
                      <a:pt x="4052" y="3531"/>
                    </a:lnTo>
                    <a:lnTo>
                      <a:pt x="4058" y="3523"/>
                    </a:lnTo>
                    <a:lnTo>
                      <a:pt x="4064" y="3515"/>
                    </a:lnTo>
                    <a:lnTo>
                      <a:pt x="4069" y="3505"/>
                    </a:lnTo>
                    <a:lnTo>
                      <a:pt x="4074" y="3495"/>
                    </a:lnTo>
                    <a:lnTo>
                      <a:pt x="4079" y="3485"/>
                    </a:lnTo>
                    <a:lnTo>
                      <a:pt x="4081" y="3474"/>
                    </a:lnTo>
                    <a:lnTo>
                      <a:pt x="4083" y="3465"/>
                    </a:lnTo>
                    <a:lnTo>
                      <a:pt x="4083" y="3465"/>
                    </a:lnTo>
                    <a:lnTo>
                      <a:pt x="4085" y="3455"/>
                    </a:lnTo>
                    <a:lnTo>
                      <a:pt x="4086" y="3445"/>
                    </a:lnTo>
                    <a:lnTo>
                      <a:pt x="4085" y="3436"/>
                    </a:lnTo>
                    <a:lnTo>
                      <a:pt x="4082" y="3429"/>
                    </a:lnTo>
                    <a:lnTo>
                      <a:pt x="4080" y="3423"/>
                    </a:lnTo>
                    <a:lnTo>
                      <a:pt x="4075" y="3417"/>
                    </a:lnTo>
                    <a:lnTo>
                      <a:pt x="4070" y="3412"/>
                    </a:lnTo>
                    <a:lnTo>
                      <a:pt x="4065" y="3407"/>
                    </a:lnTo>
                    <a:lnTo>
                      <a:pt x="4058" y="3405"/>
                    </a:lnTo>
                    <a:lnTo>
                      <a:pt x="4050" y="3402"/>
                    </a:lnTo>
                    <a:lnTo>
                      <a:pt x="4043" y="3401"/>
                    </a:lnTo>
                    <a:lnTo>
                      <a:pt x="4035" y="3401"/>
                    </a:lnTo>
                    <a:lnTo>
                      <a:pt x="4026" y="3402"/>
                    </a:lnTo>
                    <a:lnTo>
                      <a:pt x="4016" y="3405"/>
                    </a:lnTo>
                    <a:lnTo>
                      <a:pt x="4006" y="3408"/>
                    </a:lnTo>
                    <a:lnTo>
                      <a:pt x="3997" y="3413"/>
                    </a:lnTo>
                    <a:lnTo>
                      <a:pt x="3997" y="3413"/>
                    </a:lnTo>
                    <a:close/>
                    <a:moveTo>
                      <a:pt x="4218" y="1517"/>
                    </a:moveTo>
                    <a:lnTo>
                      <a:pt x="4218" y="1517"/>
                    </a:lnTo>
                    <a:lnTo>
                      <a:pt x="4199" y="1522"/>
                    </a:lnTo>
                    <a:lnTo>
                      <a:pt x="4184" y="1528"/>
                    </a:lnTo>
                    <a:lnTo>
                      <a:pt x="4170" y="1534"/>
                    </a:lnTo>
                    <a:lnTo>
                      <a:pt x="4162" y="1541"/>
                    </a:lnTo>
                    <a:lnTo>
                      <a:pt x="4155" y="1549"/>
                    </a:lnTo>
                    <a:lnTo>
                      <a:pt x="4151" y="1556"/>
                    </a:lnTo>
                    <a:lnTo>
                      <a:pt x="4150" y="1563"/>
                    </a:lnTo>
                    <a:lnTo>
                      <a:pt x="4151" y="1571"/>
                    </a:lnTo>
                    <a:lnTo>
                      <a:pt x="4155" y="1579"/>
                    </a:lnTo>
                    <a:lnTo>
                      <a:pt x="4161" y="1586"/>
                    </a:lnTo>
                    <a:lnTo>
                      <a:pt x="4169" y="1595"/>
                    </a:lnTo>
                    <a:lnTo>
                      <a:pt x="4179" y="1604"/>
                    </a:lnTo>
                    <a:lnTo>
                      <a:pt x="4191" y="1611"/>
                    </a:lnTo>
                    <a:lnTo>
                      <a:pt x="4203" y="1620"/>
                    </a:lnTo>
                    <a:lnTo>
                      <a:pt x="4219" y="1627"/>
                    </a:lnTo>
                    <a:lnTo>
                      <a:pt x="4235" y="1634"/>
                    </a:lnTo>
                    <a:lnTo>
                      <a:pt x="4271" y="1649"/>
                    </a:lnTo>
                    <a:lnTo>
                      <a:pt x="4310" y="1662"/>
                    </a:lnTo>
                    <a:lnTo>
                      <a:pt x="4352" y="1673"/>
                    </a:lnTo>
                    <a:lnTo>
                      <a:pt x="4394" y="1683"/>
                    </a:lnTo>
                    <a:lnTo>
                      <a:pt x="4436" y="1691"/>
                    </a:lnTo>
                    <a:lnTo>
                      <a:pt x="4478" y="1695"/>
                    </a:lnTo>
                    <a:lnTo>
                      <a:pt x="4499" y="1697"/>
                    </a:lnTo>
                    <a:lnTo>
                      <a:pt x="4517" y="1697"/>
                    </a:lnTo>
                    <a:lnTo>
                      <a:pt x="4535" y="1697"/>
                    </a:lnTo>
                    <a:lnTo>
                      <a:pt x="4552" y="1694"/>
                    </a:lnTo>
                    <a:lnTo>
                      <a:pt x="4552" y="1694"/>
                    </a:lnTo>
                    <a:lnTo>
                      <a:pt x="4568" y="1692"/>
                    </a:lnTo>
                    <a:lnTo>
                      <a:pt x="4581" y="1689"/>
                    </a:lnTo>
                    <a:lnTo>
                      <a:pt x="4589" y="1686"/>
                    </a:lnTo>
                    <a:lnTo>
                      <a:pt x="4597" y="1681"/>
                    </a:lnTo>
                    <a:lnTo>
                      <a:pt x="4600" y="1675"/>
                    </a:lnTo>
                    <a:lnTo>
                      <a:pt x="4601" y="1669"/>
                    </a:lnTo>
                    <a:lnTo>
                      <a:pt x="4600" y="1662"/>
                    </a:lnTo>
                    <a:lnTo>
                      <a:pt x="4597" y="1655"/>
                    </a:lnTo>
                    <a:lnTo>
                      <a:pt x="4592" y="1648"/>
                    </a:lnTo>
                    <a:lnTo>
                      <a:pt x="4584" y="1639"/>
                    </a:lnTo>
                    <a:lnTo>
                      <a:pt x="4576" y="1632"/>
                    </a:lnTo>
                    <a:lnTo>
                      <a:pt x="4565" y="1623"/>
                    </a:lnTo>
                    <a:lnTo>
                      <a:pt x="4539" y="1606"/>
                    </a:lnTo>
                    <a:lnTo>
                      <a:pt x="4508" y="1589"/>
                    </a:lnTo>
                    <a:lnTo>
                      <a:pt x="4474" y="1573"/>
                    </a:lnTo>
                    <a:lnTo>
                      <a:pt x="4436" y="1557"/>
                    </a:lnTo>
                    <a:lnTo>
                      <a:pt x="4398" y="1544"/>
                    </a:lnTo>
                    <a:lnTo>
                      <a:pt x="4359" y="1531"/>
                    </a:lnTo>
                    <a:lnTo>
                      <a:pt x="4320" y="1523"/>
                    </a:lnTo>
                    <a:lnTo>
                      <a:pt x="4301" y="1519"/>
                    </a:lnTo>
                    <a:lnTo>
                      <a:pt x="4283" y="1517"/>
                    </a:lnTo>
                    <a:lnTo>
                      <a:pt x="4265" y="1514"/>
                    </a:lnTo>
                    <a:lnTo>
                      <a:pt x="4249" y="1514"/>
                    </a:lnTo>
                    <a:lnTo>
                      <a:pt x="4233" y="1514"/>
                    </a:lnTo>
                    <a:lnTo>
                      <a:pt x="4218" y="1517"/>
                    </a:lnTo>
                    <a:lnTo>
                      <a:pt x="4218" y="1517"/>
                    </a:lnTo>
                    <a:close/>
                    <a:moveTo>
                      <a:pt x="4642" y="1802"/>
                    </a:moveTo>
                    <a:lnTo>
                      <a:pt x="4642" y="1802"/>
                    </a:lnTo>
                    <a:lnTo>
                      <a:pt x="4626" y="1802"/>
                    </a:lnTo>
                    <a:lnTo>
                      <a:pt x="4612" y="1804"/>
                    </a:lnTo>
                    <a:lnTo>
                      <a:pt x="4600" y="1807"/>
                    </a:lnTo>
                    <a:lnTo>
                      <a:pt x="4590" y="1811"/>
                    </a:lnTo>
                    <a:lnTo>
                      <a:pt x="4582" y="1814"/>
                    </a:lnTo>
                    <a:lnTo>
                      <a:pt x="4576" y="1820"/>
                    </a:lnTo>
                    <a:lnTo>
                      <a:pt x="4571" y="1825"/>
                    </a:lnTo>
                    <a:lnTo>
                      <a:pt x="4567" y="1833"/>
                    </a:lnTo>
                    <a:lnTo>
                      <a:pt x="4565" y="1839"/>
                    </a:lnTo>
                    <a:lnTo>
                      <a:pt x="4565" y="1847"/>
                    </a:lnTo>
                    <a:lnTo>
                      <a:pt x="4565" y="1855"/>
                    </a:lnTo>
                    <a:lnTo>
                      <a:pt x="4567" y="1863"/>
                    </a:lnTo>
                    <a:lnTo>
                      <a:pt x="4570" y="1872"/>
                    </a:lnTo>
                    <a:lnTo>
                      <a:pt x="4574" y="1880"/>
                    </a:lnTo>
                    <a:lnTo>
                      <a:pt x="4579" y="1890"/>
                    </a:lnTo>
                    <a:lnTo>
                      <a:pt x="4587" y="1899"/>
                    </a:lnTo>
                    <a:lnTo>
                      <a:pt x="4603" y="1917"/>
                    </a:lnTo>
                    <a:lnTo>
                      <a:pt x="4621" y="1934"/>
                    </a:lnTo>
                    <a:lnTo>
                      <a:pt x="4643" y="1950"/>
                    </a:lnTo>
                    <a:lnTo>
                      <a:pt x="4668" y="1965"/>
                    </a:lnTo>
                    <a:lnTo>
                      <a:pt x="4680" y="1972"/>
                    </a:lnTo>
                    <a:lnTo>
                      <a:pt x="4693" y="1977"/>
                    </a:lnTo>
                    <a:lnTo>
                      <a:pt x="4707" y="1983"/>
                    </a:lnTo>
                    <a:lnTo>
                      <a:pt x="4720" y="1987"/>
                    </a:lnTo>
                    <a:lnTo>
                      <a:pt x="4734" y="1991"/>
                    </a:lnTo>
                    <a:lnTo>
                      <a:pt x="4748" y="1993"/>
                    </a:lnTo>
                    <a:lnTo>
                      <a:pt x="4762" y="1994"/>
                    </a:lnTo>
                    <a:lnTo>
                      <a:pt x="4777" y="1995"/>
                    </a:lnTo>
                    <a:lnTo>
                      <a:pt x="4777" y="1995"/>
                    </a:lnTo>
                    <a:lnTo>
                      <a:pt x="4789" y="1994"/>
                    </a:lnTo>
                    <a:lnTo>
                      <a:pt x="4800" y="1993"/>
                    </a:lnTo>
                    <a:lnTo>
                      <a:pt x="4810" y="1991"/>
                    </a:lnTo>
                    <a:lnTo>
                      <a:pt x="4817" y="1987"/>
                    </a:lnTo>
                    <a:lnTo>
                      <a:pt x="4822" y="1983"/>
                    </a:lnTo>
                    <a:lnTo>
                      <a:pt x="4826" y="1977"/>
                    </a:lnTo>
                    <a:lnTo>
                      <a:pt x="4828" y="1972"/>
                    </a:lnTo>
                    <a:lnTo>
                      <a:pt x="4829" y="1965"/>
                    </a:lnTo>
                    <a:lnTo>
                      <a:pt x="4829" y="1957"/>
                    </a:lnTo>
                    <a:lnTo>
                      <a:pt x="4828" y="1950"/>
                    </a:lnTo>
                    <a:lnTo>
                      <a:pt x="4824" y="1943"/>
                    </a:lnTo>
                    <a:lnTo>
                      <a:pt x="4821" y="1934"/>
                    </a:lnTo>
                    <a:lnTo>
                      <a:pt x="4810" y="1917"/>
                    </a:lnTo>
                    <a:lnTo>
                      <a:pt x="4796" y="1899"/>
                    </a:lnTo>
                    <a:lnTo>
                      <a:pt x="4779" y="1880"/>
                    </a:lnTo>
                    <a:lnTo>
                      <a:pt x="4759" y="1863"/>
                    </a:lnTo>
                    <a:lnTo>
                      <a:pt x="4740" y="1847"/>
                    </a:lnTo>
                    <a:lnTo>
                      <a:pt x="4719" y="1833"/>
                    </a:lnTo>
                    <a:lnTo>
                      <a:pt x="4698" y="1820"/>
                    </a:lnTo>
                    <a:lnTo>
                      <a:pt x="4677" y="1811"/>
                    </a:lnTo>
                    <a:lnTo>
                      <a:pt x="4668" y="1807"/>
                    </a:lnTo>
                    <a:lnTo>
                      <a:pt x="4659" y="1804"/>
                    </a:lnTo>
                    <a:lnTo>
                      <a:pt x="4650" y="1802"/>
                    </a:lnTo>
                    <a:lnTo>
                      <a:pt x="4642" y="1802"/>
                    </a:lnTo>
                    <a:lnTo>
                      <a:pt x="4642" y="180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xmlns="" id="{6F983CB1-70EC-4B1F-98AF-08FB951AD8DA}"/>
                </a:ext>
              </a:extLst>
            </p:cNvPr>
            <p:cNvSpPr txBox="1"/>
            <p:nvPr/>
          </p:nvSpPr>
          <p:spPr>
            <a:xfrm>
              <a:off x="9371932" y="2564607"/>
              <a:ext cx="710531"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12</a:t>
              </a:r>
            </a:p>
          </p:txBody>
        </p:sp>
        <p:sp>
          <p:nvSpPr>
            <p:cNvPr id="43" name="TextBox 42">
              <a:extLst>
                <a:ext uri="{FF2B5EF4-FFF2-40B4-BE49-F238E27FC236}">
                  <a16:creationId xmlns:a16="http://schemas.microsoft.com/office/drawing/2014/main" xmlns="" id="{EC6DAB56-12B6-420E-B947-63F2EEE25D09}"/>
                </a:ext>
              </a:extLst>
            </p:cNvPr>
            <p:cNvSpPr txBox="1"/>
            <p:nvPr/>
          </p:nvSpPr>
          <p:spPr>
            <a:xfrm>
              <a:off x="8096880" y="2349035"/>
              <a:ext cx="911033"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15</a:t>
              </a:r>
            </a:p>
          </p:txBody>
        </p:sp>
        <p:sp>
          <p:nvSpPr>
            <p:cNvPr id="44" name="TextBox 43">
              <a:extLst>
                <a:ext uri="{FF2B5EF4-FFF2-40B4-BE49-F238E27FC236}">
                  <a16:creationId xmlns:a16="http://schemas.microsoft.com/office/drawing/2014/main" xmlns="" id="{122A61C1-DE55-43DE-8331-825E7BDC5E46}"/>
                </a:ext>
              </a:extLst>
            </p:cNvPr>
            <p:cNvSpPr txBox="1"/>
            <p:nvPr/>
          </p:nvSpPr>
          <p:spPr>
            <a:xfrm>
              <a:off x="7966150" y="3301206"/>
              <a:ext cx="402431"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5</a:t>
              </a:r>
            </a:p>
          </p:txBody>
        </p:sp>
        <p:sp>
          <p:nvSpPr>
            <p:cNvPr id="45" name="TextBox 44">
              <a:extLst>
                <a:ext uri="{FF2B5EF4-FFF2-40B4-BE49-F238E27FC236}">
                  <a16:creationId xmlns:a16="http://schemas.microsoft.com/office/drawing/2014/main" xmlns="" id="{99D70F00-8620-4021-8FAC-005619EB73EC}"/>
                </a:ext>
              </a:extLst>
            </p:cNvPr>
            <p:cNvSpPr txBox="1"/>
            <p:nvPr/>
          </p:nvSpPr>
          <p:spPr>
            <a:xfrm>
              <a:off x="5894784" y="2474042"/>
              <a:ext cx="402431"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3</a:t>
              </a:r>
            </a:p>
          </p:txBody>
        </p:sp>
        <p:sp>
          <p:nvSpPr>
            <p:cNvPr id="46" name="TextBox 45">
              <a:extLst>
                <a:ext uri="{FF2B5EF4-FFF2-40B4-BE49-F238E27FC236}">
                  <a16:creationId xmlns:a16="http://schemas.microsoft.com/office/drawing/2014/main" xmlns="" id="{792C45FB-C4B9-4212-A96A-56CC8A281677}"/>
                </a:ext>
              </a:extLst>
            </p:cNvPr>
            <p:cNvSpPr txBox="1"/>
            <p:nvPr/>
          </p:nvSpPr>
          <p:spPr>
            <a:xfrm>
              <a:off x="6611257" y="3751044"/>
              <a:ext cx="402431"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8</a:t>
              </a:r>
            </a:p>
          </p:txBody>
        </p:sp>
        <p:sp>
          <p:nvSpPr>
            <p:cNvPr id="49" name="TextBox 48">
              <a:extLst>
                <a:ext uri="{FF2B5EF4-FFF2-40B4-BE49-F238E27FC236}">
                  <a16:creationId xmlns:a16="http://schemas.microsoft.com/office/drawing/2014/main" xmlns="" id="{1ED5BAA6-7A95-40A3-8742-45B1877FCCAF}"/>
                </a:ext>
              </a:extLst>
            </p:cNvPr>
            <p:cNvSpPr txBox="1"/>
            <p:nvPr/>
          </p:nvSpPr>
          <p:spPr>
            <a:xfrm>
              <a:off x="7656633" y="1243192"/>
              <a:ext cx="2422876" cy="584775"/>
            </a:xfrm>
            <a:prstGeom prst="rect">
              <a:avLst/>
            </a:prstGeom>
            <a:noFill/>
          </p:spPr>
          <p:txBody>
            <a:bodyPr wrap="square" rtlCol="0">
              <a:spAutoFit/>
            </a:bodyPr>
            <a:lstStyle/>
            <a:p>
              <a:pPr algn="ctr"/>
              <a:r>
                <a:rPr lang="en-US" sz="1600" b="1" dirty="0">
                  <a:solidFill>
                    <a:schemeClr val="tx1">
                      <a:lumMod val="95000"/>
                      <a:lumOff val="5000"/>
                    </a:schemeClr>
                  </a:solidFill>
                  <a:latin typeface="Segoe UI" panose="020B0502040204020203" pitchFamily="34" charset="0"/>
                  <a:cs typeface="Segoe UI" panose="020B0502040204020203" pitchFamily="34" charset="0"/>
                </a:rPr>
                <a:t>Members Representing 18 Countries</a:t>
              </a:r>
            </a:p>
          </p:txBody>
        </p:sp>
      </p:grpSp>
      <p:grpSp>
        <p:nvGrpSpPr>
          <p:cNvPr id="77" name="Group 76">
            <a:extLst>
              <a:ext uri="{FF2B5EF4-FFF2-40B4-BE49-F238E27FC236}">
                <a16:creationId xmlns:a16="http://schemas.microsoft.com/office/drawing/2014/main" xmlns="" id="{54AE8697-8FE0-48E2-99E4-AB52188C57A4}"/>
              </a:ext>
            </a:extLst>
          </p:cNvPr>
          <p:cNvGrpSpPr/>
          <p:nvPr/>
        </p:nvGrpSpPr>
        <p:grpSpPr>
          <a:xfrm>
            <a:off x="7353373" y="2904938"/>
            <a:ext cx="4132162" cy="3131019"/>
            <a:chOff x="7285117" y="2904938"/>
            <a:chExt cx="4132162" cy="3131019"/>
          </a:xfrm>
        </p:grpSpPr>
        <p:graphicFrame>
          <p:nvGraphicFramePr>
            <p:cNvPr id="52" name="Chart 51">
              <a:extLst>
                <a:ext uri="{FF2B5EF4-FFF2-40B4-BE49-F238E27FC236}">
                  <a16:creationId xmlns:a16="http://schemas.microsoft.com/office/drawing/2014/main" xmlns="" id="{BC794D3B-F521-4CD9-8BA7-9A1F2B789836}"/>
                </a:ext>
              </a:extLst>
            </p:cNvPr>
            <p:cNvGraphicFramePr/>
            <p:nvPr>
              <p:extLst/>
            </p:nvPr>
          </p:nvGraphicFramePr>
          <p:xfrm>
            <a:off x="7285117" y="2904938"/>
            <a:ext cx="4132162" cy="3131019"/>
          </p:xfrm>
          <a:graphic>
            <a:graphicData uri="http://schemas.openxmlformats.org/drawingml/2006/chart">
              <c:chart xmlns:c="http://schemas.openxmlformats.org/drawingml/2006/chart" xmlns:r="http://schemas.openxmlformats.org/officeDocument/2006/relationships" r:id="rId5"/>
            </a:graphicData>
          </a:graphic>
        </p:graphicFrame>
        <p:sp>
          <p:nvSpPr>
            <p:cNvPr id="74" name="TextBox 73">
              <a:extLst>
                <a:ext uri="{FF2B5EF4-FFF2-40B4-BE49-F238E27FC236}">
                  <a16:creationId xmlns:a16="http://schemas.microsoft.com/office/drawing/2014/main" xmlns="" id="{FEE86CF6-DEE5-4E04-8980-2516AA785EEC}"/>
                </a:ext>
              </a:extLst>
            </p:cNvPr>
            <p:cNvSpPr txBox="1"/>
            <p:nvPr/>
          </p:nvSpPr>
          <p:spPr>
            <a:xfrm>
              <a:off x="9530785" y="3930014"/>
              <a:ext cx="762463" cy="33855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SG1</a:t>
              </a:r>
            </a:p>
          </p:txBody>
        </p:sp>
        <p:sp>
          <p:nvSpPr>
            <p:cNvPr id="75" name="TextBox 74">
              <a:extLst>
                <a:ext uri="{FF2B5EF4-FFF2-40B4-BE49-F238E27FC236}">
                  <a16:creationId xmlns:a16="http://schemas.microsoft.com/office/drawing/2014/main" xmlns="" id="{8776D21C-A92D-4421-8661-3891F5A9297B}"/>
                </a:ext>
              </a:extLst>
            </p:cNvPr>
            <p:cNvSpPr txBox="1"/>
            <p:nvPr/>
          </p:nvSpPr>
          <p:spPr>
            <a:xfrm>
              <a:off x="8469783" y="5149964"/>
              <a:ext cx="762463" cy="33855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SG2</a:t>
              </a:r>
            </a:p>
          </p:txBody>
        </p:sp>
        <p:sp>
          <p:nvSpPr>
            <p:cNvPr id="76" name="TextBox 75">
              <a:extLst>
                <a:ext uri="{FF2B5EF4-FFF2-40B4-BE49-F238E27FC236}">
                  <a16:creationId xmlns:a16="http://schemas.microsoft.com/office/drawing/2014/main" xmlns="" id="{34556AFD-F941-4526-A7C8-EEA2103C7427}"/>
                </a:ext>
              </a:extLst>
            </p:cNvPr>
            <p:cNvSpPr txBox="1"/>
            <p:nvPr/>
          </p:nvSpPr>
          <p:spPr>
            <a:xfrm>
              <a:off x="8466772" y="3848692"/>
              <a:ext cx="762463" cy="338554"/>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SG3</a:t>
              </a:r>
            </a:p>
          </p:txBody>
        </p:sp>
      </p:grpSp>
    </p:spTree>
    <p:extLst>
      <p:ext uri="{BB962C8B-B14F-4D97-AF65-F5344CB8AC3E}">
        <p14:creationId xmlns:p14="http://schemas.microsoft.com/office/powerpoint/2010/main" val="3784778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p:cNvSpPr>
          <p:nvPr/>
        </p:nvSpPr>
        <p:spPr>
          <a:xfrm>
            <a:off x="353695" y="252919"/>
            <a:ext cx="11484610" cy="705485"/>
          </a:xfrm>
          <a:prstGeom prst="rect">
            <a:avLst/>
          </a:prstGeom>
        </p:spPr>
        <p:txBody>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n-US" altLang="zh-CN" dirty="0"/>
              <a:t>Comparison of </a:t>
            </a:r>
            <a:r>
              <a:rPr lang="en-US" altLang="zh-CN" dirty="0" smtClean="0"/>
              <a:t>Three Triennial </a:t>
            </a:r>
            <a:r>
              <a:rPr lang="en-US" altLang="zh-CN" dirty="0"/>
              <a:t>R</a:t>
            </a:r>
            <a:r>
              <a:rPr lang="en-US" altLang="zh-CN" dirty="0" smtClean="0"/>
              <a:t>esults</a:t>
            </a:r>
            <a:endParaRPr lang="en-GB" sz="1800" dirty="0"/>
          </a:p>
        </p:txBody>
      </p:sp>
      <p:pic>
        <p:nvPicPr>
          <p:cNvPr id="3" name="图片 2"/>
          <p:cNvPicPr>
            <a:picLocks noChangeAspect="1"/>
          </p:cNvPicPr>
          <p:nvPr/>
        </p:nvPicPr>
        <p:blipFill>
          <a:blip r:embed="rId2"/>
          <a:stretch>
            <a:fillRect/>
          </a:stretch>
        </p:blipFill>
        <p:spPr>
          <a:xfrm>
            <a:off x="772714" y="754062"/>
            <a:ext cx="10809686" cy="5559710"/>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t>11</a:t>
            </a:fld>
            <a:endParaRPr lang="en-US" altLang="zh-CN"/>
          </a:p>
        </p:txBody>
      </p:sp>
    </p:spTree>
    <p:extLst>
      <p:ext uri="{BB962C8B-B14F-4D97-AF65-F5344CB8AC3E}">
        <p14:creationId xmlns:p14="http://schemas.microsoft.com/office/powerpoint/2010/main" val="14367731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9F8927-5953-4E1C-8EA5-970022CE6E03}"/>
              </a:ext>
            </a:extLst>
          </p:cNvPr>
          <p:cNvSpPr>
            <a:spLocks noGrp="1"/>
          </p:cNvSpPr>
          <p:nvPr>
            <p:ph type="sldNum" sz="quarter" idx="12"/>
          </p:nvPr>
        </p:nvSpPr>
        <p:spPr/>
        <p:txBody>
          <a:bodyPr/>
          <a:lstStyle/>
          <a:p>
            <a:fld id="{49AE70B2-8BF9-45C0-BB95-33D1B9D3A854}" type="slidenum">
              <a:rPr lang="zh-CN" altLang="en-US" smtClean="0"/>
              <a:t>110</a:t>
            </a:fld>
            <a:endParaRPr lang="en-US" altLang="zh-CN"/>
          </a:p>
        </p:txBody>
      </p:sp>
      <p:sp>
        <p:nvSpPr>
          <p:cNvPr id="3" name="BJPseudoFooter">
            <a:extLst>
              <a:ext uri="{FF2B5EF4-FFF2-40B4-BE49-F238E27FC236}">
                <a16:creationId xmlns:a16="http://schemas.microsoft.com/office/drawing/2014/main" xmlns="" id="{FA0EBA40-A0B1-4EBE-9696-63ABD9D188F8}"/>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sp>
        <p:nvSpPr>
          <p:cNvPr id="4" name="标题 2">
            <a:extLst>
              <a:ext uri="{FF2B5EF4-FFF2-40B4-BE49-F238E27FC236}">
                <a16:creationId xmlns:a16="http://schemas.microsoft.com/office/drawing/2014/main" xmlns="" id="{14063395-2B87-4331-B37A-84065772D819}"/>
              </a:ext>
            </a:extLst>
          </p:cNvPr>
          <p:cNvSpPr txBox="1">
            <a:spLocks/>
          </p:cNvSpPr>
          <p:nvPr/>
        </p:nvSpPr>
        <p:spPr>
          <a:xfrm>
            <a:off x="23150" y="6450"/>
            <a:ext cx="10150997" cy="770909"/>
          </a:xfrm>
          <a:prstGeom prst="rect">
            <a:avLst/>
          </a:prstGeom>
        </p:spPr>
        <p:txBody>
          <a:bodyPr anchor="ct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n-US" altLang="zh-CN" sz="1050" dirty="0">
                <a:solidFill>
                  <a:schemeClr val="tx1">
                    <a:lumMod val="50000"/>
                    <a:lumOff val="50000"/>
                  </a:schemeClr>
                </a:solidFill>
                <a:latin typeface="Segoe UI" panose="020B0502040204020203" pitchFamily="34" charset="0"/>
                <a:ea typeface="微软雅黑" panose="020B0503020204020204" charset="-122"/>
                <a:cs typeface="Segoe UI" panose="020B0502040204020203" pitchFamily="34" charset="0"/>
                <a:sym typeface="+mn-ea"/>
              </a:rPr>
              <a:t>Gas Markets Committee </a:t>
            </a:r>
          </a:p>
          <a:p>
            <a:r>
              <a:rPr lang="en-US" altLang="zh-CN" sz="2400" dirty="0">
                <a:latin typeface="Segoe UI" panose="020B0502040204020203" pitchFamily="34" charset="0"/>
                <a:ea typeface="微软雅黑" panose="020B0503020204020204" charset="-122"/>
                <a:cs typeface="Segoe UI" panose="020B0502040204020203" pitchFamily="34" charset="0"/>
                <a:sym typeface="+mn-ea"/>
              </a:rPr>
              <a:t>High Level Roadmap</a:t>
            </a:r>
          </a:p>
        </p:txBody>
      </p:sp>
      <p:grpSp>
        <p:nvGrpSpPr>
          <p:cNvPr id="62" name="Group 61">
            <a:extLst>
              <a:ext uri="{FF2B5EF4-FFF2-40B4-BE49-F238E27FC236}">
                <a16:creationId xmlns:a16="http://schemas.microsoft.com/office/drawing/2014/main" xmlns="" id="{A13E998F-736D-4750-BE17-F2798E36FEE8}"/>
              </a:ext>
            </a:extLst>
          </p:cNvPr>
          <p:cNvGrpSpPr/>
          <p:nvPr/>
        </p:nvGrpSpPr>
        <p:grpSpPr>
          <a:xfrm>
            <a:off x="825972" y="1315844"/>
            <a:ext cx="3043828" cy="4979896"/>
            <a:chOff x="0" y="1371600"/>
            <a:chExt cx="8661400" cy="5527676"/>
          </a:xfrm>
        </p:grpSpPr>
        <p:sp>
          <p:nvSpPr>
            <p:cNvPr id="63" name="Freeform 5">
              <a:extLst>
                <a:ext uri="{FF2B5EF4-FFF2-40B4-BE49-F238E27FC236}">
                  <a16:creationId xmlns:a16="http://schemas.microsoft.com/office/drawing/2014/main" xmlns="" id="{19A7D436-68E2-4EE6-A53B-E85BBF2EA646}"/>
                </a:ext>
              </a:extLst>
            </p:cNvPr>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rgbClr val="005C9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4" name="Freeform 6">
              <a:extLst>
                <a:ext uri="{FF2B5EF4-FFF2-40B4-BE49-F238E27FC236}">
                  <a16:creationId xmlns:a16="http://schemas.microsoft.com/office/drawing/2014/main" xmlns="" id="{D102CE4C-4D87-41DD-AA94-B89CE0E395D9}"/>
                </a:ext>
              </a:extLst>
            </p:cNvPr>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 name="Freeform 7">
              <a:extLst>
                <a:ext uri="{FF2B5EF4-FFF2-40B4-BE49-F238E27FC236}">
                  <a16:creationId xmlns:a16="http://schemas.microsoft.com/office/drawing/2014/main" xmlns="" id="{C44521EF-E0B2-4C05-B564-1DDFBFF7C9DC}"/>
                </a:ext>
              </a:extLst>
            </p:cNvPr>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 name="Freeform 8">
              <a:extLst>
                <a:ext uri="{FF2B5EF4-FFF2-40B4-BE49-F238E27FC236}">
                  <a16:creationId xmlns:a16="http://schemas.microsoft.com/office/drawing/2014/main" xmlns="" id="{88E726DE-9D6A-4AD7-BBDC-DA5EC0969D16}"/>
                </a:ext>
              </a:extLst>
            </p:cNvPr>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 name="Freeform 9">
              <a:extLst>
                <a:ext uri="{FF2B5EF4-FFF2-40B4-BE49-F238E27FC236}">
                  <a16:creationId xmlns:a16="http://schemas.microsoft.com/office/drawing/2014/main" xmlns="" id="{FB8897A5-A158-496E-9BDE-3E092AB5AA93}"/>
                </a:ext>
              </a:extLst>
            </p:cNvPr>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 name="Freeform 10">
              <a:extLst>
                <a:ext uri="{FF2B5EF4-FFF2-40B4-BE49-F238E27FC236}">
                  <a16:creationId xmlns:a16="http://schemas.microsoft.com/office/drawing/2014/main" xmlns="" id="{B20B70F3-5B80-4102-B09A-9958D846A441}"/>
                </a:ext>
              </a:extLst>
            </p:cNvPr>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 name="Freeform 11">
              <a:extLst>
                <a:ext uri="{FF2B5EF4-FFF2-40B4-BE49-F238E27FC236}">
                  <a16:creationId xmlns:a16="http://schemas.microsoft.com/office/drawing/2014/main" xmlns="" id="{A7D960E5-4528-4D55-8B47-30FFFEF287EF}"/>
                </a:ext>
              </a:extLst>
            </p:cNvPr>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 name="Freeform 12">
              <a:extLst>
                <a:ext uri="{FF2B5EF4-FFF2-40B4-BE49-F238E27FC236}">
                  <a16:creationId xmlns:a16="http://schemas.microsoft.com/office/drawing/2014/main" xmlns="" id="{3D5CE0A9-0C09-4F87-B7FB-E1D4C34487C4}"/>
                </a:ext>
              </a:extLst>
            </p:cNvPr>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 name="Freeform 13">
              <a:extLst>
                <a:ext uri="{FF2B5EF4-FFF2-40B4-BE49-F238E27FC236}">
                  <a16:creationId xmlns:a16="http://schemas.microsoft.com/office/drawing/2014/main" xmlns="" id="{2707049A-8CE0-44D4-83F3-D3016DE15D52}"/>
                </a:ext>
              </a:extLst>
            </p:cNvPr>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 name="Freeform 14">
              <a:extLst>
                <a:ext uri="{FF2B5EF4-FFF2-40B4-BE49-F238E27FC236}">
                  <a16:creationId xmlns:a16="http://schemas.microsoft.com/office/drawing/2014/main" xmlns="" id="{E8B883A0-2139-4B83-B470-5A149F0677AE}"/>
                </a:ext>
              </a:extLst>
            </p:cNvPr>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 name="Freeform 15">
              <a:extLst>
                <a:ext uri="{FF2B5EF4-FFF2-40B4-BE49-F238E27FC236}">
                  <a16:creationId xmlns:a16="http://schemas.microsoft.com/office/drawing/2014/main" xmlns="" id="{D2D24D15-DA0F-495B-955C-5D205BA63BDA}"/>
                </a:ext>
              </a:extLst>
            </p:cNvPr>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Freeform 16">
              <a:extLst>
                <a:ext uri="{FF2B5EF4-FFF2-40B4-BE49-F238E27FC236}">
                  <a16:creationId xmlns:a16="http://schemas.microsoft.com/office/drawing/2014/main" xmlns="" id="{2BABE322-F129-4B75-9AC3-089F9B663736}"/>
                </a:ext>
              </a:extLst>
            </p:cNvPr>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7">
              <a:extLst>
                <a:ext uri="{FF2B5EF4-FFF2-40B4-BE49-F238E27FC236}">
                  <a16:creationId xmlns:a16="http://schemas.microsoft.com/office/drawing/2014/main" xmlns="" id="{2182C858-18FD-42CB-9CD6-FEFEDAF20DEE}"/>
                </a:ext>
              </a:extLst>
            </p:cNvPr>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8">
              <a:extLst>
                <a:ext uri="{FF2B5EF4-FFF2-40B4-BE49-F238E27FC236}">
                  <a16:creationId xmlns:a16="http://schemas.microsoft.com/office/drawing/2014/main" xmlns="" id="{F4649A8B-696F-472C-B0C8-E0A76F077483}"/>
                </a:ext>
              </a:extLst>
            </p:cNvPr>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19">
              <a:extLst>
                <a:ext uri="{FF2B5EF4-FFF2-40B4-BE49-F238E27FC236}">
                  <a16:creationId xmlns:a16="http://schemas.microsoft.com/office/drawing/2014/main" xmlns="" id="{D8DA059F-28B4-4124-894E-97C1B29B2CEF}"/>
                </a:ext>
              </a:extLst>
            </p:cNvPr>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20">
              <a:extLst>
                <a:ext uri="{FF2B5EF4-FFF2-40B4-BE49-F238E27FC236}">
                  <a16:creationId xmlns:a16="http://schemas.microsoft.com/office/drawing/2014/main" xmlns="" id="{F051B3D4-6998-4630-AB35-F18729BCF60E}"/>
                </a:ext>
              </a:extLst>
            </p:cNvPr>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9" name="Freeform 21">
              <a:extLst>
                <a:ext uri="{FF2B5EF4-FFF2-40B4-BE49-F238E27FC236}">
                  <a16:creationId xmlns:a16="http://schemas.microsoft.com/office/drawing/2014/main" xmlns="" id="{8B346246-5662-43AF-82B3-45BCC534773C}"/>
                </a:ext>
              </a:extLst>
            </p:cNvPr>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0" name="Freeform 22">
              <a:extLst>
                <a:ext uri="{FF2B5EF4-FFF2-40B4-BE49-F238E27FC236}">
                  <a16:creationId xmlns:a16="http://schemas.microsoft.com/office/drawing/2014/main" xmlns="" id="{A716AD69-DE8F-4533-A18E-618B41B1244A}"/>
                </a:ext>
              </a:extLst>
            </p:cNvPr>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Freeform 23">
              <a:extLst>
                <a:ext uri="{FF2B5EF4-FFF2-40B4-BE49-F238E27FC236}">
                  <a16:creationId xmlns:a16="http://schemas.microsoft.com/office/drawing/2014/main" xmlns="" id="{AB2DFDE0-0316-440B-A8AD-6ED383F0647A}"/>
                </a:ext>
              </a:extLst>
            </p:cNvPr>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24">
              <a:extLst>
                <a:ext uri="{FF2B5EF4-FFF2-40B4-BE49-F238E27FC236}">
                  <a16:creationId xmlns:a16="http://schemas.microsoft.com/office/drawing/2014/main" xmlns="" id="{67FB8DD2-60E1-4647-AA14-BBD8FC5AF0B7}"/>
                </a:ext>
              </a:extLst>
            </p:cNvPr>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3" name="Freeform 25">
              <a:extLst>
                <a:ext uri="{FF2B5EF4-FFF2-40B4-BE49-F238E27FC236}">
                  <a16:creationId xmlns:a16="http://schemas.microsoft.com/office/drawing/2014/main" xmlns="" id="{E0E957D3-2A3D-4F0B-A3C7-A7F5F0538C2C}"/>
                </a:ext>
              </a:extLst>
            </p:cNvPr>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4" name="Freeform 26">
              <a:extLst>
                <a:ext uri="{FF2B5EF4-FFF2-40B4-BE49-F238E27FC236}">
                  <a16:creationId xmlns:a16="http://schemas.microsoft.com/office/drawing/2014/main" xmlns="" id="{B148C718-CE53-472E-8B84-4B5B6E45F936}"/>
                </a:ext>
              </a:extLst>
            </p:cNvPr>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5" name="Freeform 27">
              <a:extLst>
                <a:ext uri="{FF2B5EF4-FFF2-40B4-BE49-F238E27FC236}">
                  <a16:creationId xmlns:a16="http://schemas.microsoft.com/office/drawing/2014/main" xmlns="" id="{1926BCCF-B7BA-42EE-BBE7-A17499D59185}"/>
                </a:ext>
              </a:extLst>
            </p:cNvPr>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6" name="Group 85">
            <a:extLst>
              <a:ext uri="{FF2B5EF4-FFF2-40B4-BE49-F238E27FC236}">
                <a16:creationId xmlns:a16="http://schemas.microsoft.com/office/drawing/2014/main" xmlns="" id="{3DA98C2A-09EA-4455-B54D-8A88634C9B48}"/>
              </a:ext>
            </a:extLst>
          </p:cNvPr>
          <p:cNvGrpSpPr/>
          <p:nvPr/>
        </p:nvGrpSpPr>
        <p:grpSpPr>
          <a:xfrm>
            <a:off x="2529641" y="4203763"/>
            <a:ext cx="692535" cy="896733"/>
            <a:chOff x="6285512" y="4056651"/>
            <a:chExt cx="1361614" cy="1952295"/>
          </a:xfrm>
          <a:solidFill>
            <a:srgbClr val="8EC140"/>
          </a:solidFill>
        </p:grpSpPr>
        <p:grpSp>
          <p:nvGrpSpPr>
            <p:cNvPr id="87" name="Group 86">
              <a:extLst>
                <a:ext uri="{FF2B5EF4-FFF2-40B4-BE49-F238E27FC236}">
                  <a16:creationId xmlns:a16="http://schemas.microsoft.com/office/drawing/2014/main" xmlns="" id="{A8AE58C5-27CC-4E20-B093-A5B41D895F0C}"/>
                </a:ext>
              </a:extLst>
            </p:cNvPr>
            <p:cNvGrpSpPr/>
            <p:nvPr/>
          </p:nvGrpSpPr>
          <p:grpSpPr>
            <a:xfrm>
              <a:off x="6285512" y="4056651"/>
              <a:ext cx="1361614" cy="1952295"/>
              <a:chOff x="5808789" y="2272281"/>
              <a:chExt cx="1993536" cy="2858355"/>
            </a:xfrm>
            <a:grpFill/>
          </p:grpSpPr>
          <p:sp>
            <p:nvSpPr>
              <p:cNvPr id="89" name="Rectangle 88">
                <a:extLst>
                  <a:ext uri="{FF2B5EF4-FFF2-40B4-BE49-F238E27FC236}">
                    <a16:creationId xmlns:a16="http://schemas.microsoft.com/office/drawing/2014/main" xmlns="" id="{1E2E95F9-B45D-4D1C-A70B-F37D6086B98A}"/>
                  </a:ext>
                </a:extLst>
              </p:cNvPr>
              <p:cNvSpPr/>
              <p:nvPr/>
            </p:nvSpPr>
            <p:spPr>
              <a:xfrm>
                <a:off x="6718887" y="4188899"/>
                <a:ext cx="191914" cy="94173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90" name="Group 89">
                <a:extLst>
                  <a:ext uri="{FF2B5EF4-FFF2-40B4-BE49-F238E27FC236}">
                    <a16:creationId xmlns:a16="http://schemas.microsoft.com/office/drawing/2014/main" xmlns="" id="{2FF67C95-E711-4DCB-ADEA-717384526DE5}"/>
                  </a:ext>
                </a:extLst>
              </p:cNvPr>
              <p:cNvGrpSpPr/>
              <p:nvPr/>
            </p:nvGrpSpPr>
            <p:grpSpPr>
              <a:xfrm>
                <a:off x="5808789" y="2272281"/>
                <a:ext cx="1993536" cy="1989348"/>
                <a:chOff x="8140701" y="1890712"/>
                <a:chExt cx="1511300" cy="1508125"/>
              </a:xfrm>
              <a:grpFill/>
            </p:grpSpPr>
            <p:sp>
              <p:nvSpPr>
                <p:cNvPr id="91" name="Freeform 25">
                  <a:extLst>
                    <a:ext uri="{FF2B5EF4-FFF2-40B4-BE49-F238E27FC236}">
                      <a16:creationId xmlns:a16="http://schemas.microsoft.com/office/drawing/2014/main" xmlns="" id="{B65520DD-9A63-4767-A956-AF40EC17C423}"/>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2" name="Freeform 26">
                  <a:extLst>
                    <a:ext uri="{FF2B5EF4-FFF2-40B4-BE49-F238E27FC236}">
                      <a16:creationId xmlns:a16="http://schemas.microsoft.com/office/drawing/2014/main" xmlns="" id="{EE27560F-8326-4235-8DF8-011BED5D12DC}"/>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grp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
          <p:nvSpPr>
            <p:cNvPr id="88" name="TextBox 87">
              <a:extLst>
                <a:ext uri="{FF2B5EF4-FFF2-40B4-BE49-F238E27FC236}">
                  <a16:creationId xmlns:a16="http://schemas.microsoft.com/office/drawing/2014/main" xmlns="" id="{19CE7411-483E-473F-AF55-FC40F366A046}"/>
                </a:ext>
              </a:extLst>
            </p:cNvPr>
            <p:cNvSpPr txBox="1"/>
            <p:nvPr/>
          </p:nvSpPr>
          <p:spPr>
            <a:xfrm>
              <a:off x="6371734" y="4485214"/>
              <a:ext cx="1189157" cy="56955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cs typeface="Arial" panose="020B0604020202020204" pitchFamily="34" charset="0"/>
                </a:rPr>
                <a:t>2023</a:t>
              </a:r>
              <a:endPar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endParaRPr>
            </a:p>
          </p:txBody>
        </p:sp>
      </p:grpSp>
      <p:grpSp>
        <p:nvGrpSpPr>
          <p:cNvPr id="94" name="Group 93">
            <a:extLst>
              <a:ext uri="{FF2B5EF4-FFF2-40B4-BE49-F238E27FC236}">
                <a16:creationId xmlns:a16="http://schemas.microsoft.com/office/drawing/2014/main" xmlns="" id="{F6BEC5DF-F2F1-42E0-8135-92A021B64ABF}"/>
              </a:ext>
            </a:extLst>
          </p:cNvPr>
          <p:cNvGrpSpPr/>
          <p:nvPr/>
        </p:nvGrpSpPr>
        <p:grpSpPr>
          <a:xfrm>
            <a:off x="769247" y="2414519"/>
            <a:ext cx="692535" cy="896733"/>
            <a:chOff x="6285512" y="4056651"/>
            <a:chExt cx="1361614" cy="1952295"/>
          </a:xfrm>
          <a:solidFill>
            <a:srgbClr val="8EC140"/>
          </a:solidFill>
        </p:grpSpPr>
        <p:grpSp>
          <p:nvGrpSpPr>
            <p:cNvPr id="95" name="Group 94">
              <a:extLst>
                <a:ext uri="{FF2B5EF4-FFF2-40B4-BE49-F238E27FC236}">
                  <a16:creationId xmlns:a16="http://schemas.microsoft.com/office/drawing/2014/main" xmlns="" id="{ADAFB46A-EA83-43C3-8C5B-3BDD17855EA2}"/>
                </a:ext>
              </a:extLst>
            </p:cNvPr>
            <p:cNvGrpSpPr/>
            <p:nvPr/>
          </p:nvGrpSpPr>
          <p:grpSpPr>
            <a:xfrm>
              <a:off x="6285512" y="4056651"/>
              <a:ext cx="1361614" cy="1952295"/>
              <a:chOff x="5808789" y="2272281"/>
              <a:chExt cx="1993536" cy="2858355"/>
            </a:xfrm>
            <a:grpFill/>
          </p:grpSpPr>
          <p:sp>
            <p:nvSpPr>
              <p:cNvPr id="97" name="Rectangle 96">
                <a:extLst>
                  <a:ext uri="{FF2B5EF4-FFF2-40B4-BE49-F238E27FC236}">
                    <a16:creationId xmlns:a16="http://schemas.microsoft.com/office/drawing/2014/main" xmlns="" id="{66BD67C5-B8B7-4A5F-9FE0-B3B3C84FF403}"/>
                  </a:ext>
                </a:extLst>
              </p:cNvPr>
              <p:cNvSpPr/>
              <p:nvPr/>
            </p:nvSpPr>
            <p:spPr>
              <a:xfrm>
                <a:off x="6718887" y="4188899"/>
                <a:ext cx="191914" cy="94173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98" name="Group 97">
                <a:extLst>
                  <a:ext uri="{FF2B5EF4-FFF2-40B4-BE49-F238E27FC236}">
                    <a16:creationId xmlns:a16="http://schemas.microsoft.com/office/drawing/2014/main" xmlns="" id="{8BBA96AA-72D3-4E03-B8B6-733224FD80E3}"/>
                  </a:ext>
                </a:extLst>
              </p:cNvPr>
              <p:cNvGrpSpPr/>
              <p:nvPr/>
            </p:nvGrpSpPr>
            <p:grpSpPr>
              <a:xfrm>
                <a:off x="5808789" y="2272281"/>
                <a:ext cx="1993536" cy="1989348"/>
                <a:chOff x="8140701" y="1890712"/>
                <a:chExt cx="1511300" cy="1508125"/>
              </a:xfrm>
              <a:grpFill/>
            </p:grpSpPr>
            <p:sp>
              <p:nvSpPr>
                <p:cNvPr id="99" name="Freeform 25">
                  <a:extLst>
                    <a:ext uri="{FF2B5EF4-FFF2-40B4-BE49-F238E27FC236}">
                      <a16:creationId xmlns:a16="http://schemas.microsoft.com/office/drawing/2014/main" xmlns="" id="{17B75CC3-7C17-40AD-BBBF-5DADCA8CFB8E}"/>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0" name="Freeform 26">
                  <a:extLst>
                    <a:ext uri="{FF2B5EF4-FFF2-40B4-BE49-F238E27FC236}">
                      <a16:creationId xmlns:a16="http://schemas.microsoft.com/office/drawing/2014/main" xmlns="" id="{42FA788B-4BB7-4308-8F2C-C7F04745E92B}"/>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grp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
          <p:nvSpPr>
            <p:cNvPr id="96" name="TextBox 95">
              <a:extLst>
                <a:ext uri="{FF2B5EF4-FFF2-40B4-BE49-F238E27FC236}">
                  <a16:creationId xmlns:a16="http://schemas.microsoft.com/office/drawing/2014/main" xmlns="" id="{37D2FEF0-5280-432A-B9FA-82BA064ABA0C}"/>
                </a:ext>
              </a:extLst>
            </p:cNvPr>
            <p:cNvSpPr txBox="1"/>
            <p:nvPr/>
          </p:nvSpPr>
          <p:spPr>
            <a:xfrm>
              <a:off x="6371734" y="4485214"/>
              <a:ext cx="1189157" cy="56955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cs typeface="Arial" panose="020B0604020202020204" pitchFamily="34" charset="0"/>
                </a:rPr>
                <a:t>2024</a:t>
              </a:r>
              <a:endPar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endParaRPr>
            </a:p>
          </p:txBody>
        </p:sp>
      </p:grpSp>
      <p:grpSp>
        <p:nvGrpSpPr>
          <p:cNvPr id="102" name="Group 101">
            <a:extLst>
              <a:ext uri="{FF2B5EF4-FFF2-40B4-BE49-F238E27FC236}">
                <a16:creationId xmlns:a16="http://schemas.microsoft.com/office/drawing/2014/main" xmlns="" id="{1A9D379E-2C0C-43B6-BD6B-126683399D9D}"/>
              </a:ext>
            </a:extLst>
          </p:cNvPr>
          <p:cNvGrpSpPr/>
          <p:nvPr/>
        </p:nvGrpSpPr>
        <p:grpSpPr>
          <a:xfrm>
            <a:off x="979949" y="856858"/>
            <a:ext cx="692535" cy="896733"/>
            <a:chOff x="6285512" y="4056651"/>
            <a:chExt cx="1361614" cy="1952295"/>
          </a:xfrm>
          <a:solidFill>
            <a:srgbClr val="8EC140"/>
          </a:solidFill>
        </p:grpSpPr>
        <p:grpSp>
          <p:nvGrpSpPr>
            <p:cNvPr id="103" name="Group 102">
              <a:extLst>
                <a:ext uri="{FF2B5EF4-FFF2-40B4-BE49-F238E27FC236}">
                  <a16:creationId xmlns:a16="http://schemas.microsoft.com/office/drawing/2014/main" xmlns="" id="{E9DD1818-CD7E-4346-A4C3-064407500BBB}"/>
                </a:ext>
              </a:extLst>
            </p:cNvPr>
            <p:cNvGrpSpPr/>
            <p:nvPr/>
          </p:nvGrpSpPr>
          <p:grpSpPr>
            <a:xfrm>
              <a:off x="6285512" y="4056651"/>
              <a:ext cx="1361614" cy="1952295"/>
              <a:chOff x="5808789" y="2272281"/>
              <a:chExt cx="1993536" cy="2858355"/>
            </a:xfrm>
            <a:grpFill/>
          </p:grpSpPr>
          <p:sp>
            <p:nvSpPr>
              <p:cNvPr id="105" name="Rectangle 104">
                <a:extLst>
                  <a:ext uri="{FF2B5EF4-FFF2-40B4-BE49-F238E27FC236}">
                    <a16:creationId xmlns:a16="http://schemas.microsoft.com/office/drawing/2014/main" xmlns="" id="{56C0EB3F-9BEB-4592-94B4-BF325BCC0553}"/>
                  </a:ext>
                </a:extLst>
              </p:cNvPr>
              <p:cNvSpPr/>
              <p:nvPr/>
            </p:nvSpPr>
            <p:spPr>
              <a:xfrm>
                <a:off x="6718887" y="4188899"/>
                <a:ext cx="191914" cy="94173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06" name="Group 105">
                <a:extLst>
                  <a:ext uri="{FF2B5EF4-FFF2-40B4-BE49-F238E27FC236}">
                    <a16:creationId xmlns:a16="http://schemas.microsoft.com/office/drawing/2014/main" xmlns="" id="{91C6F630-2BB4-421C-97EB-C9B6AFE5C8B4}"/>
                  </a:ext>
                </a:extLst>
              </p:cNvPr>
              <p:cNvGrpSpPr/>
              <p:nvPr/>
            </p:nvGrpSpPr>
            <p:grpSpPr>
              <a:xfrm>
                <a:off x="5808789" y="2272281"/>
                <a:ext cx="1993536" cy="1989348"/>
                <a:chOff x="8140701" y="1890712"/>
                <a:chExt cx="1511300" cy="1508125"/>
              </a:xfrm>
              <a:grpFill/>
            </p:grpSpPr>
            <p:sp>
              <p:nvSpPr>
                <p:cNvPr id="107" name="Freeform 25">
                  <a:extLst>
                    <a:ext uri="{FF2B5EF4-FFF2-40B4-BE49-F238E27FC236}">
                      <a16:creationId xmlns:a16="http://schemas.microsoft.com/office/drawing/2014/main" xmlns="" id="{F12266A4-1119-4391-9F75-5BE3525243D8}"/>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8" name="Freeform 26">
                  <a:extLst>
                    <a:ext uri="{FF2B5EF4-FFF2-40B4-BE49-F238E27FC236}">
                      <a16:creationId xmlns:a16="http://schemas.microsoft.com/office/drawing/2014/main" xmlns="" id="{D29DCEB1-765B-41BB-908C-BDB697A5D883}"/>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grp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
          <p:nvSpPr>
            <p:cNvPr id="104" name="TextBox 103">
              <a:extLst>
                <a:ext uri="{FF2B5EF4-FFF2-40B4-BE49-F238E27FC236}">
                  <a16:creationId xmlns:a16="http://schemas.microsoft.com/office/drawing/2014/main" xmlns="" id="{2AC33700-8337-43B6-B51B-6B278A73FAC3}"/>
                </a:ext>
              </a:extLst>
            </p:cNvPr>
            <p:cNvSpPr txBox="1"/>
            <p:nvPr/>
          </p:nvSpPr>
          <p:spPr>
            <a:xfrm>
              <a:off x="6371734" y="4485214"/>
              <a:ext cx="1189157" cy="56955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cs typeface="Arial" panose="020B0604020202020204" pitchFamily="34" charset="0"/>
                </a:rPr>
                <a:t>2025</a:t>
              </a:r>
              <a:endParaRPr kumimoji="0" lang="en-US" sz="1050" b="0" i="0" u="none" strike="noStrike" kern="0" cap="none" spc="0" normalizeH="0" baseline="0" noProof="0" dirty="0">
                <a:ln>
                  <a:noFill/>
                </a:ln>
                <a:solidFill>
                  <a:srgbClr val="FFFFFF"/>
                </a:solidFill>
                <a:effectLst/>
                <a:uLnTx/>
                <a:uFillTx/>
                <a:latin typeface="Museo Sans 700" panose="02000000000000000000" pitchFamily="50" charset="0"/>
              </a:endParaRPr>
            </a:p>
          </p:txBody>
        </p:sp>
      </p:grpSp>
      <p:sp>
        <p:nvSpPr>
          <p:cNvPr id="109" name="TextBox 108">
            <a:extLst>
              <a:ext uri="{FF2B5EF4-FFF2-40B4-BE49-F238E27FC236}">
                <a16:creationId xmlns:a16="http://schemas.microsoft.com/office/drawing/2014/main" xmlns="" id="{4645CDD3-6059-4E04-8CF6-419A374A3F79}"/>
              </a:ext>
            </a:extLst>
          </p:cNvPr>
          <p:cNvSpPr txBox="1"/>
          <p:nvPr/>
        </p:nvSpPr>
        <p:spPr>
          <a:xfrm>
            <a:off x="1927337" y="1264530"/>
            <a:ext cx="1443429" cy="253916"/>
          </a:xfrm>
          <a:prstGeom prst="rect">
            <a:avLst/>
          </a:prstGeom>
          <a:noFill/>
        </p:spPr>
        <p:txBody>
          <a:bodyPr wrap="square" rtlCol="0">
            <a:spAutoFit/>
          </a:bodyPr>
          <a:lstStyle/>
          <a:p>
            <a:r>
              <a:rPr lang="en-US" sz="1000" kern="0" dirty="0">
                <a:latin typeface="72 Black" panose="020B0A04030603020204" pitchFamily="34" charset="0"/>
                <a:cs typeface="72 Black" panose="020B0A04030603020204" pitchFamily="34" charset="0"/>
              </a:rPr>
              <a:t>29</a:t>
            </a:r>
            <a:r>
              <a:rPr lang="en-US" sz="1000" kern="0" baseline="30000" dirty="0">
                <a:latin typeface="72 Black" panose="020B0A04030603020204" pitchFamily="34" charset="0"/>
                <a:cs typeface="72 Black" panose="020B0A04030603020204" pitchFamily="34" charset="0"/>
              </a:rPr>
              <a:t>th</a:t>
            </a:r>
            <a:r>
              <a:rPr lang="en-US" sz="1000" kern="0" dirty="0">
                <a:latin typeface="72 Black" panose="020B0A04030603020204" pitchFamily="34" charset="0"/>
                <a:cs typeface="72 Black" panose="020B0A04030603020204" pitchFamily="34" charset="0"/>
              </a:rPr>
              <a:t> WGC, Beijing</a:t>
            </a:r>
          </a:p>
        </p:txBody>
      </p:sp>
      <p:sp>
        <p:nvSpPr>
          <p:cNvPr id="115" name="TextBox 114">
            <a:extLst>
              <a:ext uri="{FF2B5EF4-FFF2-40B4-BE49-F238E27FC236}">
                <a16:creationId xmlns:a16="http://schemas.microsoft.com/office/drawing/2014/main" xmlns="" id="{22B56591-991B-402C-8504-D9B1FC98C4CE}"/>
              </a:ext>
            </a:extLst>
          </p:cNvPr>
          <p:cNvSpPr txBox="1"/>
          <p:nvPr/>
        </p:nvSpPr>
        <p:spPr>
          <a:xfrm>
            <a:off x="2782962" y="2790448"/>
            <a:ext cx="1898527" cy="553998"/>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Physical Committee Meeting (TBD)</a:t>
            </a:r>
          </a:p>
          <a:p>
            <a:pPr marL="228600" indent="-228600">
              <a:buFont typeface="+mj-lt"/>
              <a:buAutoNum type="arabicPeriod"/>
            </a:pPr>
            <a:r>
              <a:rPr lang="en-US" sz="1000" kern="0" dirty="0">
                <a:latin typeface="Segoe UI" panose="020B0502040204020203" pitchFamily="34" charset="0"/>
                <a:cs typeface="Segoe UI" panose="020B0502040204020203" pitchFamily="34" charset="0"/>
              </a:rPr>
              <a:t>CC issue call for Papers</a:t>
            </a:r>
          </a:p>
        </p:txBody>
      </p:sp>
      <p:pic>
        <p:nvPicPr>
          <p:cNvPr id="121" name="Picture 120">
            <a:extLst>
              <a:ext uri="{FF2B5EF4-FFF2-40B4-BE49-F238E27FC236}">
                <a16:creationId xmlns:a16="http://schemas.microsoft.com/office/drawing/2014/main" xmlns="" id="{4F46E23E-E6A9-45F9-A2D0-9281154086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889" l="1695" r="94915">
                        <a14:foregroundMark x1="5085" y1="10556" x2="5085" y2="10556"/>
                        <a14:foregroundMark x1="6780" y1="71667" x2="6780" y2="71667"/>
                        <a14:foregroundMark x1="2542" y1="45556" x2="5085" y2="92778"/>
                        <a14:foregroundMark x1="5085" y1="40000" x2="6780" y2="98889"/>
                        <a14:foregroundMark x1="94915" y1="21667" x2="94915" y2="21667"/>
                      </a14:backgroundRemoval>
                    </a14:imgEffect>
                  </a14:imgLayer>
                </a14:imgProps>
              </a:ext>
            </a:extLst>
          </a:blip>
          <a:stretch>
            <a:fillRect/>
          </a:stretch>
        </p:blipFill>
        <p:spPr>
          <a:xfrm>
            <a:off x="1894260" y="935370"/>
            <a:ext cx="351954" cy="536878"/>
          </a:xfrm>
          <a:prstGeom prst="rect">
            <a:avLst/>
          </a:prstGeom>
        </p:spPr>
      </p:pic>
      <p:sp>
        <p:nvSpPr>
          <p:cNvPr id="122" name="TextBox 121">
            <a:extLst>
              <a:ext uri="{FF2B5EF4-FFF2-40B4-BE49-F238E27FC236}">
                <a16:creationId xmlns:a16="http://schemas.microsoft.com/office/drawing/2014/main" xmlns="" id="{B6AA5A77-6E27-4998-8D26-C85BE36404C8}"/>
              </a:ext>
            </a:extLst>
          </p:cNvPr>
          <p:cNvSpPr txBox="1"/>
          <p:nvPr/>
        </p:nvSpPr>
        <p:spPr>
          <a:xfrm>
            <a:off x="3638693" y="1164587"/>
            <a:ext cx="1586766" cy="707886"/>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Finalization &amp; submission of Committee TWP Report (Q1 2025)</a:t>
            </a:r>
            <a:endParaRPr lang="en-US" sz="1000" i="1" kern="0" dirty="0">
              <a:latin typeface="Segoe UI" panose="020B0502040204020203" pitchFamily="34" charset="0"/>
              <a:cs typeface="Segoe UI" panose="020B0502040204020203" pitchFamily="34" charset="0"/>
            </a:endParaRPr>
          </a:p>
        </p:txBody>
      </p:sp>
      <p:sp>
        <p:nvSpPr>
          <p:cNvPr id="123" name="Rectangle: Rounded Corners 122">
            <a:extLst>
              <a:ext uri="{FF2B5EF4-FFF2-40B4-BE49-F238E27FC236}">
                <a16:creationId xmlns:a16="http://schemas.microsoft.com/office/drawing/2014/main" xmlns="" id="{11188A83-A88D-4807-A415-9766C864B1D9}"/>
              </a:ext>
            </a:extLst>
          </p:cNvPr>
          <p:cNvSpPr/>
          <p:nvPr/>
        </p:nvSpPr>
        <p:spPr>
          <a:xfrm>
            <a:off x="3678862" y="939081"/>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Q1</a:t>
            </a:r>
          </a:p>
        </p:txBody>
      </p:sp>
      <p:sp>
        <p:nvSpPr>
          <p:cNvPr id="124" name="TextBox 123">
            <a:extLst>
              <a:ext uri="{FF2B5EF4-FFF2-40B4-BE49-F238E27FC236}">
                <a16:creationId xmlns:a16="http://schemas.microsoft.com/office/drawing/2014/main" xmlns="" id="{A13DDA5C-7760-4EE3-9D61-AB4383149D65}"/>
              </a:ext>
            </a:extLst>
          </p:cNvPr>
          <p:cNvSpPr txBox="1"/>
          <p:nvPr/>
        </p:nvSpPr>
        <p:spPr>
          <a:xfrm>
            <a:off x="5450965" y="1164587"/>
            <a:ext cx="1644952" cy="707886"/>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Final preparation for WGC – Confirmation of presenters &amp; moderators</a:t>
            </a:r>
          </a:p>
        </p:txBody>
      </p:sp>
      <p:sp>
        <p:nvSpPr>
          <p:cNvPr id="101" name="Rectangle: Rounded Corners 100">
            <a:extLst>
              <a:ext uri="{FF2B5EF4-FFF2-40B4-BE49-F238E27FC236}">
                <a16:creationId xmlns:a16="http://schemas.microsoft.com/office/drawing/2014/main" xmlns="" id="{A1E4D7C0-C301-4E7F-B5DC-087C5BDD9A3A}"/>
              </a:ext>
            </a:extLst>
          </p:cNvPr>
          <p:cNvSpPr/>
          <p:nvPr/>
        </p:nvSpPr>
        <p:spPr>
          <a:xfrm>
            <a:off x="5478517" y="939081"/>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Q2</a:t>
            </a:r>
          </a:p>
        </p:txBody>
      </p:sp>
      <p:sp>
        <p:nvSpPr>
          <p:cNvPr id="110" name="Rectangle: Rounded Corners 109">
            <a:extLst>
              <a:ext uri="{FF2B5EF4-FFF2-40B4-BE49-F238E27FC236}">
                <a16:creationId xmlns:a16="http://schemas.microsoft.com/office/drawing/2014/main" xmlns="" id="{AFC42340-169D-442F-8555-1B20665AD611}"/>
              </a:ext>
            </a:extLst>
          </p:cNvPr>
          <p:cNvSpPr/>
          <p:nvPr/>
        </p:nvSpPr>
        <p:spPr>
          <a:xfrm>
            <a:off x="2782962" y="2555008"/>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Q1</a:t>
            </a:r>
          </a:p>
        </p:txBody>
      </p:sp>
      <p:sp>
        <p:nvSpPr>
          <p:cNvPr id="116" name="Rectangle: Rounded Corners 115">
            <a:extLst>
              <a:ext uri="{FF2B5EF4-FFF2-40B4-BE49-F238E27FC236}">
                <a16:creationId xmlns:a16="http://schemas.microsoft.com/office/drawing/2014/main" xmlns="" id="{EF66162D-39E3-4225-91A3-B06DED6DCC96}"/>
              </a:ext>
            </a:extLst>
          </p:cNvPr>
          <p:cNvSpPr/>
          <p:nvPr/>
        </p:nvSpPr>
        <p:spPr>
          <a:xfrm>
            <a:off x="4762231" y="2555008"/>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Q2</a:t>
            </a:r>
          </a:p>
        </p:txBody>
      </p:sp>
      <p:sp>
        <p:nvSpPr>
          <p:cNvPr id="117" name="Rectangle: Rounded Corners 116">
            <a:extLst>
              <a:ext uri="{FF2B5EF4-FFF2-40B4-BE49-F238E27FC236}">
                <a16:creationId xmlns:a16="http://schemas.microsoft.com/office/drawing/2014/main" xmlns="" id="{C8DD6993-C2BE-468E-892B-1F5BBEBC7963}"/>
              </a:ext>
            </a:extLst>
          </p:cNvPr>
          <p:cNvSpPr/>
          <p:nvPr/>
        </p:nvSpPr>
        <p:spPr>
          <a:xfrm>
            <a:off x="7107343" y="2556402"/>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Q3</a:t>
            </a:r>
          </a:p>
        </p:txBody>
      </p:sp>
      <p:sp>
        <p:nvSpPr>
          <p:cNvPr id="120" name="Rectangle: Rounded Corners 119">
            <a:extLst>
              <a:ext uri="{FF2B5EF4-FFF2-40B4-BE49-F238E27FC236}">
                <a16:creationId xmlns:a16="http://schemas.microsoft.com/office/drawing/2014/main" xmlns="" id="{A86E4710-9778-4B83-8658-90312D24770F}"/>
              </a:ext>
            </a:extLst>
          </p:cNvPr>
          <p:cNvSpPr/>
          <p:nvPr/>
        </p:nvSpPr>
        <p:spPr>
          <a:xfrm>
            <a:off x="9213612" y="2556402"/>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Q4</a:t>
            </a:r>
          </a:p>
        </p:txBody>
      </p:sp>
      <p:sp>
        <p:nvSpPr>
          <p:cNvPr id="126" name="TextBox 125">
            <a:extLst>
              <a:ext uri="{FF2B5EF4-FFF2-40B4-BE49-F238E27FC236}">
                <a16:creationId xmlns:a16="http://schemas.microsoft.com/office/drawing/2014/main" xmlns="" id="{27EC7C78-CE5D-4437-B42A-7D92E2F76F18}"/>
              </a:ext>
            </a:extLst>
          </p:cNvPr>
          <p:cNvSpPr txBox="1"/>
          <p:nvPr/>
        </p:nvSpPr>
        <p:spPr>
          <a:xfrm>
            <a:off x="4719622" y="2790448"/>
            <a:ext cx="1898527" cy="400110"/>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Virtual Committee Meeting</a:t>
            </a:r>
            <a:endParaRPr lang="en-US" sz="1000" i="1" kern="0" dirty="0">
              <a:latin typeface="Segoe UI" panose="020B0502040204020203" pitchFamily="34" charset="0"/>
              <a:cs typeface="Segoe UI" panose="020B0502040204020203" pitchFamily="34" charset="0"/>
            </a:endParaRPr>
          </a:p>
        </p:txBody>
      </p:sp>
      <p:sp>
        <p:nvSpPr>
          <p:cNvPr id="127" name="TextBox 126">
            <a:extLst>
              <a:ext uri="{FF2B5EF4-FFF2-40B4-BE49-F238E27FC236}">
                <a16:creationId xmlns:a16="http://schemas.microsoft.com/office/drawing/2014/main" xmlns="" id="{587E0B6C-2036-402A-BFC0-133D5F52BA60}"/>
              </a:ext>
            </a:extLst>
          </p:cNvPr>
          <p:cNvSpPr txBox="1"/>
          <p:nvPr/>
        </p:nvSpPr>
        <p:spPr>
          <a:xfrm>
            <a:off x="7087515" y="2780724"/>
            <a:ext cx="1898527" cy="1015663"/>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Physical Committee Meeting (TBD)</a:t>
            </a:r>
          </a:p>
          <a:p>
            <a:pPr marL="228600" indent="-228600">
              <a:buFont typeface="+mj-lt"/>
              <a:buAutoNum type="arabicPeriod"/>
            </a:pPr>
            <a:r>
              <a:rPr lang="en-US" sz="1000" kern="0" dirty="0">
                <a:latin typeface="Segoe UI" panose="020B0502040204020203" pitchFamily="34" charset="0"/>
                <a:cs typeface="Segoe UI" panose="020B0502040204020203" pitchFamily="34" charset="0"/>
              </a:rPr>
              <a:t>Closing of call for Papers</a:t>
            </a:r>
          </a:p>
          <a:p>
            <a:pPr marL="228600" indent="-228600">
              <a:buFont typeface="+mj-lt"/>
              <a:buAutoNum type="arabicPeriod"/>
            </a:pPr>
            <a:r>
              <a:rPr lang="en-US" sz="1000" kern="0" dirty="0">
                <a:latin typeface="Segoe UI" panose="020B0502040204020203" pitchFamily="34" charset="0"/>
                <a:cs typeface="Segoe UI" panose="020B0502040204020203" pitchFamily="34" charset="0"/>
              </a:rPr>
              <a:t>Abstract review and recommendation of presenters</a:t>
            </a:r>
          </a:p>
        </p:txBody>
      </p:sp>
      <p:sp>
        <p:nvSpPr>
          <p:cNvPr id="128" name="TextBox 127">
            <a:extLst>
              <a:ext uri="{FF2B5EF4-FFF2-40B4-BE49-F238E27FC236}">
                <a16:creationId xmlns:a16="http://schemas.microsoft.com/office/drawing/2014/main" xmlns="" id="{4D280000-7177-4D2F-BEDA-41B23EE2708F}"/>
              </a:ext>
            </a:extLst>
          </p:cNvPr>
          <p:cNvSpPr txBox="1"/>
          <p:nvPr/>
        </p:nvSpPr>
        <p:spPr>
          <a:xfrm>
            <a:off x="9151175" y="2780724"/>
            <a:ext cx="1898527" cy="861774"/>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Virtual Committee Meeting</a:t>
            </a:r>
          </a:p>
          <a:p>
            <a:pPr marL="228600" indent="-228600">
              <a:buFont typeface="+mj-lt"/>
              <a:buAutoNum type="arabicPeriod"/>
            </a:pPr>
            <a:r>
              <a:rPr lang="en-US" sz="1000" kern="0" dirty="0">
                <a:latin typeface="Segoe UI" panose="020B0502040204020203" pitchFamily="34" charset="0"/>
                <a:cs typeface="Segoe UI" panose="020B0502040204020203" pitchFamily="34" charset="0"/>
              </a:rPr>
              <a:t>Submission of TWP Report to Secretary for consolidation</a:t>
            </a:r>
          </a:p>
        </p:txBody>
      </p:sp>
      <p:sp>
        <p:nvSpPr>
          <p:cNvPr id="129" name="TextBox 128">
            <a:extLst>
              <a:ext uri="{FF2B5EF4-FFF2-40B4-BE49-F238E27FC236}">
                <a16:creationId xmlns:a16="http://schemas.microsoft.com/office/drawing/2014/main" xmlns="" id="{49EB7714-56FF-43D7-B2E9-AB4D3A7B9154}"/>
              </a:ext>
            </a:extLst>
          </p:cNvPr>
          <p:cNvSpPr txBox="1"/>
          <p:nvPr/>
        </p:nvSpPr>
        <p:spPr>
          <a:xfrm>
            <a:off x="3841378" y="4594971"/>
            <a:ext cx="1898527" cy="400110"/>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Physical Committee Meeting (Malaysia)</a:t>
            </a:r>
          </a:p>
        </p:txBody>
      </p:sp>
      <p:sp>
        <p:nvSpPr>
          <p:cNvPr id="130" name="Rectangle: Rounded Corners 129">
            <a:extLst>
              <a:ext uri="{FF2B5EF4-FFF2-40B4-BE49-F238E27FC236}">
                <a16:creationId xmlns:a16="http://schemas.microsoft.com/office/drawing/2014/main" xmlns="" id="{EC3E380D-40BF-4A57-81FA-E01B2B751119}"/>
              </a:ext>
            </a:extLst>
          </p:cNvPr>
          <p:cNvSpPr/>
          <p:nvPr/>
        </p:nvSpPr>
        <p:spPr>
          <a:xfrm>
            <a:off x="3841378" y="4359531"/>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Q1</a:t>
            </a:r>
          </a:p>
        </p:txBody>
      </p:sp>
      <p:sp>
        <p:nvSpPr>
          <p:cNvPr id="131" name="Rectangle: Rounded Corners 130">
            <a:extLst>
              <a:ext uri="{FF2B5EF4-FFF2-40B4-BE49-F238E27FC236}">
                <a16:creationId xmlns:a16="http://schemas.microsoft.com/office/drawing/2014/main" xmlns="" id="{DBE29B89-28BA-465F-B29D-946F55B44958}"/>
              </a:ext>
            </a:extLst>
          </p:cNvPr>
          <p:cNvSpPr/>
          <p:nvPr/>
        </p:nvSpPr>
        <p:spPr>
          <a:xfrm>
            <a:off x="5744447" y="4359531"/>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Q2</a:t>
            </a:r>
          </a:p>
        </p:txBody>
      </p:sp>
      <p:sp>
        <p:nvSpPr>
          <p:cNvPr id="132" name="Rectangle: Rounded Corners 131">
            <a:extLst>
              <a:ext uri="{FF2B5EF4-FFF2-40B4-BE49-F238E27FC236}">
                <a16:creationId xmlns:a16="http://schemas.microsoft.com/office/drawing/2014/main" xmlns="" id="{7AC51486-93D3-4F43-8346-EE865F03DD6F}"/>
              </a:ext>
            </a:extLst>
          </p:cNvPr>
          <p:cNvSpPr/>
          <p:nvPr/>
        </p:nvSpPr>
        <p:spPr>
          <a:xfrm>
            <a:off x="8064159" y="4360925"/>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Q3</a:t>
            </a:r>
          </a:p>
        </p:txBody>
      </p:sp>
      <p:sp>
        <p:nvSpPr>
          <p:cNvPr id="133" name="Rectangle: Rounded Corners 132">
            <a:extLst>
              <a:ext uri="{FF2B5EF4-FFF2-40B4-BE49-F238E27FC236}">
                <a16:creationId xmlns:a16="http://schemas.microsoft.com/office/drawing/2014/main" xmlns="" id="{B3C802F1-729F-4356-A0F9-2DE826E11AED}"/>
              </a:ext>
            </a:extLst>
          </p:cNvPr>
          <p:cNvSpPr/>
          <p:nvPr/>
        </p:nvSpPr>
        <p:spPr>
          <a:xfrm>
            <a:off x="10170428" y="4360925"/>
            <a:ext cx="664330" cy="2339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Q4</a:t>
            </a:r>
          </a:p>
        </p:txBody>
      </p:sp>
      <p:sp>
        <p:nvSpPr>
          <p:cNvPr id="134" name="TextBox 133">
            <a:extLst>
              <a:ext uri="{FF2B5EF4-FFF2-40B4-BE49-F238E27FC236}">
                <a16:creationId xmlns:a16="http://schemas.microsoft.com/office/drawing/2014/main" xmlns="" id="{27094305-F7F6-4E50-B63D-AC65BF928C35}"/>
              </a:ext>
            </a:extLst>
          </p:cNvPr>
          <p:cNvSpPr txBox="1"/>
          <p:nvPr/>
        </p:nvSpPr>
        <p:spPr>
          <a:xfrm>
            <a:off x="5701838" y="4594971"/>
            <a:ext cx="1898527" cy="400110"/>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Virtual Committee Meeting</a:t>
            </a:r>
            <a:endParaRPr lang="en-US" sz="1000" i="1" kern="0" dirty="0">
              <a:latin typeface="Segoe UI" panose="020B0502040204020203" pitchFamily="34" charset="0"/>
              <a:cs typeface="Segoe UI" panose="020B0502040204020203" pitchFamily="34" charset="0"/>
            </a:endParaRPr>
          </a:p>
        </p:txBody>
      </p:sp>
      <p:sp>
        <p:nvSpPr>
          <p:cNvPr id="135" name="TextBox 134">
            <a:extLst>
              <a:ext uri="{FF2B5EF4-FFF2-40B4-BE49-F238E27FC236}">
                <a16:creationId xmlns:a16="http://schemas.microsoft.com/office/drawing/2014/main" xmlns="" id="{30E10AE3-593D-4FDC-BC55-38005F99DFEB}"/>
              </a:ext>
            </a:extLst>
          </p:cNvPr>
          <p:cNvSpPr txBox="1"/>
          <p:nvPr/>
        </p:nvSpPr>
        <p:spPr>
          <a:xfrm>
            <a:off x="8044331" y="4585247"/>
            <a:ext cx="1898527" cy="400110"/>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Physical Committee Meeting (TBD) </a:t>
            </a:r>
          </a:p>
        </p:txBody>
      </p:sp>
      <p:sp>
        <p:nvSpPr>
          <p:cNvPr id="136" name="TextBox 135">
            <a:extLst>
              <a:ext uri="{FF2B5EF4-FFF2-40B4-BE49-F238E27FC236}">
                <a16:creationId xmlns:a16="http://schemas.microsoft.com/office/drawing/2014/main" xmlns="" id="{E3C62CA3-E289-4609-B718-8A846BFB7A0E}"/>
              </a:ext>
            </a:extLst>
          </p:cNvPr>
          <p:cNvSpPr txBox="1"/>
          <p:nvPr/>
        </p:nvSpPr>
        <p:spPr>
          <a:xfrm>
            <a:off x="10107991" y="4585247"/>
            <a:ext cx="1898527" cy="400110"/>
          </a:xfrm>
          <a:prstGeom prst="rect">
            <a:avLst/>
          </a:prstGeom>
          <a:noFill/>
        </p:spPr>
        <p:txBody>
          <a:bodyPr wrap="square" rtlCol="0">
            <a:spAutoFit/>
          </a:bodyPr>
          <a:lstStyle/>
          <a:p>
            <a:pPr marL="228600" indent="-228600">
              <a:buFont typeface="+mj-lt"/>
              <a:buAutoNum type="arabicPeriod"/>
            </a:pPr>
            <a:r>
              <a:rPr lang="en-US" sz="1000" kern="0" dirty="0">
                <a:latin typeface="Segoe UI" panose="020B0502040204020203" pitchFamily="34" charset="0"/>
                <a:cs typeface="Segoe UI" panose="020B0502040204020203" pitchFamily="34" charset="0"/>
              </a:rPr>
              <a:t>Virtual Committee Meeting</a:t>
            </a:r>
            <a:endParaRPr lang="en-US" sz="1000" i="1" kern="0" dirty="0">
              <a:latin typeface="Segoe UI" panose="020B0502040204020203" pitchFamily="34" charset="0"/>
              <a:cs typeface="Segoe UI" panose="020B0502040204020203" pitchFamily="34" charset="0"/>
            </a:endParaRPr>
          </a:p>
        </p:txBody>
      </p:sp>
      <p:sp>
        <p:nvSpPr>
          <p:cNvPr id="137" name="TextBox 136">
            <a:extLst>
              <a:ext uri="{FF2B5EF4-FFF2-40B4-BE49-F238E27FC236}">
                <a16:creationId xmlns:a16="http://schemas.microsoft.com/office/drawing/2014/main" xmlns="" id="{C59F38D2-E2E7-4752-9483-0D0B1A6E3842}"/>
              </a:ext>
            </a:extLst>
          </p:cNvPr>
          <p:cNvSpPr txBox="1"/>
          <p:nvPr/>
        </p:nvSpPr>
        <p:spPr>
          <a:xfrm>
            <a:off x="8213304" y="5608441"/>
            <a:ext cx="3459108" cy="400110"/>
          </a:xfrm>
          <a:prstGeom prst="rect">
            <a:avLst/>
          </a:prstGeom>
          <a:noFill/>
        </p:spPr>
        <p:txBody>
          <a:bodyPr wrap="square" rtlCol="0">
            <a:spAutoFit/>
          </a:bodyPr>
          <a:lstStyle/>
          <a:p>
            <a:r>
              <a:rPr lang="en-US" sz="1000" i="1" kern="0" dirty="0">
                <a:latin typeface="Segoe UI" panose="020B0502040204020203" pitchFamily="34" charset="0"/>
                <a:cs typeface="Segoe UI" panose="020B0502040204020203" pitchFamily="34" charset="0"/>
              </a:rPr>
              <a:t>* Chairperson to seek confirmation of WGC Agenda from IGU CC - # of technical and industry insights sessions</a:t>
            </a:r>
          </a:p>
        </p:txBody>
      </p:sp>
      <p:cxnSp>
        <p:nvCxnSpPr>
          <p:cNvPr id="6" name="Straight Connector 5">
            <a:extLst>
              <a:ext uri="{FF2B5EF4-FFF2-40B4-BE49-F238E27FC236}">
                <a16:creationId xmlns:a16="http://schemas.microsoft.com/office/drawing/2014/main" xmlns="" id="{B445E45C-F0FE-46A1-9122-6550622BE8CD}"/>
              </a:ext>
            </a:extLst>
          </p:cNvPr>
          <p:cNvCxnSpPr/>
          <p:nvPr/>
        </p:nvCxnSpPr>
        <p:spPr>
          <a:xfrm flipV="1">
            <a:off x="2732548" y="2218918"/>
            <a:ext cx="8232076" cy="114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6B873394-DBBC-4BC1-B77B-646E5EED3A6B}"/>
              </a:ext>
            </a:extLst>
          </p:cNvPr>
          <p:cNvCxnSpPr/>
          <p:nvPr/>
        </p:nvCxnSpPr>
        <p:spPr>
          <a:xfrm flipV="1">
            <a:off x="3233567" y="4011074"/>
            <a:ext cx="8232076" cy="1144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198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0B5B026-939C-4AA8-A689-91C33B2C9105}"/>
              </a:ext>
            </a:extLst>
          </p:cNvPr>
          <p:cNvSpPr>
            <a:spLocks noGrp="1"/>
          </p:cNvSpPr>
          <p:nvPr>
            <p:ph type="sldNum" sz="quarter" idx="12"/>
          </p:nvPr>
        </p:nvSpPr>
        <p:spPr/>
        <p:txBody>
          <a:bodyPr/>
          <a:lstStyle/>
          <a:p>
            <a:fld id="{49AE70B2-8BF9-45C0-BB95-33D1B9D3A854}" type="slidenum">
              <a:rPr lang="zh-CN" altLang="en-US" smtClean="0"/>
              <a:t>111</a:t>
            </a:fld>
            <a:endParaRPr lang="en-US" altLang="zh-CN"/>
          </a:p>
        </p:txBody>
      </p:sp>
      <p:sp>
        <p:nvSpPr>
          <p:cNvPr id="3" name="BJPseudoFooter">
            <a:extLst>
              <a:ext uri="{FF2B5EF4-FFF2-40B4-BE49-F238E27FC236}">
                <a16:creationId xmlns:a16="http://schemas.microsoft.com/office/drawing/2014/main" xmlns="" id="{BE8EAE29-6649-4BAC-88D0-C3F989BAF104}"/>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sp>
        <p:nvSpPr>
          <p:cNvPr id="4" name="Rectangle 3">
            <a:extLst>
              <a:ext uri="{FF2B5EF4-FFF2-40B4-BE49-F238E27FC236}">
                <a16:creationId xmlns:a16="http://schemas.microsoft.com/office/drawing/2014/main" xmlns="" id="{A0C61487-71D4-494C-9118-8B9D02B1AFBD}"/>
              </a:ext>
            </a:extLst>
          </p:cNvPr>
          <p:cNvSpPr/>
          <p:nvPr/>
        </p:nvSpPr>
        <p:spPr>
          <a:xfrm>
            <a:off x="417945" y="1554480"/>
            <a:ext cx="4019050" cy="4404360"/>
          </a:xfrm>
          <a:prstGeom prst="rect">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wrap="square" lIns="91440" rIns="91440" anchor="ctr"/>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endParaRP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Provide an overview of key gas markets in selected regions and study the key drivers, enablers leading to where they are on the market maturity spectrum.  </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Identify key emerging opportunities and potential areas of leverage in terms of bilateral efforts.</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Identify issues and challenges in developing gas markets in the region, including those relating to market integration, gas pricing, financing, and investment requirements.</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smtClean="0">
                <a:ln>
                  <a:noFill/>
                </a:ln>
                <a:solidFill>
                  <a:prstClr val="black">
                    <a:hueOff val="0"/>
                    <a:satOff val="0"/>
                    <a:lumOff val="0"/>
                    <a:alphaOff val="0"/>
                  </a:prstClr>
                </a:solidFill>
                <a:effectLst/>
                <a:uLnTx/>
                <a:uFillTx/>
                <a:latin typeface="맑은 고딕"/>
                <a:ea typeface="+mn-ea"/>
                <a:cs typeface="+mn-cs"/>
              </a:rPr>
              <a:t>Ascertain </a:t>
            </a: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levels of activity and required investment on gas infrastructure and its scalability to support gas market growth.</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Offer objective views and suggestions on strategic options and action plans to promote the development of gas markets from a more integrated perspective.</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endParaRPr>
          </a:p>
        </p:txBody>
      </p:sp>
      <p:sp>
        <p:nvSpPr>
          <p:cNvPr id="5" name="Freeform 8">
            <a:extLst>
              <a:ext uri="{FF2B5EF4-FFF2-40B4-BE49-F238E27FC236}">
                <a16:creationId xmlns:a16="http://schemas.microsoft.com/office/drawing/2014/main" xmlns="" id="{536EB6E4-0417-4355-8257-D60BD813FFF1}"/>
              </a:ext>
            </a:extLst>
          </p:cNvPr>
          <p:cNvSpPr/>
          <p:nvPr/>
        </p:nvSpPr>
        <p:spPr>
          <a:xfrm>
            <a:off x="370070" y="899160"/>
            <a:ext cx="4114800" cy="751661"/>
          </a:xfrm>
          <a:custGeom>
            <a:avLst/>
            <a:gdLst>
              <a:gd name="connsiteX0" fmla="*/ 0 w 2372728"/>
              <a:gd name="connsiteY0" fmla="*/ 0 h 761612"/>
              <a:gd name="connsiteX1" fmla="*/ 2372728 w 2372728"/>
              <a:gd name="connsiteY1" fmla="*/ 0 h 761612"/>
              <a:gd name="connsiteX2" fmla="*/ 2372728 w 2372728"/>
              <a:gd name="connsiteY2" fmla="*/ 761612 h 761612"/>
              <a:gd name="connsiteX3" fmla="*/ 0 w 2372728"/>
              <a:gd name="connsiteY3" fmla="*/ 761612 h 761612"/>
              <a:gd name="connsiteX4" fmla="*/ 0 w 2372728"/>
              <a:gd name="connsiteY4" fmla="*/ 0 h 76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728" h="761612">
                <a:moveTo>
                  <a:pt x="0" y="0"/>
                </a:moveTo>
                <a:lnTo>
                  <a:pt x="2372728" y="0"/>
                </a:lnTo>
                <a:lnTo>
                  <a:pt x="2372728" y="761612"/>
                </a:lnTo>
                <a:lnTo>
                  <a:pt x="0" y="761612"/>
                </a:lnTo>
                <a:lnTo>
                  <a:pt x="0" y="0"/>
                </a:lnTo>
                <a:close/>
              </a:path>
            </a:pathLst>
          </a:custGeom>
          <a:gradFill flip="none" rotWithShape="1">
            <a:gsLst>
              <a:gs pos="0">
                <a:srgbClr val="0070C0"/>
              </a:gs>
              <a:gs pos="48000">
                <a:srgbClr val="4F81BD">
                  <a:lumMod val="97000"/>
                  <a:lumOff val="3000"/>
                </a:srgbClr>
              </a:gs>
              <a:gs pos="100000">
                <a:srgbClr val="9BBB59"/>
              </a:gs>
            </a:gsLst>
            <a:lin ang="0" scaled="1"/>
            <a:tileRect/>
          </a:gradFill>
          <a:ln w="25400" cap="flat" cmpd="sng" algn="ctr">
            <a:noFill/>
            <a:prstDash val="solid"/>
          </a:ln>
          <a:effectLst>
            <a:outerShdw blurRad="50800" dist="38100" dir="5400000" algn="t" rotWithShape="0">
              <a:prstClr val="black">
                <a:alpha val="40000"/>
              </a:prstClr>
            </a:outerShdw>
          </a:effectLst>
        </p:spPr>
        <p:txBody>
          <a:bodyPr spcFirstLastPara="0" vert="horz" wrap="square" lIns="91440" tIns="0" rIns="91440" bIns="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맑은 고딕"/>
                <a:ea typeface="+mn-ea"/>
                <a:cs typeface="+mn-cs"/>
              </a:rPr>
              <a:t>Regional gas markets development </a:t>
            </a:r>
          </a:p>
        </p:txBody>
      </p:sp>
      <p:sp>
        <p:nvSpPr>
          <p:cNvPr id="8" name="TextBox 7">
            <a:extLst>
              <a:ext uri="{FF2B5EF4-FFF2-40B4-BE49-F238E27FC236}">
                <a16:creationId xmlns:a16="http://schemas.microsoft.com/office/drawing/2014/main" xmlns="" id="{963877A9-6890-4CC3-8861-35B7167AAE2C}"/>
              </a:ext>
            </a:extLst>
          </p:cNvPr>
          <p:cNvSpPr txBox="1"/>
          <p:nvPr/>
        </p:nvSpPr>
        <p:spPr>
          <a:xfrm>
            <a:off x="10868949" y="120219"/>
            <a:ext cx="1196051" cy="746358"/>
          </a:xfrm>
          <a:prstGeom prst="rect">
            <a:avLst/>
          </a:prstGeom>
          <a:solidFill>
            <a:srgbClr val="9BBB59">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F81BD">
                    <a:lumMod val="75000"/>
                  </a:srgbClr>
                </a:solidFill>
                <a:effectLst/>
                <a:uLnTx/>
                <a:uFillTx/>
                <a:latin typeface="맑은 고딕"/>
              </a:rPr>
              <a:t>12</a:t>
            </a:r>
            <a:r>
              <a:rPr kumimoji="0" lang="en-US" sz="1050" b="0" i="0" u="none" strike="noStrike" kern="0" cap="none" spc="0" normalizeH="0" baseline="0" noProof="0" dirty="0">
                <a:ln>
                  <a:noFill/>
                </a:ln>
                <a:solidFill>
                  <a:srgbClr val="4F81BD">
                    <a:lumMod val="75000"/>
                  </a:srgbClr>
                </a:solidFill>
                <a:effectLst/>
                <a:uLnTx/>
                <a:uFillTx/>
                <a:latin typeface="맑은 고딕"/>
              </a:rPr>
              <a:t/>
            </a:r>
            <a:br>
              <a:rPr kumimoji="0" lang="en-US" sz="1050" b="0" i="0" u="none" strike="noStrike" kern="0" cap="none" spc="0" normalizeH="0" baseline="0" noProof="0" dirty="0">
                <a:ln>
                  <a:noFill/>
                </a:ln>
                <a:solidFill>
                  <a:srgbClr val="4F81BD">
                    <a:lumMod val="75000"/>
                  </a:srgbClr>
                </a:solidFill>
                <a:effectLst/>
                <a:uLnTx/>
                <a:uFillTx/>
                <a:latin typeface="맑은 고딕"/>
              </a:rPr>
            </a:br>
            <a:r>
              <a:rPr kumimoji="0" lang="en-US" sz="1050" b="0" i="0" u="none" strike="noStrike" kern="0" cap="none" spc="0" normalizeH="0" baseline="0" noProof="0" dirty="0">
                <a:ln>
                  <a:noFill/>
                </a:ln>
                <a:solidFill>
                  <a:srgbClr val="4F81BD">
                    <a:lumMod val="75000"/>
                  </a:srgbClr>
                </a:solidFill>
                <a:effectLst/>
                <a:uLnTx/>
                <a:uFillTx/>
                <a:latin typeface="맑은 고딕"/>
              </a:rPr>
              <a:t>members</a:t>
            </a:r>
            <a:endParaRPr kumimoji="0" lang="ru-RU" sz="1050" b="0" i="0" u="none" strike="noStrike" kern="0" cap="none" spc="0" normalizeH="0" baseline="0" noProof="0" dirty="0">
              <a:ln>
                <a:noFill/>
              </a:ln>
              <a:solidFill>
                <a:srgbClr val="4F81BD">
                  <a:lumMod val="75000"/>
                </a:srgbClr>
              </a:solidFill>
              <a:effectLst/>
              <a:uLnTx/>
              <a:uFillTx/>
            </a:endParaRPr>
          </a:p>
        </p:txBody>
      </p:sp>
      <p:sp>
        <p:nvSpPr>
          <p:cNvPr id="9" name="标题 2">
            <a:extLst>
              <a:ext uri="{FF2B5EF4-FFF2-40B4-BE49-F238E27FC236}">
                <a16:creationId xmlns:a16="http://schemas.microsoft.com/office/drawing/2014/main" xmlns="" id="{7D62F084-45B1-4B0D-AC02-F39190DBAAEF}"/>
              </a:ext>
            </a:extLst>
          </p:cNvPr>
          <p:cNvSpPr txBox="1">
            <a:spLocks/>
          </p:cNvSpPr>
          <p:nvPr/>
        </p:nvSpPr>
        <p:spPr>
          <a:xfrm>
            <a:off x="23150" y="6450"/>
            <a:ext cx="10150997" cy="770909"/>
          </a:xfrm>
          <a:prstGeom prst="rect">
            <a:avLst/>
          </a:prstGeom>
        </p:spPr>
        <p:txBody>
          <a:bodyPr anchor="ct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n-US" altLang="zh-CN" sz="1050" dirty="0">
                <a:solidFill>
                  <a:schemeClr val="tx1">
                    <a:lumMod val="50000"/>
                    <a:lumOff val="50000"/>
                  </a:schemeClr>
                </a:solidFill>
                <a:latin typeface="Segoe UI" panose="020B0502040204020203" pitchFamily="34" charset="0"/>
                <a:ea typeface="微软雅黑" panose="020B0503020204020204" charset="-122"/>
                <a:cs typeface="Segoe UI" panose="020B0502040204020203" pitchFamily="34" charset="0"/>
                <a:sym typeface="+mn-ea"/>
              </a:rPr>
              <a:t>Gas Markets Committee </a:t>
            </a:r>
          </a:p>
          <a:p>
            <a:r>
              <a:rPr lang="en-US" altLang="zh-CN" sz="2400" dirty="0">
                <a:latin typeface="Segoe UI" panose="020B0502040204020203" pitchFamily="34" charset="0"/>
                <a:ea typeface="微软雅黑" panose="020B0503020204020204" charset="-122"/>
                <a:cs typeface="Segoe UI" panose="020B0502040204020203" pitchFamily="34" charset="0"/>
                <a:sym typeface="+mn-ea"/>
              </a:rPr>
              <a:t>Study Group 1: Regional gas markets development </a:t>
            </a:r>
          </a:p>
        </p:txBody>
      </p:sp>
      <p:graphicFrame>
        <p:nvGraphicFramePr>
          <p:cNvPr id="10" name="Table 9">
            <a:extLst>
              <a:ext uri="{FF2B5EF4-FFF2-40B4-BE49-F238E27FC236}">
                <a16:creationId xmlns:a16="http://schemas.microsoft.com/office/drawing/2014/main" xmlns="" id="{2D3A2824-2930-4787-BABB-4BB992487525}"/>
              </a:ext>
            </a:extLst>
          </p:cNvPr>
          <p:cNvGraphicFramePr>
            <a:graphicFrameLocks noGrp="1"/>
          </p:cNvGraphicFramePr>
          <p:nvPr>
            <p:extLst>
              <p:ext uri="{D42A27DB-BD31-4B8C-83A1-F6EECF244321}">
                <p14:modId xmlns:p14="http://schemas.microsoft.com/office/powerpoint/2010/main" val="2729415151"/>
              </p:ext>
            </p:extLst>
          </p:nvPr>
        </p:nvGraphicFramePr>
        <p:xfrm>
          <a:off x="4740795" y="1788085"/>
          <a:ext cx="7209906" cy="3727916"/>
        </p:xfrm>
        <a:graphic>
          <a:graphicData uri="http://schemas.openxmlformats.org/drawingml/2006/table">
            <a:tbl>
              <a:tblPr>
                <a:tableStyleId>{5C22544A-7EE6-4342-B048-85BDC9FD1C3A}</a:tableStyleId>
              </a:tblPr>
              <a:tblGrid>
                <a:gridCol w="2403302">
                  <a:extLst>
                    <a:ext uri="{9D8B030D-6E8A-4147-A177-3AD203B41FA5}">
                      <a16:colId xmlns:a16="http://schemas.microsoft.com/office/drawing/2014/main" xmlns="" val="2685444449"/>
                    </a:ext>
                  </a:extLst>
                </a:gridCol>
                <a:gridCol w="2812703">
                  <a:extLst>
                    <a:ext uri="{9D8B030D-6E8A-4147-A177-3AD203B41FA5}">
                      <a16:colId xmlns:a16="http://schemas.microsoft.com/office/drawing/2014/main" xmlns="" val="1689011836"/>
                    </a:ext>
                  </a:extLst>
                </a:gridCol>
                <a:gridCol w="1993901">
                  <a:extLst>
                    <a:ext uri="{9D8B030D-6E8A-4147-A177-3AD203B41FA5}">
                      <a16:colId xmlns:a16="http://schemas.microsoft.com/office/drawing/2014/main" xmlns="" val="3117188978"/>
                    </a:ext>
                  </a:extLst>
                </a:gridCol>
              </a:tblGrid>
              <a:tr h="252139">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Member</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Organization / Company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Country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extLst>
                  <a:ext uri="{0D108BD9-81ED-4DB2-BD59-A6C34878D82A}">
                    <a16:rowId xmlns:a16="http://schemas.microsoft.com/office/drawing/2014/main" xmlns="" val="4087486090"/>
                  </a:ext>
                </a:extLst>
              </a:tr>
              <a:tr h="230054">
                <a:tc>
                  <a:txBody>
                    <a:bodyPr/>
                    <a:lstStyle/>
                    <a:p>
                      <a:pPr algn="l" fontAlgn="t"/>
                      <a:r>
                        <a:rPr lang="en-US" sz="1000" b="1" u="none" strike="noStrike" dirty="0">
                          <a:effectLst/>
                          <a:latin typeface="Segoe UI" panose="020B0502040204020203" pitchFamily="34" charset="0"/>
                          <a:cs typeface="Segoe UI" panose="020B0502040204020203" pitchFamily="34" charset="0"/>
                        </a:rPr>
                        <a:t>Nathaniel Oyatogun (SG Leader)</a:t>
                      </a:r>
                      <a:endParaRPr lang="en-US" sz="1000" b="1" i="0" u="none" strike="noStrike" dirty="0">
                        <a:solidFill>
                          <a:srgbClr val="1F497D"/>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Seplat Energy Plc</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Nigeria</a:t>
                      </a:r>
                    </a:p>
                  </a:txBody>
                  <a:tcPr marL="6350" marR="6350" marT="6350" marB="0">
                    <a:noFill/>
                  </a:tcPr>
                </a:tc>
                <a:extLst>
                  <a:ext uri="{0D108BD9-81ED-4DB2-BD59-A6C34878D82A}">
                    <a16:rowId xmlns:a16="http://schemas.microsoft.com/office/drawing/2014/main" xmlns="" val="1221704357"/>
                  </a:ext>
                </a:extLst>
              </a:tr>
              <a:tr h="230054">
                <a:tc>
                  <a:txBody>
                    <a:bodyPr/>
                    <a:lstStyle/>
                    <a:p>
                      <a:pPr algn="l" fontAlgn="t"/>
                      <a:r>
                        <a:rPr lang="en-US" sz="1000" u="none" strike="noStrike" dirty="0" smtClean="0">
                          <a:effectLst/>
                          <a:latin typeface="Segoe UI" panose="020B0502040204020203" pitchFamily="34" charset="0"/>
                          <a:cs typeface="Segoe UI" panose="020B0502040204020203" pitchFamily="34" charset="0"/>
                        </a:rPr>
                        <a:t>Titos Nhabomba </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ENH</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Mozambique</a:t>
                      </a:r>
                    </a:p>
                  </a:txBody>
                  <a:tcPr marL="6350" marR="6350" marT="6350" marB="0">
                    <a:noFill/>
                  </a:tcPr>
                </a:tc>
                <a:extLst>
                  <a:ext uri="{0D108BD9-81ED-4DB2-BD59-A6C34878D82A}">
                    <a16:rowId xmlns:a16="http://schemas.microsoft.com/office/drawing/2014/main" xmlns="" val="857363447"/>
                  </a:ext>
                </a:extLst>
              </a:tr>
              <a:tr h="230054">
                <a:tc>
                  <a:txBody>
                    <a:bodyPr/>
                    <a:lstStyle/>
                    <a:p>
                      <a:pPr algn="l" fontAlgn="t"/>
                      <a:r>
                        <a:rPr lang="en-US" sz="1000" u="none" strike="noStrike" dirty="0">
                          <a:effectLst/>
                          <a:latin typeface="Segoe UI" panose="020B0502040204020203" pitchFamily="34" charset="0"/>
                          <a:cs typeface="Segoe UI" panose="020B0502040204020203" pitchFamily="34" charset="0"/>
                        </a:rPr>
                        <a:t>Ahmed  Mroue</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a:effectLst/>
                          <a:latin typeface="Segoe UI" panose="020B0502040204020203" pitchFamily="34" charset="0"/>
                          <a:cs typeface="Segoe UI" panose="020B0502040204020203" pitchFamily="34" charset="0"/>
                        </a:rPr>
                        <a:t>Cheniere Energy</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a:solidFill>
                            <a:srgbClr val="000000"/>
                          </a:solidFill>
                          <a:effectLst/>
                          <a:latin typeface="Segoe UI" panose="020B0502040204020203" pitchFamily="34" charset="0"/>
                        </a:rPr>
                        <a:t>USA</a:t>
                      </a:r>
                    </a:p>
                  </a:txBody>
                  <a:tcPr marL="6350" marR="6350" marT="6350" marB="0">
                    <a:noFill/>
                  </a:tcPr>
                </a:tc>
                <a:extLst>
                  <a:ext uri="{0D108BD9-81ED-4DB2-BD59-A6C34878D82A}">
                    <a16:rowId xmlns:a16="http://schemas.microsoft.com/office/drawing/2014/main" xmlns="" val="380553268"/>
                  </a:ext>
                </a:extLst>
              </a:tr>
              <a:tr h="255021">
                <a:tc>
                  <a:txBody>
                    <a:bodyPr/>
                    <a:lstStyle/>
                    <a:p>
                      <a:pPr algn="l" fontAlgn="t"/>
                      <a:r>
                        <a:rPr lang="en-US" sz="1000" u="none" strike="noStrike">
                          <a:effectLst/>
                          <a:latin typeface="Segoe UI" panose="020B0502040204020203" pitchFamily="34" charset="0"/>
                          <a:cs typeface="Segoe UI" panose="020B0502040204020203" pitchFamily="34" charset="0"/>
                        </a:rPr>
                        <a:t>Weiguo Shan</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CNPC</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China</a:t>
                      </a:r>
                    </a:p>
                  </a:txBody>
                  <a:tcPr marL="6350" marR="6350" marT="6350" marB="0">
                    <a:noFill/>
                  </a:tcPr>
                </a:tc>
                <a:extLst>
                  <a:ext uri="{0D108BD9-81ED-4DB2-BD59-A6C34878D82A}">
                    <a16:rowId xmlns:a16="http://schemas.microsoft.com/office/drawing/2014/main" xmlns="" val="3677531904"/>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Sandino  Rizvanović</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Zenicagas Distribution Public Utility</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Bosnia and Herzegovina</a:t>
                      </a:r>
                    </a:p>
                  </a:txBody>
                  <a:tcPr marL="6350" marR="6350" marT="6350" marB="0">
                    <a:noFill/>
                  </a:tcPr>
                </a:tc>
                <a:extLst>
                  <a:ext uri="{0D108BD9-81ED-4DB2-BD59-A6C34878D82A}">
                    <a16:rowId xmlns:a16="http://schemas.microsoft.com/office/drawing/2014/main" xmlns="" val="2906771826"/>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Vedran Špehar</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a:effectLst/>
                          <a:latin typeface="Segoe UI" panose="020B0502040204020203" pitchFamily="34" charset="0"/>
                          <a:cs typeface="Segoe UI" panose="020B0502040204020203" pitchFamily="34" charset="0"/>
                        </a:rPr>
                        <a:t>PLINACRO Ltd.</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Croatia</a:t>
                      </a:r>
                    </a:p>
                  </a:txBody>
                  <a:tcPr marL="6350" marR="6350" marT="6350" marB="0">
                    <a:noFill/>
                  </a:tcPr>
                </a:tc>
                <a:extLst>
                  <a:ext uri="{0D108BD9-81ED-4DB2-BD59-A6C34878D82A}">
                    <a16:rowId xmlns:a16="http://schemas.microsoft.com/office/drawing/2014/main" xmlns="" val="1951122095"/>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Daniel Golja</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Energy Institute Hrvoje Pozar</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Croatia</a:t>
                      </a:r>
                    </a:p>
                  </a:txBody>
                  <a:tcPr marL="6350" marR="6350" marT="6350" marB="0">
                    <a:noFill/>
                  </a:tcPr>
                </a:tc>
                <a:extLst>
                  <a:ext uri="{0D108BD9-81ED-4DB2-BD59-A6C34878D82A}">
                    <a16:rowId xmlns:a16="http://schemas.microsoft.com/office/drawing/2014/main" xmlns="" val="2515918525"/>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Grzegorz Bujnowski</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PGNiG S.A.</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29884012"/>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César Álvarez</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Ecopetrol</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Colombia</a:t>
                      </a:r>
                    </a:p>
                  </a:txBody>
                  <a:tcPr marL="6350" marR="6350" marT="6350" marB="0">
                    <a:noFill/>
                  </a:tcPr>
                </a:tc>
                <a:extLst>
                  <a:ext uri="{0D108BD9-81ED-4DB2-BD59-A6C34878D82A}">
                    <a16:rowId xmlns:a16="http://schemas.microsoft.com/office/drawing/2014/main" xmlns="" val="3120637919"/>
                  </a:ext>
                </a:extLst>
              </a:tr>
              <a:tr h="230054">
                <a:tc>
                  <a:txBody>
                    <a:bodyPr/>
                    <a:lstStyle/>
                    <a:p>
                      <a:pPr algn="l" fontAlgn="t"/>
                      <a:r>
                        <a:rPr lang="fi-FI" sz="1000" u="none" strike="noStrike" dirty="0">
                          <a:effectLst/>
                          <a:latin typeface="Segoe UI" panose="020B0502040204020203" pitchFamily="34" charset="0"/>
                          <a:cs typeface="Segoe UI" panose="020B0502040204020203" pitchFamily="34" charset="0"/>
                        </a:rPr>
                        <a:t>Raja Ezwan Shafrizal Raja Safian </a:t>
                      </a:r>
                      <a:endParaRPr lang="fi-FI"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PETRONAS Energy &amp; Gas Trading Sdn Bhd</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3380139477"/>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Paartiban Paneerselvam</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PETRONAS Energy &amp; Gas Trading Sdn Bhd</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2029616083"/>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Sun Hui Sun</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Peking University</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China</a:t>
                      </a:r>
                    </a:p>
                  </a:txBody>
                  <a:tcPr marL="6350" marR="6350" marT="6350" marB="0">
                    <a:noFill/>
                  </a:tcPr>
                </a:tc>
                <a:extLst>
                  <a:ext uri="{0D108BD9-81ED-4DB2-BD59-A6C34878D82A}">
                    <a16:rowId xmlns:a16="http://schemas.microsoft.com/office/drawing/2014/main" xmlns="" val="1584024438"/>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Shaik Mohamed Jamil Haja</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Hibiscus Oil &amp; Gas Malaysia</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3487944531"/>
                  </a:ext>
                </a:extLst>
              </a:tr>
              <a:tr h="230054">
                <a:tc>
                  <a:txBody>
                    <a:bodyPr/>
                    <a:lstStyle/>
                    <a:p>
                      <a:pPr algn="l" fontAlgn="t"/>
                      <a:r>
                        <a:rPr lang="en-US" sz="1000" u="none" strike="noStrike">
                          <a:effectLst/>
                          <a:latin typeface="Segoe UI" panose="020B0502040204020203" pitchFamily="34" charset="0"/>
                          <a:cs typeface="Segoe UI" panose="020B0502040204020203" pitchFamily="34" charset="0"/>
                        </a:rPr>
                        <a:t>Tufan Can  Sener</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u="none" strike="noStrike" dirty="0">
                          <a:effectLst/>
                          <a:latin typeface="Segoe UI" panose="020B0502040204020203" pitchFamily="34" charset="0"/>
                          <a:cs typeface="Segoe UI" panose="020B0502040204020203" pitchFamily="34" charset="0"/>
                        </a:rPr>
                        <a:t>GAZBİR</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rPr>
                        <a:t>Turkey</a:t>
                      </a:r>
                    </a:p>
                  </a:txBody>
                  <a:tcPr marL="6350" marR="6350" marT="6350" marB="0">
                    <a:noFill/>
                  </a:tcPr>
                </a:tc>
                <a:extLst>
                  <a:ext uri="{0D108BD9-81ED-4DB2-BD59-A6C34878D82A}">
                    <a16:rowId xmlns:a16="http://schemas.microsoft.com/office/drawing/2014/main" xmlns="" val="1264146446"/>
                  </a:ext>
                </a:extLst>
              </a:tr>
              <a:tr h="230054">
                <a:tc>
                  <a:txBody>
                    <a:bodyPr/>
                    <a:lstStyle/>
                    <a:p>
                      <a:pPr algn="l" fontAlgn="t"/>
                      <a:r>
                        <a:rPr lang="en-US" sz="1000" u="none" strike="noStrike" dirty="0">
                          <a:effectLst/>
                          <a:latin typeface="Segoe UI" panose="020B0502040204020203" pitchFamily="34" charset="0"/>
                          <a:cs typeface="Segoe UI" panose="020B0502040204020203" pitchFamily="34" charset="0"/>
                        </a:rPr>
                        <a:t>Xingjian LV</a:t>
                      </a:r>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cs typeface="Segoe UI" panose="020B0502040204020203" pitchFamily="34" charset="0"/>
                        </a:rPr>
                        <a:t>BP plc</a:t>
                      </a:r>
                    </a:p>
                  </a:txBody>
                  <a:tcPr marL="6350" marR="6350" marT="6350" marB="0" anchor="ctr">
                    <a:noFill/>
                  </a:tcPr>
                </a:tc>
                <a:tc>
                  <a:txBody>
                    <a:bodyPr/>
                    <a:lstStyle/>
                    <a:p>
                      <a:pPr algn="l" fontAlgn="t"/>
                      <a:r>
                        <a:rPr lang="en-US" sz="1000" b="0" i="0" u="none" strike="noStrike" dirty="0">
                          <a:solidFill>
                            <a:srgbClr val="000000"/>
                          </a:solidFill>
                          <a:effectLst/>
                          <a:latin typeface="Segoe UI" panose="020B0502040204020203" pitchFamily="34" charset="0"/>
                          <a:cs typeface="Segoe UI" panose="020B0502040204020203" pitchFamily="34" charset="0"/>
                        </a:rPr>
                        <a:t>China</a:t>
                      </a:r>
                    </a:p>
                  </a:txBody>
                  <a:tcPr marL="6350" marR="6350" marT="6350" marB="0" anchor="ctr">
                    <a:noFill/>
                  </a:tcPr>
                </a:tc>
                <a:extLst>
                  <a:ext uri="{0D108BD9-81ED-4DB2-BD59-A6C34878D82A}">
                    <a16:rowId xmlns:a16="http://schemas.microsoft.com/office/drawing/2014/main" xmlns="" val="3615255598"/>
                  </a:ext>
                </a:extLst>
              </a:tr>
            </a:tbl>
          </a:graphicData>
        </a:graphic>
      </p:graphicFrame>
      <p:sp>
        <p:nvSpPr>
          <p:cNvPr id="18" name="TextBox 17">
            <a:extLst>
              <a:ext uri="{FF2B5EF4-FFF2-40B4-BE49-F238E27FC236}">
                <a16:creationId xmlns:a16="http://schemas.microsoft.com/office/drawing/2014/main" xmlns="" id="{DE94BC29-137B-4398-97C7-5C566D2B573A}"/>
              </a:ext>
            </a:extLst>
          </p:cNvPr>
          <p:cNvSpPr txBox="1"/>
          <p:nvPr/>
        </p:nvSpPr>
        <p:spPr>
          <a:xfrm>
            <a:off x="4686300" y="1002867"/>
            <a:ext cx="6972300" cy="738664"/>
          </a:xfrm>
          <a:prstGeom prst="rect">
            <a:avLst/>
          </a:prstGeom>
          <a:noFill/>
        </p:spPr>
        <p:txBody>
          <a:bodyPr wrap="square">
            <a:spAutoFit/>
          </a:bodyPr>
          <a:lstStyle/>
          <a:p>
            <a:r>
              <a:rPr lang="en-US" sz="1400" dirty="0">
                <a:latin typeface="Segoe UI" panose="020B0502040204020203" pitchFamily="34" charset="0"/>
                <a:cs typeface="Segoe UI" panose="020B0502040204020203" pitchFamily="34" charset="0"/>
              </a:rPr>
              <a:t>Gas market developments are a result of critical interdependencies, and the study will focus on key drivers and enablers leading to where they are on the market maturity spectrum, and opportunities and challenges. </a:t>
            </a:r>
          </a:p>
        </p:txBody>
      </p:sp>
    </p:spTree>
    <p:extLst>
      <p:ext uri="{BB962C8B-B14F-4D97-AF65-F5344CB8AC3E}">
        <p14:creationId xmlns:p14="http://schemas.microsoft.com/office/powerpoint/2010/main" val="35891317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0B5B026-939C-4AA8-A689-91C33B2C9105}"/>
              </a:ext>
            </a:extLst>
          </p:cNvPr>
          <p:cNvSpPr>
            <a:spLocks noGrp="1"/>
          </p:cNvSpPr>
          <p:nvPr>
            <p:ph type="sldNum" sz="quarter" idx="12"/>
          </p:nvPr>
        </p:nvSpPr>
        <p:spPr/>
        <p:txBody>
          <a:bodyPr/>
          <a:lstStyle/>
          <a:p>
            <a:fld id="{49AE70B2-8BF9-45C0-BB95-33D1B9D3A854}" type="slidenum">
              <a:rPr lang="zh-CN" altLang="en-US" smtClean="0"/>
              <a:t>112</a:t>
            </a:fld>
            <a:endParaRPr lang="en-US" altLang="zh-CN"/>
          </a:p>
        </p:txBody>
      </p:sp>
      <p:sp>
        <p:nvSpPr>
          <p:cNvPr id="3" name="BJPseudoFooter">
            <a:extLst>
              <a:ext uri="{FF2B5EF4-FFF2-40B4-BE49-F238E27FC236}">
                <a16:creationId xmlns:a16="http://schemas.microsoft.com/office/drawing/2014/main" xmlns="" id="{BE8EAE29-6649-4BAC-88D0-C3F989BAF104}"/>
              </a:ext>
            </a:extLst>
          </p:cNvPr>
          <p:cNvSpPr txBox="1"/>
          <p:nvPr>
            <p:custDataLst>
              <p:tags r:id="rId1"/>
            </p:custDataLst>
          </p:nvPr>
        </p:nvSpPr>
        <p:spPr>
          <a:xfrm>
            <a:off x="127000" y="6660634"/>
            <a:ext cx="11938000" cy="184666"/>
          </a:xfrm>
          <a:prstGeom prst="rect">
            <a:avLst/>
          </a:prstGeom>
          <a:noFill/>
        </p:spPr>
        <p:txBody>
          <a:bodyPr vert="horz" rtlCol="0">
            <a:spAutoFit/>
          </a:bodyPr>
          <a:lstStyle/>
          <a:p>
            <a:r>
              <a:rPr lang="en-US" sz="600">
                <a:solidFill>
                  <a:srgbClr val="000000"/>
                </a:solidFill>
                <a:latin typeface="Verdana" panose="020B0604030504040204" pitchFamily="34" charset="0"/>
              </a:rPr>
              <a:t>Open</a:t>
            </a:r>
          </a:p>
        </p:txBody>
      </p:sp>
      <p:sp>
        <p:nvSpPr>
          <p:cNvPr id="4" name="Rectangle 3">
            <a:extLst>
              <a:ext uri="{FF2B5EF4-FFF2-40B4-BE49-F238E27FC236}">
                <a16:creationId xmlns:a16="http://schemas.microsoft.com/office/drawing/2014/main" xmlns="" id="{A0C61487-71D4-494C-9118-8B9D02B1AFBD}"/>
              </a:ext>
            </a:extLst>
          </p:cNvPr>
          <p:cNvSpPr/>
          <p:nvPr/>
        </p:nvSpPr>
        <p:spPr>
          <a:xfrm>
            <a:off x="417945" y="1554480"/>
            <a:ext cx="4019050" cy="4404360"/>
          </a:xfrm>
          <a:prstGeom prst="rect">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wrap="square" lIns="91440" rIns="91440" anchor="ctr"/>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endParaRP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Provide an overview of gas relative to other sources of fuel and how it can complement other clean energy sources in decarbonization efforts. </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Assess what challenges and critical factors are required for the greening of gas, e.g., in terms of technology, cost and changes to demand. </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Identify potential areas of leverage in terms of addressing how all hydrocarbon sources, particularly gas, can be used more efficiently (and less), given the growing dependence on renewables in the future.</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Study and offer insights to the role of gas as a critical backstop and significant solution to renewable energy, given current challenges of adequate storage and transportation faced by the latter.</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rPr>
              <a:t>Offer views and suggestions on strategic options and action plans to promote the usage of gas in decarbonization effort. </a:t>
            </a:r>
          </a:p>
          <a:p>
            <a:pPr marL="173038" marR="0" lvl="0" indent="-173038" defTabSz="914400" eaLnBrk="1" fontAlgn="auto" latinLnBrk="0" hangingPunct="1">
              <a:lnSpc>
                <a:spcPct val="100000"/>
              </a:lnSpc>
              <a:spcBef>
                <a:spcPts val="0"/>
              </a:spcBef>
              <a:spcAft>
                <a:spcPts val="400"/>
              </a:spcAft>
              <a:buClrTx/>
              <a:buSzTx/>
              <a:buFont typeface="+mj-lt"/>
              <a:buAutoNum type="arabicPeriod"/>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mn-ea"/>
              <a:cs typeface="+mn-cs"/>
            </a:endParaRPr>
          </a:p>
        </p:txBody>
      </p:sp>
      <p:sp>
        <p:nvSpPr>
          <p:cNvPr id="5" name="Freeform 8">
            <a:extLst>
              <a:ext uri="{FF2B5EF4-FFF2-40B4-BE49-F238E27FC236}">
                <a16:creationId xmlns:a16="http://schemas.microsoft.com/office/drawing/2014/main" xmlns="" id="{536EB6E4-0417-4355-8257-D60BD813FFF1}"/>
              </a:ext>
            </a:extLst>
          </p:cNvPr>
          <p:cNvSpPr/>
          <p:nvPr/>
        </p:nvSpPr>
        <p:spPr>
          <a:xfrm>
            <a:off x="417945" y="879447"/>
            <a:ext cx="4114800" cy="751661"/>
          </a:xfrm>
          <a:custGeom>
            <a:avLst/>
            <a:gdLst>
              <a:gd name="connsiteX0" fmla="*/ 0 w 2372728"/>
              <a:gd name="connsiteY0" fmla="*/ 0 h 761612"/>
              <a:gd name="connsiteX1" fmla="*/ 2372728 w 2372728"/>
              <a:gd name="connsiteY1" fmla="*/ 0 h 761612"/>
              <a:gd name="connsiteX2" fmla="*/ 2372728 w 2372728"/>
              <a:gd name="connsiteY2" fmla="*/ 761612 h 761612"/>
              <a:gd name="connsiteX3" fmla="*/ 0 w 2372728"/>
              <a:gd name="connsiteY3" fmla="*/ 761612 h 761612"/>
              <a:gd name="connsiteX4" fmla="*/ 0 w 2372728"/>
              <a:gd name="connsiteY4" fmla="*/ 0 h 76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728" h="761612">
                <a:moveTo>
                  <a:pt x="0" y="0"/>
                </a:moveTo>
                <a:lnTo>
                  <a:pt x="2372728" y="0"/>
                </a:lnTo>
                <a:lnTo>
                  <a:pt x="2372728" y="761612"/>
                </a:lnTo>
                <a:lnTo>
                  <a:pt x="0" y="761612"/>
                </a:lnTo>
                <a:lnTo>
                  <a:pt x="0" y="0"/>
                </a:lnTo>
                <a:close/>
              </a:path>
            </a:pathLst>
          </a:custGeom>
          <a:gradFill flip="none" rotWithShape="1">
            <a:gsLst>
              <a:gs pos="0">
                <a:srgbClr val="0070C0"/>
              </a:gs>
              <a:gs pos="48000">
                <a:srgbClr val="4F81BD">
                  <a:lumMod val="97000"/>
                  <a:lumOff val="3000"/>
                </a:srgbClr>
              </a:gs>
              <a:gs pos="100000">
                <a:srgbClr val="9BBB59"/>
              </a:gs>
            </a:gsLst>
            <a:lin ang="0" scaled="1"/>
            <a:tileRect/>
          </a:gradFill>
          <a:ln w="25400" cap="flat" cmpd="sng" algn="ctr">
            <a:noFill/>
            <a:prstDash val="solid"/>
          </a:ln>
          <a:effectLst>
            <a:outerShdw blurRad="50800" dist="38100" dir="5400000" algn="t" rotWithShape="0">
              <a:prstClr val="black">
                <a:alpha val="40000"/>
              </a:prstClr>
            </a:outerShdw>
          </a:effectLst>
        </p:spPr>
        <p:txBody>
          <a:bodyPr spcFirstLastPara="0" vert="horz" wrap="square" lIns="91440" tIns="0" rIns="91440" bIns="0" numCol="1" spcCol="1270" anchor="ctr" anchorCtr="0">
            <a:noAutofit/>
          </a:bodyPr>
          <a:lstStyle/>
          <a:p>
            <a:pPr marL="0" marR="0" lvl="0" indent="0" algn="ctr" defTabSz="84455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맑은 고딕"/>
                <a:ea typeface="+mn-ea"/>
                <a:cs typeface="+mn-cs"/>
              </a:rPr>
              <a:t>Greening the gas markets</a:t>
            </a:r>
          </a:p>
        </p:txBody>
      </p:sp>
      <p:sp>
        <p:nvSpPr>
          <p:cNvPr id="8" name="TextBox 7">
            <a:extLst>
              <a:ext uri="{FF2B5EF4-FFF2-40B4-BE49-F238E27FC236}">
                <a16:creationId xmlns:a16="http://schemas.microsoft.com/office/drawing/2014/main" xmlns="" id="{963877A9-6890-4CC3-8861-35B7167AAE2C}"/>
              </a:ext>
            </a:extLst>
          </p:cNvPr>
          <p:cNvSpPr txBox="1"/>
          <p:nvPr/>
        </p:nvSpPr>
        <p:spPr>
          <a:xfrm>
            <a:off x="10868949" y="120219"/>
            <a:ext cx="1196051" cy="746358"/>
          </a:xfrm>
          <a:prstGeom prst="rect">
            <a:avLst/>
          </a:prstGeom>
          <a:solidFill>
            <a:srgbClr val="9BBB59">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F81BD">
                    <a:lumMod val="75000"/>
                  </a:srgbClr>
                </a:solidFill>
                <a:effectLst/>
                <a:uLnTx/>
                <a:uFillTx/>
                <a:latin typeface="맑은 고딕"/>
              </a:rPr>
              <a:t>13</a:t>
            </a:r>
            <a:r>
              <a:rPr kumimoji="0" lang="en-US" sz="1050" b="0" i="0" u="none" strike="noStrike" kern="0" cap="none" spc="0" normalizeH="0" baseline="0" noProof="0" dirty="0">
                <a:ln>
                  <a:noFill/>
                </a:ln>
                <a:solidFill>
                  <a:srgbClr val="4F81BD">
                    <a:lumMod val="75000"/>
                  </a:srgbClr>
                </a:solidFill>
                <a:effectLst/>
                <a:uLnTx/>
                <a:uFillTx/>
                <a:latin typeface="맑은 고딕"/>
              </a:rPr>
              <a:t/>
            </a:r>
            <a:br>
              <a:rPr kumimoji="0" lang="en-US" sz="1050" b="0" i="0" u="none" strike="noStrike" kern="0" cap="none" spc="0" normalizeH="0" baseline="0" noProof="0" dirty="0">
                <a:ln>
                  <a:noFill/>
                </a:ln>
                <a:solidFill>
                  <a:srgbClr val="4F81BD">
                    <a:lumMod val="75000"/>
                  </a:srgbClr>
                </a:solidFill>
                <a:effectLst/>
                <a:uLnTx/>
                <a:uFillTx/>
                <a:latin typeface="맑은 고딕"/>
              </a:rPr>
            </a:br>
            <a:r>
              <a:rPr kumimoji="0" lang="en-US" sz="1050" b="0" i="0" u="none" strike="noStrike" kern="0" cap="none" spc="0" normalizeH="0" baseline="0" noProof="0" dirty="0">
                <a:ln>
                  <a:noFill/>
                </a:ln>
                <a:solidFill>
                  <a:srgbClr val="4F81BD">
                    <a:lumMod val="75000"/>
                  </a:srgbClr>
                </a:solidFill>
                <a:effectLst/>
                <a:uLnTx/>
                <a:uFillTx/>
                <a:latin typeface="맑은 고딕"/>
              </a:rPr>
              <a:t>members</a:t>
            </a:r>
            <a:endParaRPr kumimoji="0" lang="ru-RU" sz="1050" b="0" i="0" u="none" strike="noStrike" kern="0" cap="none" spc="0" normalizeH="0" baseline="0" noProof="0" dirty="0">
              <a:ln>
                <a:noFill/>
              </a:ln>
              <a:solidFill>
                <a:srgbClr val="4F81BD">
                  <a:lumMod val="75000"/>
                </a:srgbClr>
              </a:solidFill>
              <a:effectLst/>
              <a:uLnTx/>
              <a:uFillTx/>
            </a:endParaRPr>
          </a:p>
        </p:txBody>
      </p:sp>
      <p:sp>
        <p:nvSpPr>
          <p:cNvPr id="9" name="标题 2">
            <a:extLst>
              <a:ext uri="{FF2B5EF4-FFF2-40B4-BE49-F238E27FC236}">
                <a16:creationId xmlns:a16="http://schemas.microsoft.com/office/drawing/2014/main" xmlns="" id="{7D62F084-45B1-4B0D-AC02-F39190DBAAEF}"/>
              </a:ext>
            </a:extLst>
          </p:cNvPr>
          <p:cNvSpPr txBox="1">
            <a:spLocks/>
          </p:cNvSpPr>
          <p:nvPr/>
        </p:nvSpPr>
        <p:spPr>
          <a:xfrm>
            <a:off x="23150" y="6450"/>
            <a:ext cx="10150997" cy="770909"/>
          </a:xfrm>
          <a:prstGeom prst="rect">
            <a:avLst/>
          </a:prstGeom>
        </p:spPr>
        <p:txBody>
          <a:bodyPr anchor="ct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n-US" altLang="zh-CN" sz="1050" dirty="0">
                <a:solidFill>
                  <a:schemeClr val="tx1">
                    <a:lumMod val="50000"/>
                    <a:lumOff val="50000"/>
                  </a:schemeClr>
                </a:solidFill>
                <a:latin typeface="Segoe UI" panose="020B0502040204020203" pitchFamily="34" charset="0"/>
                <a:ea typeface="微软雅黑" panose="020B0503020204020204" charset="-122"/>
                <a:cs typeface="Segoe UI" panose="020B0502040204020203" pitchFamily="34" charset="0"/>
                <a:sym typeface="+mn-ea"/>
              </a:rPr>
              <a:t>Gas Markets Committee </a:t>
            </a:r>
          </a:p>
          <a:p>
            <a:r>
              <a:rPr lang="en-US" altLang="zh-CN" sz="2400" dirty="0">
                <a:latin typeface="Segoe UI" panose="020B0502040204020203" pitchFamily="34" charset="0"/>
                <a:ea typeface="微软雅黑" panose="020B0503020204020204" charset="-122"/>
                <a:cs typeface="Segoe UI" panose="020B0502040204020203" pitchFamily="34" charset="0"/>
                <a:sym typeface="+mn-ea"/>
              </a:rPr>
              <a:t>Study Group 2: Greening the gas markets</a:t>
            </a:r>
          </a:p>
        </p:txBody>
      </p:sp>
      <p:graphicFrame>
        <p:nvGraphicFramePr>
          <p:cNvPr id="10" name="Table 9">
            <a:extLst>
              <a:ext uri="{FF2B5EF4-FFF2-40B4-BE49-F238E27FC236}">
                <a16:creationId xmlns:a16="http://schemas.microsoft.com/office/drawing/2014/main" xmlns="" id="{2D3A2824-2930-4787-BABB-4BB992487525}"/>
              </a:ext>
            </a:extLst>
          </p:cNvPr>
          <p:cNvGraphicFramePr>
            <a:graphicFrameLocks noGrp="1"/>
          </p:cNvGraphicFramePr>
          <p:nvPr>
            <p:extLst/>
          </p:nvPr>
        </p:nvGraphicFramePr>
        <p:xfrm>
          <a:off x="4740795" y="1788085"/>
          <a:ext cx="7209906" cy="3809012"/>
        </p:xfrm>
        <a:graphic>
          <a:graphicData uri="http://schemas.openxmlformats.org/drawingml/2006/table">
            <a:tbl>
              <a:tblPr>
                <a:tableStyleId>{5C22544A-7EE6-4342-B048-85BDC9FD1C3A}</a:tableStyleId>
              </a:tblPr>
              <a:tblGrid>
                <a:gridCol w="2403302">
                  <a:extLst>
                    <a:ext uri="{9D8B030D-6E8A-4147-A177-3AD203B41FA5}">
                      <a16:colId xmlns:a16="http://schemas.microsoft.com/office/drawing/2014/main" xmlns="" val="2685444449"/>
                    </a:ext>
                  </a:extLst>
                </a:gridCol>
                <a:gridCol w="2812703">
                  <a:extLst>
                    <a:ext uri="{9D8B030D-6E8A-4147-A177-3AD203B41FA5}">
                      <a16:colId xmlns:a16="http://schemas.microsoft.com/office/drawing/2014/main" xmlns="" val="1689011836"/>
                    </a:ext>
                  </a:extLst>
                </a:gridCol>
                <a:gridCol w="1993901">
                  <a:extLst>
                    <a:ext uri="{9D8B030D-6E8A-4147-A177-3AD203B41FA5}">
                      <a16:colId xmlns:a16="http://schemas.microsoft.com/office/drawing/2014/main" xmlns="" val="3117188978"/>
                    </a:ext>
                  </a:extLst>
                </a:gridCol>
              </a:tblGrid>
              <a:tr h="252139">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Member</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Organization / Company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Country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extLst>
                  <a:ext uri="{0D108BD9-81ED-4DB2-BD59-A6C34878D82A}">
                    <a16:rowId xmlns:a16="http://schemas.microsoft.com/office/drawing/2014/main" xmlns="" val="4087486090"/>
                  </a:ext>
                </a:extLst>
              </a:tr>
              <a:tr h="230054">
                <a:tc>
                  <a:txBody>
                    <a:bodyPr/>
                    <a:lstStyle/>
                    <a:p>
                      <a:pPr algn="l" fontAlgn="t"/>
                      <a:r>
                        <a:rPr lang="en-US" sz="1000" b="0" i="0" u="none" strike="noStrike">
                          <a:solidFill>
                            <a:srgbClr val="000000"/>
                          </a:solidFill>
                          <a:effectLst/>
                          <a:latin typeface="Segoe UI" panose="020B0502040204020203" pitchFamily="34" charset="0"/>
                        </a:rPr>
                        <a:t>Matthew Shruhan</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Cheniere Energy</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USA</a:t>
                      </a:r>
                    </a:p>
                  </a:txBody>
                  <a:tcPr marL="6350" marR="6350" marT="6350" marB="0">
                    <a:noFill/>
                  </a:tcPr>
                </a:tc>
                <a:extLst>
                  <a:ext uri="{0D108BD9-81ED-4DB2-BD59-A6C34878D82A}">
                    <a16:rowId xmlns:a16="http://schemas.microsoft.com/office/drawing/2014/main" xmlns="" val="1221704357"/>
                  </a:ext>
                </a:extLst>
              </a:tr>
              <a:tr h="230054">
                <a:tc>
                  <a:txBody>
                    <a:bodyPr/>
                    <a:lstStyle/>
                    <a:p>
                      <a:pPr algn="l" fontAlgn="t"/>
                      <a:r>
                        <a:rPr lang="en-US" sz="1000" b="0" i="0" u="none" strike="noStrike">
                          <a:solidFill>
                            <a:srgbClr val="000000"/>
                          </a:solidFill>
                          <a:effectLst/>
                          <a:latin typeface="Segoe UI" panose="020B0502040204020203" pitchFamily="34" charset="0"/>
                        </a:rPr>
                        <a:t>Xin He</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CNPC</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China</a:t>
                      </a:r>
                    </a:p>
                  </a:txBody>
                  <a:tcPr marL="6350" marR="6350" marT="6350" marB="0">
                    <a:noFill/>
                  </a:tcPr>
                </a:tc>
                <a:extLst>
                  <a:ext uri="{0D108BD9-81ED-4DB2-BD59-A6C34878D82A}">
                    <a16:rowId xmlns:a16="http://schemas.microsoft.com/office/drawing/2014/main" xmlns="" val="857363447"/>
                  </a:ext>
                </a:extLst>
              </a:tr>
              <a:tr h="230054">
                <a:tc>
                  <a:txBody>
                    <a:bodyPr/>
                    <a:lstStyle/>
                    <a:p>
                      <a:pPr algn="l" fontAlgn="t"/>
                      <a:r>
                        <a:rPr lang="en-US" sz="1000" b="0" i="0" u="none" strike="noStrike">
                          <a:solidFill>
                            <a:srgbClr val="000000"/>
                          </a:solidFill>
                          <a:effectLst/>
                          <a:latin typeface="Segoe UI" panose="020B0502040204020203" pitchFamily="34" charset="0"/>
                        </a:rPr>
                        <a:t>Aleksandra Czech</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PGNiG S.A.</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380553268"/>
                  </a:ext>
                </a:extLst>
              </a:tr>
              <a:tr h="255021">
                <a:tc>
                  <a:txBody>
                    <a:bodyPr/>
                    <a:lstStyle/>
                    <a:p>
                      <a:pPr algn="l" fontAlgn="t"/>
                      <a:r>
                        <a:rPr lang="en-US" sz="1000" b="0" i="0" u="none" strike="noStrike">
                          <a:solidFill>
                            <a:srgbClr val="000000"/>
                          </a:solidFill>
                          <a:effectLst/>
                          <a:latin typeface="Segoe UI" panose="020B0502040204020203" pitchFamily="34" charset="0"/>
                        </a:rPr>
                        <a:t>João Falcão</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EDP Renováveis PT-PO</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Portugal</a:t>
                      </a:r>
                    </a:p>
                  </a:txBody>
                  <a:tcPr marL="6350" marR="6350" marT="6350" marB="0">
                    <a:noFill/>
                  </a:tcPr>
                </a:tc>
                <a:extLst>
                  <a:ext uri="{0D108BD9-81ED-4DB2-BD59-A6C34878D82A}">
                    <a16:rowId xmlns:a16="http://schemas.microsoft.com/office/drawing/2014/main" xmlns="" val="3677531904"/>
                  </a:ext>
                </a:extLst>
              </a:tr>
              <a:tr h="230054">
                <a:tc>
                  <a:txBody>
                    <a:bodyPr/>
                    <a:lstStyle/>
                    <a:p>
                      <a:pPr algn="l" fontAlgn="t"/>
                      <a:r>
                        <a:rPr lang="en-US" sz="1000" b="0" i="0" u="none" strike="noStrike">
                          <a:solidFill>
                            <a:srgbClr val="000000"/>
                          </a:solidFill>
                          <a:effectLst/>
                          <a:latin typeface="Segoe UI" panose="020B0502040204020203" pitchFamily="34" charset="0"/>
                        </a:rPr>
                        <a:t>Fabio Tarazona</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Ecopetrol Group</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Colombia</a:t>
                      </a:r>
                    </a:p>
                  </a:txBody>
                  <a:tcPr marL="6350" marR="6350" marT="6350" marB="0">
                    <a:noFill/>
                  </a:tcPr>
                </a:tc>
                <a:extLst>
                  <a:ext uri="{0D108BD9-81ED-4DB2-BD59-A6C34878D82A}">
                    <a16:rowId xmlns:a16="http://schemas.microsoft.com/office/drawing/2014/main" xmlns="" val="2906771826"/>
                  </a:ext>
                </a:extLst>
              </a:tr>
              <a:tr h="230054">
                <a:tc>
                  <a:txBody>
                    <a:bodyPr/>
                    <a:lstStyle/>
                    <a:p>
                      <a:pPr algn="l" fontAlgn="t"/>
                      <a:r>
                        <a:rPr lang="en-US" sz="1000" b="0" i="0" u="none" strike="noStrike">
                          <a:solidFill>
                            <a:srgbClr val="000000"/>
                          </a:solidFill>
                          <a:effectLst/>
                          <a:latin typeface="Segoe UI" panose="020B0502040204020203" pitchFamily="34" charset="0"/>
                        </a:rPr>
                        <a:t>Farhaini  Fasri</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PETRONAS</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1951122095"/>
                  </a:ext>
                </a:extLst>
              </a:tr>
              <a:tr h="230054">
                <a:tc>
                  <a:txBody>
                    <a:bodyPr/>
                    <a:lstStyle/>
                    <a:p>
                      <a:pPr algn="l" fontAlgn="t"/>
                      <a:r>
                        <a:rPr lang="en-US" sz="1000" b="0" i="0" u="none" strike="noStrike">
                          <a:solidFill>
                            <a:srgbClr val="000000"/>
                          </a:solidFill>
                          <a:effectLst/>
                          <a:latin typeface="Segoe UI" panose="020B0502040204020203" pitchFamily="34" charset="0"/>
                        </a:rPr>
                        <a:t>Zane Mcdonald</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GTI Energy</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USA</a:t>
                      </a:r>
                    </a:p>
                  </a:txBody>
                  <a:tcPr marL="6350" marR="6350" marT="6350" marB="0">
                    <a:noFill/>
                  </a:tcPr>
                </a:tc>
                <a:extLst>
                  <a:ext uri="{0D108BD9-81ED-4DB2-BD59-A6C34878D82A}">
                    <a16:rowId xmlns:a16="http://schemas.microsoft.com/office/drawing/2014/main" xmlns="" val="2515918525"/>
                  </a:ext>
                </a:extLst>
              </a:tr>
              <a:tr h="230054">
                <a:tc>
                  <a:txBody>
                    <a:bodyPr/>
                    <a:lstStyle/>
                    <a:p>
                      <a:pPr algn="l" fontAlgn="t"/>
                      <a:r>
                        <a:rPr lang="en-US" sz="1000" b="0" i="0" u="none" strike="noStrike">
                          <a:solidFill>
                            <a:srgbClr val="000000"/>
                          </a:solidFill>
                          <a:effectLst/>
                          <a:latin typeface="Segoe UI" panose="020B0502040204020203" pitchFamily="34" charset="0"/>
                        </a:rPr>
                        <a:t>Musa Cem  Önal</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GAZBİR</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Turkey</a:t>
                      </a:r>
                    </a:p>
                  </a:txBody>
                  <a:tcPr marL="6350" marR="6350" marT="6350" marB="0">
                    <a:noFill/>
                  </a:tcPr>
                </a:tc>
                <a:extLst>
                  <a:ext uri="{0D108BD9-81ED-4DB2-BD59-A6C34878D82A}">
                    <a16:rowId xmlns:a16="http://schemas.microsoft.com/office/drawing/2014/main" xmlns="" val="29884012"/>
                  </a:ext>
                </a:extLst>
              </a:tr>
              <a:tr h="230054">
                <a:tc>
                  <a:txBody>
                    <a:bodyPr/>
                    <a:lstStyle/>
                    <a:p>
                      <a:pPr algn="l" fontAlgn="t"/>
                      <a:r>
                        <a:rPr lang="en-US" sz="1000" b="0" i="0" u="none" strike="noStrike">
                          <a:solidFill>
                            <a:srgbClr val="000000"/>
                          </a:solidFill>
                          <a:effectLst/>
                          <a:latin typeface="Segoe UI" panose="020B0502040204020203" pitchFamily="34" charset="0"/>
                        </a:rPr>
                        <a:t>Adejoke Ajaero</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Seplat Energy Plc</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Nigeria</a:t>
                      </a:r>
                    </a:p>
                  </a:txBody>
                  <a:tcPr marL="6350" marR="6350" marT="6350" marB="0">
                    <a:noFill/>
                  </a:tcPr>
                </a:tc>
                <a:extLst>
                  <a:ext uri="{0D108BD9-81ED-4DB2-BD59-A6C34878D82A}">
                    <a16:rowId xmlns:a16="http://schemas.microsoft.com/office/drawing/2014/main" xmlns="" val="3120637919"/>
                  </a:ext>
                </a:extLst>
              </a:tr>
              <a:tr h="230054">
                <a:tc>
                  <a:txBody>
                    <a:bodyPr/>
                    <a:lstStyle/>
                    <a:p>
                      <a:pPr algn="l" fontAlgn="t"/>
                      <a:r>
                        <a:rPr lang="en-US" sz="1000" b="0" i="0" u="none" strike="noStrike">
                          <a:solidFill>
                            <a:srgbClr val="000000"/>
                          </a:solidFill>
                          <a:effectLst/>
                          <a:latin typeface="Segoe UI" panose="020B0502040204020203" pitchFamily="34" charset="0"/>
                        </a:rPr>
                        <a:t>Marcia Maynard</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National Energy Corporation of Trinidad and Tobago</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Trinidad and Tobago</a:t>
                      </a:r>
                    </a:p>
                  </a:txBody>
                  <a:tcPr marL="6350" marR="6350" marT="6350" marB="0">
                    <a:noFill/>
                  </a:tcPr>
                </a:tc>
                <a:extLst>
                  <a:ext uri="{0D108BD9-81ED-4DB2-BD59-A6C34878D82A}">
                    <a16:rowId xmlns:a16="http://schemas.microsoft.com/office/drawing/2014/main" xmlns="" val="3380139477"/>
                  </a:ext>
                </a:extLst>
              </a:tr>
              <a:tr h="230054">
                <a:tc>
                  <a:txBody>
                    <a:bodyPr/>
                    <a:lstStyle/>
                    <a:p>
                      <a:pPr algn="l" fontAlgn="t"/>
                      <a:r>
                        <a:rPr lang="en-US" sz="1000" b="0" i="0" u="none" strike="noStrike">
                          <a:solidFill>
                            <a:srgbClr val="000000"/>
                          </a:solidFill>
                          <a:effectLst/>
                          <a:latin typeface="Segoe UI" panose="020B0502040204020203" pitchFamily="34" charset="0"/>
                        </a:rPr>
                        <a:t>Greg Silverman </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BP plc</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UK </a:t>
                      </a:r>
                    </a:p>
                  </a:txBody>
                  <a:tcPr marL="6350" marR="6350" marT="6350" marB="0">
                    <a:noFill/>
                  </a:tcPr>
                </a:tc>
                <a:extLst>
                  <a:ext uri="{0D108BD9-81ED-4DB2-BD59-A6C34878D82A}">
                    <a16:rowId xmlns:a16="http://schemas.microsoft.com/office/drawing/2014/main" xmlns="" val="2029616083"/>
                  </a:ext>
                </a:extLst>
              </a:tr>
              <a:tr h="230054">
                <a:tc>
                  <a:txBody>
                    <a:bodyPr/>
                    <a:lstStyle/>
                    <a:p>
                      <a:pPr algn="l" fontAlgn="t"/>
                      <a:r>
                        <a:rPr lang="en-US" sz="1000" b="0" i="0" u="none" strike="noStrike">
                          <a:solidFill>
                            <a:srgbClr val="000000"/>
                          </a:solidFill>
                          <a:effectLst/>
                          <a:latin typeface="Segoe UI" panose="020B0502040204020203" pitchFamily="34" charset="0"/>
                        </a:rPr>
                        <a:t>Dinesh Cheryan</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Hess Exploration and Production</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1584024438"/>
                  </a:ext>
                </a:extLst>
              </a:tr>
              <a:tr h="230054">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extLst>
                  <a:ext uri="{0D108BD9-81ED-4DB2-BD59-A6C34878D82A}">
                    <a16:rowId xmlns:a16="http://schemas.microsoft.com/office/drawing/2014/main" xmlns="" val="3487944531"/>
                  </a:ext>
                </a:extLst>
              </a:tr>
              <a:tr h="230054">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extLst>
                  <a:ext uri="{0D108BD9-81ED-4DB2-BD59-A6C34878D82A}">
                    <a16:rowId xmlns:a16="http://schemas.microsoft.com/office/drawing/2014/main" xmlns="" val="1264146446"/>
                  </a:ext>
                </a:extLst>
              </a:tr>
              <a:tr h="230054">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extLst>
                  <a:ext uri="{0D108BD9-81ED-4DB2-BD59-A6C34878D82A}">
                    <a16:rowId xmlns:a16="http://schemas.microsoft.com/office/drawing/2014/main" xmlns="" val="3615255598"/>
                  </a:ext>
                </a:extLst>
              </a:tr>
            </a:tbl>
          </a:graphicData>
        </a:graphic>
      </p:graphicFrame>
      <p:sp>
        <p:nvSpPr>
          <p:cNvPr id="18" name="TextBox 17">
            <a:extLst>
              <a:ext uri="{FF2B5EF4-FFF2-40B4-BE49-F238E27FC236}">
                <a16:creationId xmlns:a16="http://schemas.microsoft.com/office/drawing/2014/main" xmlns="" id="{DE94BC29-137B-4398-97C7-5C566D2B573A}"/>
              </a:ext>
            </a:extLst>
          </p:cNvPr>
          <p:cNvSpPr txBox="1"/>
          <p:nvPr/>
        </p:nvSpPr>
        <p:spPr>
          <a:xfrm>
            <a:off x="4740795" y="1062912"/>
            <a:ext cx="7135630" cy="738664"/>
          </a:xfrm>
          <a:prstGeom prst="rect">
            <a:avLst/>
          </a:prstGeom>
          <a:noFill/>
        </p:spPr>
        <p:txBody>
          <a:bodyPr wrap="square">
            <a:spAutoFit/>
          </a:bodyPr>
          <a:lstStyle/>
          <a:p>
            <a:r>
              <a:rPr lang="en-US" sz="1400" dirty="0">
                <a:latin typeface="Segoe UI" panose="020B0502040204020203" pitchFamily="34" charset="0"/>
                <a:cs typeface="Segoe UI" panose="020B0502040204020203" pitchFamily="34" charset="0"/>
              </a:rPr>
              <a:t>Building on the work from the past triennium, the study will provide an overview of gas relative to other sources of fuel and how it is able to complement other clean energy sources in decarbonization efforts and their critical enablers. </a:t>
            </a:r>
          </a:p>
        </p:txBody>
      </p:sp>
    </p:spTree>
    <p:extLst>
      <p:ext uri="{BB962C8B-B14F-4D97-AF65-F5344CB8AC3E}">
        <p14:creationId xmlns:p14="http://schemas.microsoft.com/office/powerpoint/2010/main" val="40758319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0B5B026-939C-4AA8-A689-91C33B2C91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600" b="1" i="0" u="none" strike="noStrike" kern="1200" cap="none" spc="0" normalizeH="0" baseline="0" noProof="0" smtClean="0">
                <a:ln>
                  <a:noFill/>
                </a:ln>
                <a:solidFill>
                  <a:prstClr val="white"/>
                </a:solidFill>
                <a:effectLst/>
                <a:uLnTx/>
                <a:uFillTx/>
                <a:latin typeface="Arial"/>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US" altLang="zh-CN" sz="1600" b="1" i="0" u="none" strike="noStrike" kern="1200" cap="none" spc="0" normalizeH="0" baseline="0" noProof="0">
              <a:ln>
                <a:noFill/>
              </a:ln>
              <a:solidFill>
                <a:prstClr val="white"/>
              </a:solidFill>
              <a:effectLst/>
              <a:uLnTx/>
              <a:uFillTx/>
              <a:latin typeface="Arial"/>
              <a:ea typeface="微软雅黑"/>
              <a:cs typeface="+mn-cs"/>
            </a:endParaRPr>
          </a:p>
        </p:txBody>
      </p:sp>
      <p:sp>
        <p:nvSpPr>
          <p:cNvPr id="3" name="BJPseudoFooter">
            <a:extLst>
              <a:ext uri="{FF2B5EF4-FFF2-40B4-BE49-F238E27FC236}">
                <a16:creationId xmlns:a16="http://schemas.microsoft.com/office/drawing/2014/main" xmlns="" id="{BE8EAE29-6649-4BAC-88D0-C3F989BAF104}"/>
              </a:ext>
            </a:extLst>
          </p:cNvPr>
          <p:cNvSpPr txBox="1"/>
          <p:nvPr>
            <p:custDataLst>
              <p:tags r:id="rId1"/>
            </p:custDataLst>
          </p:nvPr>
        </p:nvSpPr>
        <p:spPr>
          <a:xfrm>
            <a:off x="127000" y="6660634"/>
            <a:ext cx="11938000" cy="184666"/>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Verdana" panose="020B0604030504040204" pitchFamily="34" charset="0"/>
              </a:rPr>
              <a:t>Open</a:t>
            </a:r>
          </a:p>
        </p:txBody>
      </p:sp>
      <p:sp>
        <p:nvSpPr>
          <p:cNvPr id="4" name="Rectangle 3">
            <a:extLst>
              <a:ext uri="{FF2B5EF4-FFF2-40B4-BE49-F238E27FC236}">
                <a16:creationId xmlns:a16="http://schemas.microsoft.com/office/drawing/2014/main" xmlns="" id="{A0C61487-71D4-494C-9118-8B9D02B1AFBD}"/>
              </a:ext>
            </a:extLst>
          </p:cNvPr>
          <p:cNvSpPr/>
          <p:nvPr/>
        </p:nvSpPr>
        <p:spPr>
          <a:xfrm>
            <a:off x="417945" y="1554480"/>
            <a:ext cx="4019050" cy="4404360"/>
          </a:xfrm>
          <a:prstGeom prst="rect">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wrap="square" lIns="91440" rIns="91440" anchor="ct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endParaRP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rPr>
              <a:t>Determine and highlight the key impact of pandemics to global gas markets and study the resilience of global gas systems and the markets they serve.</a:t>
            </a: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rPr>
              <a:t>Understand the role of gas during turbulent times to ensure energy security.</a:t>
            </a: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rPr>
              <a:t>Identify and highlight gamechangers and market adaptations to the new norm, post-COVID-19, for both gas suppliers and consumers.</a:t>
            </a: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rPr>
              <a:t>Understand whether such market implications disrupt the role of gas in the overall efforts of clean energy transition plans.</a:t>
            </a: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rPr>
              <a:t>Offer objective views and suggestions on strategic options and action plans on how gas plays a role in economic recovery, post-pandemic.</a:t>
            </a:r>
          </a:p>
          <a:p>
            <a:pPr marL="173038" marR="0" lvl="0" indent="-173038" algn="l" defTabSz="914400" rtl="0" eaLnBrk="1" fontAlgn="auto" latinLnBrk="0" hangingPunct="1">
              <a:lnSpc>
                <a:spcPct val="100000"/>
              </a:lnSpc>
              <a:spcBef>
                <a:spcPts val="0"/>
              </a:spcBef>
              <a:spcAft>
                <a:spcPts val="400"/>
              </a:spcAft>
              <a:buClrTx/>
              <a:buSzTx/>
              <a:buFont typeface="+mj-lt"/>
              <a:buAutoNum type="arabicPeriod"/>
              <a:tabLst/>
              <a:defRPr/>
            </a:pPr>
            <a:endParaRPr kumimoji="0" lang="en-US" sz="1300" b="0" i="0" u="none" strike="noStrike" kern="0" cap="none" spc="0" normalizeH="0" baseline="0" noProof="0" dirty="0">
              <a:ln>
                <a:noFill/>
              </a:ln>
              <a:solidFill>
                <a:prstClr val="black">
                  <a:hueOff val="0"/>
                  <a:satOff val="0"/>
                  <a:lumOff val="0"/>
                  <a:alphaOff val="0"/>
                </a:prstClr>
              </a:solidFill>
              <a:effectLst/>
              <a:uLnTx/>
              <a:uFillTx/>
              <a:latin typeface="맑은 고딕"/>
              <a:ea typeface="微软雅黑"/>
              <a:cs typeface="+mn-cs"/>
            </a:endParaRPr>
          </a:p>
        </p:txBody>
      </p:sp>
      <p:sp>
        <p:nvSpPr>
          <p:cNvPr id="5" name="Freeform 8">
            <a:extLst>
              <a:ext uri="{FF2B5EF4-FFF2-40B4-BE49-F238E27FC236}">
                <a16:creationId xmlns:a16="http://schemas.microsoft.com/office/drawing/2014/main" xmlns="" id="{536EB6E4-0417-4355-8257-D60BD813FFF1}"/>
              </a:ext>
            </a:extLst>
          </p:cNvPr>
          <p:cNvSpPr/>
          <p:nvPr/>
        </p:nvSpPr>
        <p:spPr>
          <a:xfrm>
            <a:off x="417945" y="879447"/>
            <a:ext cx="4114800" cy="751661"/>
          </a:xfrm>
          <a:custGeom>
            <a:avLst/>
            <a:gdLst>
              <a:gd name="connsiteX0" fmla="*/ 0 w 2372728"/>
              <a:gd name="connsiteY0" fmla="*/ 0 h 761612"/>
              <a:gd name="connsiteX1" fmla="*/ 2372728 w 2372728"/>
              <a:gd name="connsiteY1" fmla="*/ 0 h 761612"/>
              <a:gd name="connsiteX2" fmla="*/ 2372728 w 2372728"/>
              <a:gd name="connsiteY2" fmla="*/ 761612 h 761612"/>
              <a:gd name="connsiteX3" fmla="*/ 0 w 2372728"/>
              <a:gd name="connsiteY3" fmla="*/ 761612 h 761612"/>
              <a:gd name="connsiteX4" fmla="*/ 0 w 2372728"/>
              <a:gd name="connsiteY4" fmla="*/ 0 h 76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728" h="761612">
                <a:moveTo>
                  <a:pt x="0" y="0"/>
                </a:moveTo>
                <a:lnTo>
                  <a:pt x="2372728" y="0"/>
                </a:lnTo>
                <a:lnTo>
                  <a:pt x="2372728" y="761612"/>
                </a:lnTo>
                <a:lnTo>
                  <a:pt x="0" y="761612"/>
                </a:lnTo>
                <a:lnTo>
                  <a:pt x="0" y="0"/>
                </a:lnTo>
                <a:close/>
              </a:path>
            </a:pathLst>
          </a:custGeom>
          <a:gradFill flip="none" rotWithShape="1">
            <a:gsLst>
              <a:gs pos="0">
                <a:srgbClr val="0070C0"/>
              </a:gs>
              <a:gs pos="48000">
                <a:srgbClr val="4F81BD">
                  <a:lumMod val="97000"/>
                  <a:lumOff val="3000"/>
                </a:srgbClr>
              </a:gs>
              <a:gs pos="100000">
                <a:srgbClr val="9BBB59"/>
              </a:gs>
            </a:gsLst>
            <a:lin ang="0" scaled="1"/>
            <a:tileRect/>
          </a:gradFill>
          <a:ln w="25400" cap="flat" cmpd="sng" algn="ctr">
            <a:noFill/>
            <a:prstDash val="solid"/>
          </a:ln>
          <a:effectLst>
            <a:outerShdw blurRad="50800" dist="38100" dir="5400000" algn="t" rotWithShape="0">
              <a:prstClr val="black">
                <a:alpha val="40000"/>
              </a:prstClr>
            </a:outerShdw>
          </a:effectLst>
        </p:spPr>
        <p:txBody>
          <a:bodyPr spcFirstLastPara="0" vert="horz" wrap="square" lIns="91440" tIns="0" rIns="91440" bIns="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맑은 고딕"/>
                <a:ea typeface="微软雅黑"/>
                <a:cs typeface="+mn-cs"/>
              </a:rPr>
              <a:t>Impact of pandemics on gas markets</a:t>
            </a:r>
          </a:p>
        </p:txBody>
      </p:sp>
      <p:sp>
        <p:nvSpPr>
          <p:cNvPr id="8" name="TextBox 7">
            <a:extLst>
              <a:ext uri="{FF2B5EF4-FFF2-40B4-BE49-F238E27FC236}">
                <a16:creationId xmlns:a16="http://schemas.microsoft.com/office/drawing/2014/main" xmlns="" id="{963877A9-6890-4CC3-8861-35B7167AAE2C}"/>
              </a:ext>
            </a:extLst>
          </p:cNvPr>
          <p:cNvSpPr txBox="1"/>
          <p:nvPr/>
        </p:nvSpPr>
        <p:spPr>
          <a:xfrm>
            <a:off x="10868949" y="120219"/>
            <a:ext cx="1196051" cy="746358"/>
          </a:xfrm>
          <a:prstGeom prst="rect">
            <a:avLst/>
          </a:prstGeom>
          <a:solidFill>
            <a:srgbClr val="9BBB59">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F81BD">
                    <a:lumMod val="75000"/>
                  </a:srgbClr>
                </a:solidFill>
                <a:effectLst/>
                <a:uLnTx/>
                <a:uFillTx/>
                <a:latin typeface="맑은 고딕"/>
                <a:ea typeface="微软雅黑"/>
                <a:cs typeface="+mn-cs"/>
              </a:rPr>
              <a:t>14</a:t>
            </a:r>
            <a:r>
              <a:rPr kumimoji="0" lang="en-US" sz="1050" b="0" i="0" u="none" strike="noStrike" kern="0" cap="none" spc="0" normalizeH="0" baseline="0" noProof="0" dirty="0">
                <a:ln>
                  <a:noFill/>
                </a:ln>
                <a:solidFill>
                  <a:srgbClr val="4F81BD">
                    <a:lumMod val="75000"/>
                  </a:srgbClr>
                </a:solidFill>
                <a:effectLst/>
                <a:uLnTx/>
                <a:uFillTx/>
                <a:latin typeface="맑은 고딕"/>
                <a:ea typeface="微软雅黑"/>
                <a:cs typeface="+mn-cs"/>
              </a:rPr>
              <a:t/>
            </a:r>
            <a:br>
              <a:rPr kumimoji="0" lang="en-US" sz="1050" b="0" i="0" u="none" strike="noStrike" kern="0" cap="none" spc="0" normalizeH="0" baseline="0" noProof="0" dirty="0">
                <a:ln>
                  <a:noFill/>
                </a:ln>
                <a:solidFill>
                  <a:srgbClr val="4F81BD">
                    <a:lumMod val="75000"/>
                  </a:srgbClr>
                </a:solidFill>
                <a:effectLst/>
                <a:uLnTx/>
                <a:uFillTx/>
                <a:latin typeface="맑은 고딕"/>
                <a:ea typeface="微软雅黑"/>
                <a:cs typeface="+mn-cs"/>
              </a:rPr>
            </a:br>
            <a:r>
              <a:rPr kumimoji="0" lang="en-US" sz="1050" b="0" i="0" u="none" strike="noStrike" kern="0" cap="none" spc="0" normalizeH="0" baseline="0" noProof="0" dirty="0">
                <a:ln>
                  <a:noFill/>
                </a:ln>
                <a:solidFill>
                  <a:srgbClr val="4F81BD">
                    <a:lumMod val="75000"/>
                  </a:srgbClr>
                </a:solidFill>
                <a:effectLst/>
                <a:uLnTx/>
                <a:uFillTx/>
                <a:latin typeface="맑은 고딕"/>
                <a:ea typeface="微软雅黑"/>
                <a:cs typeface="+mn-cs"/>
              </a:rPr>
              <a:t>members</a:t>
            </a:r>
            <a:endParaRPr kumimoji="0" lang="ru-RU" sz="1050" b="0" i="0" u="none" strike="noStrike" kern="0" cap="none" spc="0" normalizeH="0" baseline="0" noProof="0" dirty="0">
              <a:ln>
                <a:noFill/>
              </a:ln>
              <a:solidFill>
                <a:srgbClr val="4F81BD">
                  <a:lumMod val="75000"/>
                </a:srgbClr>
              </a:solidFill>
              <a:effectLst/>
              <a:uLnTx/>
              <a:uFillTx/>
              <a:latin typeface="Arial"/>
              <a:ea typeface="微软雅黑"/>
              <a:cs typeface="+mn-cs"/>
            </a:endParaRPr>
          </a:p>
        </p:txBody>
      </p:sp>
      <p:sp>
        <p:nvSpPr>
          <p:cNvPr id="9" name="标题 2">
            <a:extLst>
              <a:ext uri="{FF2B5EF4-FFF2-40B4-BE49-F238E27FC236}">
                <a16:creationId xmlns:a16="http://schemas.microsoft.com/office/drawing/2014/main" xmlns="" id="{7D62F084-45B1-4B0D-AC02-F39190DBAAEF}"/>
              </a:ext>
            </a:extLst>
          </p:cNvPr>
          <p:cNvSpPr txBox="1">
            <a:spLocks/>
          </p:cNvSpPr>
          <p:nvPr/>
        </p:nvSpPr>
        <p:spPr>
          <a:xfrm>
            <a:off x="23150" y="6450"/>
            <a:ext cx="10150997" cy="770909"/>
          </a:xfrm>
          <a:prstGeom prst="rect">
            <a:avLst/>
          </a:prstGeom>
        </p:spPr>
        <p:txBody>
          <a:bodyPr anchor="ct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050" b="1" i="0" u="none" strike="noStrike" kern="1200" cap="none" spc="50" normalizeH="0" baseline="0" noProof="0" dirty="0">
                <a:ln>
                  <a:noFill/>
                </a:ln>
                <a:solidFill>
                  <a:prstClr val="black">
                    <a:lumMod val="50000"/>
                    <a:lumOff val="50000"/>
                  </a:prstClr>
                </a:solidFill>
                <a:effectLst/>
                <a:uLnTx/>
                <a:uFillTx/>
                <a:latin typeface="Segoe UI" panose="020B0502040204020203" pitchFamily="34" charset="0"/>
                <a:ea typeface="微软雅黑" panose="020B0503020204020204" charset="-122"/>
                <a:cs typeface="Segoe UI" panose="020B0502040204020203" pitchFamily="34" charset="0"/>
                <a:sym typeface="+mn-ea"/>
              </a:rPr>
              <a:t>Gas Markets Committee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50" normalizeH="0" baseline="0" noProof="0" dirty="0">
                <a:ln>
                  <a:noFill/>
                </a:ln>
                <a:solidFill>
                  <a:srgbClr val="0066B3"/>
                </a:solidFill>
                <a:effectLst/>
                <a:uLnTx/>
                <a:uFillTx/>
                <a:latin typeface="Segoe UI" panose="020B0502040204020203" pitchFamily="34" charset="0"/>
                <a:ea typeface="微软雅黑" panose="020B0503020204020204" charset="-122"/>
                <a:cs typeface="Segoe UI" panose="020B0502040204020203" pitchFamily="34" charset="0"/>
                <a:sym typeface="+mn-ea"/>
              </a:rPr>
              <a:t>Study Group 3: Impact of pandemics on gas markets</a:t>
            </a:r>
          </a:p>
        </p:txBody>
      </p:sp>
      <p:graphicFrame>
        <p:nvGraphicFramePr>
          <p:cNvPr id="10" name="Table 9">
            <a:extLst>
              <a:ext uri="{FF2B5EF4-FFF2-40B4-BE49-F238E27FC236}">
                <a16:creationId xmlns:a16="http://schemas.microsoft.com/office/drawing/2014/main" xmlns="" id="{2D3A2824-2930-4787-BABB-4BB992487525}"/>
              </a:ext>
            </a:extLst>
          </p:cNvPr>
          <p:cNvGraphicFramePr>
            <a:graphicFrameLocks noGrp="1"/>
          </p:cNvGraphicFramePr>
          <p:nvPr>
            <p:extLst/>
          </p:nvPr>
        </p:nvGraphicFramePr>
        <p:xfrm>
          <a:off x="4740795" y="1788085"/>
          <a:ext cx="7209906" cy="3727916"/>
        </p:xfrm>
        <a:graphic>
          <a:graphicData uri="http://schemas.openxmlformats.org/drawingml/2006/table">
            <a:tbl>
              <a:tblPr>
                <a:tableStyleId>{5C22544A-7EE6-4342-B048-85BDC9FD1C3A}</a:tableStyleId>
              </a:tblPr>
              <a:tblGrid>
                <a:gridCol w="2403302">
                  <a:extLst>
                    <a:ext uri="{9D8B030D-6E8A-4147-A177-3AD203B41FA5}">
                      <a16:colId xmlns:a16="http://schemas.microsoft.com/office/drawing/2014/main" xmlns="" val="2685444449"/>
                    </a:ext>
                  </a:extLst>
                </a:gridCol>
                <a:gridCol w="2812703">
                  <a:extLst>
                    <a:ext uri="{9D8B030D-6E8A-4147-A177-3AD203B41FA5}">
                      <a16:colId xmlns:a16="http://schemas.microsoft.com/office/drawing/2014/main" xmlns="" val="1689011836"/>
                    </a:ext>
                  </a:extLst>
                </a:gridCol>
                <a:gridCol w="1993901">
                  <a:extLst>
                    <a:ext uri="{9D8B030D-6E8A-4147-A177-3AD203B41FA5}">
                      <a16:colId xmlns:a16="http://schemas.microsoft.com/office/drawing/2014/main" xmlns="" val="3117188978"/>
                    </a:ext>
                  </a:extLst>
                </a:gridCol>
              </a:tblGrid>
              <a:tr h="252139">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Member</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Organization / Company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tc>
                  <a:txBody>
                    <a:bodyPr/>
                    <a:lstStyle/>
                    <a:p>
                      <a:pPr algn="l" fontAlgn="t"/>
                      <a:r>
                        <a:rPr lang="en-US" sz="1100"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Country</a:t>
                      </a:r>
                      <a:endParaRPr lang="en-US" sz="1100" b="1" i="0" u="none" strike="noStrike"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txBody>
                  <a:tcPr marL="6350" marR="6350" marT="6350" marB="0" anchor="ctr">
                    <a:solidFill>
                      <a:srgbClr val="005C9F"/>
                    </a:solidFill>
                  </a:tcPr>
                </a:tc>
                <a:extLst>
                  <a:ext uri="{0D108BD9-81ED-4DB2-BD59-A6C34878D82A}">
                    <a16:rowId xmlns:a16="http://schemas.microsoft.com/office/drawing/2014/main" xmlns="" val="4087486090"/>
                  </a:ext>
                </a:extLst>
              </a:tr>
              <a:tr h="230054">
                <a:tc>
                  <a:txBody>
                    <a:bodyPr/>
                    <a:lstStyle/>
                    <a:p>
                      <a:pPr algn="l" fontAlgn="t"/>
                      <a:r>
                        <a:rPr lang="en-US" sz="1000" b="0" i="0" u="none" strike="noStrike">
                          <a:solidFill>
                            <a:srgbClr val="000000"/>
                          </a:solidFill>
                          <a:effectLst/>
                          <a:latin typeface="Segoe UI" panose="020B0502040204020203" pitchFamily="34" charset="0"/>
                        </a:rPr>
                        <a:t>Gabor Orban</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MVM CEEnergy</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Hungary</a:t>
                      </a:r>
                    </a:p>
                  </a:txBody>
                  <a:tcPr marL="6350" marR="6350" marT="6350" marB="0">
                    <a:noFill/>
                  </a:tcPr>
                </a:tc>
                <a:extLst>
                  <a:ext uri="{0D108BD9-81ED-4DB2-BD59-A6C34878D82A}">
                    <a16:rowId xmlns:a16="http://schemas.microsoft.com/office/drawing/2014/main" xmlns="" val="1221704357"/>
                  </a:ext>
                </a:extLst>
              </a:tr>
              <a:tr h="230054">
                <a:tc>
                  <a:txBody>
                    <a:bodyPr/>
                    <a:lstStyle/>
                    <a:p>
                      <a:pPr algn="l" fontAlgn="t"/>
                      <a:r>
                        <a:rPr lang="en-US" sz="1000" b="0" i="0" u="none" strike="noStrike">
                          <a:solidFill>
                            <a:srgbClr val="000000"/>
                          </a:solidFill>
                          <a:effectLst/>
                          <a:latin typeface="Segoe UI" panose="020B0502040204020203" pitchFamily="34" charset="0"/>
                        </a:rPr>
                        <a:t>Omar  Al Balushi</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Oman LNG</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Oman</a:t>
                      </a:r>
                    </a:p>
                  </a:txBody>
                  <a:tcPr marL="6350" marR="6350" marT="6350" marB="0">
                    <a:noFill/>
                  </a:tcPr>
                </a:tc>
                <a:extLst>
                  <a:ext uri="{0D108BD9-81ED-4DB2-BD59-A6C34878D82A}">
                    <a16:rowId xmlns:a16="http://schemas.microsoft.com/office/drawing/2014/main" xmlns="" val="857363447"/>
                  </a:ext>
                </a:extLst>
              </a:tr>
              <a:tr h="230054">
                <a:tc>
                  <a:txBody>
                    <a:bodyPr/>
                    <a:lstStyle/>
                    <a:p>
                      <a:pPr algn="l" fontAlgn="t"/>
                      <a:r>
                        <a:rPr lang="en-US" sz="1000" b="0" i="0" u="none" strike="noStrike">
                          <a:solidFill>
                            <a:srgbClr val="000000"/>
                          </a:solidFill>
                          <a:effectLst/>
                          <a:latin typeface="Segoe UI" panose="020B0502040204020203" pitchFamily="34" charset="0"/>
                        </a:rPr>
                        <a:t>Ahmed Al Amri</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Oman LNG</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Oman</a:t>
                      </a:r>
                    </a:p>
                  </a:txBody>
                  <a:tcPr marL="6350" marR="6350" marT="6350" marB="0">
                    <a:noFill/>
                  </a:tcPr>
                </a:tc>
                <a:extLst>
                  <a:ext uri="{0D108BD9-81ED-4DB2-BD59-A6C34878D82A}">
                    <a16:rowId xmlns:a16="http://schemas.microsoft.com/office/drawing/2014/main" xmlns="" val="380553268"/>
                  </a:ext>
                </a:extLst>
              </a:tr>
              <a:tr h="255021">
                <a:tc>
                  <a:txBody>
                    <a:bodyPr/>
                    <a:lstStyle/>
                    <a:p>
                      <a:pPr algn="l" fontAlgn="t"/>
                      <a:r>
                        <a:rPr lang="en-US" sz="1000" b="0" i="0" u="none" strike="noStrike">
                          <a:solidFill>
                            <a:srgbClr val="000000"/>
                          </a:solidFill>
                          <a:effectLst/>
                          <a:latin typeface="Segoe UI" panose="020B0502040204020203" pitchFamily="34" charset="0"/>
                        </a:rPr>
                        <a:t>Elzbieta Kramek</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GAZ-SYSTEM</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3677531904"/>
                  </a:ext>
                </a:extLst>
              </a:tr>
              <a:tr h="230054">
                <a:tc>
                  <a:txBody>
                    <a:bodyPr/>
                    <a:lstStyle/>
                    <a:p>
                      <a:pPr algn="l" fontAlgn="t"/>
                      <a:r>
                        <a:rPr lang="en-US" sz="1000" b="0" i="0" u="none" strike="noStrike">
                          <a:solidFill>
                            <a:srgbClr val="000000"/>
                          </a:solidFill>
                          <a:effectLst/>
                          <a:latin typeface="Segoe UI" panose="020B0502040204020203" pitchFamily="34" charset="0"/>
                        </a:rPr>
                        <a:t>Pawel Sek</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GAZ-SYSTEM</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2906771826"/>
                  </a:ext>
                </a:extLst>
              </a:tr>
              <a:tr h="230054">
                <a:tc>
                  <a:txBody>
                    <a:bodyPr/>
                    <a:lstStyle/>
                    <a:p>
                      <a:pPr algn="l" fontAlgn="t"/>
                      <a:r>
                        <a:rPr lang="en-US" sz="1000" b="0" i="0" u="none" strike="noStrike">
                          <a:solidFill>
                            <a:srgbClr val="000000"/>
                          </a:solidFill>
                          <a:effectLst/>
                          <a:latin typeface="Segoe UI" panose="020B0502040204020203" pitchFamily="34" charset="0"/>
                        </a:rPr>
                        <a:t>Damian  Fogel</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PGNiG S.A.</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1951122095"/>
                  </a:ext>
                </a:extLst>
              </a:tr>
              <a:tr h="230054">
                <a:tc>
                  <a:txBody>
                    <a:bodyPr/>
                    <a:lstStyle/>
                    <a:p>
                      <a:pPr algn="l" fontAlgn="t"/>
                      <a:r>
                        <a:rPr lang="en-US" sz="1000" b="0" i="0" u="none" strike="noStrike">
                          <a:solidFill>
                            <a:srgbClr val="000000"/>
                          </a:solidFill>
                          <a:effectLst/>
                          <a:latin typeface="Segoe UI" panose="020B0502040204020203" pitchFamily="34" charset="0"/>
                        </a:rPr>
                        <a:t>Jerzy Dudek</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PGNiG S.A.</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Poland</a:t>
                      </a:r>
                    </a:p>
                  </a:txBody>
                  <a:tcPr marL="6350" marR="6350" marT="6350" marB="0">
                    <a:noFill/>
                  </a:tcPr>
                </a:tc>
                <a:extLst>
                  <a:ext uri="{0D108BD9-81ED-4DB2-BD59-A6C34878D82A}">
                    <a16:rowId xmlns:a16="http://schemas.microsoft.com/office/drawing/2014/main" xmlns="" val="2515918525"/>
                  </a:ext>
                </a:extLst>
              </a:tr>
              <a:tr h="230054">
                <a:tc>
                  <a:txBody>
                    <a:bodyPr/>
                    <a:lstStyle/>
                    <a:p>
                      <a:pPr algn="l" fontAlgn="t"/>
                      <a:r>
                        <a:rPr lang="en-US" sz="1000" b="0" i="0" u="none" strike="noStrike">
                          <a:solidFill>
                            <a:srgbClr val="000000"/>
                          </a:solidFill>
                          <a:effectLst/>
                          <a:latin typeface="Segoe UI" panose="020B0502040204020203" pitchFamily="34" charset="0"/>
                        </a:rPr>
                        <a:t>Maia Marília</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Petrobras</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Brazil</a:t>
                      </a:r>
                    </a:p>
                  </a:txBody>
                  <a:tcPr marL="6350" marR="6350" marT="6350" marB="0">
                    <a:noFill/>
                  </a:tcPr>
                </a:tc>
                <a:extLst>
                  <a:ext uri="{0D108BD9-81ED-4DB2-BD59-A6C34878D82A}">
                    <a16:rowId xmlns:a16="http://schemas.microsoft.com/office/drawing/2014/main" xmlns="" val="29884012"/>
                  </a:ext>
                </a:extLst>
              </a:tr>
              <a:tr h="230054">
                <a:tc>
                  <a:txBody>
                    <a:bodyPr/>
                    <a:lstStyle/>
                    <a:p>
                      <a:pPr algn="l" fontAlgn="t"/>
                      <a:r>
                        <a:rPr lang="en-US" sz="1000" b="0" i="0" u="none" strike="noStrike">
                          <a:solidFill>
                            <a:srgbClr val="000000"/>
                          </a:solidFill>
                          <a:effectLst/>
                          <a:latin typeface="Segoe UI" panose="020B0502040204020203" pitchFamily="34" charset="0"/>
                        </a:rPr>
                        <a:t>Palhano Alexandre</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Petrobras</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Brazil</a:t>
                      </a:r>
                    </a:p>
                  </a:txBody>
                  <a:tcPr marL="6350" marR="6350" marT="6350" marB="0">
                    <a:noFill/>
                  </a:tcPr>
                </a:tc>
                <a:extLst>
                  <a:ext uri="{0D108BD9-81ED-4DB2-BD59-A6C34878D82A}">
                    <a16:rowId xmlns:a16="http://schemas.microsoft.com/office/drawing/2014/main" xmlns="" val="3120637919"/>
                  </a:ext>
                </a:extLst>
              </a:tr>
              <a:tr h="230054">
                <a:tc>
                  <a:txBody>
                    <a:bodyPr/>
                    <a:lstStyle/>
                    <a:p>
                      <a:pPr algn="l" fontAlgn="t"/>
                      <a:r>
                        <a:rPr lang="en-US" sz="1000" b="0" i="0" u="none" strike="noStrike">
                          <a:solidFill>
                            <a:srgbClr val="000000"/>
                          </a:solidFill>
                          <a:effectLst/>
                          <a:latin typeface="Segoe UI" panose="020B0502040204020203" pitchFamily="34" charset="0"/>
                        </a:rPr>
                        <a:t>Marcelo Leite</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Sulgás</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Brazil</a:t>
                      </a:r>
                    </a:p>
                  </a:txBody>
                  <a:tcPr marL="6350" marR="6350" marT="6350" marB="0">
                    <a:noFill/>
                  </a:tcPr>
                </a:tc>
                <a:extLst>
                  <a:ext uri="{0D108BD9-81ED-4DB2-BD59-A6C34878D82A}">
                    <a16:rowId xmlns:a16="http://schemas.microsoft.com/office/drawing/2014/main" xmlns="" val="3380139477"/>
                  </a:ext>
                </a:extLst>
              </a:tr>
              <a:tr h="230054">
                <a:tc>
                  <a:txBody>
                    <a:bodyPr/>
                    <a:lstStyle/>
                    <a:p>
                      <a:pPr algn="l" fontAlgn="t"/>
                      <a:r>
                        <a:rPr lang="en-US" sz="1000" b="0" i="0" u="none" strike="noStrike">
                          <a:solidFill>
                            <a:srgbClr val="000000"/>
                          </a:solidFill>
                          <a:effectLst/>
                          <a:latin typeface="Segoe UI" panose="020B0502040204020203" pitchFamily="34" charset="0"/>
                        </a:rPr>
                        <a:t>Bertelemy François</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AFG</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France</a:t>
                      </a:r>
                    </a:p>
                  </a:txBody>
                  <a:tcPr marL="6350" marR="6350" marT="6350" marB="0">
                    <a:noFill/>
                  </a:tcPr>
                </a:tc>
                <a:extLst>
                  <a:ext uri="{0D108BD9-81ED-4DB2-BD59-A6C34878D82A}">
                    <a16:rowId xmlns:a16="http://schemas.microsoft.com/office/drawing/2014/main" xmlns="" val="2029616083"/>
                  </a:ext>
                </a:extLst>
              </a:tr>
              <a:tr h="230054">
                <a:tc>
                  <a:txBody>
                    <a:bodyPr/>
                    <a:lstStyle/>
                    <a:p>
                      <a:pPr algn="l" fontAlgn="t"/>
                      <a:r>
                        <a:rPr lang="en-US" sz="1000" b="0" i="0" u="none" strike="noStrike">
                          <a:solidFill>
                            <a:srgbClr val="000000"/>
                          </a:solidFill>
                          <a:effectLst/>
                          <a:latin typeface="Segoe UI" panose="020B0502040204020203" pitchFamily="34" charset="0"/>
                        </a:rPr>
                        <a:t>Oscar Claros Dulón </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Company</a:t>
                      </a:r>
                    </a:p>
                  </a:txBody>
                  <a:tcPr marL="6350" marR="6350" marT="6350" marB="0">
                    <a:noFill/>
                  </a:tcPr>
                </a:tc>
                <a:tc>
                  <a:txBody>
                    <a:bodyPr/>
                    <a:lstStyle/>
                    <a:p>
                      <a:pPr algn="l" fontAlgn="t"/>
                      <a:r>
                        <a:rPr lang="en-US" sz="1000" b="0" i="0" u="none" strike="noStrike">
                          <a:solidFill>
                            <a:srgbClr val="000000"/>
                          </a:solidFill>
                          <a:effectLst/>
                          <a:latin typeface="Segoe UI" panose="020B0502040204020203" pitchFamily="34" charset="0"/>
                        </a:rPr>
                        <a:t>Bolivia</a:t>
                      </a:r>
                    </a:p>
                  </a:txBody>
                  <a:tcPr marL="6350" marR="6350" marT="6350" marB="0">
                    <a:noFill/>
                  </a:tcPr>
                </a:tc>
                <a:extLst>
                  <a:ext uri="{0D108BD9-81ED-4DB2-BD59-A6C34878D82A}">
                    <a16:rowId xmlns:a16="http://schemas.microsoft.com/office/drawing/2014/main" xmlns="" val="1584024438"/>
                  </a:ext>
                </a:extLst>
              </a:tr>
              <a:tr h="230054">
                <a:tc>
                  <a:txBody>
                    <a:bodyPr/>
                    <a:lstStyle/>
                    <a:p>
                      <a:pPr algn="l" fontAlgn="t"/>
                      <a:r>
                        <a:rPr lang="en-US" sz="1000" b="0" i="0" u="none" strike="noStrike" dirty="0">
                          <a:solidFill>
                            <a:srgbClr val="000000"/>
                          </a:solidFill>
                          <a:effectLst/>
                          <a:latin typeface="Segoe UI" panose="020B0502040204020203" pitchFamily="34" charset="0"/>
                        </a:rPr>
                        <a:t>Zahari Che Mi</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PETRONAS Gas Berhad</a:t>
                      </a:r>
                    </a:p>
                  </a:txBody>
                  <a:tcPr marL="6350" marR="6350" marT="6350" marB="0">
                    <a:noFill/>
                  </a:tcPr>
                </a:tc>
                <a:tc>
                  <a:txBody>
                    <a:bodyPr/>
                    <a:lstStyle/>
                    <a:p>
                      <a:pPr algn="l" fontAlgn="t"/>
                      <a:r>
                        <a:rPr lang="en-US" sz="1000" b="0" i="0" u="none" strike="noStrike" dirty="0">
                          <a:solidFill>
                            <a:srgbClr val="000000"/>
                          </a:solidFill>
                          <a:effectLst/>
                          <a:latin typeface="Segoe UI" panose="020B0502040204020203" pitchFamily="34" charset="0"/>
                        </a:rPr>
                        <a:t>Malaysia</a:t>
                      </a:r>
                    </a:p>
                  </a:txBody>
                  <a:tcPr marL="6350" marR="6350" marT="6350" marB="0">
                    <a:noFill/>
                  </a:tcPr>
                </a:tc>
                <a:extLst>
                  <a:ext uri="{0D108BD9-81ED-4DB2-BD59-A6C34878D82A}">
                    <a16:rowId xmlns:a16="http://schemas.microsoft.com/office/drawing/2014/main" xmlns="" val="3487944531"/>
                  </a:ext>
                </a:extLst>
              </a:tr>
              <a:tr h="230054">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extLst>
                  <a:ext uri="{0D108BD9-81ED-4DB2-BD59-A6C34878D82A}">
                    <a16:rowId xmlns:a16="http://schemas.microsoft.com/office/drawing/2014/main" xmlns="" val="1264146446"/>
                  </a:ext>
                </a:extLst>
              </a:tr>
              <a:tr h="230054">
                <a:tc>
                  <a:txBody>
                    <a:bodyPr/>
                    <a:lstStyle/>
                    <a:p>
                      <a:pPr algn="l" fontAlgn="t"/>
                      <a:endParaRPr lang="en-US" sz="1000" b="0" i="0" u="none" strike="noStrike" dirty="0">
                        <a:solidFill>
                          <a:srgbClr val="000000"/>
                        </a:solidFill>
                        <a:effectLst/>
                        <a:latin typeface="Segoe UI" panose="020B0502040204020203" pitchFamily="34" charset="0"/>
                      </a:endParaRPr>
                    </a:p>
                  </a:txBody>
                  <a:tcPr marL="6350" marR="6350" marT="6350" marB="0">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tc>
                  <a:txBody>
                    <a:bodyPr/>
                    <a:lstStyle/>
                    <a:p>
                      <a:pPr algn="l" fontAlgn="t"/>
                      <a:endParaRPr lang="en-US" sz="1000" b="0" i="0" u="none" strike="noStrike" dirty="0">
                        <a:solidFill>
                          <a:srgbClr val="000000"/>
                        </a:solidFill>
                        <a:effectLst/>
                        <a:latin typeface="Segoe UI" panose="020B0502040204020203" pitchFamily="34" charset="0"/>
                        <a:cs typeface="Segoe UI" panose="020B0502040204020203" pitchFamily="34" charset="0"/>
                      </a:endParaRPr>
                    </a:p>
                  </a:txBody>
                  <a:tcPr marL="6350" marR="6350" marT="6350" marB="0" anchor="ctr">
                    <a:noFill/>
                  </a:tcPr>
                </a:tc>
                <a:extLst>
                  <a:ext uri="{0D108BD9-81ED-4DB2-BD59-A6C34878D82A}">
                    <a16:rowId xmlns:a16="http://schemas.microsoft.com/office/drawing/2014/main" xmlns="" val="3615255598"/>
                  </a:ext>
                </a:extLst>
              </a:tr>
            </a:tbl>
          </a:graphicData>
        </a:graphic>
      </p:graphicFrame>
      <p:sp>
        <p:nvSpPr>
          <p:cNvPr id="18" name="TextBox 17">
            <a:extLst>
              <a:ext uri="{FF2B5EF4-FFF2-40B4-BE49-F238E27FC236}">
                <a16:creationId xmlns:a16="http://schemas.microsoft.com/office/drawing/2014/main" xmlns="" id="{DE94BC29-137B-4398-97C7-5C566D2B573A}"/>
              </a:ext>
            </a:extLst>
          </p:cNvPr>
          <p:cNvSpPr txBox="1"/>
          <p:nvPr/>
        </p:nvSpPr>
        <p:spPr>
          <a:xfrm>
            <a:off x="4740795" y="1062912"/>
            <a:ext cx="71356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微软雅黑"/>
                <a:cs typeface="Segoe UI" panose="020B0502040204020203" pitchFamily="34" charset="0"/>
              </a:rPr>
              <a:t>The study will determine and highlight the key impact of pandemics to global gas markets and study the resilience of global gas systems and the markets they serve.</a:t>
            </a:r>
          </a:p>
        </p:txBody>
      </p:sp>
    </p:spTree>
    <p:extLst>
      <p:ext uri="{BB962C8B-B14F-4D97-AF65-F5344CB8AC3E}">
        <p14:creationId xmlns:p14="http://schemas.microsoft.com/office/powerpoint/2010/main" val="4108819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472690" y="1433068"/>
            <a:ext cx="6469429" cy="2480564"/>
          </a:xfrm>
        </p:spPr>
        <p:txBody>
          <a:bodyPr>
            <a:noAutofit/>
          </a:bodyPr>
          <a:lstStyle/>
          <a:p>
            <a:r>
              <a:rPr lang="en-US" b="0" i="0" u="none" strike="noStrike" dirty="0">
                <a:effectLst/>
                <a:latin typeface="微软雅黑" panose="020B0503020204020204" pitchFamily="34" charset="-122"/>
                <a:ea typeface="微软雅黑" panose="020B0503020204020204" pitchFamily="34" charset="-122"/>
              </a:rPr>
              <a:t/>
            </a:r>
            <a:br>
              <a:rPr lang="en-US" b="0" i="0" u="none" strike="noStrike" dirty="0">
                <a:effectLst/>
                <a:latin typeface="微软雅黑" panose="020B0503020204020204" pitchFamily="34" charset="-122"/>
                <a:ea typeface="微软雅黑" panose="020B0503020204020204" pitchFamily="34" charset="-122"/>
              </a:rPr>
            </a:br>
            <a:r>
              <a:rPr lang="en-GB" dirty="0" smtClean="0">
                <a:latin typeface="微软雅黑" panose="020B0503020204020204" pitchFamily="34" charset="-122"/>
              </a:rPr>
              <a:t>Distribution</a:t>
            </a:r>
            <a:r>
              <a:rPr lang="en-US" b="1" i="0" u="none" strike="noStrike" dirty="0" smtClean="0">
                <a:solidFill>
                  <a:srgbClr val="0066B3"/>
                </a:solidFill>
                <a:effectLst/>
                <a:latin typeface="微软雅黑" panose="020B0503020204020204" pitchFamily="34" charset="-122"/>
              </a:rPr>
              <a:t> Committee</a:t>
            </a:r>
            <a:endParaRPr lang="en-US" altLang="ko-KR" dirty="0">
              <a:ea typeface="微软雅黑" panose="020B0503020204020204" charset="-122"/>
              <a:sym typeface="+mn-ea"/>
            </a:endParaRPr>
          </a:p>
        </p:txBody>
      </p:sp>
    </p:spTree>
    <p:extLst>
      <p:ext uri="{BB962C8B-B14F-4D97-AF65-F5344CB8AC3E}">
        <p14:creationId xmlns:p14="http://schemas.microsoft.com/office/powerpoint/2010/main" val="39851749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Autofit/>
          </a:bodyPr>
          <a:lstStyle/>
          <a:p>
            <a:pPr marL="0" indent="0">
              <a:buNone/>
            </a:pPr>
            <a:r>
              <a:rPr lang="en-GB" sz="1800" b="0" dirty="0" smtClean="0">
                <a:solidFill>
                  <a:schemeClr val="tx1"/>
                </a:solidFill>
                <a:latin typeface="+mn-ea"/>
              </a:rPr>
              <a:t>Objectives</a:t>
            </a:r>
            <a:r>
              <a:rPr lang="zh-CN" altLang="en-US" sz="1800" b="0" dirty="0" smtClean="0">
                <a:solidFill>
                  <a:schemeClr val="tx1"/>
                </a:solidFill>
                <a:latin typeface="+mn-ea"/>
              </a:rPr>
              <a:t>：</a:t>
            </a:r>
            <a:endParaRPr lang="en-US" altLang="zh-CN" sz="1800" b="0" dirty="0" smtClean="0">
              <a:solidFill>
                <a:schemeClr val="tx1"/>
              </a:solidFill>
              <a:latin typeface="+mn-ea"/>
            </a:endParaRPr>
          </a:p>
          <a:p>
            <a:pPr marL="0" indent="0">
              <a:buNone/>
            </a:pPr>
            <a:r>
              <a:rPr lang="en-GB" sz="1800" b="0" dirty="0" smtClean="0">
                <a:solidFill>
                  <a:schemeClr val="tx1"/>
                </a:solidFill>
                <a:latin typeface="+mn-ea"/>
              </a:rPr>
              <a:t>First </a:t>
            </a:r>
            <a:r>
              <a:rPr lang="en-GB" sz="1800" b="0" dirty="0">
                <a:solidFill>
                  <a:schemeClr val="tx1"/>
                </a:solidFill>
                <a:latin typeface="+mn-ea"/>
              </a:rPr>
              <a:t>of all, to </a:t>
            </a:r>
            <a:r>
              <a:rPr lang="en-GB" sz="1800" b="0" dirty="0" smtClean="0">
                <a:solidFill>
                  <a:schemeClr val="tx1"/>
                </a:solidFill>
                <a:latin typeface="+mn-ea"/>
              </a:rPr>
              <a:t>get to </a:t>
            </a:r>
            <a:r>
              <a:rPr lang="en-GB" sz="1800" b="0" dirty="0">
                <a:solidFill>
                  <a:schemeClr val="tx1"/>
                </a:solidFill>
                <a:latin typeface="+mn-ea"/>
              </a:rPr>
              <a:t>know each other. Many of you have participated in the past activities of IGU </a:t>
            </a:r>
            <a:r>
              <a:rPr lang="en-GB" sz="1800" b="0" dirty="0" smtClean="0">
                <a:solidFill>
                  <a:schemeClr val="tx1"/>
                </a:solidFill>
                <a:latin typeface="+mn-ea"/>
              </a:rPr>
              <a:t>committee "Distribution” </a:t>
            </a:r>
            <a:r>
              <a:rPr lang="en-GB" sz="1800" b="0" dirty="0">
                <a:solidFill>
                  <a:schemeClr val="tx1"/>
                </a:solidFill>
                <a:latin typeface="+mn-ea"/>
              </a:rPr>
              <a:t>and know each other, but some have been newly nominated by their </a:t>
            </a:r>
            <a:r>
              <a:rPr lang="en-GB" sz="1800" b="0" dirty="0" smtClean="0">
                <a:solidFill>
                  <a:schemeClr val="tx1"/>
                </a:solidFill>
                <a:latin typeface="+mn-ea"/>
              </a:rPr>
              <a:t>gas associations </a:t>
            </a:r>
            <a:r>
              <a:rPr lang="en-GB" sz="1800" b="0" dirty="0">
                <a:solidFill>
                  <a:schemeClr val="tx1"/>
                </a:solidFill>
                <a:latin typeface="+mn-ea"/>
              </a:rPr>
              <a:t>or associate members of the IGU. </a:t>
            </a:r>
            <a:endParaRPr lang="en-GB" sz="1800" b="0" dirty="0" smtClean="0">
              <a:solidFill>
                <a:schemeClr val="tx1"/>
              </a:solidFill>
              <a:latin typeface="+mn-ea"/>
            </a:endParaRPr>
          </a:p>
          <a:p>
            <a:pPr marL="0" indent="0">
              <a:buNone/>
            </a:pPr>
            <a:r>
              <a:rPr lang="en-US" altLang="zh-CN" sz="1800" b="0" dirty="0" smtClean="0">
                <a:solidFill>
                  <a:schemeClr val="tx1"/>
                </a:solidFill>
                <a:latin typeface="+mn-ea"/>
              </a:rPr>
              <a:t>T</a:t>
            </a:r>
            <a:r>
              <a:rPr lang="en-GB" sz="1800" b="0" dirty="0" smtClean="0">
                <a:solidFill>
                  <a:schemeClr val="tx1"/>
                </a:solidFill>
                <a:latin typeface="+mn-ea"/>
              </a:rPr>
              <a:t>he </a:t>
            </a:r>
            <a:r>
              <a:rPr lang="en-GB" sz="1800" b="0" dirty="0">
                <a:solidFill>
                  <a:schemeClr val="tx1"/>
                </a:solidFill>
                <a:latin typeface="+mn-ea"/>
              </a:rPr>
              <a:t>second objective</a:t>
            </a:r>
            <a:r>
              <a:rPr lang="en-GB" sz="1800" b="0" dirty="0" smtClean="0">
                <a:solidFill>
                  <a:schemeClr val="tx1"/>
                </a:solidFill>
                <a:latin typeface="+mn-ea"/>
              </a:rPr>
              <a:t>, namely </a:t>
            </a:r>
            <a:r>
              <a:rPr lang="en-GB" sz="1800" b="0" dirty="0">
                <a:solidFill>
                  <a:schemeClr val="tx1"/>
                </a:solidFill>
                <a:latin typeface="+mn-ea"/>
              </a:rPr>
              <a:t>to inform about IGU activities and organization in general and to talk </a:t>
            </a:r>
            <a:r>
              <a:rPr lang="en-GB" sz="1800" b="0" dirty="0" smtClean="0">
                <a:solidFill>
                  <a:schemeClr val="tx1"/>
                </a:solidFill>
                <a:latin typeface="+mn-ea"/>
              </a:rPr>
              <a:t>about the committee's </a:t>
            </a:r>
            <a:r>
              <a:rPr lang="en-GB" sz="1800" b="0" dirty="0">
                <a:solidFill>
                  <a:schemeClr val="tx1"/>
                </a:solidFill>
                <a:latin typeface="+mn-ea"/>
              </a:rPr>
              <a:t>contributions in detail. Last but not least, we have to implement the </a:t>
            </a:r>
            <a:r>
              <a:rPr lang="en-GB" sz="1800" b="0" dirty="0" smtClean="0">
                <a:solidFill>
                  <a:schemeClr val="tx1"/>
                </a:solidFill>
                <a:latin typeface="+mn-ea"/>
              </a:rPr>
              <a:t>three study </a:t>
            </a:r>
            <a:r>
              <a:rPr lang="en-GB" sz="1800" b="0" dirty="0">
                <a:solidFill>
                  <a:schemeClr val="tx1"/>
                </a:solidFill>
                <a:latin typeface="+mn-ea"/>
              </a:rPr>
              <a:t>groups of our committee according to the Triennial Work Program (TWP):</a:t>
            </a:r>
          </a:p>
          <a:p>
            <a:r>
              <a:rPr lang="en-GB" sz="1800" b="0" dirty="0" smtClean="0">
                <a:solidFill>
                  <a:schemeClr val="tx1"/>
                </a:solidFill>
                <a:latin typeface="+mn-ea"/>
              </a:rPr>
              <a:t>SG </a:t>
            </a:r>
            <a:r>
              <a:rPr lang="en-GB" sz="1800" b="0" dirty="0">
                <a:solidFill>
                  <a:schemeClr val="tx1"/>
                </a:solidFill>
                <a:latin typeface="+mn-ea"/>
              </a:rPr>
              <a:t>1 Make grids smarter</a:t>
            </a:r>
          </a:p>
          <a:p>
            <a:r>
              <a:rPr lang="en-GB" sz="1800" b="0" dirty="0" smtClean="0">
                <a:solidFill>
                  <a:schemeClr val="tx1"/>
                </a:solidFill>
                <a:latin typeface="+mn-ea"/>
              </a:rPr>
              <a:t>SG </a:t>
            </a:r>
            <a:r>
              <a:rPr lang="en-GB" sz="1800" b="0" dirty="0">
                <a:solidFill>
                  <a:schemeClr val="tx1"/>
                </a:solidFill>
                <a:latin typeface="+mn-ea"/>
              </a:rPr>
              <a:t>2 Support the Hydrogen Economy</a:t>
            </a:r>
          </a:p>
          <a:p>
            <a:r>
              <a:rPr lang="en-GB" sz="1800" b="0" dirty="0" smtClean="0">
                <a:solidFill>
                  <a:schemeClr val="tx1"/>
                </a:solidFill>
                <a:latin typeface="+mn-ea"/>
              </a:rPr>
              <a:t>SG </a:t>
            </a:r>
            <a:r>
              <a:rPr lang="en-GB" sz="1800" b="0" dirty="0">
                <a:solidFill>
                  <a:schemeClr val="tx1"/>
                </a:solidFill>
                <a:latin typeface="+mn-ea"/>
              </a:rPr>
              <a:t>3 Expand Innovation System</a:t>
            </a:r>
          </a:p>
        </p:txBody>
      </p:sp>
      <p:sp>
        <p:nvSpPr>
          <p:cNvPr id="3" name="灯片编号占位符 2"/>
          <p:cNvSpPr>
            <a:spLocks noGrp="1"/>
          </p:cNvSpPr>
          <p:nvPr>
            <p:ph type="sldNum" sz="quarter" idx="12"/>
          </p:nvPr>
        </p:nvSpPr>
        <p:spPr/>
        <p:txBody>
          <a:bodyPr/>
          <a:lstStyle/>
          <a:p>
            <a:fld id="{49AE70B2-8BF9-45C0-BB95-33D1B9D3A854}" type="slidenum">
              <a:rPr lang="zh-CN" altLang="en-US" smtClean="0"/>
              <a:t>115</a:t>
            </a:fld>
            <a:endParaRPr lang="en-US" altLang="zh-CN"/>
          </a:p>
        </p:txBody>
      </p:sp>
      <p:sp>
        <p:nvSpPr>
          <p:cNvPr id="4" name="标题 3"/>
          <p:cNvSpPr>
            <a:spLocks noGrp="1"/>
          </p:cNvSpPr>
          <p:nvPr>
            <p:ph type="title"/>
          </p:nvPr>
        </p:nvSpPr>
        <p:spPr/>
        <p:txBody>
          <a:bodyPr/>
          <a:lstStyle/>
          <a:p>
            <a:r>
              <a:rPr lang="en-US" dirty="0" smtClean="0"/>
              <a:t>First </a:t>
            </a:r>
            <a:r>
              <a:rPr lang="en-US" altLang="zh-CN" dirty="0" smtClean="0"/>
              <a:t>Meeting Information</a:t>
            </a:r>
            <a:endParaRPr lang="en-GB" dirty="0"/>
          </a:p>
        </p:txBody>
      </p:sp>
    </p:spTree>
    <p:extLst>
      <p:ext uri="{BB962C8B-B14F-4D97-AF65-F5344CB8AC3E}">
        <p14:creationId xmlns:p14="http://schemas.microsoft.com/office/powerpoint/2010/main" val="17878014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5600" y="1394460"/>
            <a:ext cx="11456035" cy="4905994"/>
          </a:xfrm>
        </p:spPr>
        <p:txBody>
          <a:bodyPr numCol="2">
            <a:noAutofit/>
          </a:bodyPr>
          <a:lstStyle/>
          <a:p>
            <a:pPr marL="0" indent="0">
              <a:lnSpc>
                <a:spcPct val="100000"/>
              </a:lnSpc>
              <a:buNone/>
            </a:pPr>
            <a:r>
              <a:rPr lang="en-US" altLang="zh-CN" sz="2000" dirty="0" smtClean="0">
                <a:solidFill>
                  <a:schemeClr val="tx1"/>
                </a:solidFill>
                <a:latin typeface="+mn-ea"/>
              </a:rPr>
              <a:t>Essen</a:t>
            </a:r>
            <a:r>
              <a:rPr lang="zh-CN" altLang="en-US" sz="2000" dirty="0" smtClean="0">
                <a:solidFill>
                  <a:schemeClr val="tx1"/>
                </a:solidFill>
                <a:latin typeface="+mn-ea"/>
              </a:rPr>
              <a:t>，</a:t>
            </a:r>
            <a:r>
              <a:rPr lang="en-US" altLang="zh-CN" sz="2000" dirty="0" smtClean="0">
                <a:solidFill>
                  <a:schemeClr val="tx1"/>
                </a:solidFill>
                <a:latin typeface="+mn-ea"/>
              </a:rPr>
              <a:t>Germany</a:t>
            </a:r>
            <a:endParaRPr lang="da-DK" sz="2000" dirty="0" smtClean="0">
              <a:solidFill>
                <a:schemeClr val="tx1"/>
              </a:solidFill>
              <a:latin typeface="+mn-ea"/>
            </a:endParaRPr>
          </a:p>
          <a:p>
            <a:pPr>
              <a:lnSpc>
                <a:spcPct val="100000"/>
              </a:lnSpc>
            </a:pPr>
            <a:r>
              <a:rPr lang="da-DK" sz="2000" dirty="0" smtClean="0">
                <a:solidFill>
                  <a:schemeClr val="tx1"/>
                </a:solidFill>
                <a:latin typeface="+mn-ea"/>
              </a:rPr>
              <a:t>Preliminary </a:t>
            </a:r>
            <a:r>
              <a:rPr lang="da-DK" sz="2000" dirty="0">
                <a:solidFill>
                  <a:schemeClr val="tx1"/>
                </a:solidFill>
                <a:latin typeface="+mn-ea"/>
              </a:rPr>
              <a:t>program</a:t>
            </a:r>
            <a:r>
              <a:rPr lang="da-DK" sz="2000" dirty="0" smtClean="0">
                <a:solidFill>
                  <a:schemeClr val="tx1"/>
                </a:solidFill>
                <a:latin typeface="+mn-ea"/>
              </a:rPr>
              <a:t>:</a:t>
            </a:r>
            <a:endParaRPr lang="en-GB" sz="2000" dirty="0">
              <a:solidFill>
                <a:schemeClr val="tx1"/>
              </a:solidFill>
              <a:latin typeface="+mn-ea"/>
            </a:endParaRPr>
          </a:p>
          <a:p>
            <a:pPr marL="0" lvl="0" indent="0">
              <a:lnSpc>
                <a:spcPct val="100000"/>
              </a:lnSpc>
              <a:buNone/>
            </a:pPr>
            <a:r>
              <a:rPr lang="da-DK" sz="2000" dirty="0" smtClean="0">
                <a:solidFill>
                  <a:schemeClr val="tx1"/>
                </a:solidFill>
                <a:latin typeface="+mn-ea"/>
              </a:rPr>
              <a:t>    Wednesday </a:t>
            </a:r>
            <a:r>
              <a:rPr lang="da-DK" sz="2000" dirty="0">
                <a:solidFill>
                  <a:schemeClr val="tx1"/>
                </a:solidFill>
                <a:latin typeface="+mn-ea"/>
              </a:rPr>
              <a:t>9 November 2022</a:t>
            </a:r>
            <a:endParaRPr lang="en-GB" sz="2000" dirty="0">
              <a:solidFill>
                <a:schemeClr val="tx1"/>
              </a:solidFill>
              <a:latin typeface="+mn-ea"/>
            </a:endParaRPr>
          </a:p>
          <a:p>
            <a:pPr lvl="1">
              <a:lnSpc>
                <a:spcPct val="100000"/>
              </a:lnSpc>
            </a:pPr>
            <a:r>
              <a:rPr lang="da-DK" dirty="0">
                <a:solidFill>
                  <a:schemeClr val="tx1"/>
                </a:solidFill>
                <a:latin typeface="+mn-ea"/>
              </a:rPr>
              <a:t>Welcome evening 19:00		</a:t>
            </a:r>
            <a:endParaRPr lang="en-GB" dirty="0">
              <a:solidFill>
                <a:schemeClr val="tx1"/>
              </a:solidFill>
              <a:latin typeface="+mn-ea"/>
            </a:endParaRPr>
          </a:p>
          <a:p>
            <a:pPr marL="0" lvl="0" indent="0">
              <a:lnSpc>
                <a:spcPct val="100000"/>
              </a:lnSpc>
              <a:buNone/>
            </a:pPr>
            <a:r>
              <a:rPr lang="da-DK" sz="2000" dirty="0" smtClean="0">
                <a:solidFill>
                  <a:schemeClr val="tx1"/>
                </a:solidFill>
                <a:latin typeface="+mn-ea"/>
              </a:rPr>
              <a:t>    Thursday </a:t>
            </a:r>
            <a:r>
              <a:rPr lang="da-DK" sz="2000" dirty="0">
                <a:solidFill>
                  <a:schemeClr val="tx1"/>
                </a:solidFill>
                <a:latin typeface="+mn-ea"/>
              </a:rPr>
              <a:t>10 November 2022</a:t>
            </a:r>
            <a:endParaRPr lang="en-GB" sz="2000" dirty="0">
              <a:solidFill>
                <a:schemeClr val="tx1"/>
              </a:solidFill>
              <a:latin typeface="+mn-ea"/>
            </a:endParaRPr>
          </a:p>
          <a:p>
            <a:pPr lvl="1">
              <a:lnSpc>
                <a:spcPct val="100000"/>
              </a:lnSpc>
            </a:pPr>
            <a:r>
              <a:rPr lang="da-DK" dirty="0">
                <a:solidFill>
                  <a:schemeClr val="tx1"/>
                </a:solidFill>
                <a:latin typeface="+mn-ea"/>
              </a:rPr>
              <a:t>Committee Meeting 9:00 – </a:t>
            </a:r>
            <a:r>
              <a:rPr lang="da-DK" dirty="0" smtClean="0">
                <a:solidFill>
                  <a:schemeClr val="tx1"/>
                </a:solidFill>
                <a:latin typeface="+mn-ea"/>
              </a:rPr>
              <a:t>18:00</a:t>
            </a:r>
            <a:endParaRPr lang="da-DK" dirty="0">
              <a:solidFill>
                <a:schemeClr val="tx1"/>
              </a:solidFill>
              <a:latin typeface="+mn-ea"/>
            </a:endParaRPr>
          </a:p>
          <a:p>
            <a:pPr lvl="1">
              <a:lnSpc>
                <a:spcPct val="100000"/>
              </a:lnSpc>
            </a:pPr>
            <a:r>
              <a:rPr lang="da-DK" dirty="0" smtClean="0">
                <a:solidFill>
                  <a:schemeClr val="tx1"/>
                </a:solidFill>
                <a:latin typeface="+mn-ea"/>
              </a:rPr>
              <a:t>Lunch at 13:00 – 14:00	        </a:t>
            </a:r>
            <a:endParaRPr lang="en-GB" dirty="0" smtClean="0">
              <a:solidFill>
                <a:schemeClr val="tx1"/>
              </a:solidFill>
              <a:latin typeface="+mn-ea"/>
            </a:endParaRPr>
          </a:p>
          <a:p>
            <a:pPr lvl="1">
              <a:lnSpc>
                <a:spcPct val="100000"/>
              </a:lnSpc>
            </a:pPr>
            <a:r>
              <a:rPr lang="da-DK" dirty="0" smtClean="0">
                <a:solidFill>
                  <a:schemeClr val="tx1"/>
                </a:solidFill>
                <a:latin typeface="+mn-ea"/>
              </a:rPr>
              <a:t>SG </a:t>
            </a:r>
            <a:r>
              <a:rPr lang="da-DK" dirty="0">
                <a:solidFill>
                  <a:schemeClr val="tx1"/>
                </a:solidFill>
                <a:latin typeface="+mn-ea"/>
              </a:rPr>
              <a:t>meetings 14:00 – 16:30</a:t>
            </a:r>
            <a:endParaRPr lang="en-GB" dirty="0">
              <a:solidFill>
                <a:schemeClr val="tx1"/>
              </a:solidFill>
              <a:latin typeface="+mn-ea"/>
            </a:endParaRPr>
          </a:p>
          <a:p>
            <a:pPr lvl="1">
              <a:lnSpc>
                <a:spcPct val="100000"/>
              </a:lnSpc>
            </a:pPr>
            <a:r>
              <a:rPr lang="da-DK" dirty="0">
                <a:solidFill>
                  <a:schemeClr val="tx1"/>
                </a:solidFill>
                <a:latin typeface="+mn-ea"/>
              </a:rPr>
              <a:t>Dinner	17:30 – 22:00 		</a:t>
            </a:r>
            <a:r>
              <a:rPr lang="da-DK" dirty="0" smtClean="0">
                <a:solidFill>
                  <a:schemeClr val="tx1"/>
                </a:solidFill>
                <a:latin typeface="+mn-ea"/>
              </a:rPr>
              <a:t> </a:t>
            </a:r>
            <a:endParaRPr lang="en-GB" dirty="0">
              <a:solidFill>
                <a:schemeClr val="tx1"/>
              </a:solidFill>
              <a:latin typeface="+mn-ea"/>
            </a:endParaRPr>
          </a:p>
          <a:p>
            <a:pPr marL="0" lvl="0" indent="0">
              <a:lnSpc>
                <a:spcPct val="100000"/>
              </a:lnSpc>
              <a:buNone/>
            </a:pPr>
            <a:r>
              <a:rPr lang="da-DK" sz="2000" dirty="0" smtClean="0">
                <a:solidFill>
                  <a:schemeClr val="tx1"/>
                </a:solidFill>
                <a:latin typeface="+mn-ea"/>
              </a:rPr>
              <a:t>    Friday </a:t>
            </a:r>
            <a:r>
              <a:rPr lang="da-DK" sz="2000" dirty="0">
                <a:solidFill>
                  <a:schemeClr val="tx1"/>
                </a:solidFill>
                <a:latin typeface="+mn-ea"/>
              </a:rPr>
              <a:t>11 November </a:t>
            </a:r>
            <a:r>
              <a:rPr lang="da-DK" sz="2000" dirty="0" smtClean="0">
                <a:solidFill>
                  <a:schemeClr val="tx1"/>
                </a:solidFill>
                <a:latin typeface="+mn-ea"/>
              </a:rPr>
              <a:t>2022</a:t>
            </a:r>
            <a:endParaRPr lang="en-GB" sz="2000" dirty="0">
              <a:solidFill>
                <a:schemeClr val="tx1"/>
              </a:solidFill>
              <a:latin typeface="+mn-ea"/>
            </a:endParaRPr>
          </a:p>
          <a:p>
            <a:pPr lvl="0">
              <a:lnSpc>
                <a:spcPct val="100000"/>
              </a:lnSpc>
            </a:pPr>
            <a:r>
              <a:rPr lang="da-DK" sz="2000" dirty="0">
                <a:solidFill>
                  <a:schemeClr val="tx1"/>
                </a:solidFill>
                <a:latin typeface="+mn-ea"/>
              </a:rPr>
              <a:t>Study Group Meetings 9:00 – 12:00</a:t>
            </a:r>
            <a:endParaRPr lang="en-GB" sz="2000" dirty="0">
              <a:solidFill>
                <a:schemeClr val="tx1"/>
              </a:solidFill>
              <a:latin typeface="+mn-ea"/>
            </a:endParaRPr>
          </a:p>
          <a:p>
            <a:pPr lvl="1">
              <a:lnSpc>
                <a:spcPct val="100000"/>
              </a:lnSpc>
            </a:pPr>
            <a:r>
              <a:rPr lang="da-DK" dirty="0">
                <a:solidFill>
                  <a:schemeClr val="tx1"/>
                </a:solidFill>
                <a:latin typeface="+mn-ea"/>
              </a:rPr>
              <a:t>SG 1 </a:t>
            </a:r>
            <a:r>
              <a:rPr lang="en-GB" dirty="0">
                <a:solidFill>
                  <a:schemeClr val="tx1"/>
                </a:solidFill>
                <a:latin typeface="+mn-ea"/>
              </a:rPr>
              <a:t>Make grids smarter			</a:t>
            </a:r>
          </a:p>
          <a:p>
            <a:pPr lvl="1">
              <a:lnSpc>
                <a:spcPct val="100000"/>
              </a:lnSpc>
            </a:pPr>
            <a:r>
              <a:rPr lang="da-DK" dirty="0" smtClean="0">
                <a:solidFill>
                  <a:schemeClr val="tx1"/>
                </a:solidFill>
                <a:latin typeface="+mn-ea"/>
              </a:rPr>
              <a:t>SG </a:t>
            </a:r>
            <a:r>
              <a:rPr lang="da-DK" dirty="0">
                <a:solidFill>
                  <a:schemeClr val="tx1"/>
                </a:solidFill>
                <a:latin typeface="+mn-ea"/>
              </a:rPr>
              <a:t>2 </a:t>
            </a:r>
            <a:r>
              <a:rPr lang="en-GB" dirty="0">
                <a:solidFill>
                  <a:schemeClr val="tx1"/>
                </a:solidFill>
                <a:latin typeface="+mn-ea"/>
              </a:rPr>
              <a:t>Support the Hydrogen </a:t>
            </a:r>
            <a:r>
              <a:rPr lang="en-GB" dirty="0" smtClean="0">
                <a:solidFill>
                  <a:schemeClr val="tx1"/>
                </a:solidFill>
                <a:latin typeface="+mn-ea"/>
              </a:rPr>
              <a:t>Economy</a:t>
            </a:r>
            <a:r>
              <a:rPr lang="en-GB" dirty="0">
                <a:solidFill>
                  <a:schemeClr val="tx1"/>
                </a:solidFill>
                <a:latin typeface="+mn-ea"/>
              </a:rPr>
              <a:t>	</a:t>
            </a:r>
            <a:endParaRPr lang="en-GB" dirty="0" smtClean="0">
              <a:solidFill>
                <a:schemeClr val="tx1"/>
              </a:solidFill>
              <a:latin typeface="+mn-ea"/>
            </a:endParaRPr>
          </a:p>
          <a:p>
            <a:pPr lvl="1">
              <a:lnSpc>
                <a:spcPct val="100000"/>
              </a:lnSpc>
            </a:pPr>
            <a:r>
              <a:rPr lang="da-DK" dirty="0" smtClean="0">
                <a:solidFill>
                  <a:schemeClr val="tx1"/>
                </a:solidFill>
                <a:latin typeface="+mn-ea"/>
              </a:rPr>
              <a:t>SG </a:t>
            </a:r>
            <a:r>
              <a:rPr lang="da-DK" dirty="0">
                <a:solidFill>
                  <a:schemeClr val="tx1"/>
                </a:solidFill>
                <a:latin typeface="+mn-ea"/>
              </a:rPr>
              <a:t>3 </a:t>
            </a:r>
            <a:r>
              <a:rPr lang="en-GB" dirty="0">
                <a:solidFill>
                  <a:schemeClr val="tx1"/>
                </a:solidFill>
                <a:latin typeface="+mn-ea"/>
              </a:rPr>
              <a:t>Expand Innovation System 		</a:t>
            </a:r>
            <a:endParaRPr lang="en-GB" dirty="0" smtClean="0">
              <a:solidFill>
                <a:schemeClr val="tx1"/>
              </a:solidFill>
              <a:latin typeface="+mn-ea"/>
            </a:endParaRPr>
          </a:p>
          <a:p>
            <a:pPr lvl="0">
              <a:lnSpc>
                <a:spcPct val="100000"/>
              </a:lnSpc>
            </a:pPr>
            <a:r>
              <a:rPr lang="da-DK" sz="2000" dirty="0" smtClean="0">
                <a:solidFill>
                  <a:schemeClr val="tx1"/>
                </a:solidFill>
                <a:latin typeface="+mn-ea"/>
              </a:rPr>
              <a:t>Lunch </a:t>
            </a:r>
            <a:r>
              <a:rPr lang="da-DK" sz="2000" dirty="0">
                <a:solidFill>
                  <a:schemeClr val="tx1"/>
                </a:solidFill>
                <a:latin typeface="+mn-ea"/>
              </a:rPr>
              <a:t>at 13:00 – 14:00	        </a:t>
            </a:r>
            <a:r>
              <a:rPr lang="da-DK" sz="2000" dirty="0" smtClean="0">
                <a:solidFill>
                  <a:schemeClr val="tx1"/>
                </a:solidFill>
                <a:latin typeface="+mn-ea"/>
              </a:rPr>
              <a:t> </a:t>
            </a:r>
            <a:endParaRPr lang="en-GB" sz="2000" dirty="0">
              <a:solidFill>
                <a:schemeClr val="tx1"/>
              </a:solidFill>
              <a:latin typeface="+mn-ea"/>
            </a:endParaRPr>
          </a:p>
          <a:p>
            <a:pPr lvl="0">
              <a:lnSpc>
                <a:spcPct val="100000"/>
              </a:lnSpc>
            </a:pPr>
            <a:r>
              <a:rPr lang="da-DK" sz="2000" dirty="0">
                <a:solidFill>
                  <a:schemeClr val="tx1"/>
                </a:solidFill>
                <a:latin typeface="+mn-ea"/>
              </a:rPr>
              <a:t>Plenary meeting: wrap-up 1st meeting 14:00 – 15:00		</a:t>
            </a:r>
            <a:endParaRPr lang="da-DK" sz="2000" dirty="0" smtClean="0">
              <a:solidFill>
                <a:schemeClr val="tx1"/>
              </a:solidFill>
              <a:latin typeface="+mn-ea"/>
            </a:endParaRPr>
          </a:p>
          <a:p>
            <a:pPr lvl="0">
              <a:lnSpc>
                <a:spcPct val="100000"/>
              </a:lnSpc>
            </a:pPr>
            <a:r>
              <a:rPr lang="en-GB" sz="2000" dirty="0" smtClean="0">
                <a:solidFill>
                  <a:schemeClr val="tx1"/>
                </a:solidFill>
                <a:latin typeface="+mn-ea"/>
              </a:rPr>
              <a:t>Technical </a:t>
            </a:r>
            <a:r>
              <a:rPr lang="en-GB" sz="2000" dirty="0">
                <a:solidFill>
                  <a:schemeClr val="tx1"/>
                </a:solidFill>
                <a:latin typeface="+mn-ea"/>
              </a:rPr>
              <a:t>tour: 15:00 – </a:t>
            </a:r>
            <a:r>
              <a:rPr lang="en-GB" sz="2000" dirty="0" smtClean="0">
                <a:solidFill>
                  <a:schemeClr val="tx1"/>
                </a:solidFill>
                <a:latin typeface="+mn-ea"/>
              </a:rPr>
              <a:t>approx.18:00</a:t>
            </a:r>
            <a:endParaRPr lang="en-GB" sz="2000" dirty="0">
              <a:solidFill>
                <a:schemeClr val="tx1"/>
              </a:solidFill>
              <a:latin typeface="+mn-ea"/>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116</a:t>
            </a:fld>
            <a:endParaRPr lang="en-US" altLang="zh-CN"/>
          </a:p>
        </p:txBody>
      </p:sp>
      <p:sp>
        <p:nvSpPr>
          <p:cNvPr id="4" name="标题 3"/>
          <p:cNvSpPr>
            <a:spLocks noGrp="1"/>
          </p:cNvSpPr>
          <p:nvPr>
            <p:ph type="title"/>
          </p:nvPr>
        </p:nvSpPr>
        <p:spPr/>
        <p:txBody>
          <a:bodyPr/>
          <a:lstStyle/>
          <a:p>
            <a:r>
              <a:rPr lang="en-US" dirty="0" smtClean="0"/>
              <a:t>First Meeting Agenda</a:t>
            </a:r>
            <a:endParaRPr lang="en-GB" dirty="0"/>
          </a:p>
        </p:txBody>
      </p:sp>
    </p:spTree>
    <p:extLst>
      <p:ext uri="{BB962C8B-B14F-4D97-AF65-F5344CB8AC3E}">
        <p14:creationId xmlns:p14="http://schemas.microsoft.com/office/powerpoint/2010/main" val="18094760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600695" y="1433068"/>
            <a:ext cx="6032665" cy="2480564"/>
          </a:xfrm>
        </p:spPr>
        <p:txBody>
          <a:bodyPr>
            <a:noAutofit/>
          </a:bodyPr>
          <a:lstStyle/>
          <a:p>
            <a:r>
              <a:rPr lang="en-US" b="0" i="0" u="none" strike="noStrike" dirty="0">
                <a:effectLst/>
                <a:latin typeface="微软雅黑" panose="020B0503020204020204" pitchFamily="34" charset="-122"/>
                <a:ea typeface="微软雅黑" panose="020B0503020204020204" pitchFamily="34" charset="-122"/>
              </a:rPr>
              <a:t/>
            </a:r>
            <a:br>
              <a:rPr lang="en-US" b="0" i="0" u="none" strike="noStrike" dirty="0">
                <a:effectLst/>
                <a:latin typeface="微软雅黑" panose="020B0503020204020204" pitchFamily="34" charset="-122"/>
                <a:ea typeface="微软雅黑" panose="020B0503020204020204" pitchFamily="34" charset="-122"/>
              </a:rPr>
            </a:br>
            <a:r>
              <a:rPr lang="en-GB" b="1" i="0" u="none" strike="noStrike" dirty="0" smtClean="0">
                <a:solidFill>
                  <a:srgbClr val="0066B3"/>
                </a:solidFill>
                <a:effectLst/>
                <a:latin typeface="微软雅黑" panose="020B0503020204020204" pitchFamily="34" charset="-122"/>
              </a:rPr>
              <a:t>Utilisation</a:t>
            </a:r>
            <a:r>
              <a:rPr lang="en-US" b="1" i="0" u="none" strike="noStrike" dirty="0" smtClean="0">
                <a:solidFill>
                  <a:srgbClr val="0066B3"/>
                </a:solidFill>
                <a:effectLst/>
                <a:latin typeface="微软雅黑" panose="020B0503020204020204" pitchFamily="34" charset="-122"/>
              </a:rPr>
              <a:t> Committee</a:t>
            </a:r>
            <a:endParaRPr lang="en-US" altLang="ko-KR" dirty="0">
              <a:ea typeface="微软雅黑" panose="020B0503020204020204" charset="-122"/>
              <a:sym typeface="+mn-ea"/>
            </a:endParaRPr>
          </a:p>
        </p:txBody>
      </p:sp>
    </p:spTree>
    <p:extLst>
      <p:ext uri="{BB962C8B-B14F-4D97-AF65-F5344CB8AC3E}">
        <p14:creationId xmlns:p14="http://schemas.microsoft.com/office/powerpoint/2010/main" val="3127470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118</a:t>
            </a:fld>
            <a:endParaRPr lang="en-US" altLang="zh-CN"/>
          </a:p>
        </p:txBody>
      </p:sp>
      <p:sp>
        <p:nvSpPr>
          <p:cNvPr id="4" name="标题 3"/>
          <p:cNvSpPr>
            <a:spLocks noGrp="1"/>
          </p:cNvSpPr>
          <p:nvPr>
            <p:ph type="title"/>
          </p:nvPr>
        </p:nvSpPr>
        <p:spPr/>
        <p:txBody>
          <a:bodyPr/>
          <a:lstStyle/>
          <a:p>
            <a:r>
              <a:rPr lang="en-US" dirty="0"/>
              <a:t>Committee Chair &amp; Secretary Introduction</a:t>
            </a:r>
            <a:endParaRPr lang="en-GB" dirty="0"/>
          </a:p>
        </p:txBody>
      </p:sp>
      <p:pic>
        <p:nvPicPr>
          <p:cNvPr id="8" name="图片 7"/>
          <p:cNvPicPr>
            <a:picLocks noChangeAspect="1"/>
          </p:cNvPicPr>
          <p:nvPr/>
        </p:nvPicPr>
        <p:blipFill>
          <a:blip r:embed="rId2"/>
          <a:stretch>
            <a:fillRect/>
          </a:stretch>
        </p:blipFill>
        <p:spPr>
          <a:xfrm>
            <a:off x="1203959" y="1091565"/>
            <a:ext cx="9034097" cy="5089208"/>
          </a:xfrm>
          <a:prstGeom prst="rect">
            <a:avLst/>
          </a:prstGeom>
        </p:spPr>
      </p:pic>
    </p:spTree>
    <p:extLst>
      <p:ext uri="{BB962C8B-B14F-4D97-AF65-F5344CB8AC3E}">
        <p14:creationId xmlns:p14="http://schemas.microsoft.com/office/powerpoint/2010/main" val="33772601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70" y="1271270"/>
            <a:ext cx="11835130" cy="5060950"/>
          </a:xfrm>
        </p:spPr>
        <p:txBody>
          <a:bodyPr>
            <a:normAutofit fontScale="70000" lnSpcReduction="20000"/>
          </a:bodyPr>
          <a:lstStyle/>
          <a:p>
            <a:pPr marL="354013" lvl="2" indent="-261938">
              <a:lnSpc>
                <a:spcPct val="120000"/>
              </a:lnSpc>
              <a:buFont typeface="Wingdings" panose="05000000000000000000" pitchFamily="2" charset="2"/>
              <a:buChar char="ü"/>
            </a:pPr>
            <a:r>
              <a:rPr lang="en-US" sz="2300" b="1" dirty="0">
                <a:latin typeface="+mn-ea"/>
              </a:rPr>
              <a:t>Strengthen the committee </a:t>
            </a:r>
            <a:r>
              <a:rPr lang="en-US" sz="2300" dirty="0">
                <a:latin typeface="+mn-ea"/>
              </a:rPr>
              <a:t>by encouraging the entry of new members from WGC 2022, with a greater number of companies and associations represented. </a:t>
            </a:r>
            <a:endParaRPr lang="en-US" sz="1700" dirty="0">
              <a:latin typeface="+mn-ea"/>
            </a:endParaRPr>
          </a:p>
          <a:p>
            <a:pPr marL="354013" lvl="2" indent="-261938">
              <a:lnSpc>
                <a:spcPct val="120000"/>
              </a:lnSpc>
              <a:buFont typeface="Wingdings" panose="05000000000000000000" pitchFamily="2" charset="2"/>
              <a:buChar char="ü"/>
            </a:pPr>
            <a:r>
              <a:rPr lang="en-US" sz="2300" b="1" dirty="0">
                <a:latin typeface="+mn-ea"/>
              </a:rPr>
              <a:t>Establish cooperation </a:t>
            </a:r>
            <a:r>
              <a:rPr lang="en-US" sz="2300" dirty="0">
                <a:latin typeface="+mn-ea"/>
              </a:rPr>
              <a:t>with associations of equipment manufacturers and solution developers, INCLUDING THEIR PARTICIPATION WITHIN UTILIZATION STUDY GROUPS</a:t>
            </a:r>
            <a:r>
              <a:rPr lang="en-US" sz="2300" dirty="0" smtClean="0">
                <a:latin typeface="+mn-ea"/>
              </a:rPr>
              <a:t>.</a:t>
            </a:r>
            <a:endParaRPr lang="en-US" sz="1700" dirty="0">
              <a:latin typeface="+mn-ea"/>
            </a:endParaRPr>
          </a:p>
          <a:p>
            <a:pPr marL="354013" lvl="2" indent="-261938">
              <a:lnSpc>
                <a:spcPct val="120000"/>
              </a:lnSpc>
              <a:buFont typeface="Wingdings" panose="05000000000000000000" pitchFamily="2" charset="2"/>
              <a:buChar char="ü"/>
            </a:pPr>
            <a:r>
              <a:rPr lang="en-US" sz="2300" b="1" dirty="0">
                <a:latin typeface="+mn-ea"/>
              </a:rPr>
              <a:t>Sustainable energy technologies. </a:t>
            </a:r>
            <a:r>
              <a:rPr lang="en-US" sz="2300" dirty="0">
                <a:latin typeface="+mn-ea"/>
              </a:rPr>
              <a:t>FOCUS ON THE ROLE OF RNG AND HYDROGEN AS ESSENTIAL TOOLS TO DECARBONIZE CONSUMER END USE ACROSS RESIDENITAL, COMMERICAL, INDUSTRIAL AND TRANSPORATION. </a:t>
            </a:r>
            <a:endParaRPr lang="en-US" sz="1700" dirty="0">
              <a:latin typeface="+mn-ea"/>
            </a:endParaRPr>
          </a:p>
          <a:p>
            <a:pPr marL="354013" lvl="2" indent="-261938">
              <a:lnSpc>
                <a:spcPct val="120000"/>
              </a:lnSpc>
              <a:buFont typeface="Wingdings" panose="05000000000000000000" pitchFamily="2" charset="2"/>
              <a:buChar char="ü"/>
            </a:pPr>
            <a:r>
              <a:rPr lang="en-US" sz="2300" b="1" dirty="0">
                <a:latin typeface="+mn-ea"/>
              </a:rPr>
              <a:t>Integration with the electricity sector</a:t>
            </a:r>
            <a:r>
              <a:rPr lang="en-US" sz="2300" dirty="0">
                <a:latin typeface="+mn-ea"/>
              </a:rPr>
              <a:t>. SHOWCASE CASE STUDIES WHERE NATURAL GAS/RNG/HYDROGEN ARE WORKING WITH ELECTRICITY TO MORE AFFORDABILITY MEET CONSUMER ENERGY NEEDS IN HOMES, INDUSTRIES AND MOBILITY</a:t>
            </a:r>
            <a:r>
              <a:rPr lang="en-US" sz="2300" dirty="0" smtClean="0">
                <a:latin typeface="+mn-ea"/>
              </a:rPr>
              <a:t>.</a:t>
            </a:r>
            <a:endParaRPr lang="en-US" sz="1700" b="1" dirty="0">
              <a:latin typeface="+mn-ea"/>
            </a:endParaRPr>
          </a:p>
          <a:p>
            <a:pPr marL="354013" lvl="2" indent="-261938">
              <a:lnSpc>
                <a:spcPct val="120000"/>
              </a:lnSpc>
              <a:buFont typeface="Wingdings" panose="05000000000000000000" pitchFamily="2" charset="2"/>
              <a:buChar char="ü"/>
            </a:pPr>
            <a:r>
              <a:rPr lang="en-US" sz="2300" b="1" dirty="0">
                <a:latin typeface="+mn-ea"/>
              </a:rPr>
              <a:t>Synergy with other IGU committees</a:t>
            </a:r>
            <a:r>
              <a:rPr lang="en-US" sz="2300" dirty="0">
                <a:latin typeface="+mn-ea"/>
              </a:rPr>
              <a:t> </a:t>
            </a:r>
            <a:r>
              <a:rPr lang="en-US" sz="2300" b="1" dirty="0">
                <a:latin typeface="+mn-ea"/>
              </a:rPr>
              <a:t>AND OTHER ENERGY INDUSTRY STAKEHOLDERS</a:t>
            </a:r>
            <a:r>
              <a:rPr lang="en-US" sz="2300" dirty="0">
                <a:latin typeface="+mn-ea"/>
              </a:rPr>
              <a:t>. Promote joint meetings and cooperate in the exchange and generation of content. SOLICIT PRESENTATIONS FROM POLICY AND REGULATORY BODIES FROM AROUND THE WORLD ON KEY ENERGY RELATED </a:t>
            </a:r>
            <a:r>
              <a:rPr lang="en-US" sz="2300" dirty="0" smtClean="0">
                <a:latin typeface="+mn-ea"/>
              </a:rPr>
              <a:t>ISSUES</a:t>
            </a:r>
            <a:r>
              <a:rPr lang="zh-CN" altLang="en-US" sz="2300" dirty="0">
                <a:latin typeface="+mn-ea"/>
              </a:rPr>
              <a:t>。</a:t>
            </a:r>
            <a:endParaRPr lang="en-US" sz="1700" b="1" dirty="0">
              <a:latin typeface="+mn-ea"/>
            </a:endParaRPr>
          </a:p>
          <a:p>
            <a:pPr marL="354013" lvl="2" indent="-261938">
              <a:lnSpc>
                <a:spcPct val="120000"/>
              </a:lnSpc>
              <a:buFont typeface="Wingdings" panose="05000000000000000000" pitchFamily="2" charset="2"/>
              <a:buChar char="ü"/>
            </a:pPr>
            <a:r>
              <a:rPr lang="en-US" sz="2300" b="1" dirty="0">
                <a:latin typeface="+mn-ea"/>
              </a:rPr>
              <a:t>Advocacy support </a:t>
            </a:r>
            <a:r>
              <a:rPr lang="en-US" sz="2300" dirty="0">
                <a:latin typeface="+mn-ea"/>
              </a:rPr>
              <a:t>publishing White Papers. A white paper is a report or guide that informs readers concisely about a complex issue and presents the issuing body's philosophy on the matter. It is meant to help readers understand an issue, solve a problem, or make a decision.</a:t>
            </a:r>
            <a:endParaRPr lang="en-US" sz="3400" dirty="0">
              <a:latin typeface="+mn-ea"/>
            </a:endParaRPr>
          </a:p>
          <a:p>
            <a:endParaRPr lang="en-GB"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t>119</a:t>
            </a:fld>
            <a:endParaRPr lang="en-US" altLang="zh-CN"/>
          </a:p>
        </p:txBody>
      </p:sp>
      <p:sp>
        <p:nvSpPr>
          <p:cNvPr id="4" name="标题 3"/>
          <p:cNvSpPr>
            <a:spLocks noGrp="1"/>
          </p:cNvSpPr>
          <p:nvPr>
            <p:ph type="title"/>
          </p:nvPr>
        </p:nvSpPr>
        <p:spPr/>
        <p:txBody>
          <a:bodyPr/>
          <a:lstStyle/>
          <a:p>
            <a:r>
              <a:rPr lang="en-US" altLang="ko-KR" dirty="0"/>
              <a:t>Committee work focus for 2022-2025</a:t>
            </a:r>
            <a:endParaRPr lang="en-GB" dirty="0"/>
          </a:p>
        </p:txBody>
      </p:sp>
    </p:spTree>
    <p:extLst>
      <p:ext uri="{BB962C8B-B14F-4D97-AF65-F5344CB8AC3E}">
        <p14:creationId xmlns:p14="http://schemas.microsoft.com/office/powerpoint/2010/main" val="170609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Analysis of Committee/TF Members</a:t>
            </a:r>
            <a:endParaRPr lang="en-GB" dirty="0"/>
          </a:p>
        </p:txBody>
      </p:sp>
      <p:pic>
        <p:nvPicPr>
          <p:cNvPr id="2" name="图片 1"/>
          <p:cNvPicPr>
            <a:picLocks noChangeAspect="1"/>
          </p:cNvPicPr>
          <p:nvPr/>
        </p:nvPicPr>
        <p:blipFill>
          <a:blip r:embed="rId2"/>
          <a:stretch>
            <a:fillRect/>
          </a:stretch>
        </p:blipFill>
        <p:spPr>
          <a:xfrm>
            <a:off x="116205" y="1091565"/>
            <a:ext cx="11963400" cy="5010150"/>
          </a:xfrm>
          <a:prstGeom prst="rect">
            <a:avLst/>
          </a:prstGeom>
          <a:ln>
            <a:solidFill>
              <a:schemeClr val="accent4">
                <a:lumMod val="60000"/>
                <a:lumOff val="40000"/>
              </a:schemeClr>
            </a:solidFill>
          </a:ln>
        </p:spPr>
      </p:pic>
      <p:sp>
        <p:nvSpPr>
          <p:cNvPr id="5" name="灯片编号占位符 4"/>
          <p:cNvSpPr>
            <a:spLocks noGrp="1"/>
          </p:cNvSpPr>
          <p:nvPr>
            <p:ph type="sldNum" sz="quarter" idx="12"/>
          </p:nvPr>
        </p:nvSpPr>
        <p:spPr/>
        <p:txBody>
          <a:bodyPr/>
          <a:lstStyle/>
          <a:p>
            <a:fld id="{49AE70B2-8BF9-45C0-BB95-33D1B9D3A854}" type="slidenum">
              <a:rPr lang="zh-CN" altLang="en-US" smtClean="0"/>
              <a:t>12</a:t>
            </a:fld>
            <a:endParaRPr lang="en-US" altLang="zh-CN"/>
          </a:p>
        </p:txBody>
      </p:sp>
      <p:sp>
        <p:nvSpPr>
          <p:cNvPr id="3" name="文本框 2"/>
          <p:cNvSpPr txBox="1"/>
          <p:nvPr/>
        </p:nvSpPr>
        <p:spPr>
          <a:xfrm>
            <a:off x="8675370" y="1612384"/>
            <a:ext cx="2137410" cy="369332"/>
          </a:xfrm>
          <a:prstGeom prst="rect">
            <a:avLst/>
          </a:prstGeom>
          <a:noFill/>
          <a:ln>
            <a:solidFill>
              <a:srgbClr val="FF0000"/>
            </a:solidFill>
          </a:ln>
        </p:spPr>
        <p:txBody>
          <a:bodyPr wrap="square" rtlCol="0">
            <a:spAutoFit/>
          </a:bodyPr>
          <a:lstStyle/>
          <a:p>
            <a:r>
              <a:rPr lang="en-US" altLang="zh-CN" dirty="0" smtClean="0"/>
              <a:t>From </a:t>
            </a:r>
            <a:r>
              <a:rPr lang="en-US" dirty="0" smtClean="0"/>
              <a:t>40 Countries </a:t>
            </a:r>
            <a:endParaRPr lang="en-GB" dirty="0"/>
          </a:p>
        </p:txBody>
      </p:sp>
    </p:spTree>
    <p:extLst>
      <p:ext uri="{BB962C8B-B14F-4D97-AF65-F5344CB8AC3E}">
        <p14:creationId xmlns:p14="http://schemas.microsoft.com/office/powerpoint/2010/main" val="37531749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120</a:t>
            </a:fld>
            <a:endParaRPr lang="en-US" altLang="zh-CN"/>
          </a:p>
        </p:txBody>
      </p:sp>
      <p:sp>
        <p:nvSpPr>
          <p:cNvPr id="4" name="标题 3"/>
          <p:cNvSpPr>
            <a:spLocks noGrp="1"/>
          </p:cNvSpPr>
          <p:nvPr>
            <p:ph type="title"/>
          </p:nvPr>
        </p:nvSpPr>
        <p:spPr/>
        <p:txBody>
          <a:bodyPr/>
          <a:lstStyle/>
          <a:p>
            <a:r>
              <a:rPr lang="en-US" altLang="zh-CN" dirty="0"/>
              <a:t>Specific measures to maximize gas </a:t>
            </a:r>
            <a:r>
              <a:rPr lang="en-US" altLang="zh-CN" dirty="0" smtClean="0"/>
              <a:t>benefits</a:t>
            </a:r>
            <a:endParaRPr lang="en-GB" dirty="0"/>
          </a:p>
        </p:txBody>
      </p:sp>
      <p:sp>
        <p:nvSpPr>
          <p:cNvPr id="5" name="Retângulo 9"/>
          <p:cNvSpPr/>
          <p:nvPr/>
        </p:nvSpPr>
        <p:spPr>
          <a:xfrm>
            <a:off x="697230" y="1268775"/>
            <a:ext cx="11041379" cy="4967514"/>
          </a:xfrm>
          <a:prstGeom prst="rect">
            <a:avLst/>
          </a:prstGeom>
        </p:spPr>
        <p:txBody>
          <a:bodyPr wrap="square">
            <a:spAutoFit/>
          </a:bodyPr>
          <a:lstStyle/>
          <a:p>
            <a:pPr algn="just">
              <a:lnSpc>
                <a:spcPct val="120000"/>
              </a:lnSpc>
            </a:pPr>
            <a:r>
              <a:rPr lang="en-US" sz="2400" b="1" dirty="0">
                <a:latin typeface="+mn-ea"/>
              </a:rPr>
              <a:t>1. Promoting the progress of global gas industry</a:t>
            </a:r>
          </a:p>
          <a:p>
            <a:pPr algn="just">
              <a:lnSpc>
                <a:spcPct val="120000"/>
              </a:lnSpc>
            </a:pPr>
            <a:r>
              <a:rPr lang="en-US" sz="1600" kern="100" dirty="0">
                <a:latin typeface="+mn-ea"/>
              </a:rPr>
              <a:t>	1.1 Expand the application of natural gas in power generation, mobility, distributed energy and other fields to expand the market share of natural gas worldwide;</a:t>
            </a:r>
            <a:endParaRPr lang="pt-BR" sz="1600" kern="100" dirty="0">
              <a:latin typeface="+mn-ea"/>
            </a:endParaRPr>
          </a:p>
          <a:p>
            <a:pPr algn="just">
              <a:lnSpc>
                <a:spcPct val="120000"/>
              </a:lnSpc>
            </a:pPr>
            <a:r>
              <a:rPr lang="en-US" sz="1600" kern="100" dirty="0">
                <a:latin typeface="+mn-ea"/>
              </a:rPr>
              <a:t>	1.2 Improve the performance of the whole natural gas value chain in terms of technology, management, digitization, energy saving and emission reduction;</a:t>
            </a:r>
            <a:endParaRPr lang="pt-BR" sz="1600" kern="100" dirty="0">
              <a:latin typeface="+mn-ea"/>
            </a:endParaRPr>
          </a:p>
          <a:p>
            <a:pPr algn="just">
              <a:lnSpc>
                <a:spcPct val="120000"/>
              </a:lnSpc>
            </a:pPr>
            <a:r>
              <a:rPr lang="en-US" sz="1600" kern="100" dirty="0">
                <a:latin typeface="+mn-ea"/>
              </a:rPr>
              <a:t>	1.3  Advance the coupling of natural gas with renewables.</a:t>
            </a:r>
          </a:p>
          <a:p>
            <a:pPr algn="just">
              <a:lnSpc>
                <a:spcPct val="120000"/>
              </a:lnSpc>
            </a:pPr>
            <a:endParaRPr lang="en-US" sz="1600" kern="100" dirty="0">
              <a:latin typeface="+mn-ea"/>
            </a:endParaRPr>
          </a:p>
          <a:p>
            <a:pPr algn="just">
              <a:lnSpc>
                <a:spcPct val="120000"/>
              </a:lnSpc>
            </a:pPr>
            <a:r>
              <a:rPr lang="en-US" sz="2400" b="1" dirty="0">
                <a:latin typeface="+mn-ea"/>
              </a:rPr>
              <a:t>2. Promote the advantages of natural gas</a:t>
            </a:r>
          </a:p>
          <a:p>
            <a:pPr algn="just">
              <a:lnSpc>
                <a:spcPct val="120000"/>
              </a:lnSpc>
            </a:pPr>
            <a:r>
              <a:rPr lang="en-US" sz="1600" kern="100" dirty="0">
                <a:latin typeface="+mn-ea"/>
              </a:rPr>
              <a:t>	2.1 Focus on coal replacement, emissions reduction, air pollution mitigation, energy efficiency, energy poverty reduction, and energy transformation;</a:t>
            </a:r>
            <a:endParaRPr lang="pt-BR" sz="1600" kern="100" dirty="0">
              <a:latin typeface="+mn-ea"/>
            </a:endParaRPr>
          </a:p>
          <a:p>
            <a:pPr algn="just">
              <a:lnSpc>
                <a:spcPct val="120000"/>
              </a:lnSpc>
            </a:pPr>
            <a:r>
              <a:rPr lang="en-US" sz="1600" kern="100" dirty="0">
                <a:latin typeface="+mn-ea"/>
              </a:rPr>
              <a:t>	2.2  Making a targeted advocacy.</a:t>
            </a:r>
            <a:endParaRPr lang="pt-BR" sz="1600" kern="100" dirty="0">
              <a:latin typeface="+mn-ea"/>
            </a:endParaRPr>
          </a:p>
          <a:p>
            <a:pPr algn="just">
              <a:lnSpc>
                <a:spcPct val="120000"/>
              </a:lnSpc>
            </a:pPr>
            <a:endParaRPr lang="en-US" sz="1600" kern="100" dirty="0">
              <a:latin typeface="+mn-ea"/>
            </a:endParaRPr>
          </a:p>
          <a:p>
            <a:pPr algn="just">
              <a:lnSpc>
                <a:spcPct val="120000"/>
              </a:lnSpc>
            </a:pPr>
            <a:r>
              <a:rPr lang="en-US" sz="2400" b="1" dirty="0">
                <a:latin typeface="+mn-ea"/>
              </a:rPr>
              <a:t>3. Regionality</a:t>
            </a:r>
          </a:p>
          <a:p>
            <a:pPr algn="just">
              <a:lnSpc>
                <a:spcPct val="120000"/>
              </a:lnSpc>
            </a:pPr>
            <a:r>
              <a:rPr lang="en-US" sz="1600" kern="100" dirty="0">
                <a:latin typeface="+mn-ea"/>
              </a:rPr>
              <a:t>	3.1  Showcasing the achievements and development needs of the gas industry in different regions of the world and promoting regional cooperation.</a:t>
            </a:r>
            <a:endParaRPr lang="en-US" sz="2400" b="1" dirty="0">
              <a:latin typeface="+mn-ea"/>
            </a:endParaRPr>
          </a:p>
        </p:txBody>
      </p:sp>
    </p:spTree>
    <p:extLst>
      <p:ext uri="{BB962C8B-B14F-4D97-AF65-F5344CB8AC3E}">
        <p14:creationId xmlns:p14="http://schemas.microsoft.com/office/powerpoint/2010/main" val="4231197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121</a:t>
            </a:fld>
            <a:endParaRPr lang="en-US" altLang="zh-CN"/>
          </a:p>
        </p:txBody>
      </p:sp>
      <p:sp>
        <p:nvSpPr>
          <p:cNvPr id="4" name="标题 3"/>
          <p:cNvSpPr>
            <a:spLocks noGrp="1"/>
          </p:cNvSpPr>
          <p:nvPr>
            <p:ph type="title"/>
          </p:nvPr>
        </p:nvSpPr>
        <p:spPr/>
        <p:txBody>
          <a:bodyPr/>
          <a:lstStyle/>
          <a:p>
            <a:r>
              <a:rPr lang="en-US" altLang="ko-KR" dirty="0"/>
              <a:t>W</a:t>
            </a:r>
            <a:r>
              <a:rPr lang="en-US" dirty="0"/>
              <a:t>orking structure during 2022-2025</a:t>
            </a:r>
            <a:endParaRPr lang="en-GB" dirty="0"/>
          </a:p>
        </p:txBody>
      </p:sp>
      <p:sp>
        <p:nvSpPr>
          <p:cNvPr id="5" name="Content Placeholder 2"/>
          <p:cNvSpPr>
            <a:spLocks noGrp="1"/>
          </p:cNvSpPr>
          <p:nvPr>
            <p:ph idx="1"/>
          </p:nvPr>
        </p:nvSpPr>
        <p:spPr>
          <a:xfrm>
            <a:off x="537210" y="1215072"/>
            <a:ext cx="11567160" cy="5074920"/>
          </a:xfrm>
        </p:spPr>
        <p:txBody>
          <a:bodyPr>
            <a:normAutofit fontScale="47500" lnSpcReduction="20000"/>
          </a:bodyPr>
          <a:lstStyle/>
          <a:p>
            <a:pPr marL="0" indent="0" algn="just">
              <a:lnSpc>
                <a:spcPct val="120000"/>
              </a:lnSpc>
              <a:spcAft>
                <a:spcPts val="0"/>
              </a:spcAft>
              <a:buNone/>
            </a:pPr>
            <a:r>
              <a:rPr lang="en-US" sz="3700" b="0" dirty="0">
                <a:solidFill>
                  <a:schemeClr val="tx1"/>
                </a:solidFill>
                <a:latin typeface="+mn-ea"/>
              </a:rPr>
              <a:t>The Utilization Committee focus on the advocacy of clean solutions for either small- or large-scale usages of natural gas and as A MOBILITY fuel, for a sustainable future</a:t>
            </a:r>
            <a:r>
              <a:rPr lang="en-US" sz="3700" b="0" dirty="0" smtClean="0">
                <a:solidFill>
                  <a:schemeClr val="tx1"/>
                </a:solidFill>
                <a:latin typeface="+mn-ea"/>
              </a:rPr>
              <a:t>.</a:t>
            </a:r>
          </a:p>
          <a:p>
            <a:pPr marL="0" indent="0">
              <a:lnSpc>
                <a:spcPct val="120000"/>
              </a:lnSpc>
              <a:spcAft>
                <a:spcPts val="0"/>
              </a:spcAft>
              <a:buNone/>
            </a:pPr>
            <a:endParaRPr lang="es-ES" sz="2500" dirty="0">
              <a:latin typeface="+mn-ea"/>
            </a:endParaRPr>
          </a:p>
          <a:p>
            <a:pPr marL="231775" lvl="1" indent="-231775">
              <a:spcAft>
                <a:spcPts val="0"/>
              </a:spcAft>
              <a:buFont typeface="Arial"/>
              <a:buChar char="•"/>
            </a:pPr>
            <a:r>
              <a:rPr lang="es-ES" sz="4000" b="1" dirty="0">
                <a:latin typeface="+mn-ea"/>
              </a:rPr>
              <a:t>Study Group 1: </a:t>
            </a:r>
            <a:r>
              <a:rPr lang="en-US" altLang="ko-KR" sz="4000" b="1" dirty="0">
                <a:latin typeface="+mn-ea"/>
              </a:rPr>
              <a:t>Industrial Gas Utilization</a:t>
            </a:r>
          </a:p>
          <a:p>
            <a:pPr lvl="1">
              <a:spcAft>
                <a:spcPts val="0"/>
              </a:spcAft>
            </a:pPr>
            <a:r>
              <a:rPr lang="en-US" altLang="ko-KR" sz="2500" dirty="0">
                <a:latin typeface="+mn-ea"/>
              </a:rPr>
              <a:t>Integration of renewables and NG for industrial use</a:t>
            </a:r>
          </a:p>
          <a:p>
            <a:pPr lvl="1">
              <a:spcAft>
                <a:spcPts val="0"/>
              </a:spcAft>
            </a:pPr>
            <a:r>
              <a:rPr lang="en-US" altLang="ko-KR" sz="2500" dirty="0">
                <a:latin typeface="+mn-ea"/>
              </a:rPr>
              <a:t>Power to gas</a:t>
            </a:r>
          </a:p>
          <a:p>
            <a:pPr lvl="1">
              <a:spcAft>
                <a:spcPts val="0"/>
              </a:spcAft>
            </a:pPr>
            <a:r>
              <a:rPr lang="en-US" altLang="ko-KR" sz="2500" dirty="0">
                <a:latin typeface="+mn-ea"/>
              </a:rPr>
              <a:t>Carbon footprint reduction and air emissions improvement</a:t>
            </a:r>
          </a:p>
          <a:p>
            <a:pPr lvl="1">
              <a:spcAft>
                <a:spcPts val="0"/>
              </a:spcAft>
            </a:pPr>
            <a:r>
              <a:rPr lang="en-US" altLang="ko-KR" sz="2500" dirty="0">
                <a:latin typeface="+mn-ea"/>
              </a:rPr>
              <a:t>Distributed power generation with NG as back up for intermittent renewables</a:t>
            </a:r>
          </a:p>
          <a:p>
            <a:pPr lvl="1">
              <a:spcAft>
                <a:spcPts val="0"/>
              </a:spcAft>
            </a:pPr>
            <a:r>
              <a:rPr lang="en-US" altLang="ko-KR" sz="2500" dirty="0">
                <a:latin typeface="+mn-ea"/>
              </a:rPr>
              <a:t>Enhancement of energy efficiency</a:t>
            </a:r>
          </a:p>
          <a:p>
            <a:pPr>
              <a:lnSpc>
                <a:spcPct val="120000"/>
              </a:lnSpc>
              <a:spcAft>
                <a:spcPts val="0"/>
              </a:spcAft>
            </a:pPr>
            <a:endParaRPr lang="es-ES" sz="2500" dirty="0">
              <a:latin typeface="+mn-ea"/>
            </a:endParaRPr>
          </a:p>
          <a:p>
            <a:pPr>
              <a:lnSpc>
                <a:spcPct val="120000"/>
              </a:lnSpc>
              <a:spcAft>
                <a:spcPts val="0"/>
              </a:spcAft>
            </a:pPr>
            <a:r>
              <a:rPr lang="es-ES" sz="4000" dirty="0">
                <a:latin typeface="+mn-ea"/>
              </a:rPr>
              <a:t>Study Group 2: Domestic and Commercial</a:t>
            </a:r>
          </a:p>
          <a:p>
            <a:pPr lvl="1">
              <a:spcAft>
                <a:spcPts val="0"/>
              </a:spcAft>
            </a:pPr>
            <a:r>
              <a:rPr lang="es-ES" sz="2500" dirty="0">
                <a:latin typeface="+mn-ea"/>
              </a:rPr>
              <a:t>Smart metering (INCLUDING FOR HYDROGEN), big data and IOT</a:t>
            </a:r>
          </a:p>
          <a:p>
            <a:pPr lvl="1">
              <a:spcAft>
                <a:spcPts val="0"/>
              </a:spcAft>
            </a:pPr>
            <a:r>
              <a:rPr lang="es-ES" sz="2500" dirty="0">
                <a:latin typeface="+mn-ea"/>
              </a:rPr>
              <a:t>Safety, POLICY AND REGULATION FOR INTETRATION OF NEW GAS TECHNOLOGIES AND FUEL MIXES (E.G., H2)</a:t>
            </a:r>
          </a:p>
          <a:p>
            <a:pPr lvl="1">
              <a:spcAft>
                <a:spcPts val="0"/>
              </a:spcAft>
            </a:pPr>
            <a:r>
              <a:rPr lang="es-ES" sz="2500" dirty="0">
                <a:latin typeface="+mn-ea"/>
              </a:rPr>
              <a:t>Gas appliances: CODES AND STANDARDS, GAS/ELECTRICTIY HEATING, New technologies</a:t>
            </a:r>
          </a:p>
          <a:p>
            <a:pPr marL="457200" lvl="1" indent="0">
              <a:spcAft>
                <a:spcPts val="0"/>
              </a:spcAft>
              <a:buNone/>
            </a:pPr>
            <a:endParaRPr lang="en-US" altLang="ko-KR" sz="2500" dirty="0">
              <a:latin typeface="+mn-ea"/>
            </a:endParaRPr>
          </a:p>
          <a:p>
            <a:pPr>
              <a:lnSpc>
                <a:spcPct val="120000"/>
              </a:lnSpc>
              <a:spcAft>
                <a:spcPts val="0"/>
              </a:spcAft>
            </a:pPr>
            <a:r>
              <a:rPr lang="es-ES" sz="4000" dirty="0">
                <a:latin typeface="+mn-ea"/>
              </a:rPr>
              <a:t>Study Group 3: </a:t>
            </a:r>
            <a:r>
              <a:rPr lang="en-US" altLang="ko-KR" sz="4000" dirty="0">
                <a:latin typeface="+mn-ea"/>
              </a:rPr>
              <a:t>Natural Gas for Mobility</a:t>
            </a:r>
          </a:p>
          <a:p>
            <a:pPr lvl="1">
              <a:spcAft>
                <a:spcPts val="0"/>
              </a:spcAft>
            </a:pPr>
            <a:r>
              <a:rPr lang="es-ES" sz="2500" dirty="0">
                <a:latin typeface="+mn-ea"/>
              </a:rPr>
              <a:t>NG in urban mobility as key factor for quality of air improvement</a:t>
            </a:r>
          </a:p>
          <a:p>
            <a:pPr lvl="1">
              <a:spcAft>
                <a:spcPts val="0"/>
              </a:spcAft>
            </a:pPr>
            <a:r>
              <a:rPr lang="es-ES" sz="2500" dirty="0">
                <a:latin typeface="+mn-ea"/>
              </a:rPr>
              <a:t>Biogas and RNG production for transportation</a:t>
            </a:r>
          </a:p>
          <a:p>
            <a:pPr lvl="1">
              <a:spcAft>
                <a:spcPts val="0"/>
              </a:spcAft>
            </a:pPr>
            <a:r>
              <a:rPr lang="es-ES" sz="2500" dirty="0">
                <a:latin typeface="+mn-ea"/>
              </a:rPr>
              <a:t>New technologies for NG maritime uses</a:t>
            </a:r>
          </a:p>
          <a:p>
            <a:pPr lvl="1">
              <a:spcAft>
                <a:spcPts val="0"/>
              </a:spcAft>
            </a:pPr>
            <a:r>
              <a:rPr lang="es-ES" sz="2500" dirty="0">
                <a:latin typeface="+mn-ea"/>
              </a:rPr>
              <a:t>Gas </a:t>
            </a:r>
            <a:r>
              <a:rPr lang="es-ES" sz="2500" dirty="0" smtClean="0">
                <a:latin typeface="+mn-ea"/>
              </a:rPr>
              <a:t>quality</a:t>
            </a:r>
            <a:endParaRPr lang="es-ES" sz="2500" dirty="0">
              <a:latin typeface="+mn-ea"/>
            </a:endParaRPr>
          </a:p>
        </p:txBody>
      </p:sp>
    </p:spTree>
    <p:extLst>
      <p:ext uri="{BB962C8B-B14F-4D97-AF65-F5344CB8AC3E}">
        <p14:creationId xmlns:p14="http://schemas.microsoft.com/office/powerpoint/2010/main" val="5307637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122</a:t>
            </a:fld>
            <a:endParaRPr lang="en-US" altLang="zh-CN"/>
          </a:p>
        </p:txBody>
      </p:sp>
      <p:sp>
        <p:nvSpPr>
          <p:cNvPr id="3" name="标题 2"/>
          <p:cNvSpPr>
            <a:spLocks noGrp="1"/>
          </p:cNvSpPr>
          <p:nvPr>
            <p:ph type="title"/>
          </p:nvPr>
        </p:nvSpPr>
        <p:spPr/>
        <p:txBody>
          <a:bodyPr/>
          <a:lstStyle/>
          <a:p>
            <a:r>
              <a:rPr lang="en-US" dirty="0"/>
              <a:t>Meeting Schedule</a:t>
            </a:r>
            <a:endParaRPr lang="en-GB" dirty="0"/>
          </a:p>
        </p:txBody>
      </p:sp>
      <p:graphicFrame>
        <p:nvGraphicFramePr>
          <p:cNvPr id="4" name="Tabela 1"/>
          <p:cNvGraphicFramePr>
            <a:graphicFrameLocks noGrp="1"/>
          </p:cNvGraphicFramePr>
          <p:nvPr>
            <p:extLst>
              <p:ext uri="{D42A27DB-BD31-4B8C-83A1-F6EECF244321}">
                <p14:modId xmlns:p14="http://schemas.microsoft.com/office/powerpoint/2010/main" val="2797179390"/>
              </p:ext>
            </p:extLst>
          </p:nvPr>
        </p:nvGraphicFramePr>
        <p:xfrm>
          <a:off x="3021637" y="1490331"/>
          <a:ext cx="6096000" cy="2225040"/>
        </p:xfrm>
        <a:graphic>
          <a:graphicData uri="http://schemas.openxmlformats.org/drawingml/2006/table">
            <a:tbl>
              <a:tblPr firstRow="1" bandRow="1">
                <a:tableStyleId>{5C22544A-7EE6-4342-B048-85BDC9FD1C3A}</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pt-BR" dirty="0"/>
                        <a:t>2022</a:t>
                      </a:r>
                    </a:p>
                  </a:txBody>
                  <a:tcPr/>
                </a:tc>
                <a:tc>
                  <a:txBody>
                    <a:bodyPr/>
                    <a:lstStyle/>
                    <a:p>
                      <a:pPr algn="ctr"/>
                      <a:r>
                        <a:rPr lang="pt-BR" dirty="0"/>
                        <a:t>2023</a:t>
                      </a:r>
                    </a:p>
                  </a:txBody>
                  <a:tcPr/>
                </a:tc>
                <a:tc>
                  <a:txBody>
                    <a:bodyPr/>
                    <a:lstStyle/>
                    <a:p>
                      <a:pPr algn="ctr"/>
                      <a:r>
                        <a:rPr lang="pt-BR" dirty="0"/>
                        <a:t>2024</a:t>
                      </a:r>
                    </a:p>
                  </a:txBody>
                  <a:tcPr/>
                </a:tc>
                <a:tc>
                  <a:txBody>
                    <a:bodyPr/>
                    <a:lstStyle/>
                    <a:p>
                      <a:pPr marL="0" algn="ctr" defTabSz="457200" rtl="0" eaLnBrk="1" latinLnBrk="0" hangingPunct="1"/>
                      <a:r>
                        <a:rPr lang="pt-BR" sz="1800" b="1" kern="1200" dirty="0">
                          <a:solidFill>
                            <a:schemeClr val="lt1"/>
                          </a:solidFill>
                          <a:latin typeface="+mn-lt"/>
                          <a:ea typeface="+mn-ea"/>
                          <a:cs typeface="+mn-cs"/>
                        </a:rPr>
                        <a:t>2025</a:t>
                      </a:r>
                    </a:p>
                  </a:txBody>
                  <a:tcPr/>
                </a:tc>
                <a:extLst>
                  <a:ext uri="{0D108BD9-81ED-4DB2-BD59-A6C34878D82A}">
                    <a16:rowId xmlns="" xmlns:a16="http://schemas.microsoft.com/office/drawing/2014/main" val="10000"/>
                  </a:ext>
                </a:extLst>
              </a:tr>
              <a:tr h="370840">
                <a:tc>
                  <a:txBody>
                    <a:bodyPr/>
                    <a:lstStyle/>
                    <a:p>
                      <a:pPr algn="ctr"/>
                      <a:r>
                        <a:rPr lang="pt-BR" b="1" dirty="0"/>
                        <a:t>May</a:t>
                      </a:r>
                    </a:p>
                  </a:txBody>
                  <a:tcPr/>
                </a:tc>
                <a:tc>
                  <a:txBody>
                    <a:bodyPr/>
                    <a:lstStyle/>
                    <a:p>
                      <a:pPr algn="ctr"/>
                      <a:r>
                        <a:rPr lang="pt-BR" b="1" dirty="0">
                          <a:solidFill>
                            <a:srgbClr val="FF0000"/>
                          </a:solidFill>
                        </a:rPr>
                        <a:t>May</a:t>
                      </a:r>
                    </a:p>
                  </a:txBody>
                  <a:tcPr/>
                </a:tc>
                <a:tc>
                  <a:txBody>
                    <a:bodyPr/>
                    <a:lstStyle/>
                    <a:p>
                      <a:pPr algn="ctr"/>
                      <a:r>
                        <a:rPr lang="pt-BR" b="1" dirty="0">
                          <a:solidFill>
                            <a:srgbClr val="FF0000"/>
                          </a:solidFill>
                        </a:rPr>
                        <a:t>May</a:t>
                      </a:r>
                    </a:p>
                  </a:txBody>
                  <a:tcPr/>
                </a:tc>
                <a:tc>
                  <a:txBody>
                    <a:bodyPr/>
                    <a:lstStyle/>
                    <a:p>
                      <a:pPr marL="0" algn="ctr" defTabSz="457200" rtl="0" eaLnBrk="1" latinLnBrk="0" hangingPunct="1"/>
                      <a:r>
                        <a:rPr lang="pt-BR" sz="1800" b="1" kern="1200" dirty="0">
                          <a:solidFill>
                            <a:schemeClr val="dk1"/>
                          </a:solidFill>
                          <a:latin typeface="+mn-lt"/>
                          <a:ea typeface="+mn-ea"/>
                          <a:cs typeface="+mn-cs"/>
                        </a:rPr>
                        <a:t>May</a:t>
                      </a:r>
                    </a:p>
                  </a:txBody>
                  <a:tcPr/>
                </a:tc>
                <a:extLst>
                  <a:ext uri="{0D108BD9-81ED-4DB2-BD59-A6C34878D82A}">
                    <a16:rowId xmlns="" xmlns:a16="http://schemas.microsoft.com/office/drawing/2014/main" val="10001"/>
                  </a:ext>
                </a:extLst>
              </a:tr>
              <a:tr h="370840">
                <a:tc>
                  <a:txBody>
                    <a:bodyPr/>
                    <a:lstStyle/>
                    <a:p>
                      <a:pPr algn="ctr"/>
                      <a:r>
                        <a:rPr lang="pt-BR" dirty="0"/>
                        <a:t>WGC</a:t>
                      </a:r>
                      <a:r>
                        <a:rPr lang="pt-BR" baseline="0" dirty="0"/>
                        <a:t> </a:t>
                      </a:r>
                      <a:r>
                        <a:rPr lang="pt-BR" baseline="0" dirty="0" smtClean="0"/>
                        <a:t>Korea</a:t>
                      </a:r>
                      <a:endParaRPr lang="pt-BR" dirty="0"/>
                    </a:p>
                  </a:txBody>
                  <a:tcPr/>
                </a:tc>
                <a:tc>
                  <a:txBody>
                    <a:bodyPr/>
                    <a:lstStyle/>
                    <a:p>
                      <a:pPr algn="ctr"/>
                      <a:r>
                        <a:rPr lang="pt-BR" dirty="0">
                          <a:solidFill>
                            <a:srgbClr val="FF0000"/>
                          </a:solidFill>
                        </a:rPr>
                        <a:t>Canada</a:t>
                      </a:r>
                    </a:p>
                  </a:txBody>
                  <a:tcPr/>
                </a:tc>
                <a:tc>
                  <a:txBody>
                    <a:bodyPr/>
                    <a:lstStyle/>
                    <a:p>
                      <a:pPr algn="ctr"/>
                      <a:r>
                        <a:rPr lang="pt-BR" dirty="0">
                          <a:solidFill>
                            <a:srgbClr val="FF0000"/>
                          </a:solidFill>
                        </a:rPr>
                        <a:t>Portugal</a:t>
                      </a:r>
                    </a:p>
                  </a:txBody>
                  <a:tcPr/>
                </a:tc>
                <a:tc>
                  <a:txBody>
                    <a:bodyPr/>
                    <a:lstStyle/>
                    <a:p>
                      <a:pPr marL="0" algn="ctr" defTabSz="457200" rtl="0" eaLnBrk="1" latinLnBrk="0" hangingPunct="1"/>
                      <a:r>
                        <a:rPr lang="pt-BR" sz="1800" kern="1200" dirty="0">
                          <a:solidFill>
                            <a:schemeClr val="dk1"/>
                          </a:solidFill>
                          <a:latin typeface="+mn-lt"/>
                          <a:ea typeface="+mn-ea"/>
                          <a:cs typeface="+mn-cs"/>
                        </a:rPr>
                        <a:t>WGC China</a:t>
                      </a:r>
                    </a:p>
                  </a:txBody>
                  <a:tcPr/>
                </a:tc>
                <a:extLst>
                  <a:ext uri="{0D108BD9-81ED-4DB2-BD59-A6C34878D82A}">
                    <a16:rowId xmlns="" xmlns:a16="http://schemas.microsoft.com/office/drawing/2014/main" val="10002"/>
                  </a:ext>
                </a:extLst>
              </a:tr>
              <a:tr h="370840">
                <a:tc>
                  <a:txBody>
                    <a:bodyPr/>
                    <a:lstStyle/>
                    <a:p>
                      <a:pPr algn="ctr"/>
                      <a:endParaRPr lang="pt-BR"/>
                    </a:p>
                  </a:txBody>
                  <a:tcPr/>
                </a:tc>
                <a:tc>
                  <a:txBody>
                    <a:bodyPr/>
                    <a:lstStyle/>
                    <a:p>
                      <a:pPr algn="ctr"/>
                      <a:endParaRPr lang="pt-BR">
                        <a:solidFill>
                          <a:srgbClr val="FF0000"/>
                        </a:solidFill>
                      </a:endParaRPr>
                    </a:p>
                  </a:txBody>
                  <a:tcPr/>
                </a:tc>
                <a:tc>
                  <a:txBody>
                    <a:bodyPr/>
                    <a:lstStyle/>
                    <a:p>
                      <a:pPr algn="ctr"/>
                      <a:endParaRPr lang="pt-BR" dirty="0">
                        <a:solidFill>
                          <a:srgbClr val="FF0000"/>
                        </a:solidFill>
                      </a:endParaRPr>
                    </a:p>
                  </a:txBody>
                  <a:tcPr/>
                </a:tc>
                <a:tc>
                  <a:txBody>
                    <a:bodyPr/>
                    <a:lstStyle/>
                    <a:p>
                      <a:endParaRPr lang="pt-BR"/>
                    </a:p>
                  </a:txBody>
                  <a:tcPr/>
                </a:tc>
                <a:extLst>
                  <a:ext uri="{0D108BD9-81ED-4DB2-BD59-A6C34878D82A}">
                    <a16:rowId xmlns="" xmlns:a16="http://schemas.microsoft.com/office/drawing/2014/main" val="10003"/>
                  </a:ext>
                </a:extLst>
              </a:tr>
              <a:tr h="370840">
                <a:tc>
                  <a:txBody>
                    <a:bodyPr/>
                    <a:lstStyle/>
                    <a:p>
                      <a:pPr algn="ctr"/>
                      <a:r>
                        <a:rPr lang="pt-BR" b="1" dirty="0" smtClean="0"/>
                        <a:t>November</a:t>
                      </a:r>
                      <a:endParaRPr lang="pt-BR" b="1" dirty="0"/>
                    </a:p>
                  </a:txBody>
                  <a:tcPr/>
                </a:tc>
                <a:tc>
                  <a:txBody>
                    <a:bodyPr/>
                    <a:lstStyle/>
                    <a:p>
                      <a:pPr algn="ctr"/>
                      <a:r>
                        <a:rPr lang="pt-BR" b="1" dirty="0" smtClean="0">
                          <a:solidFill>
                            <a:srgbClr val="FF0000"/>
                          </a:solidFill>
                        </a:rPr>
                        <a:t>October</a:t>
                      </a:r>
                      <a:endParaRPr lang="pt-BR" b="1" dirty="0">
                        <a:solidFill>
                          <a:srgbClr val="FF0000"/>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b="1" dirty="0" smtClean="0">
                          <a:solidFill>
                            <a:srgbClr val="FF0000"/>
                          </a:solidFill>
                        </a:rPr>
                        <a:t>October</a:t>
                      </a:r>
                      <a:endParaRPr lang="pt-BR" b="1" dirty="0">
                        <a:solidFill>
                          <a:srgbClr val="FF0000"/>
                        </a:solidFill>
                      </a:endParaRPr>
                    </a:p>
                  </a:txBody>
                  <a:tcPr/>
                </a:tc>
                <a:tc>
                  <a:txBody>
                    <a:bodyPr/>
                    <a:lstStyle/>
                    <a:p>
                      <a:endParaRPr lang="pt-BR" dirty="0"/>
                    </a:p>
                  </a:txBody>
                  <a:tcPr/>
                </a:tc>
                <a:extLst>
                  <a:ext uri="{0D108BD9-81ED-4DB2-BD59-A6C34878D82A}">
                    <a16:rowId xmlns="" xmlns:a16="http://schemas.microsoft.com/office/drawing/2014/main" val="10004"/>
                  </a:ext>
                </a:extLst>
              </a:tr>
              <a:tr h="370840">
                <a:tc>
                  <a:txBody>
                    <a:bodyPr/>
                    <a:lstStyle/>
                    <a:p>
                      <a:pPr algn="ctr"/>
                      <a:r>
                        <a:rPr lang="pt-BR" dirty="0" smtClean="0"/>
                        <a:t>Brazil</a:t>
                      </a:r>
                      <a:endParaRPr lang="pt-BR" dirty="0"/>
                    </a:p>
                  </a:txBody>
                  <a:tcPr/>
                </a:tc>
                <a:tc>
                  <a:txBody>
                    <a:bodyPr/>
                    <a:lstStyle/>
                    <a:p>
                      <a:pPr algn="ctr"/>
                      <a:r>
                        <a:rPr lang="pt-BR" dirty="0" smtClean="0">
                          <a:solidFill>
                            <a:srgbClr val="FF0000"/>
                          </a:solidFill>
                        </a:rPr>
                        <a:t>Asia</a:t>
                      </a:r>
                      <a:endParaRPr lang="pt-BR" dirty="0">
                        <a:solidFill>
                          <a:srgbClr val="FF0000"/>
                        </a:solidFill>
                      </a:endParaRPr>
                    </a:p>
                  </a:txBody>
                  <a:tcPr/>
                </a:tc>
                <a:tc>
                  <a:txBody>
                    <a:bodyPr/>
                    <a:lstStyle/>
                    <a:p>
                      <a:pPr algn="ctr"/>
                      <a:r>
                        <a:rPr lang="pt-BR" dirty="0" smtClean="0">
                          <a:solidFill>
                            <a:srgbClr val="FF0000"/>
                          </a:solidFill>
                        </a:rPr>
                        <a:t>Colombia</a:t>
                      </a:r>
                      <a:endParaRPr lang="pt-BR" dirty="0">
                        <a:solidFill>
                          <a:srgbClr val="FF0000"/>
                        </a:solidFill>
                      </a:endParaRPr>
                    </a:p>
                  </a:txBody>
                  <a:tcPr/>
                </a:tc>
                <a:tc>
                  <a:txBody>
                    <a:bodyPr/>
                    <a:lstStyle/>
                    <a:p>
                      <a:endParaRPr lang="pt-BR" dirty="0"/>
                    </a:p>
                  </a:txBody>
                  <a:tcPr/>
                </a:tc>
                <a:extLst>
                  <a:ext uri="{0D108BD9-81ED-4DB2-BD59-A6C34878D82A}">
                    <a16:rowId xmlns="" xmlns:a16="http://schemas.microsoft.com/office/drawing/2014/main" val="10005"/>
                  </a:ext>
                </a:extLst>
              </a:tr>
            </a:tbl>
          </a:graphicData>
        </a:graphic>
      </p:graphicFrame>
      <p:sp>
        <p:nvSpPr>
          <p:cNvPr id="5" name="CaixaDeTexto 6">
            <a:extLst>
              <a:ext uri="{FF2B5EF4-FFF2-40B4-BE49-F238E27FC236}">
                <a16:creationId xmlns="" xmlns:a16="http://schemas.microsoft.com/office/drawing/2014/main" id="{71CCDB4A-1268-49F0-9DF0-0274A7E9AFF9}"/>
              </a:ext>
            </a:extLst>
          </p:cNvPr>
          <p:cNvSpPr txBox="1"/>
          <p:nvPr/>
        </p:nvSpPr>
        <p:spPr>
          <a:xfrm>
            <a:off x="1981201" y="4267927"/>
            <a:ext cx="7834044" cy="1631216"/>
          </a:xfrm>
          <a:prstGeom prst="rect">
            <a:avLst/>
          </a:prstGeom>
          <a:noFill/>
        </p:spPr>
        <p:txBody>
          <a:bodyPr wrap="square">
            <a:spAutoFit/>
          </a:bodyPr>
          <a:lstStyle/>
          <a:p>
            <a:pPr marL="342900" indent="-342900">
              <a:buFont typeface="Symbol" panose="05050102010706020507" pitchFamily="18" charset="2"/>
              <a:buChar char=""/>
            </a:pPr>
            <a:r>
              <a:rPr lang="en-US" sz="2000" b="1" dirty="0">
                <a:latin typeface="Calibri" panose="020F0502020204030204" pitchFamily="34" charset="0"/>
                <a:ea typeface="Times New Roman" panose="02020603050405020304" pitchFamily="18" charset="0"/>
              </a:rPr>
              <a:t>Next triennium - main steps/</a:t>
            </a:r>
            <a:r>
              <a:rPr lang="en-US" sz="2000" b="1" dirty="0">
                <a:solidFill>
                  <a:srgbClr val="FF0000"/>
                </a:solidFill>
                <a:latin typeface="Calibri" panose="020F0502020204030204" pitchFamily="34" charset="0"/>
                <a:ea typeface="Times New Roman" panose="02020603050405020304" pitchFamily="18" charset="0"/>
              </a:rPr>
              <a:t>warning</a:t>
            </a:r>
            <a:r>
              <a:rPr lang="en-US" sz="2000" b="1" dirty="0">
                <a:latin typeface="Calibri" panose="020F0502020204030204" pitchFamily="34" charset="0"/>
                <a:ea typeface="Times New Roman" panose="02020603050405020304" pitchFamily="18" charset="0"/>
              </a:rPr>
              <a:t> points</a:t>
            </a:r>
          </a:p>
          <a:p>
            <a:pPr marL="342900" indent="-342900">
              <a:buFont typeface="Symbol" panose="05050102010706020507" pitchFamily="18" charset="2"/>
              <a:buChar char=""/>
            </a:pPr>
            <a:endParaRPr lang="pt-BR" sz="2000" b="1"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2000" b="1" dirty="0">
                <a:solidFill>
                  <a:srgbClr val="FF0000"/>
                </a:solidFill>
                <a:latin typeface="Calibri" panose="020F0502020204030204" pitchFamily="34" charset="0"/>
                <a:ea typeface="Times New Roman" panose="02020603050405020304" pitchFamily="18" charset="0"/>
              </a:rPr>
              <a:t>2023</a:t>
            </a:r>
            <a:r>
              <a:rPr lang="en-US" sz="2000" b="1" dirty="0">
                <a:latin typeface="Calibri" panose="020F0502020204030204" pitchFamily="34" charset="0"/>
                <a:ea typeface="Times New Roman" panose="02020603050405020304" pitchFamily="18" charset="0"/>
              </a:rPr>
              <a:t> LNG conference at Vancouver (</a:t>
            </a:r>
            <a:r>
              <a:rPr lang="en-US" sz="2000" b="1" dirty="0">
                <a:solidFill>
                  <a:srgbClr val="FF0000"/>
                </a:solidFill>
                <a:latin typeface="Calibri" panose="020F0502020204030204" pitchFamily="34" charset="0"/>
                <a:ea typeface="Times New Roman" panose="02020603050405020304" pitchFamily="18" charset="0"/>
              </a:rPr>
              <a:t>July</a:t>
            </a:r>
            <a:r>
              <a:rPr lang="en-US" sz="2000" b="1" dirty="0">
                <a:latin typeface="Calibri" panose="020F0502020204030204" pitchFamily="34" charset="0"/>
                <a:ea typeface="Times New Roman" panose="02020603050405020304" pitchFamily="18" charset="0"/>
              </a:rPr>
              <a:t> 10-13, </a:t>
            </a:r>
            <a:r>
              <a:rPr lang="en-US" sz="2000" b="1" dirty="0">
                <a:solidFill>
                  <a:srgbClr val="FF0000"/>
                </a:solidFill>
                <a:latin typeface="Calibri" panose="020F0502020204030204" pitchFamily="34" charset="0"/>
                <a:ea typeface="Times New Roman" panose="02020603050405020304" pitchFamily="18" charset="0"/>
              </a:rPr>
              <a:t>Canada</a:t>
            </a:r>
            <a:r>
              <a:rPr lang="en-US" sz="2000" b="1" dirty="0">
                <a:latin typeface="Calibri" panose="020F0502020204030204" pitchFamily="34" charset="0"/>
                <a:ea typeface="Times New Roman" panose="02020603050405020304" pitchFamily="18" charset="0"/>
              </a:rPr>
              <a:t>)</a:t>
            </a:r>
            <a:endParaRPr lang="pt-BR" sz="2000" b="1"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2000" b="1" dirty="0">
                <a:solidFill>
                  <a:srgbClr val="FF0000"/>
                </a:solidFill>
                <a:latin typeface="Calibri" panose="020F0502020204030204" pitchFamily="34" charset="0"/>
                <a:ea typeface="Times New Roman" panose="02020603050405020304" pitchFamily="18" charset="0"/>
              </a:rPr>
              <a:t>2024</a:t>
            </a:r>
            <a:r>
              <a:rPr lang="en-US" sz="2000" b="1" dirty="0">
                <a:latin typeface="Calibri" panose="020F0502020204030204" pitchFamily="34" charset="0"/>
                <a:ea typeface="Times New Roman" panose="02020603050405020304" pitchFamily="18" charset="0"/>
              </a:rPr>
              <a:t> IGRC Conference at BANF/Alberta (</a:t>
            </a:r>
            <a:r>
              <a:rPr lang="en-US" sz="2000" b="1" dirty="0">
                <a:solidFill>
                  <a:srgbClr val="FF0000"/>
                </a:solidFill>
                <a:latin typeface="Calibri" panose="020F0502020204030204" pitchFamily="34" charset="0"/>
                <a:ea typeface="Times New Roman" panose="02020603050405020304" pitchFamily="18" charset="0"/>
              </a:rPr>
              <a:t>May</a:t>
            </a:r>
            <a:r>
              <a:rPr lang="en-US" sz="2000" b="1" dirty="0">
                <a:latin typeface="Calibri" panose="020F0502020204030204" pitchFamily="34" charset="0"/>
                <a:ea typeface="Times New Roman" panose="02020603050405020304" pitchFamily="18" charset="0"/>
              </a:rPr>
              <a:t> 13-16, </a:t>
            </a:r>
            <a:r>
              <a:rPr lang="en-US" sz="2000" b="1" dirty="0">
                <a:solidFill>
                  <a:srgbClr val="FF0000"/>
                </a:solidFill>
                <a:latin typeface="Calibri" panose="020F0502020204030204" pitchFamily="34" charset="0"/>
                <a:ea typeface="Times New Roman" panose="02020603050405020304" pitchFamily="18" charset="0"/>
              </a:rPr>
              <a:t>Canada</a:t>
            </a:r>
            <a:r>
              <a:rPr lang="en-US" sz="2000" b="1" dirty="0">
                <a:latin typeface="Calibri" panose="020F0502020204030204" pitchFamily="34" charset="0"/>
                <a:ea typeface="Times New Roman" panose="02020603050405020304" pitchFamily="18" charset="0"/>
              </a:rPr>
              <a:t>)</a:t>
            </a:r>
            <a:endParaRPr lang="pt-BR" sz="2000" b="1"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2000" b="1" dirty="0">
                <a:latin typeface="Calibri" panose="020F0502020204030204" pitchFamily="34" charset="0"/>
                <a:ea typeface="Times New Roman" panose="02020603050405020304" pitchFamily="18" charset="0"/>
              </a:rPr>
              <a:t>2025 IGU WGC at Beijing (May 19-23, China)</a:t>
            </a:r>
            <a:endParaRPr lang="pt-BR" sz="2000"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691038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123</a:t>
            </a:fld>
            <a:endParaRPr lang="en-US" altLang="zh-CN"/>
          </a:p>
        </p:txBody>
      </p:sp>
      <p:sp>
        <p:nvSpPr>
          <p:cNvPr id="4" name="标题 3"/>
          <p:cNvSpPr>
            <a:spLocks noGrp="1"/>
          </p:cNvSpPr>
          <p:nvPr>
            <p:ph type="title"/>
          </p:nvPr>
        </p:nvSpPr>
        <p:spPr/>
        <p:txBody>
          <a:bodyPr/>
          <a:lstStyle/>
          <a:p>
            <a:r>
              <a:rPr lang="en-US" dirty="0" smtClean="0"/>
              <a:t>First Meeting </a:t>
            </a:r>
            <a:r>
              <a:rPr lang="en-US" altLang="zh-CN" dirty="0" smtClean="0"/>
              <a:t>Information</a:t>
            </a:r>
            <a:endParaRPr lang="en-GB" dirty="0"/>
          </a:p>
        </p:txBody>
      </p:sp>
      <p:sp>
        <p:nvSpPr>
          <p:cNvPr id="5" name="Rectangle 1"/>
          <p:cNvSpPr>
            <a:spLocks noGrp="1" noChangeArrowheads="1"/>
          </p:cNvSpPr>
          <p:nvPr>
            <p:ph idx="1"/>
          </p:nvPr>
        </p:nvSpPr>
        <p:spPr bwMode="auto">
          <a:xfrm>
            <a:off x="355600" y="1060787"/>
            <a:ext cx="11082858" cy="51706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The first face-to-face meeting is on </a:t>
            </a:r>
            <a:r>
              <a:rPr kumimoji="0" lang="en-US" altLang="en-US" sz="2000" b="0" i="0" u="sng" strike="noStrike" cap="none" normalizeH="0" baseline="0" dirty="0" smtClean="0">
                <a:ln>
                  <a:noFill/>
                </a:ln>
                <a:solidFill>
                  <a:srgbClr val="000000"/>
                </a:solidFill>
                <a:effectLst/>
                <a:latin typeface="+mn-ea"/>
                <a:cs typeface="Calibri" panose="020F0502020204030204" pitchFamily="34" charset="0"/>
              </a:rPr>
              <a:t>November 3rd to 5th</a:t>
            </a: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 2022, Brazil.</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There will be two different moments:</a:t>
            </a:r>
            <a:endParaRPr kumimoji="0" lang="en-US" altLang="en-US" sz="2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1st) Workshop – Open to the public. Please see: </a:t>
            </a:r>
            <a:r>
              <a:rPr kumimoji="0" lang="en-US" altLang="en-US" sz="2000" b="0" i="0" u="sng" strike="noStrike" cap="none" normalizeH="0" baseline="0" dirty="0" smtClean="0">
                <a:ln>
                  <a:noFill/>
                </a:ln>
                <a:solidFill>
                  <a:srgbClr val="0563C1"/>
                </a:solidFill>
                <a:effectLst/>
                <a:latin typeface="+mn-ea"/>
                <a:cs typeface="Calibri" panose="020F0502020204030204" pitchFamily="34" charset="0"/>
                <a:hlinkClick r:id="rId2"/>
              </a:rPr>
              <a:t>http://fairgastransition.com.br/</a:t>
            </a:r>
            <a:endParaRPr kumimoji="0" lang="en-US" altLang="en-US" sz="2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2nd) Utilization Committee meeting – Restricted to members</a:t>
            </a:r>
            <a:endParaRPr kumimoji="0" lang="en-US" altLang="en-US" sz="2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 </a:t>
            </a:r>
            <a:endParaRPr kumimoji="0" lang="en-US" altLang="en-US" sz="2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Some objectives of this first meeting: </a:t>
            </a:r>
            <a:endParaRPr kumimoji="0" lang="en-US" altLang="en-US" sz="2000" b="0" i="0" u="none" strike="noStrike" cap="none" normalizeH="0" baseline="0" dirty="0" smtClean="0">
              <a:ln>
                <a:noFill/>
              </a:ln>
              <a:solidFill>
                <a:schemeClr val="tx1"/>
              </a:solidFill>
              <a:effectLst/>
              <a:latin typeface="+mn-ea"/>
            </a:endParaRPr>
          </a:p>
          <a:p>
            <a:pPr marL="457200" marR="0" lvl="0" indent="-457200" algn="l" defTabSz="914400" rtl="0" eaLnBrk="0" fontAlgn="base" latinLnBrk="0" hangingPunct="0">
              <a:lnSpc>
                <a:spcPct val="150000"/>
              </a:lnSpc>
              <a:spcBef>
                <a:spcPct val="0"/>
              </a:spcBef>
              <a:spcAft>
                <a:spcPct val="0"/>
              </a:spcAft>
              <a:buClrTx/>
              <a:buSzTx/>
              <a:buAutoNum type="alphaLcParenR"/>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Introduce and integrate new members;</a:t>
            </a:r>
          </a:p>
          <a:p>
            <a:pPr marL="457200" marR="0" lvl="0" indent="-457200" algn="l" defTabSz="914400" rtl="0" eaLnBrk="0" fontAlgn="base" latinLnBrk="0" hangingPunct="0">
              <a:lnSpc>
                <a:spcPct val="150000"/>
              </a:lnSpc>
              <a:spcBef>
                <a:spcPct val="0"/>
              </a:spcBef>
              <a:spcAft>
                <a:spcPct val="0"/>
              </a:spcAft>
              <a:buClrTx/>
              <a:buSzTx/>
              <a:buAutoNum type="alphaLcParenR"/>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Discuss the work plan with the insights of the Coordinating Committee;</a:t>
            </a:r>
          </a:p>
          <a:p>
            <a:pPr marL="457200" marR="0" lvl="0" indent="-457200" algn="l" defTabSz="914400" rtl="0" eaLnBrk="0" fontAlgn="base" latinLnBrk="0" hangingPunct="0">
              <a:lnSpc>
                <a:spcPct val="150000"/>
              </a:lnSpc>
              <a:spcBef>
                <a:spcPct val="0"/>
              </a:spcBef>
              <a:spcAft>
                <a:spcPct val="0"/>
              </a:spcAft>
              <a:buClrTx/>
              <a:buSzTx/>
              <a:buAutoNum type="alphaLcParenR"/>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Announce the Study Group leaders and the secretariat;</a:t>
            </a:r>
          </a:p>
          <a:p>
            <a:pPr marL="457200" marR="0" lvl="0" indent="-457200" algn="l" defTabSz="914400" rtl="0" eaLnBrk="0" fontAlgn="base" latinLnBrk="0" hangingPunct="0">
              <a:lnSpc>
                <a:spcPct val="150000"/>
              </a:lnSpc>
              <a:spcBef>
                <a:spcPct val="0"/>
              </a:spcBef>
              <a:spcAft>
                <a:spcPct val="0"/>
              </a:spcAft>
              <a:buClrTx/>
              <a:buSzTx/>
              <a:buAutoNum type="alphaLcParenR"/>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Share case studies;</a:t>
            </a:r>
          </a:p>
          <a:p>
            <a:pPr marL="457200" marR="0" lvl="0" indent="-457200" algn="l" defTabSz="914400" rtl="0" eaLnBrk="0" fontAlgn="base" latinLnBrk="0" hangingPunct="0">
              <a:lnSpc>
                <a:spcPct val="150000"/>
              </a:lnSpc>
              <a:spcBef>
                <a:spcPct val="0"/>
              </a:spcBef>
              <a:spcAft>
                <a:spcPct val="0"/>
              </a:spcAft>
              <a:buClrTx/>
              <a:buSzTx/>
              <a:buAutoNum type="alphaLcParenR"/>
              <a:tabLst/>
            </a:pPr>
            <a:r>
              <a:rPr kumimoji="0" lang="en-US" altLang="en-US" sz="2000" b="0" i="0" u="none" strike="noStrike" cap="none" normalizeH="0" baseline="0" dirty="0" smtClean="0">
                <a:ln>
                  <a:noFill/>
                </a:ln>
                <a:solidFill>
                  <a:srgbClr val="000000"/>
                </a:solidFill>
                <a:effectLst/>
                <a:latin typeface="+mn-ea"/>
                <a:cs typeface="Calibri" panose="020F0502020204030204" pitchFamily="34" charset="0"/>
              </a:rPr>
              <a:t>Confirm the calendar of upcoming meetings and events.</a:t>
            </a:r>
            <a:endParaRPr kumimoji="0" lang="en-US" altLang="en-US" sz="2000" b="0" i="0" u="none" strike="noStrike" cap="none" normalizeH="0" baseline="0" dirty="0" smtClean="0">
              <a:ln>
                <a:noFill/>
              </a:ln>
              <a:solidFill>
                <a:schemeClr val="tx1"/>
              </a:solidFill>
              <a:effectLst/>
              <a:latin typeface="+mn-ea"/>
            </a:endParaRPr>
          </a:p>
        </p:txBody>
      </p:sp>
    </p:spTree>
    <p:extLst>
      <p:ext uri="{BB962C8B-B14F-4D97-AF65-F5344CB8AC3E}">
        <p14:creationId xmlns:p14="http://schemas.microsoft.com/office/powerpoint/2010/main" val="3883191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 xmlns:a16="http://schemas.microsoft.com/office/drawing/2014/main" id="{5BDCBC95-BA14-474E-9040-6B0A129FA5BA}"/>
              </a:ext>
            </a:extLst>
          </p:cNvPr>
          <p:cNvPicPr>
            <a:picLocks noGrp="1" noChangeAspect="1"/>
          </p:cNvPicPr>
          <p:nvPr>
            <p:ph idx="1"/>
          </p:nvPr>
        </p:nvPicPr>
        <p:blipFill rotWithShape="1">
          <a:blip r:embed="rId2"/>
          <a:srcRect l="10804" t="35445" r="9966" b="20827"/>
          <a:stretch/>
        </p:blipFill>
        <p:spPr>
          <a:xfrm>
            <a:off x="5469278" y="1091566"/>
            <a:ext cx="5219272" cy="5121058"/>
          </a:xfrm>
          <a:prstGeom prst="rect">
            <a:avLst/>
          </a:prstGeom>
        </p:spPr>
      </p:pic>
      <p:sp>
        <p:nvSpPr>
          <p:cNvPr id="3" name="Espaço Reservado para Número de Slide 2">
            <a:extLst>
              <a:ext uri="{FF2B5EF4-FFF2-40B4-BE49-F238E27FC236}">
                <a16:creationId xmlns="" xmlns:a16="http://schemas.microsoft.com/office/drawing/2014/main" id="{50640C27-A6B8-4F76-998D-C9EE7E89CB92}"/>
              </a:ext>
            </a:extLst>
          </p:cNvPr>
          <p:cNvSpPr>
            <a:spLocks noGrp="1"/>
          </p:cNvSpPr>
          <p:nvPr>
            <p:ph type="sldNum" sz="quarter" idx="12"/>
          </p:nvPr>
        </p:nvSpPr>
        <p:spPr/>
        <p:txBody>
          <a:bodyPr/>
          <a:lstStyle/>
          <a:p>
            <a:fld id="{49AE70B2-8BF9-45C0-BB95-33D1B9D3A854}" type="slidenum">
              <a:rPr lang="zh-CN" altLang="en-US" smtClean="0"/>
              <a:t>124</a:t>
            </a:fld>
            <a:endParaRPr lang="en-US" altLang="zh-CN"/>
          </a:p>
        </p:txBody>
      </p:sp>
      <p:sp>
        <p:nvSpPr>
          <p:cNvPr id="4" name="Título 3">
            <a:extLst>
              <a:ext uri="{FF2B5EF4-FFF2-40B4-BE49-F238E27FC236}">
                <a16:creationId xmlns="" xmlns:a16="http://schemas.microsoft.com/office/drawing/2014/main" id="{30F81E22-B4FC-46C0-B3C7-9AAD1C9D50D6}"/>
              </a:ext>
            </a:extLst>
          </p:cNvPr>
          <p:cNvSpPr>
            <a:spLocks noGrp="1"/>
          </p:cNvSpPr>
          <p:nvPr>
            <p:ph type="title"/>
          </p:nvPr>
        </p:nvSpPr>
        <p:spPr/>
        <p:txBody>
          <a:bodyPr>
            <a:normAutofit/>
          </a:bodyPr>
          <a:lstStyle/>
          <a:p>
            <a:r>
              <a:rPr lang="en-US" dirty="0"/>
              <a:t>Workshop: Fair Gas Transition and Energy Security</a:t>
            </a:r>
            <a:endParaRPr lang="pt-BR" dirty="0"/>
          </a:p>
        </p:txBody>
      </p:sp>
      <p:sp>
        <p:nvSpPr>
          <p:cNvPr id="7" name="CaixaDeTexto 6">
            <a:extLst>
              <a:ext uri="{FF2B5EF4-FFF2-40B4-BE49-F238E27FC236}">
                <a16:creationId xmlns="" xmlns:a16="http://schemas.microsoft.com/office/drawing/2014/main" id="{2AA7A56C-FFC6-4BBD-B03A-2F9AC693A592}"/>
              </a:ext>
            </a:extLst>
          </p:cNvPr>
          <p:cNvSpPr txBox="1"/>
          <p:nvPr/>
        </p:nvSpPr>
        <p:spPr>
          <a:xfrm>
            <a:off x="560070" y="1220158"/>
            <a:ext cx="4909208" cy="4524315"/>
          </a:xfrm>
          <a:prstGeom prst="rect">
            <a:avLst/>
          </a:prstGeom>
          <a:noFill/>
        </p:spPr>
        <p:txBody>
          <a:bodyPr wrap="square">
            <a:spAutoFit/>
          </a:bodyPr>
          <a:lstStyle/>
          <a:p>
            <a:pPr lvl="1"/>
            <a:r>
              <a:rPr lang="en-US" b="1" dirty="0">
                <a:effectLst>
                  <a:outerShdw blurRad="38100" dist="38100" dir="2700000" algn="tl">
                    <a:srgbClr val="000000">
                      <a:alpha val="43137"/>
                    </a:srgbClr>
                  </a:outerShdw>
                </a:effectLst>
              </a:rPr>
              <a:t>Main Goals:</a:t>
            </a:r>
          </a:p>
          <a:p>
            <a:pPr lvl="1"/>
            <a:endParaRPr lang="en-US" dirty="0"/>
          </a:p>
          <a:p>
            <a:pPr marL="800100" lvl="1" indent="-342900">
              <a:buFont typeface="+mj-lt"/>
              <a:buAutoNum type="arabicParenR"/>
            </a:pPr>
            <a:r>
              <a:rPr lang="en-US" dirty="0"/>
              <a:t>Emphasize natural gas as a transition fuel and how to conduct the decarbonization process in a fair, fair and safe way.</a:t>
            </a:r>
          </a:p>
          <a:p>
            <a:pPr marL="800100" lvl="1" indent="-342900">
              <a:buFont typeface="+mj-lt"/>
              <a:buAutoNum type="arabicParenR"/>
            </a:pPr>
            <a:endParaRPr lang="en-US" dirty="0"/>
          </a:p>
          <a:p>
            <a:pPr marL="800100" lvl="1" indent="-342900">
              <a:buFont typeface="+mj-lt"/>
              <a:buAutoNum type="arabicParenR"/>
            </a:pPr>
            <a:r>
              <a:rPr lang="en-US" dirty="0"/>
              <a:t>Discuss the role of natural gas in the fair energy transition and the prospects for diversifying gas sources, such as biomethane and hydrogen.</a:t>
            </a:r>
          </a:p>
          <a:p>
            <a:pPr marL="800100" lvl="1" indent="-342900">
              <a:buFont typeface="+mj-lt"/>
              <a:buAutoNum type="arabicParenR"/>
            </a:pPr>
            <a:endParaRPr lang="en-US" dirty="0"/>
          </a:p>
          <a:p>
            <a:pPr marL="800100" lvl="1" indent="-342900">
              <a:buFont typeface="+mj-lt"/>
              <a:buAutoNum type="arabicParenR"/>
            </a:pPr>
            <a:r>
              <a:rPr lang="en-US" dirty="0"/>
              <a:t>Promote debate and exchange of experiences between IGU members and professional decision-makers in the Brazilian gas sector.</a:t>
            </a:r>
            <a:endParaRPr lang="pt-BR" dirty="0"/>
          </a:p>
        </p:txBody>
      </p:sp>
    </p:spTree>
    <p:extLst>
      <p:ext uri="{BB962C8B-B14F-4D97-AF65-F5344CB8AC3E}">
        <p14:creationId xmlns:p14="http://schemas.microsoft.com/office/powerpoint/2010/main" val="13629851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标题 2"/>
          <p:cNvSpPr txBox="1">
            <a:spLocks noGrp="1"/>
          </p:cNvSpPr>
          <p:nvPr>
            <p:ph type="ctrTitle"/>
          </p:nvPr>
        </p:nvSpPr>
        <p:spPr>
          <a:xfrm>
            <a:off x="3738228" y="1902941"/>
            <a:ext cx="4902852" cy="1940010"/>
          </a:xfrm>
          <a:prstGeom prst="rect">
            <a:avLst/>
          </a:prstGeom>
        </p:spPr>
        <p:txBody>
          <a:bodyPr>
            <a:normAutofit/>
          </a:bodyPr>
          <a:lstStyle/>
          <a:p>
            <a:r>
              <a:rPr sz="4400" dirty="0"/>
              <a:t>E&amp;P </a:t>
            </a:r>
            <a:r>
              <a:rPr sz="4400" dirty="0" smtClean="0"/>
              <a:t>Committee</a:t>
            </a:r>
            <a:endParaRPr sz="4400" dirty="0"/>
          </a:p>
        </p:txBody>
      </p:sp>
    </p:spTree>
    <p:extLst>
      <p:ext uri="{BB962C8B-B14F-4D97-AF65-F5344CB8AC3E}">
        <p14:creationId xmlns:p14="http://schemas.microsoft.com/office/powerpoint/2010/main" val="45201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流程图: 联系 1"/>
          <p:cNvSpPr/>
          <p:nvPr/>
        </p:nvSpPr>
        <p:spPr>
          <a:xfrm>
            <a:off x="2767520" y="807719"/>
            <a:ext cx="701276" cy="701041"/>
          </a:xfrm>
          <a:prstGeom prst="ellipse">
            <a:avLst/>
          </a:prstGeom>
          <a:solidFill>
            <a:srgbClr val="0066B3"/>
          </a:solidFill>
          <a:ln w="12700">
            <a:miter lim="400000"/>
          </a:ln>
        </p:spPr>
        <p:txBody>
          <a:bodyPr lIns="45719" rIns="45719" anchor="ctr"/>
          <a:lstStyle/>
          <a:p>
            <a:pPr algn="ctr">
              <a:defRPr>
                <a:solidFill>
                  <a:srgbClr val="FFFFFF"/>
                </a:solidFill>
              </a:defRPr>
            </a:pPr>
            <a:endParaRPr/>
          </a:p>
        </p:txBody>
      </p:sp>
      <p:sp>
        <p:nvSpPr>
          <p:cNvPr id="111" name="流程图: 联系 14"/>
          <p:cNvSpPr/>
          <p:nvPr/>
        </p:nvSpPr>
        <p:spPr>
          <a:xfrm>
            <a:off x="2767520" y="2545079"/>
            <a:ext cx="701276" cy="701041"/>
          </a:xfrm>
          <a:prstGeom prst="ellipse">
            <a:avLst/>
          </a:prstGeom>
          <a:solidFill>
            <a:srgbClr val="0066B3"/>
          </a:solidFill>
          <a:ln w="12700">
            <a:miter lim="400000"/>
          </a:ln>
        </p:spPr>
        <p:txBody>
          <a:bodyPr lIns="45719" rIns="45719" anchor="ctr"/>
          <a:lstStyle/>
          <a:p>
            <a:pPr algn="ctr">
              <a:defRPr>
                <a:solidFill>
                  <a:srgbClr val="FFFFFF"/>
                </a:solidFill>
              </a:defRPr>
            </a:pPr>
            <a:endParaRPr/>
          </a:p>
        </p:txBody>
      </p:sp>
      <p:sp>
        <p:nvSpPr>
          <p:cNvPr id="112" name="文本占位符 19"/>
          <p:cNvSpPr txBox="1"/>
          <p:nvPr/>
        </p:nvSpPr>
        <p:spPr>
          <a:xfrm>
            <a:off x="2989908" y="923925"/>
            <a:ext cx="256500" cy="439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2400" b="1">
                <a:solidFill>
                  <a:srgbClr val="FFFFFF"/>
                </a:solidFill>
              </a:defRPr>
            </a:lvl1pPr>
          </a:lstStyle>
          <a:p>
            <a:r>
              <a:t>1</a:t>
            </a:r>
          </a:p>
        </p:txBody>
      </p:sp>
      <p:sp>
        <p:nvSpPr>
          <p:cNvPr id="113" name="流程图: 联系 4"/>
          <p:cNvSpPr/>
          <p:nvPr/>
        </p:nvSpPr>
        <p:spPr>
          <a:xfrm>
            <a:off x="2767520" y="4282440"/>
            <a:ext cx="701276" cy="701041"/>
          </a:xfrm>
          <a:prstGeom prst="ellipse">
            <a:avLst/>
          </a:prstGeom>
          <a:solidFill>
            <a:srgbClr val="0066B3"/>
          </a:solidFill>
          <a:ln w="12700">
            <a:miter lim="400000"/>
          </a:ln>
        </p:spPr>
        <p:txBody>
          <a:bodyPr lIns="45719" rIns="45719" anchor="ctr"/>
          <a:lstStyle/>
          <a:p>
            <a:pPr algn="ctr">
              <a:defRPr>
                <a:solidFill>
                  <a:srgbClr val="FFFFFF"/>
                </a:solidFill>
              </a:defRPr>
            </a:pPr>
            <a:endParaRPr/>
          </a:p>
        </p:txBody>
      </p:sp>
      <p:sp>
        <p:nvSpPr>
          <p:cNvPr id="114" name="流程图: 联系 6"/>
          <p:cNvSpPr/>
          <p:nvPr/>
        </p:nvSpPr>
        <p:spPr>
          <a:xfrm>
            <a:off x="2767520" y="3413759"/>
            <a:ext cx="701276" cy="701041"/>
          </a:xfrm>
          <a:prstGeom prst="ellipse">
            <a:avLst/>
          </a:prstGeom>
          <a:solidFill>
            <a:srgbClr val="0066B3"/>
          </a:solidFill>
          <a:ln w="12700">
            <a:miter lim="400000"/>
          </a:ln>
        </p:spPr>
        <p:txBody>
          <a:bodyPr lIns="45719" rIns="45719" anchor="ctr"/>
          <a:lstStyle/>
          <a:p>
            <a:pPr algn="ctr">
              <a:defRPr>
                <a:solidFill>
                  <a:srgbClr val="FFFFFF"/>
                </a:solidFill>
              </a:defRPr>
            </a:pPr>
            <a:endParaRPr/>
          </a:p>
        </p:txBody>
      </p:sp>
      <p:sp>
        <p:nvSpPr>
          <p:cNvPr id="115" name="流程图: 联系 7"/>
          <p:cNvSpPr/>
          <p:nvPr/>
        </p:nvSpPr>
        <p:spPr>
          <a:xfrm>
            <a:off x="2767520" y="1676400"/>
            <a:ext cx="701276" cy="701041"/>
          </a:xfrm>
          <a:prstGeom prst="ellipse">
            <a:avLst/>
          </a:prstGeom>
          <a:solidFill>
            <a:srgbClr val="0066B3"/>
          </a:solidFill>
          <a:ln w="12700">
            <a:miter lim="400000"/>
          </a:ln>
        </p:spPr>
        <p:txBody>
          <a:bodyPr lIns="45719" rIns="45719" anchor="ctr"/>
          <a:lstStyle/>
          <a:p>
            <a:pPr algn="ctr">
              <a:defRPr>
                <a:solidFill>
                  <a:srgbClr val="FFFFFF"/>
                </a:solidFill>
              </a:defRPr>
            </a:pPr>
            <a:endParaRPr/>
          </a:p>
        </p:txBody>
      </p:sp>
      <p:sp>
        <p:nvSpPr>
          <p:cNvPr id="116" name="文本占位符 19"/>
          <p:cNvSpPr txBox="1"/>
          <p:nvPr/>
        </p:nvSpPr>
        <p:spPr>
          <a:xfrm>
            <a:off x="2989908" y="1791970"/>
            <a:ext cx="256500" cy="439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2400" b="1">
                <a:solidFill>
                  <a:srgbClr val="FFFFFF"/>
                </a:solidFill>
              </a:defRPr>
            </a:lvl1pPr>
          </a:lstStyle>
          <a:p>
            <a:r>
              <a:t>2</a:t>
            </a:r>
          </a:p>
        </p:txBody>
      </p:sp>
      <p:sp>
        <p:nvSpPr>
          <p:cNvPr id="117" name="文本占位符 19"/>
          <p:cNvSpPr txBox="1"/>
          <p:nvPr/>
        </p:nvSpPr>
        <p:spPr>
          <a:xfrm>
            <a:off x="2990543" y="2660014"/>
            <a:ext cx="256501" cy="43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2400" b="1">
                <a:solidFill>
                  <a:srgbClr val="FFFFFF"/>
                </a:solidFill>
              </a:defRPr>
            </a:lvl1pPr>
          </a:lstStyle>
          <a:p>
            <a:r>
              <a:t>3</a:t>
            </a:r>
          </a:p>
        </p:txBody>
      </p:sp>
      <p:sp>
        <p:nvSpPr>
          <p:cNvPr id="118" name="文本占位符 19"/>
          <p:cNvSpPr txBox="1"/>
          <p:nvPr/>
        </p:nvSpPr>
        <p:spPr>
          <a:xfrm>
            <a:off x="2989908" y="3528059"/>
            <a:ext cx="256500" cy="43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2400" b="1">
                <a:solidFill>
                  <a:srgbClr val="FFFFFF"/>
                </a:solidFill>
              </a:defRPr>
            </a:lvl1pPr>
          </a:lstStyle>
          <a:p>
            <a:r>
              <a:t>4</a:t>
            </a:r>
          </a:p>
        </p:txBody>
      </p:sp>
      <p:sp>
        <p:nvSpPr>
          <p:cNvPr id="119" name="文本占位符 19"/>
          <p:cNvSpPr txBox="1"/>
          <p:nvPr/>
        </p:nvSpPr>
        <p:spPr>
          <a:xfrm>
            <a:off x="2989908" y="4396104"/>
            <a:ext cx="256500" cy="43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2400" b="1">
                <a:solidFill>
                  <a:srgbClr val="FFFFFF"/>
                </a:solidFill>
              </a:defRPr>
            </a:lvl1pPr>
          </a:lstStyle>
          <a:p>
            <a:r>
              <a:t>5</a:t>
            </a:r>
          </a:p>
        </p:txBody>
      </p:sp>
      <p:sp>
        <p:nvSpPr>
          <p:cNvPr id="120" name="文本占位符 19"/>
          <p:cNvSpPr txBox="1"/>
          <p:nvPr/>
        </p:nvSpPr>
        <p:spPr>
          <a:xfrm>
            <a:off x="4098612" y="588738"/>
            <a:ext cx="6648209" cy="10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lvl1pPr>
              <a:defRPr sz="3200" b="1" spc="100">
                <a:solidFill>
                  <a:srgbClr val="0066B3"/>
                </a:solidFill>
                <a:latin typeface="微软雅黑 (标题)"/>
                <a:ea typeface="微软雅黑 (标题)"/>
                <a:cs typeface="微软雅黑 (标题)"/>
                <a:sym typeface="微软雅黑 (标题)"/>
              </a:defRPr>
            </a:lvl1pPr>
          </a:lstStyle>
          <a:p>
            <a:r>
              <a:rPr dirty="0"/>
              <a:t>Structure and Members of the E&amp;P Committee</a:t>
            </a:r>
          </a:p>
        </p:txBody>
      </p:sp>
      <p:sp>
        <p:nvSpPr>
          <p:cNvPr id="121" name="文本占位符 14"/>
          <p:cNvSpPr txBox="1"/>
          <p:nvPr/>
        </p:nvSpPr>
        <p:spPr>
          <a:xfrm>
            <a:off x="4098612" y="1766253"/>
            <a:ext cx="6537764" cy="666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ormAutofit/>
          </a:bodyPr>
          <a:lstStyle>
            <a:lvl1pPr defTabSz="896111">
              <a:defRPr sz="3136" b="1" spc="98">
                <a:solidFill>
                  <a:srgbClr val="0066B3"/>
                </a:solidFill>
                <a:latin typeface="微软雅黑 (标题)"/>
                <a:ea typeface="微软雅黑 (标题)"/>
                <a:cs typeface="微软雅黑 (标题)"/>
                <a:sym typeface="微软雅黑 (标题)"/>
              </a:defRPr>
            </a:lvl1pPr>
          </a:lstStyle>
          <a:p>
            <a:r>
              <a:rPr dirty="0"/>
              <a:t>TWP Overview - E&amp;P Committee</a:t>
            </a:r>
          </a:p>
        </p:txBody>
      </p:sp>
      <p:sp>
        <p:nvSpPr>
          <p:cNvPr id="122" name="文本占位符 14"/>
          <p:cNvSpPr txBox="1"/>
          <p:nvPr/>
        </p:nvSpPr>
        <p:spPr>
          <a:xfrm>
            <a:off x="4098613" y="2546571"/>
            <a:ext cx="6537763" cy="666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ormAutofit/>
          </a:bodyPr>
          <a:lstStyle>
            <a:lvl1pPr>
              <a:defRPr sz="3200" b="1" spc="100">
                <a:solidFill>
                  <a:srgbClr val="0066B3"/>
                </a:solidFill>
                <a:latin typeface="微软雅黑 (标题)"/>
                <a:ea typeface="微软雅黑 (标题)"/>
                <a:cs typeface="微软雅黑 (标题)"/>
                <a:sym typeface="微软雅黑 (标题)"/>
              </a:defRPr>
            </a:lvl1pPr>
          </a:lstStyle>
          <a:p>
            <a:r>
              <a:rPr dirty="0"/>
              <a:t>Study Groups Work Plan</a:t>
            </a:r>
          </a:p>
        </p:txBody>
      </p:sp>
      <p:sp>
        <p:nvSpPr>
          <p:cNvPr id="123" name="文本占位符 14"/>
          <p:cNvSpPr txBox="1"/>
          <p:nvPr/>
        </p:nvSpPr>
        <p:spPr>
          <a:xfrm>
            <a:off x="4098613" y="4342081"/>
            <a:ext cx="6537764" cy="666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ormAutofit/>
          </a:bodyPr>
          <a:lstStyle>
            <a:lvl1pPr>
              <a:defRPr sz="3200" b="1" spc="100">
                <a:solidFill>
                  <a:srgbClr val="0066B3"/>
                </a:solidFill>
                <a:latin typeface="微软雅黑 (标题)"/>
                <a:ea typeface="微软雅黑 (标题)"/>
                <a:cs typeface="微软雅黑 (标题)"/>
                <a:sym typeface="微软雅黑 (标题)"/>
              </a:defRPr>
            </a:lvl1pPr>
          </a:lstStyle>
          <a:p>
            <a:r>
              <a:rPr dirty="0"/>
              <a:t>Next Steps</a:t>
            </a:r>
          </a:p>
        </p:txBody>
      </p:sp>
      <p:sp>
        <p:nvSpPr>
          <p:cNvPr id="124" name="文本占位符 14"/>
          <p:cNvSpPr txBox="1"/>
          <p:nvPr/>
        </p:nvSpPr>
        <p:spPr>
          <a:xfrm>
            <a:off x="4098613" y="3450114"/>
            <a:ext cx="6537763" cy="666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ormAutofit/>
          </a:bodyPr>
          <a:lstStyle>
            <a:lvl1pPr>
              <a:defRPr sz="3200" b="1" spc="100">
                <a:solidFill>
                  <a:srgbClr val="0066B3"/>
                </a:solidFill>
                <a:latin typeface="微软雅黑 (标题)"/>
                <a:ea typeface="微软雅黑 (标题)"/>
                <a:cs typeface="微软雅黑 (标题)"/>
                <a:sym typeface="微软雅黑 (标题)"/>
              </a:defRPr>
            </a:lvl1pPr>
          </a:lstStyle>
          <a:p>
            <a:r>
              <a:t>Meeting Schedule</a:t>
            </a:r>
          </a:p>
        </p:txBody>
      </p:sp>
    </p:spTree>
    <p:extLst>
      <p:ext uri="{BB962C8B-B14F-4D97-AF65-F5344CB8AC3E}">
        <p14:creationId xmlns:p14="http://schemas.microsoft.com/office/powerpoint/2010/main" val="281100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标题 2"/>
          <p:cNvSpPr txBox="1">
            <a:spLocks noGrp="1"/>
          </p:cNvSpPr>
          <p:nvPr>
            <p:ph type="title"/>
          </p:nvPr>
        </p:nvSpPr>
        <p:spPr>
          <a:xfrm>
            <a:off x="356870" y="385445"/>
            <a:ext cx="11456035" cy="705485"/>
          </a:xfrm>
          <a:prstGeom prst="rect">
            <a:avLst/>
          </a:prstGeom>
        </p:spPr>
        <p:txBody>
          <a:bodyPr/>
          <a:lstStyle>
            <a:lvl1pPr>
              <a:defRPr>
                <a:latin typeface="微软雅黑（标题）"/>
                <a:ea typeface="微软雅黑（标题）"/>
                <a:cs typeface="微软雅黑（标题）"/>
                <a:sym typeface="微软雅黑（标题）"/>
              </a:defRPr>
            </a:lvl1pPr>
          </a:lstStyle>
          <a:p>
            <a:r>
              <a:t>Opening Remarks by the Chairman E&amp;P Committee</a:t>
            </a:r>
          </a:p>
        </p:txBody>
      </p:sp>
      <p:sp>
        <p:nvSpPr>
          <p:cNvPr id="127" name="内容占位符 3"/>
          <p:cNvSpPr txBox="1">
            <a:spLocks noGrp="1"/>
          </p:cNvSpPr>
          <p:nvPr>
            <p:ph type="body" idx="1"/>
          </p:nvPr>
        </p:nvSpPr>
        <p:spPr>
          <a:xfrm>
            <a:off x="356870" y="1034434"/>
            <a:ext cx="11456035" cy="4996161"/>
          </a:xfrm>
          <a:prstGeom prst="rect">
            <a:avLst/>
          </a:prstGeom>
        </p:spPr>
        <p:txBody>
          <a:bodyPr>
            <a:normAutofit fontScale="92500" lnSpcReduction="20000"/>
          </a:bodyPr>
          <a:lstStyle/>
          <a:p>
            <a:pPr marL="0" indent="0" algn="just" defTabSz="786384">
              <a:spcBef>
                <a:spcPts val="1000"/>
              </a:spcBef>
              <a:buSzTx/>
              <a:buNone/>
              <a:defRPr sz="2064" spc="43"/>
            </a:pPr>
            <a:r>
              <a:t>I want to seize the opportunity to welcome every member of the E&amp;P committee to our very first meeting. I want to thank you for volunteering to serve at a time when the various global and regional challenges, particularly in the Energy industry threaten our very livelihood.</a:t>
            </a:r>
          </a:p>
          <a:p>
            <a:pPr marL="0" indent="0" algn="just" defTabSz="786384">
              <a:spcBef>
                <a:spcPts val="1000"/>
              </a:spcBef>
              <a:buSzTx/>
              <a:buNone/>
              <a:defRPr sz="2064" spc="43"/>
            </a:pPr>
            <a:r>
              <a:t>We recognize that the combination of the effects of the recent pandemic on well-being and global economies, coupled with regional conflicts, supply chain disruptions and climate change issues have created an unprecedented “Next-Normal” scenario for global economic recovery and growth in which Natural Gas has an important role to play as the hybrid-energy source of the future.</a:t>
            </a:r>
          </a:p>
          <a:p>
            <a:pPr marL="0" indent="0" algn="just" defTabSz="786384">
              <a:spcBef>
                <a:spcPts val="1000"/>
              </a:spcBef>
              <a:buSzTx/>
              <a:buNone/>
              <a:defRPr sz="2064" spc="43"/>
            </a:pPr>
            <a:r>
              <a:t>We live in interesting times. I look forward to working closely with you to deliver our collective targets. Thank you.</a:t>
            </a:r>
          </a:p>
          <a:p>
            <a:pPr marL="0" indent="0" defTabSz="786384">
              <a:spcBef>
                <a:spcPts val="1000"/>
              </a:spcBef>
              <a:buSzTx/>
              <a:buNone/>
              <a:defRPr sz="2064" b="1" spc="43"/>
            </a:pPr>
            <a:r>
              <a:t>Emeka Ene</a:t>
            </a:r>
          </a:p>
        </p:txBody>
      </p:sp>
    </p:spTree>
    <p:extLst>
      <p:ext uri="{BB962C8B-B14F-4D97-AF65-F5344CB8AC3E}">
        <p14:creationId xmlns:p14="http://schemas.microsoft.com/office/powerpoint/2010/main" val="3178229322"/>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697480" y="2183130"/>
            <a:ext cx="7658100" cy="1051560"/>
          </a:xfrm>
        </p:spPr>
        <p:txBody>
          <a:bodyPr/>
          <a:lstStyle/>
          <a:p>
            <a:r>
              <a:rPr lang="en-GB" dirty="0"/>
              <a:t>Structure and Members of the E&amp;P Committee</a:t>
            </a:r>
          </a:p>
        </p:txBody>
      </p:sp>
      <p:sp>
        <p:nvSpPr>
          <p:cNvPr id="3" name="副标题 2"/>
          <p:cNvSpPr>
            <a:spLocks noGrp="1"/>
          </p:cNvSpPr>
          <p:nvPr>
            <p:ph type="subTitle" idx="1"/>
          </p:nvPr>
        </p:nvSpPr>
        <p:spPr/>
        <p:txBody>
          <a:bodyPr/>
          <a:lstStyle/>
          <a:p>
            <a:endParaRPr lang="en-GB"/>
          </a:p>
        </p:txBody>
      </p:sp>
      <p:sp>
        <p:nvSpPr>
          <p:cNvPr id="4" name="灯片编号占位符 3"/>
          <p:cNvSpPr>
            <a:spLocks noGrp="1"/>
          </p:cNvSpPr>
          <p:nvPr>
            <p:ph type="sldNum" sz="quarter" idx="12"/>
          </p:nvPr>
        </p:nvSpPr>
        <p:spPr/>
        <p:txBody>
          <a:bodyPr/>
          <a:lstStyle/>
          <a:p>
            <a:fld id="{49AE70B2-8BF9-45C0-BB95-33D1B9D3A854}" type="slidenum">
              <a:rPr lang="zh-CN" altLang="en-US" smtClean="0"/>
              <a:t>128</a:t>
            </a:fld>
            <a:endParaRPr lang="en-US" altLang="zh-CN"/>
          </a:p>
        </p:txBody>
      </p:sp>
    </p:spTree>
    <p:extLst>
      <p:ext uri="{BB962C8B-B14F-4D97-AF65-F5344CB8AC3E}">
        <p14:creationId xmlns:p14="http://schemas.microsoft.com/office/powerpoint/2010/main" val="9704059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标题 2"/>
          <p:cNvSpPr txBox="1">
            <a:spLocks noGrp="1"/>
          </p:cNvSpPr>
          <p:nvPr>
            <p:ph type="title"/>
          </p:nvPr>
        </p:nvSpPr>
        <p:spPr>
          <a:xfrm>
            <a:off x="356870" y="385445"/>
            <a:ext cx="11456035" cy="705485"/>
          </a:xfrm>
          <a:prstGeom prst="rect">
            <a:avLst/>
          </a:prstGeom>
        </p:spPr>
        <p:txBody>
          <a:bodyPr/>
          <a:lstStyle>
            <a:lvl1pPr>
              <a:defRPr>
                <a:latin typeface="微软雅黑"/>
                <a:ea typeface="微软雅黑"/>
                <a:cs typeface="微软雅黑"/>
                <a:sym typeface="微软雅黑"/>
              </a:defRPr>
            </a:lvl1pPr>
          </a:lstStyle>
          <a:p>
            <a:r>
              <a:t>E&amp;P Committee Members</a:t>
            </a:r>
          </a:p>
        </p:txBody>
      </p:sp>
      <p:sp>
        <p:nvSpPr>
          <p:cNvPr id="133" name="Emeka Ene…"/>
          <p:cNvSpPr/>
          <p:nvPr/>
        </p:nvSpPr>
        <p:spPr>
          <a:xfrm>
            <a:off x="4732185" y="1073219"/>
            <a:ext cx="2157745" cy="692786"/>
          </a:xfrm>
          <a:prstGeom prst="rect">
            <a:avLst/>
          </a:prstGeom>
          <a:solidFill>
            <a:srgbClr val="FFFFFF"/>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b="1"/>
            </a:pPr>
            <a:r>
              <a:t>Emeka Ene</a:t>
            </a:r>
          </a:p>
          <a:p>
            <a:pPr algn="ctr">
              <a:defRPr b="1"/>
            </a:pPr>
            <a:r>
              <a:t>(Chairperson)</a:t>
            </a:r>
          </a:p>
        </p:txBody>
      </p:sp>
      <p:sp>
        <p:nvSpPr>
          <p:cNvPr id="134" name="Sugaya Marcos…"/>
          <p:cNvSpPr/>
          <p:nvPr/>
        </p:nvSpPr>
        <p:spPr>
          <a:xfrm>
            <a:off x="1273738" y="3010864"/>
            <a:ext cx="3034240" cy="3200597"/>
          </a:xfrm>
          <a:prstGeom prst="rect">
            <a:avLst/>
          </a:prstGeom>
          <a:solidFill>
            <a:srgbClr val="FFFFFF"/>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defRPr sz="1500"/>
            </a:pPr>
            <a:r>
              <a:t>Sugaya Marcos</a:t>
            </a:r>
          </a:p>
          <a:p>
            <a:pPr>
              <a:defRPr sz="1500"/>
            </a:pPr>
            <a:r>
              <a:t>Cunha Marcello</a:t>
            </a:r>
          </a:p>
          <a:p>
            <a:pPr>
              <a:defRPr sz="1500"/>
            </a:pPr>
            <a:r>
              <a:t>Xiangwen KONG</a:t>
            </a:r>
          </a:p>
          <a:p>
            <a:pPr>
              <a:defRPr sz="1500"/>
            </a:pPr>
            <a:r>
              <a:t>Shiguo LIN</a:t>
            </a:r>
          </a:p>
          <a:p>
            <a:pPr>
              <a:defRPr sz="1500"/>
            </a:pPr>
            <a:r>
              <a:t>Omar Ceballos</a:t>
            </a:r>
          </a:p>
          <a:p>
            <a:pPr>
              <a:defRPr sz="1500"/>
            </a:pPr>
            <a:r>
              <a:t>Marko Živković</a:t>
            </a:r>
          </a:p>
          <a:p>
            <a:pPr>
              <a:defRPr sz="1500"/>
            </a:pPr>
            <a:r>
              <a:t>Ahmad Zamani</a:t>
            </a:r>
          </a:p>
          <a:p>
            <a:pPr>
              <a:defRPr sz="1500"/>
            </a:pPr>
            <a:r>
              <a:t>Muhamad Syafiq Mazlan</a:t>
            </a:r>
          </a:p>
          <a:p>
            <a:pPr>
              <a:defRPr sz="1500"/>
            </a:pPr>
            <a:r>
              <a:t>Paulinda Manhique</a:t>
            </a:r>
          </a:p>
          <a:p>
            <a:pPr>
              <a:defRPr sz="1500"/>
            </a:pPr>
            <a:r>
              <a:t>Rafał Wiśniowski</a:t>
            </a:r>
          </a:p>
          <a:p>
            <a:pPr>
              <a:defRPr sz="1500"/>
            </a:pPr>
            <a:r>
              <a:t>Stanisław Nagy</a:t>
            </a:r>
          </a:p>
          <a:p>
            <a:pPr>
              <a:defRPr sz="1500"/>
            </a:pPr>
            <a:r>
              <a:t>Jerzy Stopa</a:t>
            </a:r>
          </a:p>
          <a:p>
            <a:pPr>
              <a:defRPr sz="1500"/>
            </a:pPr>
            <a:r>
              <a:t>Gyoo Ho Lee</a:t>
            </a:r>
          </a:p>
          <a:p>
            <a:pPr>
              <a:defRPr sz="1500"/>
            </a:pPr>
            <a:r>
              <a:t>RODICA SASU</a:t>
            </a:r>
          </a:p>
        </p:txBody>
      </p:sp>
      <p:sp>
        <p:nvSpPr>
          <p:cNvPr id="135" name="Nicolas Fernando…"/>
          <p:cNvSpPr/>
          <p:nvPr/>
        </p:nvSpPr>
        <p:spPr>
          <a:xfrm>
            <a:off x="7280894" y="3125449"/>
            <a:ext cx="3034241" cy="3086012"/>
          </a:xfrm>
          <a:prstGeom prst="rect">
            <a:avLst/>
          </a:prstGeom>
          <a:solidFill>
            <a:srgbClr val="FFFFFF"/>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defRPr sz="1500"/>
            </a:pPr>
            <a:r>
              <a:t>Nicolas Fernando </a:t>
            </a:r>
          </a:p>
          <a:p>
            <a:pPr>
              <a:defRPr sz="1500"/>
            </a:pPr>
            <a:r>
              <a:t>Vincenti Wadsworth</a:t>
            </a:r>
          </a:p>
          <a:p>
            <a:pPr>
              <a:defRPr sz="1500"/>
            </a:pPr>
            <a:r>
              <a:t>Sugaya Marcos</a:t>
            </a:r>
          </a:p>
          <a:p>
            <a:pPr>
              <a:defRPr sz="1500"/>
            </a:pPr>
            <a:r>
              <a:t>Cunha Marcello</a:t>
            </a:r>
          </a:p>
          <a:p>
            <a:pPr>
              <a:defRPr sz="1500"/>
            </a:pPr>
            <a:r>
              <a:t>Zhi GUO</a:t>
            </a:r>
          </a:p>
          <a:p>
            <a:pPr>
              <a:defRPr sz="1500"/>
            </a:pPr>
            <a:r>
              <a:t>Juan Manuel Lacayo</a:t>
            </a:r>
          </a:p>
          <a:p>
            <a:pPr>
              <a:defRPr sz="1500"/>
            </a:pPr>
            <a:r>
              <a:t>Ahmad Zamani</a:t>
            </a:r>
          </a:p>
        </p:txBody>
      </p:sp>
      <p:sp>
        <p:nvSpPr>
          <p:cNvPr id="136" name="STUDY GROUP - 1"/>
          <p:cNvSpPr txBox="1"/>
          <p:nvPr/>
        </p:nvSpPr>
        <p:spPr>
          <a:xfrm rot="16200000">
            <a:off x="-593262" y="4378857"/>
            <a:ext cx="3238698" cy="437070"/>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1">
                <a:solidFill>
                  <a:srgbClr val="FFFFFF"/>
                </a:solidFill>
              </a:defRPr>
            </a:lvl1pPr>
          </a:lstStyle>
          <a:p>
            <a:r>
              <a:t>STUDY GROUP - 1</a:t>
            </a:r>
          </a:p>
        </p:txBody>
      </p:sp>
      <p:sp>
        <p:nvSpPr>
          <p:cNvPr id="137" name="STUDY GROUP - 2"/>
          <p:cNvSpPr txBox="1"/>
          <p:nvPr/>
        </p:nvSpPr>
        <p:spPr>
          <a:xfrm rot="16200000">
            <a:off x="5495036" y="4449920"/>
            <a:ext cx="3116441" cy="437070"/>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1">
                <a:solidFill>
                  <a:srgbClr val="FFFFFF"/>
                </a:solidFill>
              </a:defRPr>
            </a:lvl1pPr>
          </a:lstStyle>
          <a:p>
            <a:r>
              <a:t>STUDY GROUP - 2</a:t>
            </a:r>
          </a:p>
        </p:txBody>
      </p:sp>
      <p:sp>
        <p:nvSpPr>
          <p:cNvPr id="138" name="Line"/>
          <p:cNvSpPr/>
          <p:nvPr/>
        </p:nvSpPr>
        <p:spPr>
          <a:xfrm flipV="1">
            <a:off x="5811057" y="1771754"/>
            <a:ext cx="1" cy="1002062"/>
          </a:xfrm>
          <a:prstGeom prst="line">
            <a:avLst/>
          </a:prstGeom>
          <a:ln w="38100">
            <a:solidFill>
              <a:schemeClr val="accent1"/>
            </a:solidFill>
            <a:miter/>
          </a:ln>
        </p:spPr>
        <p:txBody>
          <a:bodyPr lIns="45719" rIns="45719"/>
          <a:lstStyle/>
          <a:p>
            <a:endParaRPr/>
          </a:p>
        </p:txBody>
      </p:sp>
      <p:sp>
        <p:nvSpPr>
          <p:cNvPr id="139" name="Line"/>
          <p:cNvSpPr/>
          <p:nvPr/>
        </p:nvSpPr>
        <p:spPr>
          <a:xfrm>
            <a:off x="2835325" y="2749039"/>
            <a:ext cx="5951465" cy="1"/>
          </a:xfrm>
          <a:prstGeom prst="line">
            <a:avLst/>
          </a:prstGeom>
          <a:ln w="38100">
            <a:solidFill>
              <a:schemeClr val="accent1"/>
            </a:solidFill>
            <a:miter/>
          </a:ln>
        </p:spPr>
        <p:txBody>
          <a:bodyPr lIns="45719" rIns="45719"/>
          <a:lstStyle/>
          <a:p>
            <a:endParaRPr/>
          </a:p>
        </p:txBody>
      </p:sp>
      <p:sp>
        <p:nvSpPr>
          <p:cNvPr id="140" name="Line"/>
          <p:cNvSpPr/>
          <p:nvPr/>
        </p:nvSpPr>
        <p:spPr>
          <a:xfrm flipH="1" flipV="1">
            <a:off x="2790857" y="2708140"/>
            <a:ext cx="1" cy="350662"/>
          </a:xfrm>
          <a:prstGeom prst="line">
            <a:avLst/>
          </a:prstGeom>
          <a:ln w="38100">
            <a:solidFill>
              <a:schemeClr val="accent1"/>
            </a:solidFill>
            <a:miter/>
          </a:ln>
        </p:spPr>
        <p:txBody>
          <a:bodyPr lIns="45719" rIns="45719"/>
          <a:lstStyle/>
          <a:p>
            <a:endParaRPr/>
          </a:p>
        </p:txBody>
      </p:sp>
      <p:sp>
        <p:nvSpPr>
          <p:cNvPr id="141" name="Line"/>
          <p:cNvSpPr/>
          <p:nvPr/>
        </p:nvSpPr>
        <p:spPr>
          <a:xfrm flipV="1">
            <a:off x="8798014" y="2771640"/>
            <a:ext cx="1" cy="350662"/>
          </a:xfrm>
          <a:prstGeom prst="line">
            <a:avLst/>
          </a:prstGeom>
          <a:ln w="38100">
            <a:solidFill>
              <a:schemeClr val="accent1"/>
            </a:solidFill>
            <a:miter/>
          </a:ln>
        </p:spPr>
        <p:txBody>
          <a:bodyPr lIns="45719" rIns="45719"/>
          <a:lstStyle/>
          <a:p>
            <a:endParaRPr/>
          </a:p>
        </p:txBody>
      </p:sp>
      <p:sp>
        <p:nvSpPr>
          <p:cNvPr id="142" name="Line"/>
          <p:cNvSpPr/>
          <p:nvPr/>
        </p:nvSpPr>
        <p:spPr>
          <a:xfrm>
            <a:off x="4693858" y="2257522"/>
            <a:ext cx="2234399" cy="1"/>
          </a:xfrm>
          <a:prstGeom prst="line">
            <a:avLst/>
          </a:prstGeom>
          <a:ln w="38100">
            <a:solidFill>
              <a:schemeClr val="accent1"/>
            </a:solidFill>
            <a:miter/>
          </a:ln>
        </p:spPr>
        <p:txBody>
          <a:bodyPr lIns="45719" rIns="45719"/>
          <a:lstStyle/>
          <a:p>
            <a:endParaRPr/>
          </a:p>
        </p:txBody>
      </p:sp>
      <p:sp>
        <p:nvSpPr>
          <p:cNvPr id="143" name="TBA…"/>
          <p:cNvSpPr/>
          <p:nvPr/>
        </p:nvSpPr>
        <p:spPr>
          <a:xfrm>
            <a:off x="6925052" y="1911129"/>
            <a:ext cx="2322778" cy="692786"/>
          </a:xfrm>
          <a:prstGeom prst="rect">
            <a:avLst/>
          </a:prstGeom>
          <a:solidFill>
            <a:srgbClr val="FFFFFF"/>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b="1"/>
            </a:pPr>
            <a:r>
              <a:t>TBA</a:t>
            </a:r>
          </a:p>
          <a:p>
            <a:pPr algn="ctr">
              <a:defRPr b="1"/>
            </a:pPr>
            <a:r>
              <a:t>Secretary</a:t>
            </a:r>
          </a:p>
        </p:txBody>
      </p:sp>
      <p:sp>
        <p:nvSpPr>
          <p:cNvPr id="144" name="Aidid Chee Tahir…"/>
          <p:cNvSpPr/>
          <p:nvPr/>
        </p:nvSpPr>
        <p:spPr>
          <a:xfrm>
            <a:off x="2500764" y="1911129"/>
            <a:ext cx="2196299" cy="692786"/>
          </a:xfrm>
          <a:prstGeom prst="rect">
            <a:avLst/>
          </a:prstGeom>
          <a:solidFill>
            <a:srgbClr val="FFFFFF"/>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b="1"/>
            </a:pPr>
            <a:r>
              <a:t>Aidid Chee Tahir</a:t>
            </a:r>
          </a:p>
          <a:p>
            <a:pPr algn="ctr">
              <a:defRPr b="1"/>
            </a:pPr>
            <a:r>
              <a:t>(Vice Chairperson)</a:t>
            </a:r>
          </a:p>
        </p:txBody>
      </p:sp>
    </p:spTree>
    <p:extLst>
      <p:ext uri="{BB962C8B-B14F-4D97-AF65-F5344CB8AC3E}">
        <p14:creationId xmlns:p14="http://schemas.microsoft.com/office/powerpoint/2010/main" val="39063963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GB" dirty="0"/>
              <a:t>Results of IGU Members Portal </a:t>
            </a:r>
            <a:r>
              <a:rPr lang="en-US" altLang="zh-CN" dirty="0"/>
              <a:t>T</a:t>
            </a:r>
            <a:r>
              <a:rPr lang="en-GB" dirty="0"/>
              <a:t>raining </a:t>
            </a:r>
          </a:p>
        </p:txBody>
      </p:sp>
      <p:sp>
        <p:nvSpPr>
          <p:cNvPr id="5" name="内容占位符 4"/>
          <p:cNvSpPr>
            <a:spLocks noGrp="1"/>
          </p:cNvSpPr>
          <p:nvPr>
            <p:ph idx="1"/>
          </p:nvPr>
        </p:nvSpPr>
        <p:spPr>
          <a:xfrm>
            <a:off x="351472" y="1310032"/>
            <a:ext cx="10930255" cy="1154430"/>
          </a:xfrm>
        </p:spPr>
        <p:txBody>
          <a:bodyPr>
            <a:normAutofit/>
          </a:bodyPr>
          <a:lstStyle/>
          <a:p>
            <a:pPr marL="0" indent="0">
              <a:buNone/>
            </a:pPr>
            <a:r>
              <a:rPr lang="en-GB" sz="2000" b="0" dirty="0">
                <a:solidFill>
                  <a:srgbClr val="000000"/>
                </a:solidFill>
                <a:latin typeface="+mn-ea"/>
              </a:rPr>
              <a:t>Five groups (ADMIN1 and ADMIN2) have already received and completed the training program. </a:t>
            </a:r>
          </a:p>
          <a:p>
            <a:endParaRPr lang="en-GB" b="0" dirty="0"/>
          </a:p>
        </p:txBody>
      </p:sp>
      <p:graphicFrame>
        <p:nvGraphicFramePr>
          <p:cNvPr id="6" name="表格 5"/>
          <p:cNvGraphicFramePr>
            <a:graphicFrameLocks noGrp="1"/>
          </p:cNvGraphicFramePr>
          <p:nvPr>
            <p:extLst>
              <p:ext uri="{D42A27DB-BD31-4B8C-83A1-F6EECF244321}">
                <p14:modId xmlns:p14="http://schemas.microsoft.com/office/powerpoint/2010/main" val="3634109452"/>
              </p:ext>
            </p:extLst>
          </p:nvPr>
        </p:nvGraphicFramePr>
        <p:xfrm>
          <a:off x="1669472" y="2227440"/>
          <a:ext cx="8128000" cy="2698374"/>
        </p:xfrm>
        <a:graphic>
          <a:graphicData uri="http://schemas.openxmlformats.org/drawingml/2006/table">
            <a:tbl>
              <a:tblPr firstRow="1" bandRow="1">
                <a:tableStyleId>{5940675A-B579-460E-94D1-54222C63F5DA}</a:tableStyleId>
              </a:tblPr>
              <a:tblGrid>
                <a:gridCol w="8128000">
                  <a:extLst>
                    <a:ext uri="{9D8B030D-6E8A-4147-A177-3AD203B41FA5}">
                      <a16:colId xmlns="" xmlns:a16="http://schemas.microsoft.com/office/drawing/2014/main" val="20000"/>
                    </a:ext>
                  </a:extLst>
                </a:gridCol>
              </a:tblGrid>
              <a:tr h="583638">
                <a:tc>
                  <a:txBody>
                    <a:bodyPr/>
                    <a:lstStyle/>
                    <a:p>
                      <a:pPr algn="ctr"/>
                      <a:r>
                        <a:rPr lang="en-GB" sz="2400" kern="1200" dirty="0">
                          <a:effectLst/>
                        </a:rPr>
                        <a:t>R&amp;D </a:t>
                      </a:r>
                      <a:r>
                        <a:rPr lang="en-US" altLang="zh-CN" sz="2400" kern="1200" dirty="0" smtClean="0">
                          <a:effectLst/>
                        </a:rPr>
                        <a:t>and </a:t>
                      </a:r>
                      <a:r>
                        <a:rPr lang="en-GB" sz="2400" kern="1200" dirty="0" smtClean="0">
                          <a:effectLst/>
                        </a:rPr>
                        <a:t>Innovation</a:t>
                      </a:r>
                      <a:endParaRPr lang="en-GB" sz="2400" b="0" i="0" kern="1200" dirty="0">
                        <a:solidFill>
                          <a:schemeClr val="tx1"/>
                        </a:solidFill>
                        <a:effectLst/>
                        <a:latin typeface="+mn-lt"/>
                        <a:ea typeface="+mn-ea"/>
                        <a:cs typeface="+mn-cs"/>
                      </a:endParaRPr>
                    </a:p>
                  </a:txBody>
                  <a:tcPr anchor="ctr"/>
                </a:tc>
                <a:extLst>
                  <a:ext uri="{0D108BD9-81ED-4DB2-BD59-A6C34878D82A}">
                    <a16:rowId xmlns="" xmlns:a16="http://schemas.microsoft.com/office/drawing/2014/main" val="10000"/>
                  </a:ext>
                </a:extLst>
              </a:tr>
              <a:tr h="5252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effectLst/>
                        </a:rPr>
                        <a:t>Storage</a:t>
                      </a:r>
                      <a:endParaRPr lang="en-GB" sz="2400" dirty="0"/>
                    </a:p>
                  </a:txBody>
                  <a:tcPr anchor="ctr"/>
                </a:tc>
                <a:extLst>
                  <a:ext uri="{0D108BD9-81ED-4DB2-BD59-A6C34878D82A}">
                    <a16:rowId xmlns="" xmlns:a16="http://schemas.microsoft.com/office/drawing/2014/main" val="10001"/>
                  </a:ext>
                </a:extLst>
              </a:tr>
              <a:tr h="522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effectLst/>
                        </a:rPr>
                        <a:t>Strategy</a:t>
                      </a:r>
                      <a:endParaRPr lang="en-GB" sz="2400" dirty="0"/>
                    </a:p>
                  </a:txBody>
                  <a:tcPr anchor="ctr"/>
                </a:tc>
                <a:extLst>
                  <a:ext uri="{0D108BD9-81ED-4DB2-BD59-A6C34878D82A}">
                    <a16:rowId xmlns="" xmlns:a16="http://schemas.microsoft.com/office/drawing/2014/main" val="10002"/>
                  </a:ext>
                </a:extLst>
              </a:tr>
              <a:tr h="522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effectLst/>
                        </a:rPr>
                        <a:t>Sustainability</a:t>
                      </a:r>
                      <a:endParaRPr lang="en-GB" sz="2400" dirty="0"/>
                    </a:p>
                  </a:txBody>
                  <a:tcPr anchor="ctr"/>
                </a:tc>
                <a:extLst>
                  <a:ext uri="{0D108BD9-81ED-4DB2-BD59-A6C34878D82A}">
                    <a16:rowId xmlns="" xmlns:a16="http://schemas.microsoft.com/office/drawing/2014/main" val="10003"/>
                  </a:ext>
                </a:extLst>
              </a:tr>
              <a:tr h="5434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effectLst/>
                        </a:rPr>
                        <a:t>Transmission</a:t>
                      </a:r>
                      <a:endParaRPr lang="en-GB" sz="2400" dirty="0"/>
                    </a:p>
                  </a:txBody>
                  <a:tcPr anchor="ctr"/>
                </a:tc>
                <a:extLst>
                  <a:ext uri="{0D108BD9-81ED-4DB2-BD59-A6C34878D82A}">
                    <a16:rowId xmlns="" xmlns:a16="http://schemas.microsoft.com/office/drawing/2014/main" val="10004"/>
                  </a:ext>
                </a:extLst>
              </a:tr>
            </a:tbl>
          </a:graphicData>
        </a:graphic>
      </p:graphicFrame>
      <p:sp>
        <p:nvSpPr>
          <p:cNvPr id="2" name="矩形 1"/>
          <p:cNvSpPr/>
          <p:nvPr/>
        </p:nvSpPr>
        <p:spPr>
          <a:xfrm>
            <a:off x="571664" y="4936172"/>
            <a:ext cx="10804897" cy="1477328"/>
          </a:xfrm>
          <a:prstGeom prst="rect">
            <a:avLst/>
          </a:prstGeom>
        </p:spPr>
        <p:txBody>
          <a:bodyPr wrap="square">
            <a:spAutoFit/>
          </a:bodyPr>
          <a:lstStyle/>
          <a:p>
            <a:pPr>
              <a:lnSpc>
                <a:spcPct val="150000"/>
              </a:lnSpc>
            </a:pPr>
            <a:r>
              <a:rPr lang="en-GB" sz="2000" dirty="0" smtClean="0">
                <a:solidFill>
                  <a:srgbClr val="000000"/>
                </a:solidFill>
                <a:latin typeface="+mn-ea"/>
              </a:rPr>
              <a:t>Marcela offers a bonus </a:t>
            </a:r>
            <a:r>
              <a:rPr lang="en-GB" sz="2000" dirty="0">
                <a:solidFill>
                  <a:srgbClr val="000000"/>
                </a:solidFill>
                <a:latin typeface="+mn-ea"/>
              </a:rPr>
              <a:t>time to the attendees at the CC meeting in Lima - Oct. 25th from 16.00 to 18.00 in the IGU Secretariat Room at </a:t>
            </a:r>
            <a:r>
              <a:rPr lang="en-GB" sz="2000" dirty="0" err="1" smtClean="0">
                <a:solidFill>
                  <a:srgbClr val="000000"/>
                </a:solidFill>
                <a:latin typeface="+mn-ea"/>
              </a:rPr>
              <a:t>Swissotel</a:t>
            </a:r>
            <a:r>
              <a:rPr lang="en-GB" sz="2000" dirty="0" smtClean="0">
                <a:solidFill>
                  <a:srgbClr val="000000"/>
                </a:solidFill>
                <a:latin typeface="+mn-ea"/>
              </a:rPr>
              <a:t>, and continues the training program </a:t>
            </a:r>
            <a:r>
              <a:rPr lang="en-GB" sz="2000" dirty="0" smtClean="0">
                <a:latin typeface="+mn-ea"/>
              </a:rPr>
              <a:t>after </a:t>
            </a:r>
            <a:r>
              <a:rPr lang="en-GB" sz="2000" dirty="0">
                <a:latin typeface="+mn-ea"/>
              </a:rPr>
              <a:t>Oct. 28th through online </a:t>
            </a:r>
            <a:r>
              <a:rPr lang="en-GB" sz="2000" dirty="0" smtClean="0">
                <a:latin typeface="+mn-ea"/>
              </a:rPr>
              <a:t>communication.</a:t>
            </a:r>
            <a:endParaRPr lang="en-GB" sz="2000" dirty="0">
              <a:latin typeface="+mn-ea"/>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t>13</a:t>
            </a:fld>
            <a:endParaRPr lang="en-US" altLang="zh-CN"/>
          </a:p>
        </p:txBody>
      </p:sp>
    </p:spTree>
    <p:extLst>
      <p:ext uri="{BB962C8B-B14F-4D97-AF65-F5344CB8AC3E}">
        <p14:creationId xmlns:p14="http://schemas.microsoft.com/office/powerpoint/2010/main" val="33079624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GB" dirty="0"/>
              <a:t>TWP Overview - E&amp;P Committee</a:t>
            </a:r>
          </a:p>
        </p:txBody>
      </p:sp>
      <p:sp>
        <p:nvSpPr>
          <p:cNvPr id="3" name="副标题 2"/>
          <p:cNvSpPr>
            <a:spLocks noGrp="1"/>
          </p:cNvSpPr>
          <p:nvPr>
            <p:ph type="subTitle" idx="1"/>
          </p:nvPr>
        </p:nvSpPr>
        <p:spPr/>
        <p:txBody>
          <a:bodyPr/>
          <a:lstStyle/>
          <a:p>
            <a:r>
              <a:rPr lang="en-US" dirty="0" smtClean="0"/>
              <a:t>2</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130</a:t>
            </a:fld>
            <a:endParaRPr lang="en-US" altLang="zh-CN"/>
          </a:p>
        </p:txBody>
      </p:sp>
    </p:spTree>
    <p:extLst>
      <p:ext uri="{BB962C8B-B14F-4D97-AF65-F5344CB8AC3E}">
        <p14:creationId xmlns:p14="http://schemas.microsoft.com/office/powerpoint/2010/main" val="30900493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p:cNvSpPr/>
          <p:nvPr/>
        </p:nvSpPr>
        <p:spPr>
          <a:xfrm>
            <a:off x="4714808" y="3643686"/>
            <a:ext cx="6571722" cy="576625"/>
          </a:xfrm>
          <a:prstGeom prst="rect">
            <a:avLst/>
          </a:prstGeom>
          <a:solidFill>
            <a:srgbClr val="FFFFFF"/>
          </a:solidFill>
          <a:ln w="38100">
            <a:solidFill>
              <a:schemeClr val="accent3">
                <a:satOff val="-11974"/>
                <a:lumOff val="-11294"/>
              </a:schemeClr>
            </a:solidFill>
            <a:miter/>
          </a:ln>
        </p:spPr>
        <p:txBody>
          <a:bodyPr lIns="45719" rIns="45719" anchor="ctr"/>
          <a:lstStyle/>
          <a:p>
            <a:endParaRPr/>
          </a:p>
        </p:txBody>
      </p:sp>
      <p:sp>
        <p:nvSpPr>
          <p:cNvPr id="150" name="Rectangle"/>
          <p:cNvSpPr/>
          <p:nvPr/>
        </p:nvSpPr>
        <p:spPr>
          <a:xfrm>
            <a:off x="4703696" y="1297037"/>
            <a:ext cx="6571722" cy="516973"/>
          </a:xfrm>
          <a:prstGeom prst="rect">
            <a:avLst/>
          </a:prstGeom>
          <a:solidFill>
            <a:srgbClr val="FFFFFF"/>
          </a:solidFill>
          <a:ln w="38100">
            <a:solidFill>
              <a:schemeClr val="accent1"/>
            </a:solidFill>
            <a:miter/>
          </a:ln>
        </p:spPr>
        <p:txBody>
          <a:bodyPr lIns="45719" rIns="45719" anchor="ctr"/>
          <a:lstStyle/>
          <a:p>
            <a:endParaRPr/>
          </a:p>
        </p:txBody>
      </p:sp>
      <p:sp>
        <p:nvSpPr>
          <p:cNvPr id="151" name="标题 2"/>
          <p:cNvSpPr txBox="1">
            <a:spLocks noGrp="1"/>
          </p:cNvSpPr>
          <p:nvPr>
            <p:ph type="title"/>
          </p:nvPr>
        </p:nvSpPr>
        <p:spPr>
          <a:xfrm>
            <a:off x="356870" y="385445"/>
            <a:ext cx="11456035" cy="705485"/>
          </a:xfrm>
          <a:prstGeom prst="rect">
            <a:avLst/>
          </a:prstGeom>
        </p:spPr>
        <p:txBody>
          <a:bodyPr/>
          <a:lstStyle>
            <a:lvl1pPr>
              <a:defRPr>
                <a:latin typeface="微软雅黑"/>
                <a:ea typeface="微软雅黑"/>
                <a:cs typeface="微软雅黑"/>
                <a:sym typeface="微软雅黑"/>
              </a:defRPr>
            </a:lvl1pPr>
          </a:lstStyle>
          <a:p>
            <a:r>
              <a:t>E&amp;P Study Group Research Focus</a:t>
            </a:r>
          </a:p>
        </p:txBody>
      </p:sp>
      <p:sp>
        <p:nvSpPr>
          <p:cNvPr id="152" name="STUDY GROUP - 1"/>
          <p:cNvSpPr txBox="1"/>
          <p:nvPr/>
        </p:nvSpPr>
        <p:spPr>
          <a:xfrm>
            <a:off x="488068" y="1263074"/>
            <a:ext cx="4194285" cy="584899"/>
          </a:xfrm>
          <a:prstGeom prst="rect">
            <a:avLst/>
          </a:prstGeom>
          <a:solidFill>
            <a:schemeClr val="accent1">
              <a:satOff val="-29808"/>
              <a:lumOff val="-1278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500" b="1">
                <a:solidFill>
                  <a:srgbClr val="FFFFFF"/>
                </a:solidFill>
              </a:defRPr>
            </a:lvl1pPr>
          </a:lstStyle>
          <a:p>
            <a:r>
              <a:t>STUDY GROUP - 1</a:t>
            </a:r>
          </a:p>
        </p:txBody>
      </p:sp>
      <p:sp>
        <p:nvSpPr>
          <p:cNvPr id="153" name="STUDY GROUP - 2"/>
          <p:cNvSpPr txBox="1"/>
          <p:nvPr/>
        </p:nvSpPr>
        <p:spPr>
          <a:xfrm>
            <a:off x="499181" y="3639549"/>
            <a:ext cx="4194285" cy="584899"/>
          </a:xfrm>
          <a:prstGeom prst="rect">
            <a:avLst/>
          </a:prstGeom>
          <a:solidFill>
            <a:schemeClr val="accent3">
              <a:satOff val="-11974"/>
              <a:lumOff val="-1129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500" b="1">
                <a:solidFill>
                  <a:srgbClr val="FFFFFF"/>
                </a:solidFill>
              </a:defRPr>
            </a:lvl1pPr>
          </a:lstStyle>
          <a:p>
            <a:r>
              <a:t>STUDY GROUP - 2</a:t>
            </a:r>
          </a:p>
        </p:txBody>
      </p:sp>
      <p:sp>
        <p:nvSpPr>
          <p:cNvPr id="154" name="Designing and implementing a Safe and Sustainable Energy Future"/>
          <p:cNvSpPr txBox="1"/>
          <p:nvPr/>
        </p:nvSpPr>
        <p:spPr>
          <a:xfrm>
            <a:off x="4679068" y="1246842"/>
            <a:ext cx="7002639" cy="617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Designing and implementing a Safe and Sustainable Energy Future</a:t>
            </a:r>
          </a:p>
        </p:txBody>
      </p:sp>
      <p:sp>
        <p:nvSpPr>
          <p:cNvPr id="155" name="Enabling Technologies for the “Next-Normal&quot;"/>
          <p:cNvSpPr txBox="1"/>
          <p:nvPr/>
        </p:nvSpPr>
        <p:spPr>
          <a:xfrm>
            <a:off x="4690181" y="3756667"/>
            <a:ext cx="7002638"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b="1"/>
            </a:lvl1pPr>
          </a:lstStyle>
          <a:p>
            <a:r>
              <a:t>Enabling Technologies for the “Next-Normal"</a:t>
            </a:r>
          </a:p>
        </p:txBody>
      </p:sp>
      <p:sp>
        <p:nvSpPr>
          <p:cNvPr id="156" name="Natural Gas remains a viable source of energy for a sustainable future with greater emphasis on health and safety, sensitivity to global environmental and climate-change issues and attracting investment to the sector.…"/>
          <p:cNvSpPr txBox="1"/>
          <p:nvPr/>
        </p:nvSpPr>
        <p:spPr>
          <a:xfrm>
            <a:off x="476431" y="2020117"/>
            <a:ext cx="10861978" cy="1417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gn="just">
              <a:buSzPct val="100000"/>
              <a:buChar char="•"/>
            </a:pPr>
            <a:r>
              <a:t>Natural Gas remains a viable source of energy for a sustainable future with greater emphasis on health and safety, sensitivity to global environmental and climate-change issues and attracting investment to the sector. </a:t>
            </a:r>
          </a:p>
          <a:p>
            <a:pPr marL="228600" indent="-228600" algn="just">
              <a:buSzPct val="100000"/>
              <a:buChar char="•"/>
            </a:pPr>
            <a:r>
              <a:t>The International Energy Agency (IEA) forecasts that to achieve lower global emissions, natural gas production will need to grow to account for a quarter of energy demand by 2040. </a:t>
            </a:r>
          </a:p>
        </p:txBody>
      </p:sp>
      <p:sp>
        <p:nvSpPr>
          <p:cNvPr id="157" name="The emerging dominance of digital and alternative communication channels has impacted the way the industry communicates and interacts and is likely to form an integral part of the way business and operations are conducted.…"/>
          <p:cNvSpPr txBox="1"/>
          <p:nvPr/>
        </p:nvSpPr>
        <p:spPr>
          <a:xfrm>
            <a:off x="434578" y="4366765"/>
            <a:ext cx="10945684" cy="195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gn="just">
              <a:buSzPct val="100000"/>
              <a:buChar char="•"/>
            </a:pPr>
            <a:r>
              <a:t>The emerging dominance of digital and alternative communication channels has impacted the way the industry communicates and interacts and is likely to form an integral part of the way business and operations are conducted. </a:t>
            </a:r>
          </a:p>
          <a:p>
            <a:pPr marL="228600" indent="-228600" algn="just">
              <a:buSzPct val="100000"/>
              <a:buChar char="•"/>
            </a:pPr>
            <a:r>
              <a:t>It has therefore become imperative that the oil and gas industry aggressively adopts enabling digital technologies and best practices adapted to these new communication trends and improve well/field performance in an efficient and economical manner that also brings-to-market commercially sustainable technology solutions to difficult problems. </a:t>
            </a:r>
          </a:p>
        </p:txBody>
      </p:sp>
    </p:spTree>
    <p:extLst>
      <p:ext uri="{BB962C8B-B14F-4D97-AF65-F5344CB8AC3E}">
        <p14:creationId xmlns:p14="http://schemas.microsoft.com/office/powerpoint/2010/main" val="238253668"/>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GB" dirty="0"/>
              <a:t>Study Groups Work Plan</a:t>
            </a:r>
          </a:p>
        </p:txBody>
      </p:sp>
      <p:sp>
        <p:nvSpPr>
          <p:cNvPr id="3" name="副标题 2"/>
          <p:cNvSpPr>
            <a:spLocks noGrp="1"/>
          </p:cNvSpPr>
          <p:nvPr>
            <p:ph type="subTitle" idx="1"/>
          </p:nvPr>
        </p:nvSpPr>
        <p:spPr/>
        <p:txBody>
          <a:bodyPr/>
          <a:lstStyle/>
          <a:p>
            <a:r>
              <a:rPr lang="en-US" dirty="0" smtClean="0"/>
              <a:t>3</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132</a:t>
            </a:fld>
            <a:endParaRPr lang="en-US" altLang="zh-CN"/>
          </a:p>
        </p:txBody>
      </p:sp>
    </p:spTree>
    <p:extLst>
      <p:ext uri="{BB962C8B-B14F-4D97-AF65-F5344CB8AC3E}">
        <p14:creationId xmlns:p14="http://schemas.microsoft.com/office/powerpoint/2010/main" val="31634622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标题 2"/>
          <p:cNvSpPr txBox="1">
            <a:spLocks noGrp="1"/>
          </p:cNvSpPr>
          <p:nvPr>
            <p:ph type="title"/>
          </p:nvPr>
        </p:nvSpPr>
        <p:spPr>
          <a:xfrm>
            <a:off x="356870" y="385445"/>
            <a:ext cx="11456035" cy="705485"/>
          </a:xfrm>
          <a:prstGeom prst="rect">
            <a:avLst/>
          </a:prstGeom>
        </p:spPr>
        <p:txBody>
          <a:bodyPr>
            <a:normAutofit fontScale="90000"/>
          </a:bodyPr>
          <a:lstStyle>
            <a:lvl1pPr defTabSz="786384">
              <a:defRPr sz="2752">
                <a:latin typeface="微软雅黑"/>
                <a:ea typeface="微软雅黑"/>
                <a:cs typeface="微软雅黑"/>
                <a:sym typeface="微软雅黑"/>
              </a:defRPr>
            </a:lvl1pPr>
          </a:lstStyle>
          <a:p>
            <a:r>
              <a:t>SG1：Designing &amp; implementing a Safe &amp; Sustainable Energy future</a:t>
            </a:r>
          </a:p>
        </p:txBody>
      </p:sp>
      <p:sp>
        <p:nvSpPr>
          <p:cNvPr id="163" name="Wellbeing, Health and Safety in the Upstream E&amp;P Gas Industry: Sustainable operating models that ensure the wellbeing of personnel and the protection of operating environments；…"/>
          <p:cNvSpPr txBox="1"/>
          <p:nvPr/>
        </p:nvSpPr>
        <p:spPr>
          <a:xfrm>
            <a:off x="229372" y="1328490"/>
            <a:ext cx="11456035" cy="4295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endParaRPr/>
          </a:p>
          <a:p>
            <a:pPr algn="just">
              <a:defRPr sz="2000"/>
            </a:pPr>
            <a:endParaRPr/>
          </a:p>
          <a:p>
            <a:pPr marL="228600" indent="-228600" algn="just">
              <a:spcBef>
                <a:spcPts val="1100"/>
              </a:spcBef>
              <a:buSzPct val="100000"/>
              <a:buChar char="•"/>
              <a:defRPr sz="2000"/>
            </a:pPr>
            <a:r>
              <a:rPr b="1" u="sng"/>
              <a:t>Wellbeing, Health and Safety in the Upstream E&amp;P Gas Industry:</a:t>
            </a:r>
            <a:r>
              <a:t> Sustainable operating models that ensure the wellbeing of personnel and the protection of operating environments；</a:t>
            </a:r>
          </a:p>
          <a:p>
            <a:pPr marL="228600" indent="-228600" algn="just">
              <a:spcBef>
                <a:spcPts val="1100"/>
              </a:spcBef>
              <a:buSzPct val="100000"/>
              <a:buChar char="•"/>
              <a:defRPr sz="2000"/>
            </a:pPr>
            <a:r>
              <a:rPr b="1" u="sng"/>
              <a:t>Sustaining Investment Flows into the Gas Industry:</a:t>
            </a:r>
            <a:r>
              <a:t> Evaluate strategies and best practices for attracting capital flows to the industry in the midst of uncertainty, environmental considerations and anticipated demand growth.</a:t>
            </a:r>
          </a:p>
          <a:p>
            <a:pPr marL="254000" indent="-254000" algn="just">
              <a:spcBef>
                <a:spcPts val="1100"/>
              </a:spcBef>
              <a:buSzPct val="100000"/>
              <a:buChar char="•"/>
            </a:pPr>
            <a:r>
              <a:rPr sz="2000" b="1" u="sng"/>
              <a:t>Natural Gas as the preferred transition-Energy resource to a Carbon-Free future:</a:t>
            </a:r>
            <a:r>
              <a:rPr sz="2000"/>
              <a:t> Strategies and case histories on how natural gas is contributing to global economic recovery, energy security, sustainable food production, climate change and ongoing initiatives for de-carbonising energy supplies.  </a:t>
            </a:r>
            <a:r>
              <a:t> </a:t>
            </a:r>
          </a:p>
          <a:p>
            <a:endParaRPr/>
          </a:p>
        </p:txBody>
      </p:sp>
    </p:spTree>
    <p:extLst>
      <p:ext uri="{BB962C8B-B14F-4D97-AF65-F5344CB8AC3E}">
        <p14:creationId xmlns:p14="http://schemas.microsoft.com/office/powerpoint/2010/main" val="1497549480"/>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标题 2"/>
          <p:cNvSpPr txBox="1">
            <a:spLocks noGrp="1"/>
          </p:cNvSpPr>
          <p:nvPr>
            <p:ph type="title"/>
          </p:nvPr>
        </p:nvSpPr>
        <p:spPr>
          <a:xfrm>
            <a:off x="367982" y="110138"/>
            <a:ext cx="11456035" cy="705485"/>
          </a:xfrm>
          <a:prstGeom prst="rect">
            <a:avLst/>
          </a:prstGeom>
        </p:spPr>
        <p:txBody>
          <a:bodyPr/>
          <a:lstStyle>
            <a:lvl1pPr>
              <a:defRPr>
                <a:latin typeface="微软雅黑"/>
                <a:ea typeface="微软雅黑"/>
                <a:cs typeface="微软雅黑"/>
                <a:sym typeface="微软雅黑"/>
              </a:defRPr>
            </a:lvl1pPr>
          </a:lstStyle>
          <a:p>
            <a:r>
              <a:rPr dirty="0"/>
              <a:t>SG2:  Enabling Technologies for the “Next-Normal”</a:t>
            </a:r>
          </a:p>
        </p:txBody>
      </p:sp>
      <p:sp>
        <p:nvSpPr>
          <p:cNvPr id="166" name="Communication dynamics in the “Next-Normal”: Examine the digital tools, platforms and communication channels in the way people communicate and interact as it relates to the upstream E&amp;P business.…"/>
          <p:cNvSpPr txBox="1"/>
          <p:nvPr/>
        </p:nvSpPr>
        <p:spPr>
          <a:xfrm>
            <a:off x="229370" y="929923"/>
            <a:ext cx="11733257" cy="5401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gn="just">
              <a:spcBef>
                <a:spcPts val="1000"/>
              </a:spcBef>
              <a:buSzPct val="100000"/>
              <a:buChar char="•"/>
              <a:defRPr sz="2000"/>
            </a:pPr>
            <a:r>
              <a:rPr b="1" u="sng" dirty="0" smtClean="0"/>
              <a:t>Communication </a:t>
            </a:r>
            <a:r>
              <a:rPr b="1" u="sng" dirty="0"/>
              <a:t>dynamics in the “Next-Normal”: </a:t>
            </a:r>
            <a:r>
              <a:rPr dirty="0"/>
              <a:t>Examine the digital tools, platforms and communication channels in the way people communicate and interact as it relates to the upstream E&amp;P business.</a:t>
            </a:r>
          </a:p>
          <a:p>
            <a:pPr marL="228600" indent="-228600" algn="just">
              <a:spcBef>
                <a:spcPts val="1000"/>
              </a:spcBef>
              <a:buSzPct val="100000"/>
              <a:buChar char="•"/>
              <a:defRPr sz="2000"/>
            </a:pPr>
            <a:r>
              <a:rPr b="1" u="sng" dirty="0"/>
              <a:t>“Megabytes to Molecules” - Key insights to a digital future:</a:t>
            </a:r>
            <a:r>
              <a:rPr dirty="0"/>
              <a:t> The digitization of the gas industry has become one of the most potent factors for transformation emerging on the heels of the Covid-19 pandemic. Global economic recovery, efficiency and sustainability of the natural gas industry will be emboldened through the successful implementation of digital enablers in the E&amp;P sector.</a:t>
            </a:r>
          </a:p>
          <a:p>
            <a:pPr marL="228600" indent="-228600" algn="just">
              <a:spcBef>
                <a:spcPts val="1000"/>
              </a:spcBef>
              <a:buSzPct val="100000"/>
              <a:buChar char="•"/>
              <a:defRPr sz="2000"/>
            </a:pPr>
            <a:r>
              <a:rPr b="1" u="sng" dirty="0"/>
              <a:t>Cutting-edge technologies for efficient E&amp;P operations: </a:t>
            </a:r>
            <a:r>
              <a:rPr dirty="0"/>
              <a:t>The deployment of technology solutions targeted at the reduction of operating costs and productivity enhancement of conventional, unconventional and complex fields has become critical with the collapse of oil and gas prices in 2020, uncertainties in post-Covid-19 pandemic energy demand and associated environmental concerns. </a:t>
            </a:r>
          </a:p>
          <a:p>
            <a:pPr marL="228600" indent="-228600" algn="just">
              <a:spcBef>
                <a:spcPts val="1000"/>
              </a:spcBef>
              <a:buSzPct val="100000"/>
              <a:buChar char="•"/>
              <a:defRPr sz="2000"/>
            </a:pPr>
            <a:r>
              <a:rPr b="1" u="sng" dirty="0"/>
              <a:t>Solving difficult problems: </a:t>
            </a:r>
            <a:r>
              <a:rPr dirty="0"/>
              <a:t>The industry still faces difficult and complex technology challenges to solve for unlocking access to significant gas reserves such as the extraction of Natural Gas hydrates, implementing novel environmentally sensitive carbon sequestration and dealing with sustainable permafrost gas production, and economically viable modular technology solutions that reduce or eliminate Methane flare emissions</a:t>
            </a:r>
            <a:r>
              <a:rPr dirty="0" smtClean="0"/>
              <a:t>.</a:t>
            </a:r>
            <a:endParaRPr dirty="0"/>
          </a:p>
        </p:txBody>
      </p:sp>
    </p:spTree>
    <p:extLst>
      <p:ext uri="{BB962C8B-B14F-4D97-AF65-F5344CB8AC3E}">
        <p14:creationId xmlns:p14="http://schemas.microsoft.com/office/powerpoint/2010/main" val="2752414190"/>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GB" dirty="0"/>
              <a:t>E&amp;P Committee Meetings Schedule</a:t>
            </a:r>
          </a:p>
        </p:txBody>
      </p:sp>
      <p:sp>
        <p:nvSpPr>
          <p:cNvPr id="3" name="副标题 2"/>
          <p:cNvSpPr>
            <a:spLocks noGrp="1"/>
          </p:cNvSpPr>
          <p:nvPr>
            <p:ph type="subTitle" idx="1"/>
          </p:nvPr>
        </p:nvSpPr>
        <p:spPr/>
        <p:txBody>
          <a:bodyPr/>
          <a:lstStyle/>
          <a:p>
            <a:r>
              <a:rPr lang="en-US" dirty="0" smtClean="0"/>
              <a:t>4</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135</a:t>
            </a:fld>
            <a:endParaRPr lang="en-US" altLang="zh-CN"/>
          </a:p>
        </p:txBody>
      </p:sp>
    </p:spTree>
    <p:extLst>
      <p:ext uri="{BB962C8B-B14F-4D97-AF65-F5344CB8AC3E}">
        <p14:creationId xmlns:p14="http://schemas.microsoft.com/office/powerpoint/2010/main" val="9070859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标题 2"/>
          <p:cNvSpPr txBox="1">
            <a:spLocks noGrp="1"/>
          </p:cNvSpPr>
          <p:nvPr>
            <p:ph type="title"/>
          </p:nvPr>
        </p:nvSpPr>
        <p:spPr>
          <a:xfrm>
            <a:off x="356870" y="180995"/>
            <a:ext cx="11456035" cy="705486"/>
          </a:xfrm>
          <a:prstGeom prst="rect">
            <a:avLst/>
          </a:prstGeom>
        </p:spPr>
        <p:txBody>
          <a:bodyPr>
            <a:normAutofit fontScale="90000"/>
          </a:bodyPr>
          <a:lstStyle>
            <a:lvl1pPr>
              <a:defRPr>
                <a:latin typeface="微软雅黑"/>
                <a:ea typeface="微软雅黑"/>
                <a:cs typeface="微软雅黑"/>
                <a:sym typeface="微软雅黑"/>
              </a:defRPr>
            </a:lvl1pPr>
          </a:lstStyle>
          <a:p>
            <a:r>
              <a:t>E&amp;P Committee Tentative Meetings Schedule - 2022-25</a:t>
            </a:r>
          </a:p>
        </p:txBody>
      </p:sp>
      <p:graphicFrame>
        <p:nvGraphicFramePr>
          <p:cNvPr id="172" name="表格 3"/>
          <p:cNvGraphicFramePr/>
          <p:nvPr/>
        </p:nvGraphicFramePr>
        <p:xfrm>
          <a:off x="1101324" y="868896"/>
          <a:ext cx="9967125" cy="5309136"/>
        </p:xfrm>
        <a:graphic>
          <a:graphicData uri="http://schemas.openxmlformats.org/drawingml/2006/table">
            <a:tbl>
              <a:tblPr/>
              <a:tblGrid>
                <a:gridCol w="1924117"/>
                <a:gridCol w="1938584"/>
                <a:gridCol w="3050045"/>
                <a:gridCol w="3054379"/>
              </a:tblGrid>
              <a:tr h="393805">
                <a:tc>
                  <a:txBody>
                    <a:bodyPr/>
                    <a:lstStyle/>
                    <a:p>
                      <a:pPr algn="ctr">
                        <a:defRPr sz="1800"/>
                      </a:pPr>
                      <a:r>
                        <a:rPr sz="1500" b="1">
                          <a:solidFill>
                            <a:srgbClr val="FFFFFF"/>
                          </a:solidFill>
                        </a:rPr>
                        <a:t>Proposed Date</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solidFill>
                        <a:schemeClr val="accent1">
                          <a:satOff val="-29808"/>
                          <a:lumOff val="-12784"/>
                        </a:schemeClr>
                      </a:solidFill>
                      <a:miter lim="400000"/>
                    </a:lnT>
                    <a:lnB w="12700">
                      <a:miter lim="400000"/>
                    </a:lnB>
                    <a:blipFill rotWithShape="1">
                      <a:blip r:embed="rId2"/>
                      <a:srcRect/>
                      <a:tile tx="0" ty="0" sx="100000" sy="100000" flip="none" algn="tl"/>
                    </a:blipFill>
                  </a:tcPr>
                </a:tc>
                <a:tc>
                  <a:txBody>
                    <a:bodyPr/>
                    <a:lstStyle/>
                    <a:p>
                      <a:pPr algn="ctr">
                        <a:defRPr sz="1800"/>
                      </a:pPr>
                      <a:r>
                        <a:rPr sz="1500" b="1">
                          <a:solidFill>
                            <a:srgbClr val="FFFFFF"/>
                          </a:solidFill>
                        </a:rPr>
                        <a:t>Meeting Type</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solidFill>
                        <a:schemeClr val="accent1">
                          <a:satOff val="-29808"/>
                          <a:lumOff val="-12784"/>
                        </a:schemeClr>
                      </a:solidFill>
                      <a:miter lim="400000"/>
                    </a:lnT>
                    <a:lnB w="12700">
                      <a:miter lim="400000"/>
                    </a:lnB>
                    <a:blipFill rotWithShape="1">
                      <a:blip r:embed="rId2"/>
                      <a:srcRect/>
                      <a:tile tx="0" ty="0" sx="100000" sy="100000" flip="none" algn="tl"/>
                    </a:blipFill>
                  </a:tcPr>
                </a:tc>
                <a:tc>
                  <a:txBody>
                    <a:bodyPr/>
                    <a:lstStyle/>
                    <a:p>
                      <a:pPr algn="ctr">
                        <a:defRPr sz="1800"/>
                      </a:pPr>
                      <a:r>
                        <a:rPr sz="1500" b="1">
                          <a:solidFill>
                            <a:srgbClr val="FFFFFF"/>
                          </a:solidFill>
                        </a:rPr>
                        <a:t>IGU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solidFill>
                        <a:schemeClr val="accent1">
                          <a:satOff val="-29808"/>
                          <a:lumOff val="-12784"/>
                        </a:schemeClr>
                      </a:solidFill>
                      <a:miter lim="400000"/>
                    </a:lnT>
                    <a:lnB w="12700">
                      <a:miter lim="400000"/>
                    </a:lnB>
                    <a:blipFill rotWithShape="1">
                      <a:blip r:embed="rId2"/>
                      <a:srcRect/>
                      <a:tile tx="0" ty="0" sx="100000" sy="100000" flip="none" algn="tl"/>
                    </a:blipFill>
                  </a:tcPr>
                </a:tc>
                <a:tc>
                  <a:txBody>
                    <a:bodyPr/>
                    <a:lstStyle/>
                    <a:p>
                      <a:pPr algn="ctr">
                        <a:defRPr sz="1800"/>
                      </a:pPr>
                      <a:r>
                        <a:rPr sz="1500" b="1">
                          <a:solidFill>
                            <a:srgbClr val="FFFFFF"/>
                          </a:solidFill>
                        </a:rPr>
                        <a:t>Location</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solidFill>
                        <a:schemeClr val="accent1">
                          <a:satOff val="-29808"/>
                          <a:lumOff val="-12784"/>
                        </a:schemeClr>
                      </a:solidFill>
                      <a:miter lim="400000"/>
                    </a:lnT>
                    <a:lnB w="12700">
                      <a:miter lim="400000"/>
                    </a:lnB>
                    <a:blipFill rotWithShape="1">
                      <a:blip r:embed="rId2"/>
                      <a:srcRect/>
                      <a:tile tx="0" ty="0" sx="100000" sy="100000" flip="none" algn="tl"/>
                    </a:blipFill>
                  </a:tcPr>
                </a:tc>
              </a:tr>
              <a:tr h="277018">
                <a:tc>
                  <a:txBody>
                    <a:bodyPr/>
                    <a:lstStyle/>
                    <a:p>
                      <a:pPr algn="just">
                        <a:defRPr sz="1800"/>
                      </a:pPr>
                      <a:r>
                        <a:rPr sz="1500"/>
                        <a:t>October 2022</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Physical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Council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Peru</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249961">
                <a:tc>
                  <a:txBody>
                    <a:bodyPr/>
                    <a:lstStyle/>
                    <a:p>
                      <a:pPr algn="just">
                        <a:defRPr sz="1800"/>
                      </a:pPr>
                      <a:r>
                        <a:rPr sz="1500"/>
                        <a:t>November 2022</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r>
              <a:tr h="249961">
                <a:tc>
                  <a:txBody>
                    <a:bodyPr/>
                    <a:lstStyle/>
                    <a:p>
                      <a:pPr algn="just">
                        <a:defRPr sz="1800"/>
                      </a:pPr>
                      <a:r>
                        <a:rPr sz="1500"/>
                        <a:t>January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r>
              <a:tr h="249961">
                <a:tc>
                  <a:txBody>
                    <a:bodyPr/>
                    <a:lstStyle/>
                    <a:p>
                      <a:pPr algn="just">
                        <a:defRPr sz="1800"/>
                      </a:pPr>
                      <a:r>
                        <a:rPr sz="1500"/>
                        <a:t>March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r>
              <a:tr h="249961">
                <a:tc>
                  <a:txBody>
                    <a:bodyPr/>
                    <a:lstStyle/>
                    <a:p>
                      <a:pPr algn="just">
                        <a:defRPr sz="1500"/>
                      </a:pPr>
                      <a:r>
                        <a:t>April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Hybrid</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Executive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Belgium</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249961">
                <a:tc>
                  <a:txBody>
                    <a:bodyPr/>
                    <a:lstStyle/>
                    <a:p>
                      <a:pPr algn="just">
                        <a:defRPr sz="1800"/>
                      </a:pPr>
                      <a:r>
                        <a:rPr sz="1500"/>
                        <a:t>June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September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October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Physical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Council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Australia</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249961">
                <a:tc>
                  <a:txBody>
                    <a:bodyPr/>
                    <a:lstStyle/>
                    <a:p>
                      <a:pPr algn="just">
                        <a:defRPr sz="1800"/>
                      </a:pPr>
                      <a:r>
                        <a:rPr sz="1500"/>
                        <a:t>November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March 2023</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April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Hybrid</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Executive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Turkey</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249961">
                <a:tc>
                  <a:txBody>
                    <a:bodyPr/>
                    <a:lstStyle/>
                    <a:p>
                      <a:pPr algn="just">
                        <a:defRPr sz="1800"/>
                      </a:pPr>
                      <a:r>
                        <a:rPr sz="1500"/>
                        <a:t>June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September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October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Physical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Council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Egypt</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249961">
                <a:tc>
                  <a:txBody>
                    <a:bodyPr/>
                    <a:lstStyle/>
                    <a:p>
                      <a:pPr algn="just">
                        <a:defRPr sz="1800"/>
                      </a:pPr>
                      <a:r>
                        <a:rPr sz="1500"/>
                        <a:t>November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January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249961">
                <a:tc>
                  <a:txBody>
                    <a:bodyPr/>
                    <a:lstStyle/>
                    <a:p>
                      <a:pPr algn="just">
                        <a:defRPr sz="1800"/>
                      </a:pPr>
                      <a:r>
                        <a:rPr sz="1500"/>
                        <a:t>March 2025</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Hybrid</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Executive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t>Malaysia</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r>
              <a:tr h="307452">
                <a:tc>
                  <a:txBody>
                    <a:bodyPr/>
                    <a:lstStyle/>
                    <a:p>
                      <a:pPr algn="just">
                        <a:defRPr sz="1800"/>
                      </a:pPr>
                      <a:r>
                        <a:rPr sz="1500">
                          <a:solidFill>
                            <a:srgbClr val="2169D3"/>
                          </a:solidFill>
                        </a:rPr>
                        <a:t>April 2024</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Virtual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c>
                  <a:txBody>
                    <a:bodyPr/>
                    <a:lstStyle/>
                    <a:p>
                      <a:pPr algn="just">
                        <a:defRPr sz="1800"/>
                      </a:pPr>
                      <a:r>
                        <a:rPr sz="1500"/>
                        <a:t>E&amp;P Committee Meeting</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noFill/>
                  </a:tcPr>
                </a:tc>
                <a:tc>
                  <a:txBody>
                    <a:bodyPr/>
                    <a:lstStyle/>
                    <a:p>
                      <a:pPr algn="just">
                        <a:defRPr sz="1500">
                          <a:solidFill>
                            <a:srgbClr val="2169D3"/>
                          </a:solidFill>
                        </a:defRPr>
                      </a:pPr>
                      <a:endParaRP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rgbClr val="FFFFFF"/>
                    </a:solidFill>
                  </a:tcPr>
                </a:tc>
              </a:tr>
              <a:tr h="331485">
                <a:tc>
                  <a:txBody>
                    <a:bodyPr/>
                    <a:lstStyle/>
                    <a:p>
                      <a:pPr algn="just">
                        <a:defRPr sz="1800"/>
                      </a:pPr>
                      <a:r>
                        <a:rPr sz="1500">
                          <a:solidFill>
                            <a:srgbClr val="2169D3"/>
                          </a:solidFill>
                        </a:rPr>
                        <a:t>May 2025</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solidFill>
                        <a:schemeClr val="accent1">
                          <a:satOff val="-29808"/>
                          <a:lumOff val="-12784"/>
                        </a:schemeClr>
                      </a:solidFill>
                      <a:miter lim="400000"/>
                    </a:lnB>
                    <a:solidFill>
                      <a:schemeClr val="accent2">
                        <a:lumOff val="18921"/>
                      </a:schemeClr>
                    </a:solidFill>
                  </a:tcPr>
                </a:tc>
                <a:tc>
                  <a:txBody>
                    <a:bodyPr/>
                    <a:lstStyle/>
                    <a:p>
                      <a:pPr algn="just">
                        <a:defRPr sz="1800"/>
                      </a:pPr>
                      <a:r>
                        <a:rPr sz="1500"/>
                        <a:t>Physical</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miter lim="400000"/>
                    </a:lnB>
                    <a:solidFill>
                      <a:schemeClr val="accent2">
                        <a:lumOff val="18921"/>
                      </a:schemeClr>
                    </a:solidFill>
                  </a:tcPr>
                </a:tc>
                <a:tc>
                  <a:txBody>
                    <a:bodyPr/>
                    <a:lstStyle/>
                    <a:p>
                      <a:pPr algn="just">
                        <a:defRPr sz="1800"/>
                      </a:pPr>
                      <a:r>
                        <a:rPr sz="1500">
                          <a:solidFill>
                            <a:srgbClr val="2169D3"/>
                          </a:solidFill>
                        </a:rPr>
                        <a:t>WGC2025</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solidFill>
                        <a:schemeClr val="accent1">
                          <a:satOff val="-29808"/>
                          <a:lumOff val="-12784"/>
                        </a:schemeClr>
                      </a:solidFill>
                      <a:miter lim="400000"/>
                    </a:lnB>
                    <a:solidFill>
                      <a:schemeClr val="accent2">
                        <a:lumOff val="18921"/>
                      </a:schemeClr>
                    </a:solidFill>
                  </a:tcPr>
                </a:tc>
                <a:tc>
                  <a:txBody>
                    <a:bodyPr/>
                    <a:lstStyle/>
                    <a:p>
                      <a:pPr algn="just">
                        <a:defRPr sz="1800"/>
                      </a:pPr>
                      <a:r>
                        <a:rPr sz="1500">
                          <a:solidFill>
                            <a:srgbClr val="2169D3"/>
                          </a:solidFill>
                        </a:rPr>
                        <a:t>China</a:t>
                      </a:r>
                    </a:p>
                  </a:txBody>
                  <a:tcPr marL="0" marR="0" marT="0" marB="0" horzOverflow="overflow">
                    <a:lnL w="12700">
                      <a:solidFill>
                        <a:schemeClr val="accent1">
                          <a:satOff val="-29808"/>
                          <a:lumOff val="-12784"/>
                        </a:schemeClr>
                      </a:solidFill>
                      <a:miter lim="400000"/>
                    </a:lnL>
                    <a:lnR w="12700">
                      <a:solidFill>
                        <a:schemeClr val="accent1">
                          <a:satOff val="-29808"/>
                          <a:lumOff val="-12784"/>
                        </a:schemeClr>
                      </a:solidFill>
                      <a:miter lim="400000"/>
                    </a:lnR>
                    <a:lnT w="12700">
                      <a:miter lim="400000"/>
                    </a:lnT>
                    <a:lnB w="12700">
                      <a:solidFill>
                        <a:schemeClr val="accent1">
                          <a:satOff val="-29808"/>
                          <a:lumOff val="-12784"/>
                        </a:schemeClr>
                      </a:solidFill>
                      <a:miter lim="400000"/>
                    </a:lnB>
                    <a:solidFill>
                      <a:schemeClr val="accent2">
                        <a:lumOff val="18921"/>
                      </a:schemeClr>
                    </a:solidFill>
                  </a:tcPr>
                </a:tc>
              </a:tr>
            </a:tbl>
          </a:graphicData>
        </a:graphic>
      </p:graphicFrame>
    </p:spTree>
    <p:extLst>
      <p:ext uri="{BB962C8B-B14F-4D97-AF65-F5344CB8AC3E}">
        <p14:creationId xmlns:p14="http://schemas.microsoft.com/office/powerpoint/2010/main" val="3554715487"/>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GB" dirty="0"/>
              <a:t>Next Steps</a:t>
            </a:r>
          </a:p>
        </p:txBody>
      </p:sp>
      <p:sp>
        <p:nvSpPr>
          <p:cNvPr id="3" name="副标题 2"/>
          <p:cNvSpPr>
            <a:spLocks noGrp="1"/>
          </p:cNvSpPr>
          <p:nvPr>
            <p:ph type="subTitle" idx="1"/>
          </p:nvPr>
        </p:nvSpPr>
        <p:spPr/>
        <p:txBody>
          <a:bodyPr/>
          <a:lstStyle/>
          <a:p>
            <a:r>
              <a:rPr lang="en-US" dirty="0" smtClean="0"/>
              <a:t>5</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137</a:t>
            </a:fld>
            <a:endParaRPr lang="en-US" altLang="zh-CN"/>
          </a:p>
        </p:txBody>
      </p:sp>
    </p:spTree>
    <p:extLst>
      <p:ext uri="{BB962C8B-B14F-4D97-AF65-F5344CB8AC3E}">
        <p14:creationId xmlns:p14="http://schemas.microsoft.com/office/powerpoint/2010/main" val="33886318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标题 2"/>
          <p:cNvSpPr txBox="1">
            <a:spLocks noGrp="1"/>
          </p:cNvSpPr>
          <p:nvPr>
            <p:ph type="title"/>
          </p:nvPr>
        </p:nvSpPr>
        <p:spPr>
          <a:xfrm>
            <a:off x="356870" y="385445"/>
            <a:ext cx="11456035" cy="705485"/>
          </a:xfrm>
          <a:prstGeom prst="rect">
            <a:avLst/>
          </a:prstGeom>
        </p:spPr>
        <p:txBody>
          <a:bodyPr/>
          <a:lstStyle>
            <a:lvl1pPr>
              <a:defRPr>
                <a:latin typeface="微软雅黑"/>
                <a:ea typeface="微软雅黑"/>
                <a:cs typeface="微软雅黑"/>
                <a:sym typeface="微软雅黑"/>
              </a:defRPr>
            </a:lvl1pPr>
          </a:lstStyle>
          <a:p>
            <a:r>
              <a:t>Key Deliverables</a:t>
            </a:r>
          </a:p>
        </p:txBody>
      </p:sp>
      <p:pic>
        <p:nvPicPr>
          <p:cNvPr id="178" name="Image" descr="Image"/>
          <p:cNvPicPr>
            <a:picLocks noChangeAspect="1"/>
          </p:cNvPicPr>
          <p:nvPr/>
        </p:nvPicPr>
        <p:blipFill>
          <a:blip r:embed="rId2">
            <a:extLst/>
          </a:blip>
          <a:stretch>
            <a:fillRect/>
          </a:stretch>
        </p:blipFill>
        <p:spPr>
          <a:xfrm>
            <a:off x="569840" y="1585066"/>
            <a:ext cx="11030095" cy="3687868"/>
          </a:xfrm>
          <a:prstGeom prst="rect">
            <a:avLst/>
          </a:prstGeom>
          <a:ln w="12700">
            <a:miter lim="400000"/>
          </a:ln>
        </p:spPr>
      </p:pic>
    </p:spTree>
    <p:extLst>
      <p:ext uri="{BB962C8B-B14F-4D97-AF65-F5344CB8AC3E}">
        <p14:creationId xmlns:p14="http://schemas.microsoft.com/office/powerpoint/2010/main" val="879766976"/>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标题 2"/>
          <p:cNvSpPr txBox="1">
            <a:spLocks noGrp="1"/>
          </p:cNvSpPr>
          <p:nvPr>
            <p:ph type="title"/>
          </p:nvPr>
        </p:nvSpPr>
        <p:spPr>
          <a:xfrm>
            <a:off x="356870" y="385445"/>
            <a:ext cx="11456035" cy="705485"/>
          </a:xfrm>
          <a:prstGeom prst="rect">
            <a:avLst/>
          </a:prstGeom>
        </p:spPr>
        <p:txBody>
          <a:bodyPr/>
          <a:lstStyle>
            <a:lvl1pPr>
              <a:defRPr>
                <a:latin typeface="微软雅黑"/>
                <a:ea typeface="微软雅黑"/>
                <a:cs typeface="微软雅黑"/>
                <a:sym typeface="微软雅黑"/>
              </a:defRPr>
            </a:lvl1pPr>
          </a:lstStyle>
          <a:p>
            <a:r>
              <a:t>Next Steps</a:t>
            </a:r>
          </a:p>
        </p:txBody>
      </p:sp>
      <p:sp>
        <p:nvSpPr>
          <p:cNvPr id="181" name="内容占位符 3"/>
          <p:cNvSpPr txBox="1">
            <a:spLocks noGrp="1"/>
          </p:cNvSpPr>
          <p:nvPr>
            <p:ph type="body" idx="1"/>
          </p:nvPr>
        </p:nvSpPr>
        <p:spPr>
          <a:xfrm>
            <a:off x="511153" y="1271269"/>
            <a:ext cx="11339853" cy="4759326"/>
          </a:xfrm>
          <a:prstGeom prst="rect">
            <a:avLst/>
          </a:prstGeom>
        </p:spPr>
        <p:txBody>
          <a:bodyPr>
            <a:normAutofit/>
          </a:bodyPr>
          <a:lstStyle/>
          <a:p>
            <a:pPr marL="0" indent="-230505">
              <a:lnSpc>
                <a:spcPct val="150000"/>
              </a:lnSpc>
              <a:defRPr sz="2700" spc="0">
                <a:latin typeface="微软雅黑（标题）"/>
                <a:ea typeface="微软雅黑（标题）"/>
                <a:cs typeface="微软雅黑（标题）"/>
                <a:sym typeface="微软雅黑（标题）"/>
              </a:defRPr>
            </a:pPr>
            <a:r>
              <a:rPr sz="2000" dirty="0">
                <a:solidFill>
                  <a:schemeClr val="tx1"/>
                </a:solidFill>
              </a:rPr>
              <a:t>Assign specific research focal points</a:t>
            </a:r>
            <a:r>
              <a:rPr sz="2000" spc="67" dirty="0">
                <a:solidFill>
                  <a:schemeClr val="tx1"/>
                </a:solidFill>
              </a:rPr>
              <a:t>.</a:t>
            </a:r>
          </a:p>
          <a:p>
            <a:pPr marL="0" indent="-230505">
              <a:lnSpc>
                <a:spcPct val="150000"/>
              </a:lnSpc>
              <a:defRPr sz="2700" spc="0">
                <a:latin typeface="微软雅黑（标题）"/>
                <a:ea typeface="微软雅黑（标题）"/>
                <a:cs typeface="微软雅黑（标题）"/>
                <a:sym typeface="微软雅黑（标题）"/>
              </a:defRPr>
            </a:pPr>
            <a:r>
              <a:rPr sz="2000" spc="67" dirty="0">
                <a:solidFill>
                  <a:schemeClr val="tx1"/>
                </a:solidFill>
              </a:rPr>
              <a:t>Establish TWP and milestone delivery plan for each Study Group</a:t>
            </a:r>
          </a:p>
          <a:p>
            <a:pPr marL="0" indent="-230505">
              <a:lnSpc>
                <a:spcPct val="150000"/>
              </a:lnSpc>
              <a:defRPr sz="2700" spc="0">
                <a:latin typeface="微软雅黑（标题）"/>
                <a:ea typeface="微软雅黑（标题）"/>
                <a:cs typeface="微软雅黑（标题）"/>
                <a:sym typeface="微软雅黑（标题）"/>
              </a:defRPr>
            </a:pPr>
            <a:r>
              <a:rPr sz="2000" spc="67" dirty="0">
                <a:solidFill>
                  <a:schemeClr val="tx1"/>
                </a:solidFill>
              </a:rPr>
              <a:t>F</a:t>
            </a:r>
            <a:r>
              <a:rPr sz="2000" dirty="0">
                <a:solidFill>
                  <a:schemeClr val="tx1"/>
                </a:solidFill>
              </a:rPr>
              <a:t>irst Virtual meeting of the E&amp;P committee is scheduled for November 2022</a:t>
            </a:r>
          </a:p>
        </p:txBody>
      </p:sp>
    </p:spTree>
    <p:extLst>
      <p:ext uri="{BB962C8B-B14F-4D97-AF65-F5344CB8AC3E}">
        <p14:creationId xmlns:p14="http://schemas.microsoft.com/office/powerpoint/2010/main" val="2076725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46770" y="386080"/>
            <a:ext cx="11193439" cy="705485"/>
          </a:xfrm>
        </p:spPr>
        <p:txBody>
          <a:bodyPr>
            <a:normAutofit/>
          </a:bodyPr>
          <a:lstStyle/>
          <a:p>
            <a:r>
              <a:rPr lang="en-GB" dirty="0" smtClean="0"/>
              <a:t>TWP </a:t>
            </a:r>
            <a:r>
              <a:rPr lang="en-US" altLang="zh-CN" dirty="0" smtClean="0"/>
              <a:t>2022-2025</a:t>
            </a:r>
            <a:endParaRPr lang="en-GB" dirty="0"/>
          </a:p>
        </p:txBody>
      </p:sp>
      <p:sp>
        <p:nvSpPr>
          <p:cNvPr id="5" name="内容占位符 4"/>
          <p:cNvSpPr>
            <a:spLocks noGrp="1"/>
          </p:cNvSpPr>
          <p:nvPr>
            <p:ph idx="1"/>
          </p:nvPr>
        </p:nvSpPr>
        <p:spPr>
          <a:xfrm>
            <a:off x="356871" y="1271270"/>
            <a:ext cx="10894710" cy="4759325"/>
          </a:xfrm>
        </p:spPr>
        <p:txBody>
          <a:bodyPr>
            <a:normAutofit/>
          </a:bodyPr>
          <a:lstStyle/>
          <a:p>
            <a:pPr marL="268288" indent="0">
              <a:buNone/>
            </a:pPr>
            <a:r>
              <a:rPr lang="en-US" dirty="0" smtClean="0">
                <a:solidFill>
                  <a:schemeClr val="tx1"/>
                </a:solidFill>
                <a:latin typeface="+mn-ea"/>
              </a:rPr>
              <a:t>Revision </a:t>
            </a:r>
            <a:r>
              <a:rPr lang="en-US" dirty="0">
                <a:solidFill>
                  <a:schemeClr val="tx1"/>
                </a:solidFill>
                <a:latin typeface="+mn-ea"/>
              </a:rPr>
              <a:t>of work </a:t>
            </a:r>
            <a:r>
              <a:rPr lang="en-US" dirty="0" smtClean="0">
                <a:solidFill>
                  <a:schemeClr val="tx1"/>
                </a:solidFill>
                <a:latin typeface="+mn-ea"/>
              </a:rPr>
              <a:t>plans</a:t>
            </a:r>
          </a:p>
          <a:p>
            <a:pPr marL="268288" indent="0">
              <a:buNone/>
            </a:pPr>
            <a:r>
              <a:rPr lang="en-US" altLang="zh-CN" b="0" dirty="0" smtClean="0">
                <a:solidFill>
                  <a:schemeClr val="tx1"/>
                </a:solidFill>
                <a:latin typeface="+mn-ea"/>
              </a:rPr>
              <a:t>Strategy, </a:t>
            </a:r>
            <a:r>
              <a:rPr lang="en-US" b="0" dirty="0" smtClean="0">
                <a:solidFill>
                  <a:schemeClr val="tx1"/>
                </a:solidFill>
                <a:latin typeface="+mn-ea"/>
              </a:rPr>
              <a:t>RDI</a:t>
            </a:r>
            <a:r>
              <a:rPr lang="zh-CN" altLang="en-US" b="0" dirty="0" smtClean="0">
                <a:solidFill>
                  <a:schemeClr val="tx1"/>
                </a:solidFill>
                <a:latin typeface="+mn-ea"/>
              </a:rPr>
              <a:t>，</a:t>
            </a:r>
            <a:r>
              <a:rPr lang="en-US" altLang="zh-CN" b="0" dirty="0" smtClean="0">
                <a:solidFill>
                  <a:schemeClr val="tx1"/>
                </a:solidFill>
                <a:latin typeface="+mn-ea"/>
              </a:rPr>
              <a:t>Transmission and LNG Committees updated their work plans.</a:t>
            </a:r>
            <a:endParaRPr lang="en-US" b="0" dirty="0">
              <a:solidFill>
                <a:schemeClr val="tx1"/>
              </a:solidFill>
              <a:latin typeface="+mn-ea"/>
            </a:endParaRPr>
          </a:p>
          <a:p>
            <a:pPr marL="268288" indent="0">
              <a:buNone/>
            </a:pPr>
            <a:endParaRPr lang="en-US" dirty="0" smtClean="0">
              <a:solidFill>
                <a:schemeClr val="tx1"/>
              </a:solidFill>
              <a:latin typeface="+mn-ea"/>
            </a:endParaRPr>
          </a:p>
          <a:p>
            <a:pPr marL="268288" indent="0">
              <a:buNone/>
            </a:pPr>
            <a:r>
              <a:rPr lang="en-US" dirty="0" smtClean="0">
                <a:solidFill>
                  <a:schemeClr val="tx1"/>
                </a:solidFill>
                <a:latin typeface="+mn-ea"/>
              </a:rPr>
              <a:t>External relations </a:t>
            </a:r>
          </a:p>
          <a:p>
            <a:pPr marL="268288" indent="0">
              <a:buNone/>
            </a:pPr>
            <a:r>
              <a:rPr lang="en-US" altLang="zh-CN" b="0" dirty="0" smtClean="0">
                <a:solidFill>
                  <a:schemeClr val="tx1"/>
                </a:solidFill>
                <a:latin typeface="+mn-ea"/>
              </a:rPr>
              <a:t>Waiting for Marketing &amp; Communications Committee to complete the information.</a:t>
            </a:r>
            <a:endParaRPr lang="en-US" b="0" dirty="0">
              <a:solidFill>
                <a:schemeClr val="tx1"/>
              </a:solidFill>
              <a:latin typeface="+mn-ea"/>
            </a:endParaRPr>
          </a:p>
          <a:p>
            <a:pPr marL="268288" indent="0">
              <a:buNone/>
            </a:pPr>
            <a:endParaRPr lang="en-GB" b="0" dirty="0">
              <a:solidFill>
                <a:srgbClr val="FF0000"/>
              </a:solidFill>
              <a:latin typeface="+mn-ea"/>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14</a:t>
            </a:fld>
            <a:endParaRPr lang="en-US" altLang="zh-CN"/>
          </a:p>
        </p:txBody>
      </p:sp>
    </p:spTree>
    <p:extLst>
      <p:ext uri="{BB962C8B-B14F-4D97-AF65-F5344CB8AC3E}">
        <p14:creationId xmlns:p14="http://schemas.microsoft.com/office/powerpoint/2010/main" val="24166564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67516" y="256784"/>
            <a:ext cx="11992207" cy="5836447"/>
          </a:xfrm>
          <a:prstGeom prst="rect">
            <a:avLst/>
          </a:prstGeom>
          <a:ln w="12700">
            <a:miter lim="400000"/>
          </a:ln>
        </p:spPr>
      </p:pic>
    </p:spTree>
    <p:extLst>
      <p:ext uri="{BB962C8B-B14F-4D97-AF65-F5344CB8AC3E}">
        <p14:creationId xmlns:p14="http://schemas.microsoft.com/office/powerpoint/2010/main" val="3921279584"/>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03575" y="2117090"/>
            <a:ext cx="5772150" cy="2054860"/>
          </a:xfrm>
        </p:spPr>
        <p:txBody>
          <a:bodyPr>
            <a:normAutofit/>
          </a:bodyPr>
          <a:lstStyle/>
          <a:p>
            <a:pPr algn="ctr"/>
            <a:r>
              <a:rPr lang="en-GB" sz="4400" dirty="0"/>
              <a:t>Updated </a:t>
            </a:r>
            <a:r>
              <a:rPr lang="en-GB" sz="4400" dirty="0" smtClean="0"/>
              <a:t>SCOA</a:t>
            </a:r>
            <a:br>
              <a:rPr lang="en-GB" sz="4400" dirty="0" smtClean="0"/>
            </a:br>
            <a:r>
              <a:rPr lang="en-GB" sz="4400" dirty="0"/>
              <a:t/>
            </a:r>
            <a:br>
              <a:rPr lang="en-GB" sz="4400" dirty="0"/>
            </a:br>
            <a:r>
              <a:rPr lang="en-GB" sz="3200" dirty="0"/>
              <a:t>SCMD, </a:t>
            </a:r>
            <a:r>
              <a:rPr lang="en-GB" sz="3200" dirty="0" smtClean="0"/>
              <a:t>IGU Secretariat</a:t>
            </a:r>
            <a:endParaRPr lang="en-GB" sz="3200" dirty="0"/>
          </a:p>
        </p:txBody>
      </p:sp>
    </p:spTree>
    <p:extLst>
      <p:ext uri="{BB962C8B-B14F-4D97-AF65-F5344CB8AC3E}">
        <p14:creationId xmlns:p14="http://schemas.microsoft.com/office/powerpoint/2010/main" val="23031565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96785" y="0"/>
            <a:ext cx="11012615" cy="6205780"/>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142</a:t>
            </a:fld>
            <a:endParaRPr lang="en-US" altLang="zh-CN"/>
          </a:p>
        </p:txBody>
      </p:sp>
    </p:spTree>
    <p:extLst>
      <p:ext uri="{BB962C8B-B14F-4D97-AF65-F5344CB8AC3E}">
        <p14:creationId xmlns:p14="http://schemas.microsoft.com/office/powerpoint/2010/main" val="3491017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700" y="101600"/>
            <a:ext cx="12192000" cy="6190338"/>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143</a:t>
            </a:fld>
            <a:endParaRPr lang="en-US" altLang="zh-CN"/>
          </a:p>
        </p:txBody>
      </p:sp>
    </p:spTree>
    <p:extLst>
      <p:ext uri="{BB962C8B-B14F-4D97-AF65-F5344CB8AC3E}">
        <p14:creationId xmlns:p14="http://schemas.microsoft.com/office/powerpoint/2010/main" val="21716117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8784" y="-12700"/>
            <a:ext cx="11775447" cy="6286500"/>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144</a:t>
            </a:fld>
            <a:endParaRPr lang="en-US" altLang="zh-CN"/>
          </a:p>
        </p:txBody>
      </p:sp>
    </p:spTree>
    <p:extLst>
      <p:ext uri="{BB962C8B-B14F-4D97-AF65-F5344CB8AC3E}">
        <p14:creationId xmlns:p14="http://schemas.microsoft.com/office/powerpoint/2010/main" val="4283091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66700" y="0"/>
            <a:ext cx="11264900" cy="6314667"/>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145</a:t>
            </a:fld>
            <a:endParaRPr lang="en-US" altLang="zh-CN"/>
          </a:p>
        </p:txBody>
      </p:sp>
    </p:spTree>
    <p:extLst>
      <p:ext uri="{BB962C8B-B14F-4D97-AF65-F5344CB8AC3E}">
        <p14:creationId xmlns:p14="http://schemas.microsoft.com/office/powerpoint/2010/main" val="25186419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269508"/>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146</a:t>
            </a:fld>
            <a:endParaRPr lang="en-US" altLang="zh-CN"/>
          </a:p>
        </p:txBody>
      </p:sp>
    </p:spTree>
    <p:extLst>
      <p:ext uri="{BB962C8B-B14F-4D97-AF65-F5344CB8AC3E}">
        <p14:creationId xmlns:p14="http://schemas.microsoft.com/office/powerpoint/2010/main" val="13318239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301584"/>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147</a:t>
            </a:fld>
            <a:endParaRPr lang="en-US" altLang="zh-CN"/>
          </a:p>
        </p:txBody>
      </p:sp>
    </p:spTree>
    <p:extLst>
      <p:ext uri="{BB962C8B-B14F-4D97-AF65-F5344CB8AC3E}">
        <p14:creationId xmlns:p14="http://schemas.microsoft.com/office/powerpoint/2010/main" val="21518856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2900" y="0"/>
            <a:ext cx="11531600" cy="6283788"/>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148</a:t>
            </a:fld>
            <a:endParaRPr lang="en-US" altLang="zh-CN"/>
          </a:p>
        </p:txBody>
      </p:sp>
    </p:spTree>
    <p:extLst>
      <p:ext uri="{BB962C8B-B14F-4D97-AF65-F5344CB8AC3E}">
        <p14:creationId xmlns:p14="http://schemas.microsoft.com/office/powerpoint/2010/main" val="18096717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41300" y="1"/>
            <a:ext cx="11433508" cy="6311900"/>
          </a:xfrm>
          <a:prstGeom prst="rect">
            <a:avLst/>
          </a:prstGeom>
        </p:spPr>
      </p:pic>
      <p:sp>
        <p:nvSpPr>
          <p:cNvPr id="4" name="灯片编号占位符 3"/>
          <p:cNvSpPr>
            <a:spLocks noGrp="1"/>
          </p:cNvSpPr>
          <p:nvPr>
            <p:ph type="sldNum" sz="quarter" idx="12"/>
          </p:nvPr>
        </p:nvSpPr>
        <p:spPr/>
        <p:txBody>
          <a:bodyPr/>
          <a:lstStyle/>
          <a:p>
            <a:fld id="{49AE70B2-8BF9-45C0-BB95-33D1B9D3A854}" type="slidenum">
              <a:rPr lang="zh-CN" altLang="en-US" smtClean="0"/>
              <a:t>149</a:t>
            </a:fld>
            <a:endParaRPr lang="en-US" altLang="zh-CN"/>
          </a:p>
        </p:txBody>
      </p:sp>
    </p:spTree>
    <p:extLst>
      <p:ext uri="{BB962C8B-B14F-4D97-AF65-F5344CB8AC3E}">
        <p14:creationId xmlns:p14="http://schemas.microsoft.com/office/powerpoint/2010/main" val="52146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21674" y="192116"/>
            <a:ext cx="11484610" cy="705485"/>
          </a:xfrm>
        </p:spPr>
        <p:txBody>
          <a:bodyPr>
            <a:normAutofit/>
          </a:bodyPr>
          <a:lstStyle/>
          <a:p>
            <a:r>
              <a:rPr lang="en-US" dirty="0" smtClean="0"/>
              <a:t>First Meetings Schedule</a:t>
            </a:r>
            <a:endParaRPr lang="en-GB" dirty="0"/>
          </a:p>
        </p:txBody>
      </p:sp>
      <p:sp>
        <p:nvSpPr>
          <p:cNvPr id="2" name="文本框 1"/>
          <p:cNvSpPr txBox="1"/>
          <p:nvPr/>
        </p:nvSpPr>
        <p:spPr>
          <a:xfrm>
            <a:off x="935641" y="5884995"/>
            <a:ext cx="7019364" cy="369332"/>
          </a:xfrm>
          <a:prstGeom prst="rect">
            <a:avLst/>
          </a:prstGeom>
          <a:noFill/>
        </p:spPr>
        <p:txBody>
          <a:bodyPr wrap="square" rtlCol="0">
            <a:spAutoFit/>
          </a:bodyPr>
          <a:lstStyle/>
          <a:p>
            <a:r>
              <a:rPr lang="zh-CN" altLang="en-US" dirty="0" smtClean="0">
                <a:solidFill>
                  <a:srgbClr val="FF0000"/>
                </a:solidFill>
              </a:rPr>
              <a:t>* </a:t>
            </a:r>
            <a:r>
              <a:rPr lang="en-US" dirty="0" smtClean="0">
                <a:solidFill>
                  <a:srgbClr val="FF0000"/>
                </a:solidFill>
              </a:rPr>
              <a:t>CC needs to keep a record of Committee meeting minutes.</a:t>
            </a:r>
            <a:endParaRPr lang="en-GB" dirty="0">
              <a:solidFill>
                <a:srgbClr val="FF0000"/>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t>15</a:t>
            </a:fld>
            <a:endParaRPr lang="en-US" altLang="zh-CN"/>
          </a:p>
        </p:txBody>
      </p:sp>
      <p:graphicFrame>
        <p:nvGraphicFramePr>
          <p:cNvPr id="3" name="表格 2"/>
          <p:cNvGraphicFramePr>
            <a:graphicFrameLocks noGrp="1"/>
          </p:cNvGraphicFramePr>
          <p:nvPr>
            <p:extLst>
              <p:ext uri="{D42A27DB-BD31-4B8C-83A1-F6EECF244321}">
                <p14:modId xmlns:p14="http://schemas.microsoft.com/office/powerpoint/2010/main" val="3912455335"/>
              </p:ext>
            </p:extLst>
          </p:nvPr>
        </p:nvGraphicFramePr>
        <p:xfrm>
          <a:off x="1374834" y="1056774"/>
          <a:ext cx="8454966" cy="4694167"/>
        </p:xfrm>
        <a:graphic>
          <a:graphicData uri="http://schemas.openxmlformats.org/drawingml/2006/table">
            <a:tbl>
              <a:tblPr>
                <a:tableStyleId>{2D5ABB26-0587-4C30-8999-92F81FD0307C}</a:tableStyleId>
              </a:tblPr>
              <a:tblGrid>
                <a:gridCol w="2581982"/>
                <a:gridCol w="5872984"/>
              </a:tblGrid>
              <a:tr h="365564">
                <a:tc>
                  <a:txBody>
                    <a:bodyPr/>
                    <a:lstStyle/>
                    <a:p>
                      <a:pPr marL="0" indent="0" algn="l" fontAlgn="b"/>
                      <a:r>
                        <a:rPr lang="en-GB" sz="2000" u="none" strike="noStrike" dirty="0">
                          <a:effectLst/>
                        </a:rPr>
                        <a:t>E&amp;P</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173">
                <a:tc>
                  <a:txBody>
                    <a:bodyPr/>
                    <a:lstStyle/>
                    <a:p>
                      <a:pPr algn="l" fontAlgn="b"/>
                      <a:r>
                        <a:rPr lang="en-GB" sz="2000" u="none" strike="noStrike" dirty="0">
                          <a:effectLst/>
                        </a:rPr>
                        <a:t>Storage</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Oct. </a:t>
                      </a:r>
                      <a:r>
                        <a:rPr lang="en-GB" sz="2000" u="none" strike="noStrike" dirty="0" smtClean="0">
                          <a:effectLst/>
                        </a:rPr>
                        <a:t>5-6   Bratislava</a:t>
                      </a:r>
                      <a:r>
                        <a:rPr lang="en-GB" sz="2000" u="none" strike="noStrike" dirty="0">
                          <a:effectLst/>
                        </a:rPr>
                        <a:t>, Slovakia</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345673">
                <a:tc>
                  <a:txBody>
                    <a:bodyPr/>
                    <a:lstStyle/>
                    <a:p>
                      <a:pPr algn="l" fontAlgn="b"/>
                      <a:r>
                        <a:rPr lang="en-GB" sz="2000" u="none" strike="noStrike" dirty="0">
                          <a:effectLst/>
                        </a:rPr>
                        <a:t>Transmission</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Sept. </a:t>
                      </a:r>
                      <a:r>
                        <a:rPr lang="en-GB" sz="2000" u="none" strike="noStrike" dirty="0" smtClean="0">
                          <a:effectLst/>
                        </a:rPr>
                        <a:t>27-29   Sicilia, Italy </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440828">
                <a:tc>
                  <a:txBody>
                    <a:bodyPr/>
                    <a:lstStyle/>
                    <a:p>
                      <a:pPr algn="l" fontAlgn="b"/>
                      <a:r>
                        <a:rPr lang="en-GB" sz="2000" u="none" strike="noStrike" dirty="0">
                          <a:effectLst/>
                        </a:rPr>
                        <a:t>Distribution</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fontAlgn="b"/>
                      <a:r>
                        <a:rPr lang="en-GB" sz="2000" u="none" strike="noStrike" dirty="0">
                          <a:effectLst/>
                        </a:rPr>
                        <a:t>Nov. </a:t>
                      </a:r>
                      <a:r>
                        <a:rPr lang="en-GB" sz="2000" u="none" strike="noStrike" dirty="0" smtClean="0">
                          <a:effectLst/>
                        </a:rPr>
                        <a:t>9-11   Essen</a:t>
                      </a:r>
                      <a:r>
                        <a:rPr lang="en-GB" sz="2000" u="none" strike="noStrike" dirty="0">
                          <a:effectLst/>
                        </a:rPr>
                        <a:t>, Germany</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4">
                        <a:lumMod val="20000"/>
                        <a:lumOff val="80000"/>
                      </a:schemeClr>
                    </a:solidFill>
                  </a:tcPr>
                </a:tc>
              </a:tr>
              <a:tr h="263421">
                <a:tc>
                  <a:txBody>
                    <a:bodyPr/>
                    <a:lstStyle/>
                    <a:p>
                      <a:pPr algn="l" fontAlgn="b"/>
                      <a:r>
                        <a:rPr lang="en-GB" sz="2000" u="none" strike="noStrike" dirty="0">
                          <a:effectLst/>
                        </a:rPr>
                        <a:t>Utilisation</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fontAlgn="b"/>
                      <a:r>
                        <a:rPr lang="en-GB" sz="2000" u="none" strike="noStrike" dirty="0" smtClean="0">
                          <a:effectLst/>
                        </a:rPr>
                        <a:t>Nov. 3-5   Florianópolis/Santa </a:t>
                      </a:r>
                      <a:r>
                        <a:rPr lang="en-GB" sz="2000" u="none" strike="noStrike" dirty="0">
                          <a:effectLst/>
                        </a:rPr>
                        <a:t>Catarina/Brazil</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4">
                        <a:lumMod val="20000"/>
                        <a:lumOff val="80000"/>
                      </a:schemeClr>
                    </a:solidFill>
                  </a:tcPr>
                </a:tc>
              </a:tr>
              <a:tr h="318885">
                <a:tc>
                  <a:txBody>
                    <a:bodyPr/>
                    <a:lstStyle/>
                    <a:p>
                      <a:pPr algn="l" fontAlgn="b"/>
                      <a:r>
                        <a:rPr lang="en-GB" sz="2000" u="none" strike="noStrike" dirty="0">
                          <a:effectLst/>
                        </a:rPr>
                        <a:t>Sustainability</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Oct. </a:t>
                      </a:r>
                      <a:r>
                        <a:rPr lang="en-GB" sz="2000" u="none" strike="noStrike" dirty="0" smtClean="0">
                          <a:effectLst/>
                        </a:rPr>
                        <a:t>10-11   Barcelona,</a:t>
                      </a:r>
                      <a:r>
                        <a:rPr lang="en-GB" sz="2000" u="none" strike="noStrike" baseline="0" dirty="0" smtClean="0">
                          <a:effectLst/>
                        </a:rPr>
                        <a:t> </a:t>
                      </a:r>
                      <a:r>
                        <a:rPr lang="en-GB" sz="2000" u="none" strike="noStrike" dirty="0" smtClean="0">
                          <a:effectLst/>
                        </a:rPr>
                        <a:t>Spain</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268797">
                <a:tc>
                  <a:txBody>
                    <a:bodyPr/>
                    <a:lstStyle/>
                    <a:p>
                      <a:pPr algn="l" fontAlgn="b"/>
                      <a:r>
                        <a:rPr lang="en-GB" sz="2000" u="none" strike="noStrike" dirty="0">
                          <a:effectLst/>
                        </a:rPr>
                        <a:t>Strategy</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fontAlgn="b"/>
                      <a:r>
                        <a:rPr lang="en-GB" sz="2000" u="none" strike="noStrike" dirty="0">
                          <a:effectLst/>
                        </a:rPr>
                        <a:t>Nov. </a:t>
                      </a:r>
                      <a:r>
                        <a:rPr lang="en-GB" sz="2000" u="none" strike="noStrike" dirty="0" smtClean="0">
                          <a:effectLst/>
                        </a:rPr>
                        <a:t>22-24   Warsaw</a:t>
                      </a:r>
                      <a:r>
                        <a:rPr lang="en-GB" sz="2000" u="none" strike="noStrike" dirty="0">
                          <a:effectLst/>
                        </a:rPr>
                        <a:t>, Poland</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4">
                        <a:lumMod val="20000"/>
                        <a:lumOff val="80000"/>
                      </a:schemeClr>
                    </a:solidFill>
                  </a:tcPr>
                </a:tc>
              </a:tr>
              <a:tr h="338613">
                <a:tc>
                  <a:txBody>
                    <a:bodyPr/>
                    <a:lstStyle/>
                    <a:p>
                      <a:pPr algn="l" fontAlgn="b"/>
                      <a:r>
                        <a:rPr lang="en-GB" sz="2000" u="none" strike="noStrike" dirty="0">
                          <a:effectLst/>
                        </a:rPr>
                        <a:t>Gas Markets</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Oct. </a:t>
                      </a:r>
                      <a:r>
                        <a:rPr lang="en-GB" sz="2000" u="none" strike="noStrike" dirty="0" smtClean="0">
                          <a:effectLst/>
                        </a:rPr>
                        <a:t>20   Online</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268797">
                <a:tc>
                  <a:txBody>
                    <a:bodyPr/>
                    <a:lstStyle/>
                    <a:p>
                      <a:pPr algn="l" fontAlgn="b"/>
                      <a:r>
                        <a:rPr lang="en-GB" sz="2000" u="none" strike="noStrike" dirty="0">
                          <a:effectLst/>
                        </a:rPr>
                        <a:t>LNG</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Sept. </a:t>
                      </a:r>
                      <a:r>
                        <a:rPr lang="en-GB" sz="2000" u="none" strike="noStrike" dirty="0" smtClean="0">
                          <a:effectLst/>
                        </a:rPr>
                        <a:t>26   Online</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268797">
                <a:tc>
                  <a:txBody>
                    <a:bodyPr/>
                    <a:lstStyle/>
                    <a:p>
                      <a:pPr algn="l" fontAlgn="b"/>
                      <a:r>
                        <a:rPr lang="en-GB" sz="2000" u="none" strike="noStrike" dirty="0">
                          <a:effectLst/>
                        </a:rPr>
                        <a:t>Mkt &amp; </a:t>
                      </a:r>
                      <a:r>
                        <a:rPr lang="en-GB" sz="2000" u="none" strike="noStrike" dirty="0" err="1">
                          <a:effectLst/>
                        </a:rPr>
                        <a:t>Comm</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tcPr>
                </a:tc>
                <a:tc>
                  <a:txBody>
                    <a:bodyPr/>
                    <a:lstStyle/>
                    <a:p>
                      <a:pPr algn="l" fontAlgn="b"/>
                      <a:endParaRPr lang="en-GB" sz="2000" b="0" i="0" u="none" strike="noStrike">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tcPr>
                </a:tc>
              </a:tr>
              <a:tr h="403196">
                <a:tc>
                  <a:txBody>
                    <a:bodyPr/>
                    <a:lstStyle/>
                    <a:p>
                      <a:pPr algn="l" fontAlgn="b"/>
                      <a:r>
                        <a:rPr lang="en-GB" sz="2000" u="none" strike="noStrike" dirty="0" smtClean="0">
                          <a:effectLst/>
                        </a:rPr>
                        <a:t>RDI</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Sept. </a:t>
                      </a:r>
                      <a:r>
                        <a:rPr lang="en-GB" sz="2000" u="none" strike="noStrike" dirty="0" smtClean="0">
                          <a:effectLst/>
                        </a:rPr>
                        <a:t>20-22   Amsterdam</a:t>
                      </a:r>
                      <a:r>
                        <a:rPr lang="en-GB" sz="2000" u="none" strike="noStrike" dirty="0">
                          <a:effectLst/>
                        </a:rPr>
                        <a:t>, </a:t>
                      </a:r>
                      <a:r>
                        <a:rPr lang="en-GB" sz="2000" u="none" strike="noStrike" dirty="0" smtClean="0">
                          <a:effectLst/>
                        </a:rPr>
                        <a:t>Netherlands </a:t>
                      </a:r>
                      <a:r>
                        <a:rPr lang="en-GB" sz="2000" u="none" strike="noStrike" dirty="0">
                          <a:effectLst/>
                        </a:rPr>
                        <a:t>&amp; online</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134399">
                <a:tc>
                  <a:txBody>
                    <a:bodyPr/>
                    <a:lstStyle/>
                    <a:p>
                      <a:pPr algn="l" fontAlgn="b"/>
                      <a:r>
                        <a:rPr lang="en-GB" sz="2000" u="none" strike="noStrike" dirty="0">
                          <a:effectLst/>
                        </a:rPr>
                        <a:t>TFS</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tcPr>
                </a:tc>
                <a:tc>
                  <a:txBody>
                    <a:bodyPr/>
                    <a:lstStyle/>
                    <a:p>
                      <a:pPr algn="l" fontAlgn="b"/>
                      <a:endParaRPr lang="en-GB" sz="2000" b="0" i="0" u="none" strike="noStrike">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tcPr>
                </a:tc>
              </a:tr>
              <a:tr h="263421">
                <a:tc>
                  <a:txBody>
                    <a:bodyPr/>
                    <a:lstStyle/>
                    <a:p>
                      <a:pPr algn="l" fontAlgn="b"/>
                      <a:r>
                        <a:rPr lang="en-GB" sz="2000" u="none" strike="noStrike" dirty="0">
                          <a:effectLst/>
                        </a:rPr>
                        <a:t>TFN</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solidFill>
                      <a:schemeClr val="accent3">
                        <a:lumMod val="40000"/>
                        <a:lumOff val="60000"/>
                      </a:schemeClr>
                    </a:solidFill>
                  </a:tcPr>
                </a:tc>
                <a:tc>
                  <a:txBody>
                    <a:bodyPr/>
                    <a:lstStyle/>
                    <a:p>
                      <a:pPr algn="l" fontAlgn="b"/>
                      <a:r>
                        <a:rPr lang="en-GB" sz="2000" u="none" strike="noStrike" dirty="0">
                          <a:effectLst/>
                        </a:rPr>
                        <a:t>Oct. </a:t>
                      </a:r>
                      <a:r>
                        <a:rPr lang="en-GB" sz="2000" u="none" strike="noStrike" dirty="0" smtClean="0">
                          <a:effectLst/>
                        </a:rPr>
                        <a:t>7   online</a:t>
                      </a:r>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solidFill>
                      <a:schemeClr val="accent3">
                        <a:lumMod val="40000"/>
                        <a:lumOff val="60000"/>
                      </a:schemeClr>
                    </a:solidFill>
                  </a:tcPr>
                </a:tc>
              </a:tr>
              <a:tr h="268797">
                <a:tc>
                  <a:txBody>
                    <a:bodyPr/>
                    <a:lstStyle/>
                    <a:p>
                      <a:pPr algn="l" fontAlgn="b"/>
                      <a:r>
                        <a:rPr lang="en-GB" sz="2000" u="none" strike="noStrike" dirty="0">
                          <a:effectLst/>
                        </a:rPr>
                        <a:t>TFD</a:t>
                      </a:r>
                      <a:endParaRPr lang="en-GB" sz="2000" b="0" i="0" u="none" strike="noStrike" dirty="0">
                        <a:solidFill>
                          <a:srgbClr val="000000"/>
                        </a:solidFill>
                        <a:effectLst/>
                        <a:latin typeface="Arial" panose="020B0604020202020204" pitchFamily="34" charset="0"/>
                      </a:endParaRPr>
                    </a:p>
                  </a:txBody>
                  <a:tcPr marL="180000" marR="5376" marT="5376"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n-GB" sz="2000" b="0" i="0" u="none" strike="noStrike" dirty="0">
                        <a:solidFill>
                          <a:srgbClr val="000000"/>
                        </a:solidFill>
                        <a:effectLst/>
                        <a:latin typeface="Arial" panose="020B0604020202020204" pitchFamily="34" charset="0"/>
                      </a:endParaRPr>
                    </a:p>
                  </a:txBody>
                  <a:tcPr marL="5376" marR="5376" marT="5376"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4460919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394027"/>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150</a:t>
            </a:fld>
            <a:endParaRPr lang="en-US" altLang="zh-CN"/>
          </a:p>
        </p:txBody>
      </p:sp>
    </p:spTree>
    <p:extLst>
      <p:ext uri="{BB962C8B-B14F-4D97-AF65-F5344CB8AC3E}">
        <p14:creationId xmlns:p14="http://schemas.microsoft.com/office/powerpoint/2010/main" val="11675802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6700" y="0"/>
            <a:ext cx="11645900" cy="6273800"/>
            <a:chOff x="266700" y="0"/>
            <a:chExt cx="11645900" cy="6273800"/>
          </a:xfrm>
        </p:grpSpPr>
        <p:pic>
          <p:nvPicPr>
            <p:cNvPr id="2" name="图片 1"/>
            <p:cNvPicPr>
              <a:picLocks noChangeAspect="1"/>
            </p:cNvPicPr>
            <p:nvPr/>
          </p:nvPicPr>
          <p:blipFill>
            <a:blip r:embed="rId2"/>
            <a:stretch>
              <a:fillRect/>
            </a:stretch>
          </p:blipFill>
          <p:spPr>
            <a:xfrm>
              <a:off x="266700" y="0"/>
              <a:ext cx="11277600" cy="6245033"/>
            </a:xfrm>
            <a:prstGeom prst="rect">
              <a:avLst/>
            </a:prstGeom>
          </p:spPr>
        </p:pic>
        <p:sp>
          <p:nvSpPr>
            <p:cNvPr id="3" name="文本框 2"/>
            <p:cNvSpPr txBox="1"/>
            <p:nvPr/>
          </p:nvSpPr>
          <p:spPr>
            <a:xfrm>
              <a:off x="9474200" y="5638800"/>
              <a:ext cx="2438400" cy="635000"/>
            </a:xfrm>
            <a:prstGeom prst="rect">
              <a:avLst/>
            </a:prstGeom>
            <a:solidFill>
              <a:schemeClr val="bg1"/>
            </a:solidFill>
          </p:spPr>
          <p:txBody>
            <a:bodyPr wrap="square" rtlCol="0">
              <a:spAutoFit/>
            </a:bodyPr>
            <a:lstStyle/>
            <a:p>
              <a:endParaRPr lang="en-GB" dirty="0"/>
            </a:p>
          </p:txBody>
        </p:sp>
      </p:grpSp>
      <p:sp>
        <p:nvSpPr>
          <p:cNvPr id="5" name="灯片编号占位符 4"/>
          <p:cNvSpPr>
            <a:spLocks noGrp="1"/>
          </p:cNvSpPr>
          <p:nvPr>
            <p:ph type="sldNum" sz="quarter" idx="12"/>
          </p:nvPr>
        </p:nvSpPr>
        <p:spPr/>
        <p:txBody>
          <a:bodyPr/>
          <a:lstStyle/>
          <a:p>
            <a:fld id="{49AE70B2-8BF9-45C0-BB95-33D1B9D3A854}" type="slidenum">
              <a:rPr lang="zh-CN" altLang="en-US" smtClean="0"/>
              <a:t>151</a:t>
            </a:fld>
            <a:endParaRPr lang="en-US" altLang="zh-CN"/>
          </a:p>
        </p:txBody>
      </p:sp>
    </p:spTree>
    <p:extLst>
      <p:ext uri="{BB962C8B-B14F-4D97-AF65-F5344CB8AC3E}">
        <p14:creationId xmlns:p14="http://schemas.microsoft.com/office/powerpoint/2010/main" val="14730496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19101" y="12700"/>
            <a:ext cx="11049000" cy="6255684"/>
          </a:xfrm>
          <a:prstGeom prst="rect">
            <a:avLst/>
          </a:prstGeom>
        </p:spPr>
      </p:pic>
      <p:sp>
        <p:nvSpPr>
          <p:cNvPr id="3" name="文本框 2"/>
          <p:cNvSpPr txBox="1"/>
          <p:nvPr/>
        </p:nvSpPr>
        <p:spPr>
          <a:xfrm>
            <a:off x="228600" y="5676900"/>
            <a:ext cx="2057400" cy="591484"/>
          </a:xfrm>
          <a:prstGeom prst="rect">
            <a:avLst/>
          </a:prstGeom>
          <a:solidFill>
            <a:schemeClr val="bg1"/>
          </a:solidFill>
        </p:spPr>
        <p:txBody>
          <a:bodyPr wrap="square" rtlCol="0">
            <a:spAutoFit/>
          </a:bodyPr>
          <a:lstStyle/>
          <a:p>
            <a:endParaRPr lang="en-GB"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152</a:t>
            </a:fld>
            <a:endParaRPr lang="en-US" altLang="zh-CN"/>
          </a:p>
        </p:txBody>
      </p:sp>
    </p:spTree>
    <p:extLst>
      <p:ext uri="{BB962C8B-B14F-4D97-AF65-F5344CB8AC3E}">
        <p14:creationId xmlns:p14="http://schemas.microsoft.com/office/powerpoint/2010/main" val="42637068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9900" y="0"/>
            <a:ext cx="11277600" cy="6312151"/>
          </a:xfrm>
          <a:prstGeom prst="rect">
            <a:avLst/>
          </a:prstGeom>
        </p:spPr>
      </p:pic>
      <p:sp>
        <p:nvSpPr>
          <p:cNvPr id="3" name="文本框 2"/>
          <p:cNvSpPr txBox="1"/>
          <p:nvPr/>
        </p:nvSpPr>
        <p:spPr>
          <a:xfrm>
            <a:off x="457200" y="5829300"/>
            <a:ext cx="1930400" cy="457451"/>
          </a:xfrm>
          <a:prstGeom prst="rect">
            <a:avLst/>
          </a:prstGeom>
          <a:solidFill>
            <a:schemeClr val="bg1"/>
          </a:solidFill>
        </p:spPr>
        <p:txBody>
          <a:bodyPr wrap="square" rtlCol="0">
            <a:spAutoFit/>
          </a:bodyPr>
          <a:lstStyle/>
          <a:p>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153</a:t>
            </a:fld>
            <a:endParaRPr lang="en-US" altLang="zh-CN"/>
          </a:p>
        </p:txBody>
      </p:sp>
    </p:spTree>
    <p:extLst>
      <p:ext uri="{BB962C8B-B14F-4D97-AF65-F5344CB8AC3E}">
        <p14:creationId xmlns:p14="http://schemas.microsoft.com/office/powerpoint/2010/main" val="11884494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015554"/>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154</a:t>
            </a:fld>
            <a:endParaRPr lang="en-US" altLang="zh-CN"/>
          </a:p>
        </p:txBody>
      </p:sp>
    </p:spTree>
    <p:extLst>
      <p:ext uri="{BB962C8B-B14F-4D97-AF65-F5344CB8AC3E}">
        <p14:creationId xmlns:p14="http://schemas.microsoft.com/office/powerpoint/2010/main" val="23074600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311788"/>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155</a:t>
            </a:fld>
            <a:endParaRPr lang="en-US" altLang="zh-CN"/>
          </a:p>
        </p:txBody>
      </p:sp>
    </p:spTree>
    <p:extLst>
      <p:ext uri="{BB962C8B-B14F-4D97-AF65-F5344CB8AC3E}">
        <p14:creationId xmlns:p14="http://schemas.microsoft.com/office/powerpoint/2010/main" val="23186081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79400" y="0"/>
            <a:ext cx="11569700" cy="6302263"/>
          </a:xfrm>
          <a:prstGeom prst="rect">
            <a:avLst/>
          </a:prstGeom>
        </p:spPr>
      </p:pic>
      <p:sp>
        <p:nvSpPr>
          <p:cNvPr id="3" name="文本框 2"/>
          <p:cNvSpPr txBox="1"/>
          <p:nvPr/>
        </p:nvSpPr>
        <p:spPr>
          <a:xfrm>
            <a:off x="9664700" y="5651500"/>
            <a:ext cx="2171700" cy="635000"/>
          </a:xfrm>
          <a:prstGeom prst="rect">
            <a:avLst/>
          </a:prstGeom>
          <a:solidFill>
            <a:schemeClr val="bg1"/>
          </a:solidFill>
        </p:spPr>
        <p:txBody>
          <a:bodyPr wrap="square" rtlCol="0">
            <a:spAutoFit/>
          </a:bodyPr>
          <a:lstStyle/>
          <a:p>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156</a:t>
            </a:fld>
            <a:endParaRPr lang="en-US" altLang="zh-CN"/>
          </a:p>
        </p:txBody>
      </p:sp>
    </p:spTree>
    <p:extLst>
      <p:ext uri="{BB962C8B-B14F-4D97-AF65-F5344CB8AC3E}">
        <p14:creationId xmlns:p14="http://schemas.microsoft.com/office/powerpoint/2010/main" val="22867298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5696189"/>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157</a:t>
            </a:fld>
            <a:endParaRPr lang="en-US" altLang="zh-CN"/>
          </a:p>
        </p:txBody>
      </p:sp>
    </p:spTree>
    <p:extLst>
      <p:ext uri="{BB962C8B-B14F-4D97-AF65-F5344CB8AC3E}">
        <p14:creationId xmlns:p14="http://schemas.microsoft.com/office/powerpoint/2010/main" val="24657330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3700" y="0"/>
            <a:ext cx="11315700" cy="6276158"/>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t>158</a:t>
            </a:fld>
            <a:endParaRPr lang="en-US" altLang="zh-CN"/>
          </a:p>
        </p:txBody>
      </p:sp>
    </p:spTree>
    <p:extLst>
      <p:ext uri="{BB962C8B-B14F-4D97-AF65-F5344CB8AC3E}">
        <p14:creationId xmlns:p14="http://schemas.microsoft.com/office/powerpoint/2010/main" val="23535170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23031" y="2681294"/>
            <a:ext cx="5772150" cy="1314450"/>
          </a:xfrm>
        </p:spPr>
        <p:txBody>
          <a:bodyPr>
            <a:normAutofit/>
          </a:bodyPr>
          <a:lstStyle/>
          <a:p>
            <a:r>
              <a:rPr lang="en-US" altLang="zh-CN" sz="8800" dirty="0" smtClean="0">
                <a:solidFill>
                  <a:srgbClr val="0070C0"/>
                </a:solidFill>
              </a:rPr>
              <a:t>Luncheon</a:t>
            </a:r>
            <a:endParaRPr lang="en-GB" sz="8800" dirty="0"/>
          </a:p>
        </p:txBody>
      </p:sp>
    </p:spTree>
    <p:extLst>
      <p:ext uri="{BB962C8B-B14F-4D97-AF65-F5344CB8AC3E}">
        <p14:creationId xmlns:p14="http://schemas.microsoft.com/office/powerpoint/2010/main" val="277351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dirty="0" smtClean="0"/>
              <a:t>Committees/TFs Personnel</a:t>
            </a:r>
            <a:endParaRPr lang="en-GB" dirty="0"/>
          </a:p>
        </p:txBody>
      </p:sp>
      <p:graphicFrame>
        <p:nvGraphicFramePr>
          <p:cNvPr id="5" name="表格 4"/>
          <p:cNvGraphicFramePr>
            <a:graphicFrameLocks noGrp="1"/>
          </p:cNvGraphicFramePr>
          <p:nvPr>
            <p:extLst>
              <p:ext uri="{D42A27DB-BD31-4B8C-83A1-F6EECF244321}">
                <p14:modId xmlns:p14="http://schemas.microsoft.com/office/powerpoint/2010/main" val="3537265762"/>
              </p:ext>
            </p:extLst>
          </p:nvPr>
        </p:nvGraphicFramePr>
        <p:xfrm>
          <a:off x="355600" y="1367130"/>
          <a:ext cx="5522651" cy="4401210"/>
        </p:xfrm>
        <a:graphic>
          <a:graphicData uri="http://schemas.openxmlformats.org/drawingml/2006/table">
            <a:tbl>
              <a:tblPr>
                <a:tableStyleId>{F5AB1C69-6EDB-4FF4-983F-18BD219EF322}</a:tableStyleId>
              </a:tblPr>
              <a:tblGrid>
                <a:gridCol w="1875471">
                  <a:extLst>
                    <a:ext uri="{9D8B030D-6E8A-4147-A177-3AD203B41FA5}">
                      <a16:colId xmlns="" xmlns:a16="http://schemas.microsoft.com/office/drawing/2014/main" val="20000"/>
                    </a:ext>
                  </a:extLst>
                </a:gridCol>
                <a:gridCol w="781366">
                  <a:extLst>
                    <a:ext uri="{9D8B030D-6E8A-4147-A177-3AD203B41FA5}">
                      <a16:colId xmlns="" xmlns:a16="http://schemas.microsoft.com/office/drawing/2014/main" val="20001"/>
                    </a:ext>
                  </a:extLst>
                </a:gridCol>
                <a:gridCol w="578166">
                  <a:extLst>
                    <a:ext uri="{9D8B030D-6E8A-4147-A177-3AD203B41FA5}">
                      <a16:colId xmlns="" xmlns:a16="http://schemas.microsoft.com/office/drawing/2014/main" val="20002"/>
                    </a:ext>
                  </a:extLst>
                </a:gridCol>
                <a:gridCol w="776477">
                  <a:extLst>
                    <a:ext uri="{9D8B030D-6E8A-4147-A177-3AD203B41FA5}">
                      <a16:colId xmlns="" xmlns:a16="http://schemas.microsoft.com/office/drawing/2014/main" val="20003"/>
                    </a:ext>
                  </a:extLst>
                </a:gridCol>
                <a:gridCol w="1511171">
                  <a:extLst>
                    <a:ext uri="{9D8B030D-6E8A-4147-A177-3AD203B41FA5}">
                      <a16:colId xmlns="" xmlns:a16="http://schemas.microsoft.com/office/drawing/2014/main" val="20004"/>
                    </a:ext>
                  </a:extLst>
                </a:gridCol>
              </a:tblGrid>
              <a:tr h="375894">
                <a:tc>
                  <a:txBody>
                    <a:bodyPr/>
                    <a:lstStyle/>
                    <a:p>
                      <a:pPr algn="ctr" fontAlgn="ctr"/>
                      <a:r>
                        <a:rPr lang="en-GB" sz="1200" b="1" u="none" strike="noStrike" dirty="0">
                          <a:effectLst/>
                        </a:rPr>
                        <a:t>Committee</a:t>
                      </a:r>
                      <a:endParaRPr lang="en-GB" sz="1200" b="1" i="0" u="none" strike="noStrike" dirty="0">
                        <a:solidFill>
                          <a:srgbClr val="000000"/>
                        </a:solidFill>
                        <a:effectLst/>
                        <a:latin typeface="+mn-ea"/>
                        <a:ea typeface="+mn-ea"/>
                      </a:endParaRPr>
                    </a:p>
                  </a:txBody>
                  <a:tcPr marL="3333" marR="3333" marT="3333" marB="0" anchor="ctr"/>
                </a:tc>
                <a:tc>
                  <a:txBody>
                    <a:bodyPr/>
                    <a:lstStyle/>
                    <a:p>
                      <a:pPr algn="ctr" fontAlgn="ctr"/>
                      <a:r>
                        <a:rPr lang="en-GB" sz="1200" b="1" u="none" strike="noStrike" dirty="0">
                          <a:effectLst/>
                        </a:rPr>
                        <a:t>Role</a:t>
                      </a:r>
                      <a:endParaRPr lang="en-GB" sz="1200" b="1" i="0" u="none" strike="noStrike" dirty="0">
                        <a:solidFill>
                          <a:srgbClr val="000000"/>
                        </a:solidFill>
                        <a:effectLst/>
                        <a:latin typeface="+mn-ea"/>
                        <a:ea typeface="+mn-ea"/>
                      </a:endParaRPr>
                    </a:p>
                  </a:txBody>
                  <a:tcPr marL="3333" marR="3333" marT="3333" marB="0" anchor="ctr"/>
                </a:tc>
                <a:tc>
                  <a:txBody>
                    <a:bodyPr/>
                    <a:lstStyle/>
                    <a:p>
                      <a:pPr algn="ctr" fontAlgn="ctr"/>
                      <a:r>
                        <a:rPr lang="en-GB" sz="1200" b="1" u="none" strike="noStrike" dirty="0">
                          <a:effectLst/>
                        </a:rPr>
                        <a:t>Mr/Ms</a:t>
                      </a:r>
                      <a:endParaRPr lang="en-GB" sz="1200" b="1" i="0" u="none" strike="noStrike" dirty="0">
                        <a:solidFill>
                          <a:srgbClr val="000000"/>
                        </a:solidFill>
                        <a:effectLst/>
                        <a:latin typeface="+mn-ea"/>
                        <a:ea typeface="+mn-ea"/>
                      </a:endParaRPr>
                    </a:p>
                  </a:txBody>
                  <a:tcPr marL="3333" marR="3333" marT="3333" marB="0" anchor="ctr"/>
                </a:tc>
                <a:tc>
                  <a:txBody>
                    <a:bodyPr/>
                    <a:lstStyle/>
                    <a:p>
                      <a:pPr algn="ctr" fontAlgn="ctr"/>
                      <a:r>
                        <a:rPr lang="en-GB" sz="1200" b="1" u="none" strike="noStrike" dirty="0">
                          <a:effectLst/>
                        </a:rPr>
                        <a:t>Name</a:t>
                      </a:r>
                      <a:endParaRPr lang="en-GB" sz="1200" b="1" i="0" u="none" strike="noStrike" dirty="0">
                        <a:solidFill>
                          <a:srgbClr val="000000"/>
                        </a:solidFill>
                        <a:effectLst/>
                        <a:latin typeface="+mn-ea"/>
                        <a:ea typeface="+mn-ea"/>
                      </a:endParaRPr>
                    </a:p>
                  </a:txBody>
                  <a:tcPr marL="3333" marR="3333" marT="3333" marB="0" anchor="ctr"/>
                </a:tc>
                <a:tc>
                  <a:txBody>
                    <a:bodyPr/>
                    <a:lstStyle/>
                    <a:p>
                      <a:pPr algn="ctr" fontAlgn="ctr"/>
                      <a:r>
                        <a:rPr lang="en-GB" sz="1200" b="1" u="none" strike="noStrike" dirty="0">
                          <a:effectLst/>
                        </a:rPr>
                        <a:t>Surname</a:t>
                      </a:r>
                      <a:endParaRPr lang="en-GB" sz="1200" b="1"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0"/>
                  </a:ext>
                </a:extLst>
              </a:tr>
              <a:tr h="129939">
                <a:tc rowSpan="3">
                  <a:txBody>
                    <a:bodyPr/>
                    <a:lstStyle/>
                    <a:p>
                      <a:pPr algn="ctr" fontAlgn="ctr"/>
                      <a:r>
                        <a:rPr lang="en-GB" sz="1200" u="none" strike="noStrike" dirty="0" smtClean="0">
                          <a:effectLst/>
                        </a:rPr>
                        <a:t>E&amp;P Committee </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Emeka</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Ene</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1"/>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Aidid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Chee Tahir</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2"/>
                  </a:ext>
                </a:extLst>
              </a:tr>
              <a:tr h="129939">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l" fontAlgn="b"/>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b"/>
                </a:tc>
                <a:tc>
                  <a:txBody>
                    <a:bodyPr/>
                    <a:lstStyle/>
                    <a:p>
                      <a:pPr algn="l" fontAlgn="b"/>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b"/>
                </a:tc>
                <a:tc>
                  <a:txBody>
                    <a:bodyPr/>
                    <a:lstStyle/>
                    <a:p>
                      <a:pPr algn="l" fontAlgn="b"/>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b"/>
                </a:tc>
                <a:extLst>
                  <a:ext uri="{0D108BD9-81ED-4DB2-BD59-A6C34878D82A}">
                    <a16:rowId xmlns="" xmlns:a16="http://schemas.microsoft.com/office/drawing/2014/main" val="10003"/>
                  </a:ext>
                </a:extLst>
              </a:tr>
              <a:tr h="129939">
                <a:tc rowSpan="3">
                  <a:txBody>
                    <a:bodyPr/>
                    <a:lstStyle/>
                    <a:p>
                      <a:pPr algn="ctr" fontAlgn="ctr"/>
                      <a:r>
                        <a:rPr lang="en-GB" sz="1200" u="none" strike="noStrike">
                          <a:effectLst/>
                        </a:rPr>
                        <a:t>Storage Committee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Ladislav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Barkoci</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4"/>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Dr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Amer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 Abdel Haq</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5"/>
                  </a:ext>
                </a:extLst>
              </a:tr>
              <a:tr h="129939">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Petra</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Bocmanova</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6"/>
                  </a:ext>
                </a:extLst>
              </a:tr>
              <a:tr h="129939">
                <a:tc rowSpan="3">
                  <a:txBody>
                    <a:bodyPr/>
                    <a:lstStyle/>
                    <a:p>
                      <a:pPr algn="ctr" fontAlgn="ctr"/>
                      <a:r>
                        <a:rPr lang="en-GB" sz="1200" u="none" strike="noStrike">
                          <a:effectLst/>
                        </a:rPr>
                        <a:t>Transmission Committee</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Vittorio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Musazzi</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7"/>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Rudy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Van Beurden </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8"/>
                  </a:ext>
                </a:extLst>
              </a:tr>
              <a:tr h="129939">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Marco</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Fabbro</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9"/>
                  </a:ext>
                </a:extLst>
              </a:tr>
              <a:tr h="129939">
                <a:tc rowSpan="3">
                  <a:txBody>
                    <a:bodyPr/>
                    <a:lstStyle/>
                    <a:p>
                      <a:pPr algn="ctr" fontAlgn="ctr"/>
                      <a:r>
                        <a:rPr lang="en-GB" sz="1200" u="none" strike="noStrike">
                          <a:effectLst/>
                        </a:rPr>
                        <a:t>Distribution Committee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Dr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Jürgen</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Grönner</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0"/>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Stephane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Grit</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1"/>
                  </a:ext>
                </a:extLst>
              </a:tr>
              <a:tr h="129939">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Klaas</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Uwe</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2"/>
                  </a:ext>
                </a:extLst>
              </a:tr>
              <a:tr h="236674">
                <a:tc rowSpan="3">
                  <a:txBody>
                    <a:bodyPr/>
                    <a:lstStyle/>
                    <a:p>
                      <a:pPr algn="ctr" fontAlgn="ctr"/>
                      <a:r>
                        <a:rPr lang="en-GB" sz="1200" u="none" strike="noStrike">
                          <a:effectLst/>
                        </a:rPr>
                        <a:t>Utilisation Committee</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 Willian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Anderson Lehmkuhl</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3"/>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marL="0" algn="ctr" defTabSz="914400" rtl="0" eaLnBrk="1" fontAlgn="ctr" latinLnBrk="0" hangingPunct="1"/>
                      <a:r>
                        <a:rPr lang="en-GB" sz="1200" u="none" strike="noStrike" kern="1200">
                          <a:solidFill>
                            <a:schemeClr val="dk1"/>
                          </a:solidFill>
                          <a:effectLst/>
                          <a:latin typeface="+mn-lt"/>
                          <a:ea typeface="+mn-ea"/>
                          <a:cs typeface="+mn-cs"/>
                        </a:rPr>
                        <a:t>Yong Shin</a:t>
                      </a:r>
                    </a:p>
                  </a:txBody>
                  <a:tcPr marL="3333" marR="3333" marT="3333" marB="0" anchor="ctr"/>
                </a:tc>
                <a:tc>
                  <a:txBody>
                    <a:bodyPr/>
                    <a:lstStyle/>
                    <a:p>
                      <a:pPr marL="0" algn="ctr" defTabSz="914400" rtl="0" eaLnBrk="1" fontAlgn="ctr" latinLnBrk="0" hangingPunct="1"/>
                      <a:r>
                        <a:rPr lang="en-GB" sz="1200" u="none" strike="noStrike" kern="1200" dirty="0">
                          <a:solidFill>
                            <a:schemeClr val="dk1"/>
                          </a:solidFill>
                          <a:effectLst/>
                          <a:latin typeface="+mn-lt"/>
                          <a:ea typeface="+mn-ea"/>
                          <a:cs typeface="+mn-cs"/>
                        </a:rPr>
                        <a:t>Kim</a:t>
                      </a:r>
                    </a:p>
                  </a:txBody>
                  <a:tcPr marL="3333" marR="3333" marT="3333" marB="0" anchor="ctr"/>
                </a:tc>
                <a:extLst>
                  <a:ext uri="{0D108BD9-81ED-4DB2-BD59-A6C34878D82A}">
                    <a16:rowId xmlns="" xmlns:a16="http://schemas.microsoft.com/office/drawing/2014/main" val="10014"/>
                  </a:ext>
                </a:extLst>
              </a:tr>
              <a:tr h="129939">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marL="0" algn="ctr" defTabSz="914400" rtl="0" eaLnBrk="1" fontAlgn="ctr" latinLnBrk="0" hangingPunct="1"/>
                      <a:r>
                        <a:rPr lang="en-US" altLang="zh-CN" sz="1200" u="none" strike="noStrike" kern="1200" dirty="0" err="1" smtClean="0">
                          <a:solidFill>
                            <a:schemeClr val="dk1"/>
                          </a:solidFill>
                          <a:effectLst/>
                          <a:latin typeface="+mn-lt"/>
                          <a:ea typeface="+mn-ea"/>
                          <a:cs typeface="+mn-cs"/>
                        </a:rPr>
                        <a:t>Mr</a:t>
                      </a:r>
                      <a:endParaRPr lang="en-GB" sz="1200" u="none" strike="noStrike" kern="1200" dirty="0">
                        <a:solidFill>
                          <a:schemeClr val="dk1"/>
                        </a:solidFill>
                        <a:effectLst/>
                        <a:latin typeface="+mn-lt"/>
                        <a:ea typeface="+mn-ea"/>
                        <a:cs typeface="+mn-cs"/>
                      </a:endParaRPr>
                    </a:p>
                  </a:txBody>
                  <a:tcPr marL="3333" marR="3333" marT="333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u="none" strike="noStrike" kern="1200" dirty="0">
                          <a:solidFill>
                            <a:schemeClr val="dk1"/>
                          </a:solidFill>
                          <a:effectLst/>
                          <a:latin typeface="+mn-lt"/>
                          <a:ea typeface="+mn-ea"/>
                          <a:cs typeface="+mn-cs"/>
                        </a:rPr>
                        <a:t> </a:t>
                      </a:r>
                      <a:r>
                        <a:rPr lang="pt-BR" sz="1200" u="none" strike="noStrike" kern="1200" dirty="0" smtClean="0">
                          <a:solidFill>
                            <a:schemeClr val="dk1"/>
                          </a:solidFill>
                          <a:effectLst/>
                          <a:latin typeface="+mn-lt"/>
                          <a:ea typeface="+mn-ea"/>
                          <a:cs typeface="+mn-cs"/>
                        </a:rPr>
                        <a:t>Thais</a:t>
                      </a:r>
                      <a:endParaRPr lang="en-GB" sz="1200" u="none" strike="noStrike" kern="1200" dirty="0">
                        <a:solidFill>
                          <a:schemeClr val="dk1"/>
                        </a:solidFill>
                        <a:effectLst/>
                        <a:latin typeface="+mn-lt"/>
                        <a:ea typeface="+mn-ea"/>
                        <a:cs typeface="+mn-cs"/>
                      </a:endParaRPr>
                    </a:p>
                  </a:txBody>
                  <a:tcPr marL="3333" marR="3333" marT="333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200" u="none" strike="noStrike" kern="1200" dirty="0" smtClean="0">
                          <a:solidFill>
                            <a:schemeClr val="dk1"/>
                          </a:solidFill>
                          <a:effectLst/>
                          <a:latin typeface="+mn-lt"/>
                          <a:ea typeface="+mn-ea"/>
                          <a:cs typeface="+mn-cs"/>
                        </a:rPr>
                        <a:t>Cunha</a:t>
                      </a:r>
                      <a:r>
                        <a:rPr lang="en-GB" sz="1200" u="none" strike="noStrike" kern="1200" dirty="0">
                          <a:solidFill>
                            <a:schemeClr val="dk1"/>
                          </a:solidFill>
                          <a:effectLst/>
                          <a:latin typeface="+mn-lt"/>
                          <a:ea typeface="+mn-ea"/>
                          <a:cs typeface="+mn-cs"/>
                        </a:rPr>
                        <a:t> </a:t>
                      </a:r>
                    </a:p>
                  </a:txBody>
                  <a:tcPr marL="3333" marR="3333" marT="3333" marB="0" anchor="ctr"/>
                </a:tc>
                <a:extLst>
                  <a:ext uri="{0D108BD9-81ED-4DB2-BD59-A6C34878D82A}">
                    <a16:rowId xmlns="" xmlns:a16="http://schemas.microsoft.com/office/drawing/2014/main" val="10015"/>
                  </a:ext>
                </a:extLst>
              </a:tr>
              <a:tr h="250595">
                <a:tc>
                  <a:txBody>
                    <a:bodyPr/>
                    <a:lstStyle/>
                    <a:p>
                      <a:pPr algn="ctr" fontAlgn="ctr"/>
                      <a:r>
                        <a:rPr lang="en-GB" sz="1200" u="none" strike="noStrike">
                          <a:effectLst/>
                        </a:rPr>
                        <a:t>Sustainability Committee</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Naiara</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Ortiz de Mendibil</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6"/>
                  </a:ext>
                </a:extLst>
              </a:tr>
              <a:tr h="129939">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Jon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Freeman </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7"/>
                  </a:ext>
                </a:extLst>
              </a:tr>
              <a:tr h="110742">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Juan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Antonio Pérez</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8"/>
                  </a:ext>
                </a:extLst>
              </a:tr>
              <a:tr h="129939">
                <a:tc rowSpan="3">
                  <a:txBody>
                    <a:bodyPr/>
                    <a:lstStyle/>
                    <a:p>
                      <a:pPr algn="ctr" fontAlgn="ctr"/>
                      <a:r>
                        <a:rPr lang="en-GB" sz="1200" u="none" strike="noStrike" dirty="0">
                          <a:effectLst/>
                        </a:rPr>
                        <a:t>Strategy Committee</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 </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Amir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 Foster</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9"/>
                  </a:ext>
                </a:extLst>
              </a:tr>
              <a:tr h="129939">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Yan</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Kang</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20"/>
                  </a:ext>
                </a:extLst>
              </a:tr>
              <a:tr h="172226">
                <a:tc vMerge="1">
                  <a:txBody>
                    <a:bodyPr/>
                    <a:lstStyle/>
                    <a:p>
                      <a:endParaRPr lang="en-GB"/>
                    </a:p>
                  </a:txBody>
                  <a:tcPr/>
                </a:tc>
                <a:tc>
                  <a:txBody>
                    <a:bodyPr/>
                    <a:lstStyle/>
                    <a:p>
                      <a:pPr algn="ctr" fontAlgn="ctr"/>
                      <a:r>
                        <a:rPr lang="en-GB" sz="1200" u="none" strike="noStrike" dirty="0">
                          <a:effectLst/>
                        </a:rPr>
                        <a:t>Secretary</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Dr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Eric</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Semel</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2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875878912"/>
              </p:ext>
            </p:extLst>
          </p:nvPr>
        </p:nvGraphicFramePr>
        <p:xfrm>
          <a:off x="6036945" y="1381123"/>
          <a:ext cx="6017417" cy="4401205"/>
        </p:xfrm>
        <a:graphic>
          <a:graphicData uri="http://schemas.openxmlformats.org/drawingml/2006/table">
            <a:tbl>
              <a:tblPr>
                <a:tableStyleId>{F5AB1C69-6EDB-4FF4-983F-18BD219EF322}</a:tableStyleId>
              </a:tblPr>
              <a:tblGrid>
                <a:gridCol w="1836265">
                  <a:extLst>
                    <a:ext uri="{9D8B030D-6E8A-4147-A177-3AD203B41FA5}">
                      <a16:colId xmlns="" xmlns:a16="http://schemas.microsoft.com/office/drawing/2014/main" val="20000"/>
                    </a:ext>
                  </a:extLst>
                </a:gridCol>
                <a:gridCol w="781366">
                  <a:extLst>
                    <a:ext uri="{9D8B030D-6E8A-4147-A177-3AD203B41FA5}">
                      <a16:colId xmlns="" xmlns:a16="http://schemas.microsoft.com/office/drawing/2014/main" val="20001"/>
                    </a:ext>
                  </a:extLst>
                </a:gridCol>
                <a:gridCol w="578166">
                  <a:extLst>
                    <a:ext uri="{9D8B030D-6E8A-4147-A177-3AD203B41FA5}">
                      <a16:colId xmlns="" xmlns:a16="http://schemas.microsoft.com/office/drawing/2014/main" val="20002"/>
                    </a:ext>
                  </a:extLst>
                </a:gridCol>
                <a:gridCol w="1046148">
                  <a:extLst>
                    <a:ext uri="{9D8B030D-6E8A-4147-A177-3AD203B41FA5}">
                      <a16:colId xmlns="" xmlns:a16="http://schemas.microsoft.com/office/drawing/2014/main" val="20003"/>
                    </a:ext>
                  </a:extLst>
                </a:gridCol>
                <a:gridCol w="576593">
                  <a:extLst>
                    <a:ext uri="{9D8B030D-6E8A-4147-A177-3AD203B41FA5}">
                      <a16:colId xmlns="" xmlns:a16="http://schemas.microsoft.com/office/drawing/2014/main" val="20004"/>
                    </a:ext>
                  </a:extLst>
                </a:gridCol>
                <a:gridCol w="1198879">
                  <a:extLst>
                    <a:ext uri="{9D8B030D-6E8A-4147-A177-3AD203B41FA5}">
                      <a16:colId xmlns="" xmlns:a16="http://schemas.microsoft.com/office/drawing/2014/main" val="20005"/>
                    </a:ext>
                  </a:extLst>
                </a:gridCol>
              </a:tblGrid>
              <a:tr h="266791">
                <a:tc rowSpan="3">
                  <a:txBody>
                    <a:bodyPr/>
                    <a:lstStyle/>
                    <a:p>
                      <a:pPr algn="ctr" fontAlgn="ctr"/>
                      <a:r>
                        <a:rPr lang="en-GB" sz="1200" u="none" strike="noStrike" dirty="0">
                          <a:effectLst/>
                        </a:rPr>
                        <a:t>Gas Markets Committee</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a:effectLst/>
                        </a:rPr>
                        <a:t>Mohd Khairuddin Ab </a:t>
                      </a:r>
                      <a:endParaRPr lang="en-GB" sz="1200" b="0" i="0" u="none" strike="noStrike">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Khalik</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0"/>
                  </a:ext>
                </a:extLst>
              </a:tr>
              <a:tr h="194482">
                <a:tc vMerge="1">
                  <a:txBody>
                    <a:bodyPr/>
                    <a:lstStyle/>
                    <a:p>
                      <a:endParaRPr lang="en-GB"/>
                    </a:p>
                  </a:txBody>
                  <a:tcPr/>
                </a:tc>
                <a:tc>
                  <a:txBody>
                    <a:bodyPr/>
                    <a:lstStyle/>
                    <a:p>
                      <a:pPr algn="ctr" fontAlgn="ctr"/>
                      <a:r>
                        <a:rPr lang="en-GB" sz="1200" u="none" strike="noStrike" dirty="0">
                          <a:effectLst/>
                        </a:rPr>
                        <a:t>Vice 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a:effectLst/>
                        </a:rPr>
                        <a:t>Rafael </a:t>
                      </a:r>
                      <a:endParaRPr lang="en-GB" sz="1200" b="0" i="0" u="none" strike="noStrike">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Lamastra Junior</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1"/>
                  </a:ext>
                </a:extLst>
              </a:tr>
              <a:tr h="194482">
                <a:tc vMerge="1">
                  <a:txBody>
                    <a:bodyPr/>
                    <a:lstStyle/>
                    <a:p>
                      <a:endParaRPr lang="en-GB"/>
                    </a:p>
                  </a:txBody>
                  <a:tcPr/>
                </a:tc>
                <a:tc>
                  <a:txBody>
                    <a:bodyPr/>
                    <a:lstStyle/>
                    <a:p>
                      <a:pPr algn="ctr" fontAlgn="ctr"/>
                      <a:r>
                        <a:rPr lang="en-GB" sz="1200" u="none" strike="noStrike" dirty="0">
                          <a:effectLst/>
                        </a:rPr>
                        <a:t>Secretary</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a:effectLst/>
                        </a:rPr>
                        <a:t>Elinor</a:t>
                      </a:r>
                      <a:endParaRPr lang="en-GB" sz="1200" b="0" i="0" u="none" strike="noStrike">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Bahrom</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2"/>
                  </a:ext>
                </a:extLst>
              </a:tr>
              <a:tr h="194482">
                <a:tc rowSpan="3">
                  <a:txBody>
                    <a:bodyPr/>
                    <a:lstStyle/>
                    <a:p>
                      <a:pPr algn="ctr" fontAlgn="ctr"/>
                      <a:r>
                        <a:rPr lang="en-GB" sz="1200" u="none" strike="noStrike" dirty="0">
                          <a:effectLst/>
                        </a:rPr>
                        <a:t>LNG Committee </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Mi Jung</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Nam</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3"/>
                  </a:ext>
                </a:extLst>
              </a:tr>
              <a:tr h="194482">
                <a:tc vMerge="1">
                  <a:txBody>
                    <a:bodyPr/>
                    <a:lstStyle/>
                    <a:p>
                      <a:endParaRPr lang="en-GB"/>
                    </a:p>
                  </a:txBody>
                  <a:tcPr/>
                </a:tc>
                <a:tc>
                  <a:txBody>
                    <a:bodyPr/>
                    <a:lstStyle/>
                    <a:p>
                      <a:pPr algn="ctr" fontAlgn="ctr"/>
                      <a:r>
                        <a:rPr lang="en-GB" sz="1200" u="none" strike="noStrike">
                          <a:effectLst/>
                        </a:rPr>
                        <a:t>Vice 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Atsuo</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 Kanno</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4"/>
                  </a:ext>
                </a:extLst>
              </a:tr>
              <a:tr h="194482">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smtClean="0">
                          <a:effectLst/>
                        </a:rPr>
                        <a:t>Eun Ju</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Lee</a:t>
                      </a:r>
                      <a:endParaRPr lang="en-GB" sz="1200" b="0" i="0" u="none" strike="noStrike">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5"/>
                  </a:ext>
                </a:extLst>
              </a:tr>
              <a:tr h="194482">
                <a:tc rowSpan="3">
                  <a:txBody>
                    <a:bodyPr/>
                    <a:lstStyle/>
                    <a:p>
                      <a:pPr algn="ctr" fontAlgn="ctr"/>
                      <a:r>
                        <a:rPr lang="en-GB" sz="1200" u="none" strike="noStrike">
                          <a:effectLst/>
                        </a:rPr>
                        <a:t>Marketing and Communications Committee </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Akmal </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Zaghloul</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6"/>
                  </a:ext>
                </a:extLst>
              </a:tr>
              <a:tr h="194482">
                <a:tc vMerge="1">
                  <a:txBody>
                    <a:bodyPr/>
                    <a:lstStyle/>
                    <a:p>
                      <a:endParaRPr lang="en-GB"/>
                    </a:p>
                  </a:txBody>
                  <a:tcPr/>
                </a:tc>
                <a:tc>
                  <a:txBody>
                    <a:bodyPr/>
                    <a:lstStyle/>
                    <a:p>
                      <a:pPr algn="ctr" fontAlgn="ctr"/>
                      <a:r>
                        <a:rPr lang="en-GB" sz="1200" u="none" strike="noStrike" dirty="0">
                          <a:effectLst/>
                        </a:rPr>
                        <a:t>Vice 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Juraj </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Adamica</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7"/>
                  </a:ext>
                </a:extLst>
              </a:tr>
              <a:tr h="194482">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8"/>
                  </a:ext>
                </a:extLst>
              </a:tr>
              <a:tr h="194482">
                <a:tc rowSpan="3">
                  <a:txBody>
                    <a:bodyPr/>
                    <a:lstStyle/>
                    <a:p>
                      <a:pPr algn="ctr" fontAlgn="ctr"/>
                      <a:r>
                        <a:rPr lang="en-GB" sz="1200" u="none" strike="noStrike">
                          <a:effectLst/>
                        </a:rPr>
                        <a:t>R&amp;D and Innovation Committee</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Dr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Gerard</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Martinus</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09"/>
                  </a:ext>
                </a:extLst>
              </a:tr>
              <a:tr h="194482">
                <a:tc vMerge="1">
                  <a:txBody>
                    <a:bodyPr/>
                    <a:lstStyle/>
                    <a:p>
                      <a:endParaRPr lang="en-GB"/>
                    </a:p>
                  </a:txBody>
                  <a:tcPr/>
                </a:tc>
                <a:tc>
                  <a:txBody>
                    <a:bodyPr/>
                    <a:lstStyle/>
                    <a:p>
                      <a:pPr algn="ctr" fontAlgn="ctr"/>
                      <a:r>
                        <a:rPr lang="en-GB" sz="1200" u="none" strike="noStrike" dirty="0">
                          <a:effectLst/>
                        </a:rPr>
                        <a:t>Vice Chair</a:t>
                      </a:r>
                      <a:endParaRPr lang="en-GB" sz="12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Dr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dirty="0">
                          <a:effectLst/>
                        </a:rPr>
                        <a:t>Duncan </a:t>
                      </a:r>
                      <a:endParaRPr lang="en-GB" sz="1200" b="0" i="0" u="none" strike="noStrike" dirty="0">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Robinson</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0"/>
                  </a:ext>
                </a:extLst>
              </a:tr>
              <a:tr h="194482">
                <a:tc vMerge="1">
                  <a:txBody>
                    <a:bodyPr/>
                    <a:lstStyle/>
                    <a:p>
                      <a:endParaRPr lang="en-GB"/>
                    </a:p>
                  </a:txBody>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tc>
                <a:tc gridSpan="2">
                  <a:txBody>
                    <a:bodyPr/>
                    <a:lstStyle/>
                    <a:p>
                      <a:pPr algn="ctr" fontAlgn="ctr"/>
                      <a:r>
                        <a:rPr lang="en-GB" sz="1200" u="none" strike="noStrike">
                          <a:effectLst/>
                        </a:rPr>
                        <a:t>Bert-Jan </a:t>
                      </a:r>
                      <a:endParaRPr lang="en-GB" sz="1200" b="0" i="0" u="none" strike="noStrike">
                        <a:solidFill>
                          <a:srgbClr val="000000"/>
                        </a:solidFill>
                        <a:effectLst/>
                        <a:latin typeface="+mn-ea"/>
                        <a:ea typeface="+mn-ea"/>
                      </a:endParaRPr>
                    </a:p>
                  </a:txBody>
                  <a:tcPr marL="3333" marR="3333" marT="3333" marB="0" anchor="ctr"/>
                </a:tc>
                <a:tc hMerge="1">
                  <a:txBody>
                    <a:bodyPr/>
                    <a:lstStyle/>
                    <a:p>
                      <a:pPr algn="ctr" fontAlgn="ctr"/>
                      <a:endParaRPr lang="en-GB" sz="1000" b="0" i="0" u="none" strike="noStrike" dirty="0">
                        <a:solidFill>
                          <a:srgbClr val="000000"/>
                        </a:solidFill>
                        <a:effectLst/>
                        <a:latin typeface="+mn-ea"/>
                        <a:ea typeface="+mn-ea"/>
                      </a:endParaRPr>
                    </a:p>
                  </a:txBody>
                  <a:tcPr marL="3333" marR="3333" marT="3333" marB="0" anchor="ctr"/>
                </a:tc>
                <a:tc>
                  <a:txBody>
                    <a:bodyPr/>
                    <a:lstStyle/>
                    <a:p>
                      <a:pPr algn="ctr" fontAlgn="ctr"/>
                      <a:r>
                        <a:rPr lang="en-GB" sz="1200" u="none" strike="noStrike" dirty="0">
                          <a:effectLst/>
                        </a:rPr>
                        <a:t>van Leeuwen </a:t>
                      </a:r>
                      <a:endParaRPr lang="en-GB" sz="1200" b="0" i="0" u="none" strike="noStrike" dirty="0">
                        <a:solidFill>
                          <a:srgbClr val="000000"/>
                        </a:solidFill>
                        <a:effectLst/>
                        <a:latin typeface="+mn-ea"/>
                        <a:ea typeface="+mn-ea"/>
                      </a:endParaRPr>
                    </a:p>
                  </a:txBody>
                  <a:tcPr marL="3333" marR="3333" marT="3333" marB="0" anchor="ctr"/>
                </a:tc>
                <a:extLst>
                  <a:ext uri="{0D108BD9-81ED-4DB2-BD59-A6C34878D82A}">
                    <a16:rowId xmlns="" xmlns:a16="http://schemas.microsoft.com/office/drawing/2014/main" val="10011"/>
                  </a:ext>
                </a:extLst>
              </a:tr>
              <a:tr h="194482">
                <a:tc gridSpan="6">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0012"/>
                  </a:ext>
                </a:extLst>
              </a:tr>
              <a:tr h="400187">
                <a:tc>
                  <a:txBody>
                    <a:bodyPr/>
                    <a:lstStyle/>
                    <a:p>
                      <a:pPr algn="ctr" fontAlgn="ctr"/>
                      <a:r>
                        <a:rPr lang="en-GB" sz="1200" b="1" u="none" strike="noStrike" dirty="0">
                          <a:effectLst/>
                        </a:rPr>
                        <a:t>Task Forces</a:t>
                      </a:r>
                      <a:endParaRPr lang="en-GB" sz="1200" b="1"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b="1" u="none" strike="noStrike" dirty="0">
                          <a:effectLst/>
                        </a:rPr>
                        <a:t>Role </a:t>
                      </a:r>
                      <a:endParaRPr lang="en-GB" sz="1200" b="1"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b="1" u="none" strike="noStrike" dirty="0">
                          <a:effectLst/>
                        </a:rPr>
                        <a:t>Mr/Ms</a:t>
                      </a:r>
                      <a:endParaRPr lang="en-GB" sz="1200" b="1"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b="1" u="none" strike="noStrike" dirty="0">
                          <a:effectLst/>
                        </a:rPr>
                        <a:t>Name</a:t>
                      </a:r>
                      <a:endParaRPr lang="en-GB" sz="1200" b="1"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b="1" u="none" strike="noStrike" dirty="0">
                          <a:effectLst/>
                        </a:rPr>
                        <a:t>Surname</a:t>
                      </a:r>
                      <a:endParaRPr lang="en-GB" sz="1200" b="1"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3"/>
                  </a:ext>
                </a:extLst>
              </a:tr>
              <a:tr h="251970">
                <a:tc>
                  <a:txBody>
                    <a:bodyPr/>
                    <a:lstStyle/>
                    <a:p>
                      <a:pPr algn="ctr" fontAlgn="ctr"/>
                      <a:r>
                        <a:rPr lang="en-GB" sz="1200" u="none" strike="noStrike">
                          <a:effectLst/>
                        </a:rPr>
                        <a:t>TFS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smtClean="0">
                          <a:effectLst/>
                        </a:rPr>
                        <a:t>Ms</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a:effectLst/>
                        </a:rPr>
                        <a:t>Luz</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Stella Murgas Maya</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4"/>
                  </a:ext>
                </a:extLst>
              </a:tr>
              <a:tr h="194482">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5"/>
                  </a:ext>
                </a:extLst>
              </a:tr>
              <a:tr h="370545">
                <a:tc>
                  <a:txBody>
                    <a:bodyPr/>
                    <a:lstStyle/>
                    <a:p>
                      <a:pPr algn="ctr" fontAlgn="ctr"/>
                      <a:r>
                        <a:rPr lang="en-GB" sz="1200" u="none" strike="noStrike">
                          <a:effectLst/>
                        </a:rPr>
                        <a:t>TFN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a:effectLst/>
                        </a:rPr>
                        <a:t>Chair</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smtClean="0">
                          <a:effectLst/>
                        </a:rPr>
                        <a:t>Mr</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a:effectLst/>
                        </a:rPr>
                        <a:t>Jean-Marc</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Leroy</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6"/>
                  </a:ext>
                </a:extLst>
              </a:tr>
              <a:tr h="194482">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Secretary</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7"/>
                  </a:ext>
                </a:extLst>
              </a:tr>
              <a:tr h="194482">
                <a:tc>
                  <a:txBody>
                    <a:bodyPr/>
                    <a:lstStyle/>
                    <a:p>
                      <a:pPr algn="ctr" fontAlgn="ctr"/>
                      <a:r>
                        <a:rPr lang="en-GB" sz="1200" u="none" strike="noStrike">
                          <a:effectLst/>
                        </a:rPr>
                        <a:t>TFD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Chair</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smtClean="0">
                          <a:effectLst/>
                        </a:rPr>
                        <a:t>Dr</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Yongping</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Zhai</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8"/>
                  </a:ext>
                </a:extLst>
              </a:tr>
              <a:tr h="194482">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dirty="0">
                          <a:effectLst/>
                        </a:rPr>
                        <a:t>Secretary</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a:txBody>
                    <a:bodyPr/>
                    <a:lstStyle/>
                    <a:p>
                      <a:pPr algn="ctr" fontAlgn="ctr"/>
                      <a:r>
                        <a:rPr lang="en-GB" sz="1200" u="none" strike="noStrike">
                          <a:effectLst/>
                        </a:rPr>
                        <a:t> </a:t>
                      </a:r>
                      <a:endParaRPr lang="en-GB" sz="1200" b="0" i="0" u="none" strike="noStrike">
                        <a:solidFill>
                          <a:srgbClr val="000000"/>
                        </a:solidFill>
                        <a:effectLst/>
                        <a:latin typeface="+mn-ea"/>
                        <a:ea typeface="+mn-ea"/>
                      </a:endParaRPr>
                    </a:p>
                  </a:txBody>
                  <a:tcPr marL="3333" marR="3333" marT="3333" marB="0" anchor="ctr">
                    <a:solidFill>
                      <a:schemeClr val="accent4">
                        <a:lumMod val="20000"/>
                        <a:lumOff val="80000"/>
                      </a:schemeClr>
                    </a:solidFill>
                  </a:tcPr>
                </a:tc>
                <a:tc gridSpan="2">
                  <a:txBody>
                    <a:bodyPr/>
                    <a:lstStyle/>
                    <a:p>
                      <a:pPr algn="ctr" fontAlgn="ctr"/>
                      <a:r>
                        <a:rPr lang="en-GB" sz="1200" u="none" strike="noStrike" dirty="0">
                          <a:effectLst/>
                        </a:rPr>
                        <a:t> </a:t>
                      </a:r>
                      <a:endParaRPr lang="en-GB" sz="1200" b="0" i="0" u="none" strike="noStrike" dirty="0">
                        <a:solidFill>
                          <a:srgbClr val="000000"/>
                        </a:solidFill>
                        <a:effectLst/>
                        <a:latin typeface="+mn-ea"/>
                        <a:ea typeface="+mn-ea"/>
                      </a:endParaRPr>
                    </a:p>
                  </a:txBody>
                  <a:tcPr marL="3333" marR="3333" marT="3333" marB="0" anchor="ctr">
                    <a:solidFill>
                      <a:schemeClr val="accent4">
                        <a:lumMod val="20000"/>
                        <a:lumOff val="80000"/>
                      </a:schemeClr>
                    </a:solidFill>
                  </a:tcPr>
                </a:tc>
                <a:tc hMerge="1">
                  <a:txBody>
                    <a:bodyPr/>
                    <a:lstStyle/>
                    <a:p>
                      <a:endParaRPr lang="en-GB"/>
                    </a:p>
                  </a:txBody>
                  <a:tcPr/>
                </a:tc>
                <a:extLst>
                  <a:ext uri="{0D108BD9-81ED-4DB2-BD59-A6C34878D82A}">
                    <a16:rowId xmlns="" xmlns:a16="http://schemas.microsoft.com/office/drawing/2014/main" val="10019"/>
                  </a:ext>
                </a:extLst>
              </a:tr>
            </a:tbl>
          </a:graphicData>
        </a:graphic>
      </p:graphicFrame>
      <p:sp>
        <p:nvSpPr>
          <p:cNvPr id="2" name="灯片编号占位符 1"/>
          <p:cNvSpPr>
            <a:spLocks noGrp="1"/>
          </p:cNvSpPr>
          <p:nvPr>
            <p:ph type="sldNum" sz="quarter" idx="12"/>
          </p:nvPr>
        </p:nvSpPr>
        <p:spPr/>
        <p:txBody>
          <a:bodyPr/>
          <a:lstStyle/>
          <a:p>
            <a:fld id="{49AE70B2-8BF9-45C0-BB95-33D1B9D3A854}" type="slidenum">
              <a:rPr lang="zh-CN" altLang="en-US" smtClean="0"/>
              <a:t>16</a:t>
            </a:fld>
            <a:endParaRPr lang="en-US" altLang="zh-CN"/>
          </a:p>
        </p:txBody>
      </p:sp>
    </p:spTree>
    <p:extLst>
      <p:ext uri="{BB962C8B-B14F-4D97-AF65-F5344CB8AC3E}">
        <p14:creationId xmlns:p14="http://schemas.microsoft.com/office/powerpoint/2010/main" val="3153948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55600" y="386080"/>
            <a:ext cx="10109200" cy="705485"/>
          </a:xfrm>
        </p:spPr>
        <p:txBody>
          <a:bodyPr/>
          <a:lstStyle/>
          <a:p>
            <a:pPr algn="ctr"/>
            <a:r>
              <a:rPr lang="en-GB" dirty="0"/>
              <a:t>CC Meeting 3</a:t>
            </a:r>
          </a:p>
        </p:txBody>
      </p:sp>
      <p:sp>
        <p:nvSpPr>
          <p:cNvPr id="6" name="内容占位符 5"/>
          <p:cNvSpPr>
            <a:spLocks noGrp="1"/>
          </p:cNvSpPr>
          <p:nvPr>
            <p:ph idx="1"/>
          </p:nvPr>
        </p:nvSpPr>
        <p:spPr>
          <a:xfrm>
            <a:off x="356870" y="1271270"/>
            <a:ext cx="11456035" cy="5062623"/>
          </a:xfrm>
        </p:spPr>
        <p:txBody>
          <a:bodyPr>
            <a:normAutofit/>
          </a:bodyPr>
          <a:lstStyle/>
          <a:p>
            <a:pPr fontAlgn="ctr"/>
            <a:r>
              <a:rPr lang="en-GB" sz="2200" b="0" dirty="0">
                <a:solidFill>
                  <a:schemeClr val="tx1"/>
                </a:solidFill>
                <a:latin typeface="+mn-ea"/>
              </a:rPr>
              <a:t>Expected Activities to be organised: </a:t>
            </a:r>
            <a:r>
              <a:rPr lang="en-US" altLang="zh-CN" sz="2200" b="0" dirty="0">
                <a:solidFill>
                  <a:schemeClr val="tx1"/>
                </a:solidFill>
                <a:latin typeface="+mn-ea"/>
              </a:rPr>
              <a:t>On</a:t>
            </a:r>
            <a:r>
              <a:rPr lang="en-GB" sz="2200" b="0" dirty="0">
                <a:solidFill>
                  <a:schemeClr val="tx1"/>
                </a:solidFill>
                <a:latin typeface="+mn-ea"/>
              </a:rPr>
              <a:t>line lectures by IGU experts, IGU </a:t>
            </a:r>
            <a:r>
              <a:rPr lang="en-US" altLang="zh-CN" sz="2200" b="0" dirty="0">
                <a:solidFill>
                  <a:schemeClr val="tx1"/>
                </a:solidFill>
                <a:latin typeface="+mn-ea"/>
              </a:rPr>
              <a:t>G</a:t>
            </a:r>
            <a:r>
              <a:rPr lang="en-GB" sz="2200" b="0" dirty="0">
                <a:solidFill>
                  <a:schemeClr val="tx1"/>
                </a:solidFill>
                <a:latin typeface="+mn-ea"/>
              </a:rPr>
              <a:t>as &amp; </a:t>
            </a:r>
            <a:r>
              <a:rPr lang="en-US" sz="2200" b="0" dirty="0">
                <a:solidFill>
                  <a:schemeClr val="tx1"/>
                </a:solidFill>
                <a:latin typeface="+mn-ea"/>
              </a:rPr>
              <a:t>Y</a:t>
            </a:r>
            <a:r>
              <a:rPr lang="en-GB" sz="2200" b="0" dirty="0" err="1">
                <a:solidFill>
                  <a:schemeClr val="tx1"/>
                </a:solidFill>
                <a:latin typeface="+mn-ea"/>
              </a:rPr>
              <a:t>outh</a:t>
            </a:r>
            <a:r>
              <a:rPr lang="en-GB" sz="2200" b="0" dirty="0">
                <a:solidFill>
                  <a:schemeClr val="tx1"/>
                </a:solidFill>
                <a:latin typeface="+mn-ea"/>
              </a:rPr>
              <a:t> Actions (training young professionals</a:t>
            </a:r>
            <a:r>
              <a:rPr lang="en-GB" sz="2200" b="0" dirty="0" smtClean="0">
                <a:solidFill>
                  <a:schemeClr val="tx1"/>
                </a:solidFill>
                <a:latin typeface="+mn-ea"/>
              </a:rPr>
              <a:t>)….</a:t>
            </a:r>
          </a:p>
          <a:p>
            <a:pPr fontAlgn="ctr"/>
            <a:r>
              <a:rPr lang="en-GB" sz="2200" b="0" dirty="0">
                <a:solidFill>
                  <a:schemeClr val="tx1"/>
                </a:solidFill>
                <a:latin typeface="+mn-ea"/>
              </a:rPr>
              <a:t>Sharing of the CC Personnel Database</a:t>
            </a:r>
          </a:p>
          <a:p>
            <a:pPr fontAlgn="ctr"/>
            <a:r>
              <a:rPr lang="en-GB" sz="2200" b="0" dirty="0" smtClean="0">
                <a:solidFill>
                  <a:schemeClr val="tx1"/>
                </a:solidFill>
                <a:latin typeface="+mn-ea"/>
              </a:rPr>
              <a:t>Discussion </a:t>
            </a:r>
            <a:r>
              <a:rPr lang="en-GB" sz="2200" b="0" dirty="0">
                <a:solidFill>
                  <a:schemeClr val="tx1"/>
                </a:solidFill>
                <a:latin typeface="+mn-ea"/>
              </a:rPr>
              <a:t>Topic Two: Sessions and topics for WGC2025 to be discussed in </a:t>
            </a:r>
            <a:r>
              <a:rPr lang="en-GB" sz="2200" b="0" dirty="0" smtClean="0">
                <a:solidFill>
                  <a:schemeClr val="tx1"/>
                </a:solidFill>
                <a:latin typeface="+mn-ea"/>
              </a:rPr>
              <a:t>1H </a:t>
            </a:r>
            <a:r>
              <a:rPr lang="en-GB" sz="2200" b="0" dirty="0">
                <a:solidFill>
                  <a:schemeClr val="tx1"/>
                </a:solidFill>
                <a:latin typeface="+mn-ea"/>
              </a:rPr>
              <a:t>2023 </a:t>
            </a:r>
            <a:r>
              <a:rPr lang="en-GB" sz="2200" b="0" dirty="0" smtClean="0">
                <a:solidFill>
                  <a:schemeClr val="tx1"/>
                </a:solidFill>
                <a:latin typeface="+mn-ea"/>
              </a:rPr>
              <a:t>(60 </a:t>
            </a:r>
            <a:r>
              <a:rPr lang="en-GB" sz="2200" b="0" dirty="0">
                <a:solidFill>
                  <a:schemeClr val="tx1"/>
                </a:solidFill>
                <a:latin typeface="+mn-ea"/>
              </a:rPr>
              <a:t>mins)</a:t>
            </a:r>
          </a:p>
          <a:p>
            <a:pPr marL="0" indent="0">
              <a:buNone/>
            </a:pPr>
            <a:endParaRPr lang="en-GB" dirty="0">
              <a:solidFill>
                <a:schemeClr val="tx1"/>
              </a:solidFill>
              <a:latin typeface="+mn-ea"/>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160</a:t>
            </a:fld>
            <a:endParaRPr lang="en-US" altLang="zh-CN"/>
          </a:p>
        </p:txBody>
      </p:sp>
    </p:spTree>
    <p:extLst>
      <p:ext uri="{BB962C8B-B14F-4D97-AF65-F5344CB8AC3E}">
        <p14:creationId xmlns:p14="http://schemas.microsoft.com/office/powerpoint/2010/main" val="17245229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70" y="1257300"/>
            <a:ext cx="11708130" cy="5041900"/>
          </a:xfrm>
        </p:spPr>
        <p:txBody>
          <a:bodyPr>
            <a:normAutofit fontScale="77500" lnSpcReduction="20000"/>
          </a:bodyPr>
          <a:lstStyle/>
          <a:p>
            <a:pPr marL="0" indent="0">
              <a:buNone/>
            </a:pPr>
            <a:r>
              <a:rPr lang="en-US" altLang="zh-CN" sz="2000" dirty="0">
                <a:solidFill>
                  <a:schemeClr val="tx1"/>
                </a:solidFill>
                <a:latin typeface="+mn-ea"/>
              </a:rPr>
              <a:t>Aim to </a:t>
            </a:r>
            <a:r>
              <a:rPr lang="en-GB" altLang="zh-CN" sz="2000" dirty="0" smtClean="0">
                <a:solidFill>
                  <a:schemeClr val="tx1"/>
                </a:solidFill>
                <a:latin typeface="+mn-ea"/>
              </a:rPr>
              <a:t>vitalise</a:t>
            </a:r>
            <a:r>
              <a:rPr lang="en-US" altLang="zh-CN" sz="2000" dirty="0" smtClean="0">
                <a:solidFill>
                  <a:schemeClr val="tx1"/>
                </a:solidFill>
                <a:latin typeface="+mn-ea"/>
              </a:rPr>
              <a:t> </a:t>
            </a:r>
            <a:r>
              <a:rPr lang="en-US" altLang="zh-CN" sz="2000" dirty="0">
                <a:solidFill>
                  <a:schemeClr val="tx1"/>
                </a:solidFill>
                <a:latin typeface="+mn-ea"/>
              </a:rPr>
              <a:t>the Committees/TFs through activities </a:t>
            </a:r>
          </a:p>
          <a:p>
            <a:r>
              <a:rPr lang="en-US" altLang="zh-CN" sz="2000" b="0" dirty="0">
                <a:solidFill>
                  <a:schemeClr val="tx1"/>
                </a:solidFill>
                <a:latin typeface="+mn-ea"/>
              </a:rPr>
              <a:t>Using IGU Members Portal to release information</a:t>
            </a:r>
            <a:endParaRPr lang="en-GB" sz="2000" b="0" dirty="0">
              <a:solidFill>
                <a:schemeClr val="tx1"/>
              </a:solidFill>
              <a:latin typeface="+mn-ea"/>
            </a:endParaRPr>
          </a:p>
          <a:p>
            <a:pPr marL="228600" lvl="1"/>
            <a:r>
              <a:rPr lang="en-US" altLang="zh-CN" sz="1600" b="0" dirty="0">
                <a:solidFill>
                  <a:schemeClr val="tx1"/>
                </a:solidFill>
                <a:latin typeface="+mn-ea"/>
              </a:rPr>
              <a:t>Committees/TFs are encouraged to release </a:t>
            </a:r>
            <a:r>
              <a:rPr lang="en-GB" sz="1600" b="0" dirty="0">
                <a:solidFill>
                  <a:schemeClr val="tx1"/>
                </a:solidFill>
                <a:latin typeface="+mn-ea"/>
              </a:rPr>
              <a:t>industry news, insights, summaries of meetings, research results, etc. on the platform of ‘Group’. </a:t>
            </a:r>
          </a:p>
          <a:p>
            <a:r>
              <a:rPr lang="en-GB" sz="2000" b="0" dirty="0">
                <a:solidFill>
                  <a:schemeClr val="tx1"/>
                </a:solidFill>
                <a:latin typeface="+mn-ea"/>
              </a:rPr>
              <a:t>Online lectures / video clips by IGU experts</a:t>
            </a:r>
          </a:p>
          <a:p>
            <a:pPr marL="228600" lvl="1"/>
            <a:r>
              <a:rPr lang="en-US" altLang="zh-CN" sz="1500" dirty="0">
                <a:solidFill>
                  <a:schemeClr val="tx1"/>
                </a:solidFill>
                <a:latin typeface="+mn-ea"/>
              </a:rPr>
              <a:t>Committees/TFs are encouraged to </a:t>
            </a:r>
            <a:r>
              <a:rPr lang="en-GB" altLang="zh-CN" sz="1500" dirty="0" smtClean="0">
                <a:solidFill>
                  <a:schemeClr val="tx1"/>
                </a:solidFill>
                <a:latin typeface="+mn-ea"/>
              </a:rPr>
              <a:t>organise</a:t>
            </a:r>
            <a:r>
              <a:rPr lang="en-US" altLang="zh-CN" sz="1500" dirty="0" smtClean="0">
                <a:solidFill>
                  <a:schemeClr val="tx1"/>
                </a:solidFill>
                <a:latin typeface="+mn-ea"/>
              </a:rPr>
              <a:t> </a:t>
            </a:r>
            <a:r>
              <a:rPr lang="en-US" altLang="zh-CN" sz="1500" dirty="0">
                <a:solidFill>
                  <a:schemeClr val="tx1"/>
                </a:solidFill>
                <a:latin typeface="+mn-ea"/>
              </a:rPr>
              <a:t>their experts  to give online lectures or make video clips to share </a:t>
            </a:r>
            <a:r>
              <a:rPr lang="en-GB" sz="1500" dirty="0">
                <a:solidFill>
                  <a:schemeClr val="tx1"/>
                </a:solidFill>
                <a:latin typeface="+mn-ea"/>
              </a:rPr>
              <a:t>gas industry </a:t>
            </a:r>
            <a:r>
              <a:rPr lang="en-US" altLang="zh-CN" sz="1500" dirty="0">
                <a:solidFill>
                  <a:schemeClr val="tx1"/>
                </a:solidFill>
                <a:latin typeface="+mn-ea"/>
              </a:rPr>
              <a:t>insights</a:t>
            </a:r>
            <a:r>
              <a:rPr lang="en-GB" sz="1500" dirty="0">
                <a:solidFill>
                  <a:schemeClr val="tx1"/>
                </a:solidFill>
                <a:latin typeface="+mn-ea"/>
              </a:rPr>
              <a:t>, advocate </a:t>
            </a:r>
            <a:r>
              <a:rPr lang="en-GB" sz="1500" dirty="0" smtClean="0">
                <a:solidFill>
                  <a:schemeClr val="tx1"/>
                </a:solidFill>
                <a:latin typeface="+mn-ea"/>
              </a:rPr>
              <a:t>for gas </a:t>
            </a:r>
            <a:r>
              <a:rPr lang="en-GB" sz="1500" dirty="0">
                <a:solidFill>
                  <a:schemeClr val="tx1"/>
                </a:solidFill>
                <a:latin typeface="+mn-ea"/>
              </a:rPr>
              <a:t>and discuss energy transition.  Results may be presented in the WGC2025</a:t>
            </a:r>
            <a:r>
              <a:rPr lang="en-GB" sz="1600" b="0" dirty="0" smtClean="0">
                <a:solidFill>
                  <a:schemeClr val="tx1"/>
                </a:solidFill>
                <a:latin typeface="+mn-ea"/>
              </a:rPr>
              <a:t>.</a:t>
            </a:r>
            <a:endParaRPr lang="en-GB" sz="1600" b="0" dirty="0">
              <a:solidFill>
                <a:schemeClr val="tx1"/>
              </a:solidFill>
              <a:latin typeface="+mn-ea"/>
            </a:endParaRPr>
          </a:p>
          <a:p>
            <a:r>
              <a:rPr lang="en-GB" sz="2000" b="0" dirty="0">
                <a:solidFill>
                  <a:schemeClr val="tx1"/>
                </a:solidFill>
                <a:latin typeface="+mn-ea"/>
              </a:rPr>
              <a:t>IGU Gas &amp; Youth Actions (training young professionals)</a:t>
            </a:r>
          </a:p>
          <a:p>
            <a:pPr marL="228600" lvl="1"/>
            <a:r>
              <a:rPr lang="en-GB" sz="1600" b="0" dirty="0">
                <a:solidFill>
                  <a:schemeClr val="tx1"/>
                </a:solidFill>
                <a:latin typeface="+mn-ea"/>
              </a:rPr>
              <a:t>Chinese members plan to invite IGU experts to give Online/offline training courses with IGU granted certificates to young professionals, as activity to support the Young Leaders Forum in WGC2025. Such training activities can be extended to members in other regions or other </a:t>
            </a:r>
            <a:r>
              <a:rPr lang="en-GB" sz="1600" b="0" dirty="0" smtClean="0">
                <a:solidFill>
                  <a:schemeClr val="tx1"/>
                </a:solidFill>
                <a:latin typeface="+mn-ea"/>
              </a:rPr>
              <a:t>types </a:t>
            </a:r>
            <a:r>
              <a:rPr lang="en-GB" sz="1600" b="0" dirty="0">
                <a:solidFill>
                  <a:schemeClr val="tx1"/>
                </a:solidFill>
                <a:latin typeface="+mn-ea"/>
              </a:rPr>
              <a:t>of trainees (female professionals, managers in the industry, external stakeholders, etc</a:t>
            </a:r>
            <a:r>
              <a:rPr lang="en-GB" sz="1600" dirty="0">
                <a:solidFill>
                  <a:schemeClr val="tx1"/>
                </a:solidFill>
                <a:latin typeface="+mn-ea"/>
              </a:rPr>
              <a:t>.). Results may be presented in the </a:t>
            </a:r>
            <a:r>
              <a:rPr lang="en-GB" sz="1600" dirty="0" smtClean="0">
                <a:solidFill>
                  <a:schemeClr val="tx1"/>
                </a:solidFill>
                <a:latin typeface="+mn-ea"/>
              </a:rPr>
              <a:t>WGC2025 (YPP).</a:t>
            </a:r>
            <a:endParaRPr lang="en-GB" sz="1600" b="0" dirty="0">
              <a:solidFill>
                <a:schemeClr val="tx1"/>
              </a:solidFill>
              <a:latin typeface="+mn-ea"/>
            </a:endParaRPr>
          </a:p>
          <a:p>
            <a:r>
              <a:rPr lang="en-US" sz="2000" b="0" dirty="0">
                <a:solidFill>
                  <a:schemeClr val="tx1"/>
                </a:solidFill>
                <a:latin typeface="+mn-ea"/>
              </a:rPr>
              <a:t>Joint workshop among Committees/TFs and with external relations</a:t>
            </a:r>
          </a:p>
          <a:p>
            <a:pPr marL="228600" lvl="1"/>
            <a:r>
              <a:rPr lang="en-US" sz="1600" b="0" dirty="0">
                <a:solidFill>
                  <a:schemeClr val="tx1"/>
                </a:solidFill>
                <a:latin typeface="+mn-ea"/>
              </a:rPr>
              <a:t>It is necessary for </a:t>
            </a:r>
            <a:r>
              <a:rPr lang="en-US" altLang="zh-CN" sz="1600" b="0" dirty="0">
                <a:solidFill>
                  <a:schemeClr val="tx1"/>
                </a:solidFill>
                <a:latin typeface="+mn-ea"/>
              </a:rPr>
              <a:t>Committees/TFs to carry out </a:t>
            </a:r>
            <a:r>
              <a:rPr lang="en-US" sz="1600" b="0" dirty="0">
                <a:solidFill>
                  <a:schemeClr val="tx1"/>
                </a:solidFill>
                <a:latin typeface="+mn-ea"/>
              </a:rPr>
              <a:t>the Open, concentrated and cooperative work through joint research with external organisations</a:t>
            </a:r>
            <a:r>
              <a:rPr lang="en-GB" dirty="0">
                <a:solidFill>
                  <a:schemeClr val="tx1"/>
                </a:solidFill>
                <a:latin typeface="+mn-ea"/>
              </a:rPr>
              <a:t>.</a:t>
            </a:r>
            <a:endParaRPr lang="en-US" sz="1600" b="0" dirty="0">
              <a:solidFill>
                <a:schemeClr val="tx1"/>
              </a:solidFill>
              <a:latin typeface="+mn-ea"/>
            </a:endParaRPr>
          </a:p>
        </p:txBody>
      </p:sp>
      <p:sp>
        <p:nvSpPr>
          <p:cNvPr id="4" name="标题 3"/>
          <p:cNvSpPr>
            <a:spLocks noGrp="1"/>
          </p:cNvSpPr>
          <p:nvPr>
            <p:ph type="title"/>
          </p:nvPr>
        </p:nvSpPr>
        <p:spPr/>
        <p:txBody>
          <a:bodyPr>
            <a:normAutofit/>
          </a:bodyPr>
          <a:lstStyle/>
          <a:p>
            <a:r>
              <a:rPr lang="en-GB" dirty="0"/>
              <a:t>Expected Activities to be Organised </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161</a:t>
            </a:fld>
            <a:endParaRPr lang="en-US" altLang="zh-CN"/>
          </a:p>
        </p:txBody>
      </p:sp>
    </p:spTree>
    <p:extLst>
      <p:ext uri="{BB962C8B-B14F-4D97-AF65-F5344CB8AC3E}">
        <p14:creationId xmlns:p14="http://schemas.microsoft.com/office/powerpoint/2010/main" val="38194447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a:lnSpc>
                <a:spcPct val="150000"/>
              </a:lnSpc>
            </a:pPr>
            <a:r>
              <a:rPr lang="en-GB" sz="2000" b="0" dirty="0">
                <a:solidFill>
                  <a:schemeClr val="tx1"/>
                </a:solidFill>
                <a:latin typeface="+mn-ea"/>
              </a:rPr>
              <a:t>According to the AoA, CC consists of CC Chair, </a:t>
            </a:r>
            <a:r>
              <a:rPr lang="en-GB" sz="2000" b="0" dirty="0" smtClean="0">
                <a:solidFill>
                  <a:schemeClr val="tx1"/>
                </a:solidFill>
                <a:latin typeface="+mn-ea"/>
              </a:rPr>
              <a:t>CC Vice Chair, CC Secretary, </a:t>
            </a:r>
            <a:r>
              <a:rPr lang="en-GB" sz="2000" b="0" dirty="0">
                <a:solidFill>
                  <a:schemeClr val="tx1"/>
                </a:solidFill>
                <a:latin typeface="+mn-ea"/>
              </a:rPr>
              <a:t>Chairs of 11 IGU Committees. </a:t>
            </a:r>
            <a:r>
              <a:rPr lang="en-GB" sz="2000" b="0" dirty="0" smtClean="0">
                <a:solidFill>
                  <a:schemeClr val="tx1"/>
                </a:solidFill>
                <a:latin typeface="+mn-ea"/>
              </a:rPr>
              <a:t>We </a:t>
            </a:r>
            <a:r>
              <a:rPr lang="en-GB" sz="2000" b="0" dirty="0">
                <a:solidFill>
                  <a:schemeClr val="tx1"/>
                </a:solidFill>
                <a:latin typeface="+mn-ea"/>
              </a:rPr>
              <a:t>extend the CC family to include Vice Chairs and Secretaries of IGU Committees, Secretaries of TFs and all individual members in Committees/TFs. This is the </a:t>
            </a:r>
            <a:r>
              <a:rPr lang="en-GB" sz="2000" b="0" dirty="0" smtClean="0">
                <a:solidFill>
                  <a:schemeClr val="tx1"/>
                </a:solidFill>
                <a:latin typeface="+mn-ea"/>
              </a:rPr>
              <a:t>“CC</a:t>
            </a:r>
            <a:r>
              <a:rPr lang="en-US" altLang="zh-CN" sz="2000" b="0" i="1" dirty="0" smtClean="0">
                <a:solidFill>
                  <a:schemeClr val="tx1"/>
                </a:solidFill>
                <a:latin typeface="+mn-ea"/>
              </a:rPr>
              <a:t>family</a:t>
            </a:r>
            <a:r>
              <a:rPr lang="en-GB" sz="2000" b="0" dirty="0" smtClean="0">
                <a:solidFill>
                  <a:schemeClr val="tx1"/>
                </a:solidFill>
                <a:latin typeface="+mn-ea"/>
              </a:rPr>
              <a:t>”we </a:t>
            </a:r>
            <a:r>
              <a:rPr lang="en-GB" sz="2000" b="0" dirty="0">
                <a:solidFill>
                  <a:schemeClr val="tx1"/>
                </a:solidFill>
                <a:latin typeface="+mn-ea"/>
              </a:rPr>
              <a:t>refer to in the daily operation</a:t>
            </a:r>
            <a:r>
              <a:rPr lang="zh-CN" altLang="en-US" sz="2000" b="0" dirty="0">
                <a:solidFill>
                  <a:schemeClr val="tx1"/>
                </a:solidFill>
                <a:latin typeface="+mn-ea"/>
              </a:rPr>
              <a:t>，</a:t>
            </a:r>
            <a:r>
              <a:rPr lang="en-US" altLang="zh-CN" sz="2000" b="0" i="1" dirty="0">
                <a:solidFill>
                  <a:schemeClr val="tx1"/>
                </a:solidFill>
                <a:latin typeface="+mn-ea"/>
              </a:rPr>
              <a:t>mainly for </a:t>
            </a:r>
            <a:r>
              <a:rPr lang="en-US" altLang="zh-CN" sz="2000" b="0" i="1" dirty="0" smtClean="0">
                <a:solidFill>
                  <a:schemeClr val="tx1"/>
                </a:solidFill>
                <a:latin typeface="+mn-ea"/>
              </a:rPr>
              <a:t>CC meetings</a:t>
            </a:r>
            <a:r>
              <a:rPr lang="en-GB" sz="2000" b="0" dirty="0">
                <a:solidFill>
                  <a:schemeClr val="tx1"/>
                </a:solidFill>
                <a:latin typeface="+mn-ea"/>
              </a:rPr>
              <a:t>.</a:t>
            </a:r>
            <a:r>
              <a:rPr lang="en-GB" sz="2000" b="0" dirty="0">
                <a:solidFill>
                  <a:srgbClr val="FF0000"/>
                </a:solidFill>
                <a:latin typeface="+mn-ea"/>
              </a:rPr>
              <a:t> </a:t>
            </a:r>
            <a:endParaRPr lang="en-GB" sz="2000" b="0" dirty="0" smtClean="0">
              <a:solidFill>
                <a:srgbClr val="FF0000"/>
              </a:solidFill>
              <a:latin typeface="+mn-ea"/>
            </a:endParaRPr>
          </a:p>
          <a:p>
            <a:pPr>
              <a:lnSpc>
                <a:spcPct val="150000"/>
              </a:lnSpc>
            </a:pPr>
            <a:r>
              <a:rPr lang="en-GB" sz="2000" b="0" dirty="0" smtClean="0">
                <a:solidFill>
                  <a:schemeClr val="tx1"/>
                </a:solidFill>
                <a:latin typeface="+mn-ea"/>
              </a:rPr>
              <a:t>We </a:t>
            </a:r>
            <a:r>
              <a:rPr lang="en-GB" sz="2000" b="0" dirty="0">
                <a:solidFill>
                  <a:schemeClr val="tx1"/>
                </a:solidFill>
                <a:latin typeface="+mn-ea"/>
              </a:rPr>
              <a:t>have collected mini CVs and brief </a:t>
            </a:r>
            <a:r>
              <a:rPr lang="en-US" altLang="zh-CN" sz="2000" b="0" dirty="0">
                <a:solidFill>
                  <a:schemeClr val="tx1"/>
                </a:solidFill>
                <a:latin typeface="+mn-ea"/>
              </a:rPr>
              <a:t>resumes of CC and </a:t>
            </a:r>
            <a:r>
              <a:rPr lang="en-US" altLang="zh-CN" sz="2000" b="0" dirty="0" smtClean="0">
                <a:solidFill>
                  <a:schemeClr val="tx1"/>
                </a:solidFill>
                <a:latin typeface="+mn-ea"/>
              </a:rPr>
              <a:t>built </a:t>
            </a:r>
            <a:r>
              <a:rPr lang="en-US" altLang="zh-CN" sz="2000" b="0" dirty="0">
                <a:solidFill>
                  <a:schemeClr val="tx1"/>
                </a:solidFill>
                <a:latin typeface="+mn-ea"/>
              </a:rPr>
              <a:t>the CC Personnel Database. Those who agree to </a:t>
            </a:r>
            <a:r>
              <a:rPr lang="en-US" altLang="zh-CN" sz="2000" b="0" dirty="0" smtClean="0">
                <a:solidFill>
                  <a:schemeClr val="tx1"/>
                </a:solidFill>
                <a:latin typeface="+mn-ea"/>
              </a:rPr>
              <a:t>share </a:t>
            </a:r>
            <a:r>
              <a:rPr lang="en-US" altLang="zh-CN" sz="2000" b="0" dirty="0">
                <a:solidFill>
                  <a:schemeClr val="tx1"/>
                </a:solidFill>
                <a:latin typeface="+mn-ea"/>
              </a:rPr>
              <a:t>personal information while not yet </a:t>
            </a:r>
            <a:r>
              <a:rPr lang="en-US" altLang="zh-CN" sz="2000" b="0" dirty="0" smtClean="0">
                <a:solidFill>
                  <a:schemeClr val="tx1"/>
                </a:solidFill>
                <a:latin typeface="+mn-ea"/>
              </a:rPr>
              <a:t>submit </a:t>
            </a:r>
            <a:r>
              <a:rPr lang="en-US" altLang="zh-CN" sz="2000" b="0" dirty="0">
                <a:solidFill>
                  <a:schemeClr val="tx1"/>
                </a:solidFill>
                <a:latin typeface="+mn-ea"/>
              </a:rPr>
              <a:t>materials need to send me mini CV/resume. </a:t>
            </a:r>
            <a:endParaRPr lang="en-US" sz="2000" b="0" dirty="0">
              <a:solidFill>
                <a:schemeClr val="tx1"/>
              </a:solidFill>
              <a:latin typeface="+mn-ea"/>
            </a:endParaRPr>
          </a:p>
          <a:p>
            <a:pPr>
              <a:lnSpc>
                <a:spcPct val="150000"/>
              </a:lnSpc>
            </a:pPr>
            <a:r>
              <a:rPr lang="en-US" altLang="zh-CN" sz="2000" b="0" dirty="0" smtClean="0">
                <a:solidFill>
                  <a:schemeClr val="tx1"/>
                </a:solidFill>
                <a:latin typeface="+mn-ea"/>
              </a:rPr>
              <a:t>We </a:t>
            </a:r>
            <a:r>
              <a:rPr lang="en-US" altLang="zh-CN" sz="2000" b="0" dirty="0">
                <a:solidFill>
                  <a:schemeClr val="tx1"/>
                </a:solidFill>
                <a:latin typeface="+mn-ea"/>
              </a:rPr>
              <a:t>would like to share the information </a:t>
            </a:r>
            <a:r>
              <a:rPr lang="en-US" altLang="zh-CN" sz="2000" dirty="0" smtClean="0">
                <a:solidFill>
                  <a:schemeClr val="tx1"/>
                </a:solidFill>
                <a:latin typeface="+mn-ea"/>
              </a:rPr>
              <a:t>within </a:t>
            </a:r>
            <a:r>
              <a:rPr lang="en-US" altLang="zh-CN" sz="2000" dirty="0">
                <a:solidFill>
                  <a:schemeClr val="tx1"/>
                </a:solidFill>
                <a:latin typeface="+mn-ea"/>
              </a:rPr>
              <a:t>CC </a:t>
            </a:r>
            <a:r>
              <a:rPr lang="en-US" altLang="zh-CN" sz="2000" b="0" dirty="0" smtClean="0">
                <a:solidFill>
                  <a:schemeClr val="tx1"/>
                </a:solidFill>
                <a:latin typeface="+mn-ea"/>
              </a:rPr>
              <a:t>with </a:t>
            </a:r>
            <a:r>
              <a:rPr lang="en-US" altLang="zh-CN" sz="2000" b="0" dirty="0">
                <a:solidFill>
                  <a:schemeClr val="tx1"/>
                </a:solidFill>
                <a:latin typeface="+mn-ea"/>
              </a:rPr>
              <a:t>your permission. If someone would not like to share, please email CC Secretary</a:t>
            </a:r>
            <a:r>
              <a:rPr lang="en-US" altLang="zh-CN" sz="2000" b="0" dirty="0" smtClean="0">
                <a:solidFill>
                  <a:schemeClr val="tx1"/>
                </a:solidFill>
                <a:latin typeface="+mn-ea"/>
              </a:rPr>
              <a:t>. </a:t>
            </a:r>
          </a:p>
        </p:txBody>
      </p:sp>
      <p:sp>
        <p:nvSpPr>
          <p:cNvPr id="4" name="标题 3"/>
          <p:cNvSpPr>
            <a:spLocks noGrp="1"/>
          </p:cNvSpPr>
          <p:nvPr>
            <p:ph type="title"/>
          </p:nvPr>
        </p:nvSpPr>
        <p:spPr/>
        <p:txBody>
          <a:bodyPr>
            <a:normAutofit/>
          </a:bodyPr>
          <a:lstStyle/>
          <a:p>
            <a:r>
              <a:rPr lang="en-GB" dirty="0"/>
              <a:t>Sharing of the CC Personnel Database</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162</a:t>
            </a:fld>
            <a:endParaRPr lang="en-US" altLang="zh-CN"/>
          </a:p>
        </p:txBody>
      </p:sp>
    </p:spTree>
    <p:extLst>
      <p:ext uri="{BB962C8B-B14F-4D97-AF65-F5344CB8AC3E}">
        <p14:creationId xmlns:p14="http://schemas.microsoft.com/office/powerpoint/2010/main" val="34210983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647687" y="2370537"/>
            <a:ext cx="7671008" cy="628335"/>
          </a:xfrm>
        </p:spPr>
        <p:txBody>
          <a:bodyPr/>
          <a:lstStyle/>
          <a:p>
            <a:r>
              <a:rPr lang="en-US" altLang="zh-CN" dirty="0">
                <a:ea typeface="微软雅黑" panose="020B0503020204020204" charset="-122"/>
              </a:rPr>
              <a:t>Discussion Topic Two</a:t>
            </a:r>
            <a:endParaRPr lang="zh-CN" altLang="en-US" dirty="0">
              <a:ea typeface="微软雅黑" panose="020B0503020204020204" charset="-122"/>
            </a:endParaRPr>
          </a:p>
        </p:txBody>
      </p:sp>
      <p:sp>
        <p:nvSpPr>
          <p:cNvPr id="4" name="副标题 3"/>
          <p:cNvSpPr>
            <a:spLocks noGrp="1"/>
          </p:cNvSpPr>
          <p:nvPr>
            <p:ph type="subTitle" idx="1"/>
          </p:nvPr>
        </p:nvSpPr>
        <p:spPr>
          <a:xfrm>
            <a:off x="1949969" y="2474203"/>
            <a:ext cx="366395" cy="421005"/>
          </a:xfrm>
        </p:spPr>
        <p:txBody>
          <a:bodyPr/>
          <a:lstStyle/>
          <a:p>
            <a:r>
              <a:rPr lang="en-US" altLang="zh-CN" dirty="0"/>
              <a:t>6</a:t>
            </a:r>
          </a:p>
        </p:txBody>
      </p:sp>
      <p:sp>
        <p:nvSpPr>
          <p:cNvPr id="5" name="内容占位符 1"/>
          <p:cNvSpPr txBox="1">
            <a:spLocks/>
          </p:cNvSpPr>
          <p:nvPr/>
        </p:nvSpPr>
        <p:spPr>
          <a:xfrm>
            <a:off x="681905" y="3260023"/>
            <a:ext cx="11086395" cy="4759325"/>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b="1" u="none" strike="noStrike" kern="0" cap="none" spc="0" normalizeH="0" baseline="0">
                <a:solidFill>
                  <a:schemeClr val="bg1"/>
                </a:solidFill>
                <a:uFillTx/>
                <a:latin typeface="微软雅黑" panose="020B0503020204020204" charset="-122"/>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50" normalizeH="0" baseline="0">
                <a:solidFill>
                  <a:srgbClr val="445469"/>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50" normalizeH="0" baseline="0">
                <a:solidFill>
                  <a:srgbClr val="445469"/>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50" normalizeH="0" baseline="0">
                <a:solidFill>
                  <a:srgbClr val="445469"/>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6" name="文本框 5"/>
          <p:cNvSpPr txBox="1"/>
          <p:nvPr/>
        </p:nvSpPr>
        <p:spPr>
          <a:xfrm>
            <a:off x="2625386" y="3300763"/>
            <a:ext cx="8355352" cy="646331"/>
          </a:xfrm>
          <a:prstGeom prst="rect">
            <a:avLst/>
          </a:prstGeom>
          <a:noFill/>
        </p:spPr>
        <p:txBody>
          <a:bodyPr wrap="square" rtlCol="0">
            <a:spAutoFit/>
          </a:bodyPr>
          <a:lstStyle/>
          <a:p>
            <a:pPr>
              <a:lnSpc>
                <a:spcPct val="150000"/>
              </a:lnSpc>
            </a:pPr>
            <a:r>
              <a:rPr lang="en-GB" sz="2400" dirty="0">
                <a:latin typeface="+mn-ea"/>
              </a:rPr>
              <a:t>Sessions and topics for WGC2025.</a:t>
            </a:r>
            <a:endParaRPr lang="en-GB" sz="2400" dirty="0"/>
          </a:p>
        </p:txBody>
      </p:sp>
      <p:sp>
        <p:nvSpPr>
          <p:cNvPr id="7" name="灯片编号占位符 6"/>
          <p:cNvSpPr>
            <a:spLocks noGrp="1"/>
          </p:cNvSpPr>
          <p:nvPr>
            <p:ph type="sldNum" sz="quarter" idx="12"/>
          </p:nvPr>
        </p:nvSpPr>
        <p:spPr/>
        <p:txBody>
          <a:bodyPr/>
          <a:lstStyle/>
          <a:p>
            <a:fld id="{49AE70B2-8BF9-45C0-BB95-33D1B9D3A854}" type="slidenum">
              <a:rPr lang="zh-CN" altLang="en-US" smtClean="0"/>
              <a:t>163</a:t>
            </a:fld>
            <a:endParaRPr lang="en-US" altLang="zh-CN"/>
          </a:p>
        </p:txBody>
      </p:sp>
    </p:spTree>
    <p:extLst>
      <p:ext uri="{BB962C8B-B14F-4D97-AF65-F5344CB8AC3E}">
        <p14:creationId xmlns:p14="http://schemas.microsoft.com/office/powerpoint/2010/main" val="12709221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97528" y="1166203"/>
            <a:ext cx="11456035" cy="3189223"/>
          </a:xfrm>
        </p:spPr>
        <p:txBody>
          <a:bodyPr>
            <a:normAutofit/>
          </a:bodyPr>
          <a:lstStyle/>
          <a:p>
            <a:r>
              <a:rPr lang="en-GB" b="0" dirty="0">
                <a:solidFill>
                  <a:schemeClr val="tx1"/>
                </a:solidFill>
                <a:latin typeface="+mn-ea"/>
              </a:rPr>
              <a:t>Sessions and topics for WGC2025 to be discussed in </a:t>
            </a:r>
            <a:r>
              <a:rPr lang="en-GB" b="0" dirty="0" smtClean="0">
                <a:solidFill>
                  <a:schemeClr val="tx1"/>
                </a:solidFill>
                <a:latin typeface="+mn-ea"/>
              </a:rPr>
              <a:t>1H 2023 (</a:t>
            </a:r>
            <a:r>
              <a:rPr lang="en-US" altLang="zh-CN" b="0" dirty="0" smtClean="0">
                <a:solidFill>
                  <a:schemeClr val="tx1"/>
                </a:solidFill>
                <a:latin typeface="+mn-ea"/>
              </a:rPr>
              <a:t>based </a:t>
            </a:r>
            <a:r>
              <a:rPr lang="en-US" altLang="zh-CN" b="0" dirty="0">
                <a:solidFill>
                  <a:schemeClr val="tx1"/>
                </a:solidFill>
                <a:latin typeface="+mn-ea"/>
              </a:rPr>
              <a:t>on </a:t>
            </a:r>
            <a:r>
              <a:rPr lang="en-GB" b="0" dirty="0" smtClean="0">
                <a:solidFill>
                  <a:schemeClr val="tx1"/>
                </a:solidFill>
                <a:latin typeface="+mn-ea"/>
              </a:rPr>
              <a:t>Committees’ </a:t>
            </a:r>
            <a:r>
              <a:rPr lang="en-US" b="0" dirty="0" smtClean="0">
                <a:solidFill>
                  <a:schemeClr val="tx1"/>
                </a:solidFill>
                <a:latin typeface="+mn-ea"/>
              </a:rPr>
              <a:t>contributions</a:t>
            </a:r>
            <a:r>
              <a:rPr lang="en-GB" b="0" dirty="0" smtClean="0">
                <a:solidFill>
                  <a:schemeClr val="tx1"/>
                </a:solidFill>
                <a:latin typeface="+mn-ea"/>
              </a:rPr>
              <a:t>)</a:t>
            </a:r>
          </a:p>
          <a:p>
            <a:r>
              <a:rPr lang="en-US" altLang="zh-CN" b="0" dirty="0">
                <a:solidFill>
                  <a:schemeClr val="tx1"/>
                </a:solidFill>
                <a:latin typeface="+mn-ea"/>
              </a:rPr>
              <a:t>C</a:t>
            </a:r>
            <a:r>
              <a:rPr lang="en-US" altLang="zh-CN" b="0" dirty="0" smtClean="0">
                <a:solidFill>
                  <a:schemeClr val="tx1"/>
                </a:solidFill>
                <a:latin typeface="+mn-ea"/>
              </a:rPr>
              <a:t>riteria </a:t>
            </a:r>
            <a:r>
              <a:rPr lang="en-US" altLang="zh-CN" b="0" dirty="0">
                <a:solidFill>
                  <a:schemeClr val="tx1"/>
                </a:solidFill>
                <a:latin typeface="+mn-ea"/>
              </a:rPr>
              <a:t>for paper selection, </a:t>
            </a:r>
            <a:r>
              <a:rPr lang="en-US" altLang="zh-CN" b="0" dirty="0" smtClean="0">
                <a:solidFill>
                  <a:schemeClr val="tx1"/>
                </a:solidFill>
                <a:latin typeface="+mn-ea"/>
              </a:rPr>
              <a:t>awards and prizes</a:t>
            </a:r>
            <a:r>
              <a:rPr lang="zh-CN" altLang="en-US" b="0" dirty="0" smtClean="0">
                <a:solidFill>
                  <a:schemeClr val="tx1"/>
                </a:solidFill>
                <a:latin typeface="+mn-ea"/>
              </a:rPr>
              <a:t>（</a:t>
            </a:r>
            <a:r>
              <a:rPr lang="en-US" altLang="zh-CN" b="0" dirty="0" smtClean="0">
                <a:solidFill>
                  <a:schemeClr val="tx1"/>
                </a:solidFill>
                <a:latin typeface="+mn-ea"/>
              </a:rPr>
              <a:t>number, titles</a:t>
            </a:r>
            <a:r>
              <a:rPr lang="zh-CN" altLang="en-US" b="0" dirty="0" smtClean="0">
                <a:solidFill>
                  <a:schemeClr val="tx1"/>
                </a:solidFill>
                <a:latin typeface="+mn-ea"/>
              </a:rPr>
              <a:t>）</a:t>
            </a:r>
            <a:endParaRPr lang="en-US" altLang="zh-CN" b="0" dirty="0" smtClean="0">
              <a:solidFill>
                <a:schemeClr val="tx1"/>
              </a:solidFill>
              <a:latin typeface="+mn-ea"/>
            </a:endParaRPr>
          </a:p>
          <a:p>
            <a:pPr marL="0" indent="0">
              <a:buNone/>
            </a:pPr>
            <a:r>
              <a:rPr lang="en-US" altLang="zh-CN" b="0" dirty="0" smtClean="0">
                <a:solidFill>
                  <a:srgbClr val="FF0000"/>
                </a:solidFill>
                <a:latin typeface="+mn-ea"/>
              </a:rPr>
              <a:t>Timeline to be developed according to committees/TFs proposals and </a:t>
            </a:r>
            <a:r>
              <a:rPr lang="en-US" altLang="zh-CN" b="0" smtClean="0">
                <a:solidFill>
                  <a:srgbClr val="FF0000"/>
                </a:solidFill>
                <a:latin typeface="+mn-ea"/>
              </a:rPr>
              <a:t>negotiated result </a:t>
            </a:r>
            <a:r>
              <a:rPr lang="en-US" altLang="zh-CN" b="0" dirty="0" smtClean="0">
                <a:solidFill>
                  <a:srgbClr val="FF0000"/>
                </a:solidFill>
                <a:latin typeface="+mn-ea"/>
              </a:rPr>
              <a:t>with NOC. (Plan B is also necessary)</a:t>
            </a:r>
          </a:p>
          <a:p>
            <a:pPr marL="0" indent="0">
              <a:buNone/>
            </a:pPr>
            <a:endParaRPr lang="en-GB" dirty="0">
              <a:solidFill>
                <a:srgbClr val="FF0000"/>
              </a:solidFill>
              <a:latin typeface="+mn-ea"/>
            </a:endParaRPr>
          </a:p>
        </p:txBody>
      </p:sp>
      <p:sp>
        <p:nvSpPr>
          <p:cNvPr id="4" name="标题 3"/>
          <p:cNvSpPr>
            <a:spLocks noGrp="1"/>
          </p:cNvSpPr>
          <p:nvPr>
            <p:ph type="title"/>
          </p:nvPr>
        </p:nvSpPr>
        <p:spPr/>
        <p:txBody>
          <a:bodyPr/>
          <a:lstStyle/>
          <a:p>
            <a:r>
              <a:rPr lang="en-US" dirty="0"/>
              <a:t>Tasks for Next CC Meeting</a:t>
            </a:r>
            <a:endParaRPr lang="en-GB" dirty="0"/>
          </a:p>
        </p:txBody>
      </p:sp>
      <p:sp>
        <p:nvSpPr>
          <p:cNvPr id="5" name="灯片编号占位符 4"/>
          <p:cNvSpPr>
            <a:spLocks noGrp="1"/>
          </p:cNvSpPr>
          <p:nvPr>
            <p:ph type="sldNum" sz="quarter" idx="12"/>
          </p:nvPr>
        </p:nvSpPr>
        <p:spPr>
          <a:xfrm>
            <a:off x="4988670" y="7179310"/>
            <a:ext cx="2172970" cy="316865"/>
          </a:xfrm>
        </p:spPr>
        <p:txBody>
          <a:bodyPr/>
          <a:lstStyle/>
          <a:p>
            <a:fld id="{49AE70B2-8BF9-45C0-BB95-33D1B9D3A854}" type="slidenum">
              <a:rPr lang="zh-CN" altLang="en-US" smtClean="0"/>
              <a:t>164</a:t>
            </a:fld>
            <a:endParaRPr lang="en-US" altLang="zh-CN"/>
          </a:p>
        </p:txBody>
      </p:sp>
      <p:sp>
        <p:nvSpPr>
          <p:cNvPr id="6" name="圆角矩形 5"/>
          <p:cNvSpPr/>
          <p:nvPr/>
        </p:nvSpPr>
        <p:spPr>
          <a:xfrm>
            <a:off x="184325" y="4135088"/>
            <a:ext cx="778201" cy="79984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083552" y="4071614"/>
            <a:ext cx="1526746" cy="89036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8" name="圆角矩形 7"/>
          <p:cNvSpPr/>
          <p:nvPr/>
        </p:nvSpPr>
        <p:spPr>
          <a:xfrm>
            <a:off x="2663208" y="4055281"/>
            <a:ext cx="1407671" cy="88916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9" name="圆角矩形 8"/>
          <p:cNvSpPr/>
          <p:nvPr/>
        </p:nvSpPr>
        <p:spPr>
          <a:xfrm>
            <a:off x="4276422" y="4045602"/>
            <a:ext cx="604722" cy="8794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0" name="圆角矩形 9"/>
          <p:cNvSpPr/>
          <p:nvPr/>
        </p:nvSpPr>
        <p:spPr>
          <a:xfrm>
            <a:off x="5798847" y="4067786"/>
            <a:ext cx="653399" cy="85729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cxnSp>
        <p:nvCxnSpPr>
          <p:cNvPr id="11" name="直接箭头连接符 10"/>
          <p:cNvCxnSpPr/>
          <p:nvPr/>
        </p:nvCxnSpPr>
        <p:spPr>
          <a:xfrm flipV="1">
            <a:off x="302608" y="5271549"/>
            <a:ext cx="11180732" cy="25542"/>
          </a:xfrm>
          <a:prstGeom prst="straightConnector1">
            <a:avLst/>
          </a:prstGeom>
          <a:ln w="88900" cmpd="sng">
            <a:solidFill>
              <a:schemeClr val="accent1">
                <a:lumMod val="20000"/>
                <a:lumOff val="8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3154469" y="5025669"/>
            <a:ext cx="479967" cy="544235"/>
            <a:chOff x="4345444" y="2542859"/>
            <a:chExt cx="1810550" cy="1811205"/>
          </a:xfrm>
          <a:solidFill>
            <a:schemeClr val="tx2">
              <a:lumMod val="40000"/>
              <a:lumOff val="60000"/>
            </a:schemeClr>
          </a:solidFill>
        </p:grpSpPr>
        <p:grpSp>
          <p:nvGrpSpPr>
            <p:cNvPr id="13" name="组合 12"/>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15" name="同心圆 14"/>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16" name="椭圆 15"/>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14" name="椭圆 13"/>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17" name="文本框 16"/>
          <p:cNvSpPr txBox="1"/>
          <p:nvPr/>
        </p:nvSpPr>
        <p:spPr>
          <a:xfrm>
            <a:off x="1104991" y="4071562"/>
            <a:ext cx="1546613" cy="954107"/>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Launching the collection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of sessions/ topics &amp; </a:t>
            </a: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awards </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文本框 17"/>
          <p:cNvSpPr txBox="1"/>
          <p:nvPr/>
        </p:nvSpPr>
        <p:spPr>
          <a:xfrm>
            <a:off x="1369167" y="5645396"/>
            <a:ext cx="939818" cy="738664"/>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Belgium </a:t>
            </a:r>
          </a:p>
          <a:p>
            <a:pPr algn="ctr"/>
            <a:r>
              <a:rPr lang="en-US" altLang="zh-CN" sz="1400" dirty="0" smtClean="0">
                <a:latin typeface="微软雅黑" panose="020B0503020204020204" pitchFamily="34" charset="-122"/>
                <a:ea typeface="微软雅黑" panose="020B0503020204020204" pitchFamily="34" charset="-122"/>
              </a:rPr>
              <a:t>April</a:t>
            </a:r>
            <a:r>
              <a:rPr lang="en-US" altLang="zh-CN" sz="1400" dirty="0">
                <a:latin typeface="微软雅黑" panose="020B0503020204020204" pitchFamily="34" charset="-122"/>
                <a:ea typeface="微软雅黑" panose="020B0503020204020204" pitchFamily="34" charset="-122"/>
              </a:rPr>
              <a:t>, 2023</a:t>
            </a:r>
            <a:endParaRPr lang="zh-CN" altLang="en-US" sz="14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2741577" y="5636928"/>
            <a:ext cx="942491" cy="738664"/>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Australia </a:t>
            </a:r>
          </a:p>
          <a:p>
            <a:pPr algn="ctr"/>
            <a:r>
              <a:rPr lang="en-US" altLang="zh-CN" sz="1400" dirty="0" smtClean="0">
                <a:latin typeface="微软雅黑" panose="020B0503020204020204" pitchFamily="34" charset="-122"/>
                <a:ea typeface="微软雅黑" panose="020B0503020204020204" pitchFamily="34" charset="-122"/>
              </a:rPr>
              <a:t>Oct</a:t>
            </a:r>
            <a:r>
              <a:rPr lang="en-US" altLang="zh-CN" sz="1400" dirty="0">
                <a:latin typeface="微软雅黑" panose="020B0503020204020204" pitchFamily="34" charset="-122"/>
                <a:ea typeface="微软雅黑" panose="020B0503020204020204" pitchFamily="34" charset="-122"/>
              </a:rPr>
              <a:t>, 2023</a:t>
            </a:r>
            <a:endParaRPr lang="zh-CN" altLang="en-US" sz="14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4812646" y="5645417"/>
            <a:ext cx="1015418" cy="738664"/>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Turkey </a:t>
            </a:r>
          </a:p>
          <a:p>
            <a:pPr algn="ctr"/>
            <a:r>
              <a:rPr lang="en-US" altLang="zh-CN" sz="1400" dirty="0" smtClean="0">
                <a:latin typeface="微软雅黑" panose="020B0503020204020204" pitchFamily="34" charset="-122"/>
                <a:ea typeface="微软雅黑" panose="020B0503020204020204" pitchFamily="34" charset="-122"/>
              </a:rPr>
              <a:t>April</a:t>
            </a:r>
            <a:r>
              <a:rPr lang="en-US" altLang="zh-CN" sz="1400" dirty="0">
                <a:latin typeface="微软雅黑" panose="020B0503020204020204" pitchFamily="34" charset="-122"/>
                <a:ea typeface="微软雅黑" panose="020B0503020204020204" pitchFamily="34" charset="-122"/>
              </a:rPr>
              <a:t>, 2024</a:t>
            </a:r>
            <a:endParaRPr lang="zh-CN" altLang="en-US" sz="1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2636226" y="4064208"/>
            <a:ext cx="1527410" cy="954107"/>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Deciding sessions/ topics &amp; criteria and awards </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文本框 21"/>
          <p:cNvSpPr txBox="1"/>
          <p:nvPr/>
        </p:nvSpPr>
        <p:spPr>
          <a:xfrm>
            <a:off x="4222177" y="4213930"/>
            <a:ext cx="725724" cy="523220"/>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CfA opens</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文本框 22"/>
          <p:cNvSpPr txBox="1"/>
          <p:nvPr/>
        </p:nvSpPr>
        <p:spPr>
          <a:xfrm>
            <a:off x="205175" y="4256727"/>
            <a:ext cx="831606" cy="523220"/>
          </a:xfrm>
          <a:prstGeom prst="rect">
            <a:avLst/>
          </a:prstGeom>
          <a:noFill/>
          <a:ln w="9525">
            <a:noFill/>
          </a:ln>
        </p:spPr>
        <p:txBody>
          <a:bodyPr wrap="square" rtlCol="0" anchor="ctr">
            <a:spAutoFit/>
          </a:bodyPr>
          <a:lstStyle/>
          <a:p>
            <a:pPr algn="ctr"/>
            <a:r>
              <a:rPr lang="en-US" altLang="zh-CN" sz="1400" dirty="0">
                <a:latin typeface="微软雅黑" panose="020B0503020204020204" pitchFamily="34" charset="-122"/>
                <a:ea typeface="微软雅黑" panose="020B0503020204020204" pitchFamily="34" charset="-122"/>
                <a:cs typeface="Arial" panose="020B0604020202020204" pitchFamily="34" charset="0"/>
              </a:rPr>
              <a:t>Start-up</a:t>
            </a:r>
          </a:p>
        </p:txBody>
      </p:sp>
      <p:sp>
        <p:nvSpPr>
          <p:cNvPr id="24" name="文本框 23"/>
          <p:cNvSpPr txBox="1"/>
          <p:nvPr/>
        </p:nvSpPr>
        <p:spPr>
          <a:xfrm>
            <a:off x="5767671" y="4191473"/>
            <a:ext cx="787939" cy="523220"/>
          </a:xfrm>
          <a:prstGeom prst="rect">
            <a:avLst/>
          </a:prstGeom>
          <a:noFill/>
          <a:ln w="9525">
            <a:noFill/>
          </a:ln>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Arial" panose="020B0604020202020204" pitchFamily="34" charset="0"/>
              </a:rPr>
              <a:t>CfP </a:t>
            </a: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Opens</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 name="组合 27"/>
          <p:cNvGrpSpPr/>
          <p:nvPr/>
        </p:nvGrpSpPr>
        <p:grpSpPr>
          <a:xfrm>
            <a:off x="346724" y="5016898"/>
            <a:ext cx="479967" cy="544235"/>
            <a:chOff x="1463339" y="1072758"/>
            <a:chExt cx="1546058" cy="1546058"/>
          </a:xfrm>
          <a:solidFill>
            <a:schemeClr val="tx2">
              <a:lumMod val="40000"/>
              <a:lumOff val="60000"/>
            </a:schemeClr>
          </a:solidFill>
          <a:effectLst>
            <a:outerShdw blurRad="330200" dist="215900" dir="6900000" sx="91000" sy="91000" algn="t" rotWithShape="0">
              <a:prstClr val="black">
                <a:alpha val="49000"/>
              </a:prstClr>
            </a:outerShdw>
          </a:effectLst>
        </p:grpSpPr>
        <p:sp>
          <p:nvSpPr>
            <p:cNvPr id="30" name="同心圆 29"/>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31" name="椭圆 30"/>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grpSp>
        <p:nvGrpSpPr>
          <p:cNvPr id="33" name="组合 32"/>
          <p:cNvGrpSpPr/>
          <p:nvPr/>
        </p:nvGrpSpPr>
        <p:grpSpPr>
          <a:xfrm>
            <a:off x="1588781" y="5015597"/>
            <a:ext cx="479967" cy="544235"/>
            <a:chOff x="4345444" y="2542859"/>
            <a:chExt cx="1810550" cy="1811205"/>
          </a:xfrm>
          <a:solidFill>
            <a:schemeClr val="tx2">
              <a:lumMod val="40000"/>
              <a:lumOff val="60000"/>
            </a:schemeClr>
          </a:solidFill>
        </p:grpSpPr>
        <p:grpSp>
          <p:nvGrpSpPr>
            <p:cNvPr id="34" name="组合 33"/>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36" name="同心圆 35"/>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37" name="椭圆 36"/>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35" name="椭圆 34"/>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grpSp>
        <p:nvGrpSpPr>
          <p:cNvPr id="39" name="组合 38"/>
          <p:cNvGrpSpPr/>
          <p:nvPr/>
        </p:nvGrpSpPr>
        <p:grpSpPr>
          <a:xfrm>
            <a:off x="4347141" y="5014753"/>
            <a:ext cx="479967" cy="544235"/>
            <a:chOff x="4345444" y="2542859"/>
            <a:chExt cx="1810550" cy="1811205"/>
          </a:xfrm>
          <a:solidFill>
            <a:schemeClr val="tx2">
              <a:lumMod val="40000"/>
              <a:lumOff val="60000"/>
            </a:schemeClr>
          </a:solidFill>
        </p:grpSpPr>
        <p:grpSp>
          <p:nvGrpSpPr>
            <p:cNvPr id="40" name="组合 39"/>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42" name="同心圆 41"/>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43" name="椭圆 42"/>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41" name="椭圆 40"/>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grpSp>
        <p:nvGrpSpPr>
          <p:cNvPr id="45" name="组合 44"/>
          <p:cNvGrpSpPr/>
          <p:nvPr/>
        </p:nvGrpSpPr>
        <p:grpSpPr>
          <a:xfrm>
            <a:off x="5095403" y="5029424"/>
            <a:ext cx="479967" cy="544235"/>
            <a:chOff x="4345444" y="2542859"/>
            <a:chExt cx="1810550" cy="1811205"/>
          </a:xfrm>
          <a:solidFill>
            <a:schemeClr val="tx2">
              <a:lumMod val="40000"/>
              <a:lumOff val="60000"/>
            </a:schemeClr>
          </a:solidFill>
        </p:grpSpPr>
        <p:grpSp>
          <p:nvGrpSpPr>
            <p:cNvPr id="46" name="组合 45"/>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48" name="同心圆 47"/>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49" name="椭圆 48"/>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47" name="椭圆 46"/>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51" name="文本框 50"/>
          <p:cNvSpPr txBox="1"/>
          <p:nvPr/>
        </p:nvSpPr>
        <p:spPr>
          <a:xfrm>
            <a:off x="11405527" y="4890547"/>
            <a:ext cx="783617" cy="646331"/>
          </a:xfrm>
          <a:prstGeom prst="rect">
            <a:avLst/>
          </a:prstGeom>
          <a:noFill/>
        </p:spPr>
        <p:txBody>
          <a:bodyPr wrap="square" rtlCol="0">
            <a:spAutoFit/>
          </a:bodyPr>
          <a:lstStyle/>
          <a:p>
            <a:r>
              <a:rPr lang="en-GB" dirty="0" smtClean="0"/>
              <a:t>WGC</a:t>
            </a:r>
          </a:p>
          <a:p>
            <a:pPr algn="ctr"/>
            <a:r>
              <a:rPr lang="en-GB" dirty="0" smtClean="0"/>
              <a:t>2025</a:t>
            </a:r>
            <a:endParaRPr lang="en-GB" dirty="0"/>
          </a:p>
        </p:txBody>
      </p:sp>
      <p:grpSp>
        <p:nvGrpSpPr>
          <p:cNvPr id="52" name="组合 51"/>
          <p:cNvGrpSpPr/>
          <p:nvPr/>
        </p:nvGrpSpPr>
        <p:grpSpPr>
          <a:xfrm>
            <a:off x="9277805" y="4974502"/>
            <a:ext cx="479967" cy="544235"/>
            <a:chOff x="4345444" y="2542859"/>
            <a:chExt cx="1810550" cy="1811205"/>
          </a:xfrm>
          <a:solidFill>
            <a:schemeClr val="tx2">
              <a:lumMod val="40000"/>
              <a:lumOff val="60000"/>
            </a:schemeClr>
          </a:solidFill>
        </p:grpSpPr>
        <p:grpSp>
          <p:nvGrpSpPr>
            <p:cNvPr id="53" name="组合 52"/>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55" name="同心圆 54"/>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56" name="椭圆 55"/>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54" name="椭圆 53"/>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58" name="圆角矩形 57"/>
          <p:cNvSpPr/>
          <p:nvPr/>
        </p:nvSpPr>
        <p:spPr>
          <a:xfrm>
            <a:off x="10414389" y="3979189"/>
            <a:ext cx="926506" cy="9503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9" name="文本框 58"/>
          <p:cNvSpPr txBox="1"/>
          <p:nvPr/>
        </p:nvSpPr>
        <p:spPr>
          <a:xfrm>
            <a:off x="10319684" y="4080038"/>
            <a:ext cx="999444" cy="738664"/>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Awards winner</a:t>
            </a:r>
          </a:p>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fianlised</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文本框 59"/>
          <p:cNvSpPr txBox="1"/>
          <p:nvPr/>
        </p:nvSpPr>
        <p:spPr>
          <a:xfrm>
            <a:off x="9098349" y="5641139"/>
            <a:ext cx="726042"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March </a:t>
            </a:r>
          </a:p>
          <a:p>
            <a:pPr algn="ctr"/>
            <a:r>
              <a:rPr lang="en-US" altLang="zh-CN" sz="1400" dirty="0" smtClean="0">
                <a:latin typeface="微软雅黑" panose="020B0503020204020204" pitchFamily="34" charset="-122"/>
                <a:ea typeface="微软雅黑" panose="020B0503020204020204" pitchFamily="34" charset="-122"/>
              </a:rPr>
              <a:t>2025</a:t>
            </a:r>
            <a:endParaRPr lang="zh-CN" altLang="en-US" sz="1400" dirty="0">
              <a:latin typeface="微软雅黑" panose="020B0503020204020204" pitchFamily="34" charset="-122"/>
              <a:ea typeface="微软雅黑" panose="020B0503020204020204" pitchFamily="34" charset="-122"/>
            </a:endParaRPr>
          </a:p>
        </p:txBody>
      </p:sp>
      <p:sp>
        <p:nvSpPr>
          <p:cNvPr id="61" name="文本框 60"/>
          <p:cNvSpPr txBox="1"/>
          <p:nvPr/>
        </p:nvSpPr>
        <p:spPr>
          <a:xfrm>
            <a:off x="10427657" y="5630903"/>
            <a:ext cx="685795"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May</a:t>
            </a:r>
          </a:p>
          <a:p>
            <a:pPr algn="ctr"/>
            <a:r>
              <a:rPr lang="en-US" altLang="zh-CN" sz="1400" dirty="0" smtClean="0">
                <a:latin typeface="微软雅黑" panose="020B0503020204020204" pitchFamily="34" charset="-122"/>
                <a:ea typeface="微软雅黑" panose="020B0503020204020204" pitchFamily="34" charset="-122"/>
              </a:rPr>
              <a:t>2025</a:t>
            </a:r>
            <a:endParaRPr lang="zh-CN" altLang="en-US" sz="1400" dirty="0">
              <a:latin typeface="微软雅黑" panose="020B0503020204020204" pitchFamily="34" charset="-122"/>
              <a:ea typeface="微软雅黑" panose="020B0503020204020204" pitchFamily="34" charset="-122"/>
            </a:endParaRPr>
          </a:p>
        </p:txBody>
      </p:sp>
      <p:grpSp>
        <p:nvGrpSpPr>
          <p:cNvPr id="62" name="组合 61"/>
          <p:cNvGrpSpPr/>
          <p:nvPr/>
        </p:nvGrpSpPr>
        <p:grpSpPr>
          <a:xfrm>
            <a:off x="6659082" y="5037614"/>
            <a:ext cx="479967" cy="544235"/>
            <a:chOff x="4345444" y="2542859"/>
            <a:chExt cx="1810550" cy="1811205"/>
          </a:xfrm>
          <a:solidFill>
            <a:schemeClr val="tx2">
              <a:lumMod val="40000"/>
              <a:lumOff val="60000"/>
            </a:schemeClr>
          </a:solidFill>
        </p:grpSpPr>
        <p:grpSp>
          <p:nvGrpSpPr>
            <p:cNvPr id="63" name="组合 62"/>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66" name="椭圆 65"/>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64" name="椭圆 63"/>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68" name="文本框 67"/>
          <p:cNvSpPr txBox="1"/>
          <p:nvPr/>
        </p:nvSpPr>
        <p:spPr>
          <a:xfrm>
            <a:off x="6453017" y="5635772"/>
            <a:ext cx="823781"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Nov</a:t>
            </a:r>
          </a:p>
          <a:p>
            <a:pPr algn="ctr"/>
            <a:r>
              <a:rPr lang="en-US" altLang="zh-CN"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2024</a:t>
            </a:r>
            <a:endParaRPr lang="zh-CN" altLang="en-US" sz="1400" dirty="0">
              <a:latin typeface="微软雅黑" panose="020B0503020204020204" pitchFamily="34" charset="-122"/>
              <a:ea typeface="微软雅黑" panose="020B0503020204020204" pitchFamily="34" charset="-122"/>
            </a:endParaRPr>
          </a:p>
        </p:txBody>
      </p:sp>
      <p:grpSp>
        <p:nvGrpSpPr>
          <p:cNvPr id="69" name="组合 68"/>
          <p:cNvGrpSpPr/>
          <p:nvPr/>
        </p:nvGrpSpPr>
        <p:grpSpPr>
          <a:xfrm>
            <a:off x="7759784" y="5009156"/>
            <a:ext cx="479967" cy="544235"/>
            <a:chOff x="4345444" y="2542859"/>
            <a:chExt cx="1810550" cy="1811205"/>
          </a:xfrm>
          <a:solidFill>
            <a:schemeClr val="tx2">
              <a:lumMod val="40000"/>
              <a:lumOff val="60000"/>
            </a:schemeClr>
          </a:solidFill>
        </p:grpSpPr>
        <p:grpSp>
          <p:nvGrpSpPr>
            <p:cNvPr id="70" name="组合 69"/>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72" name="同心圆 71"/>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73" name="椭圆 72"/>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71" name="椭圆 70"/>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75" name="圆角矩形 74"/>
          <p:cNvSpPr/>
          <p:nvPr/>
        </p:nvSpPr>
        <p:spPr>
          <a:xfrm>
            <a:off x="7332668" y="4072019"/>
            <a:ext cx="1473829" cy="85548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76" name="圆角矩形 75"/>
          <p:cNvSpPr/>
          <p:nvPr/>
        </p:nvSpPr>
        <p:spPr>
          <a:xfrm>
            <a:off x="8926391" y="4050087"/>
            <a:ext cx="1326866" cy="85548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77" name="文本框 76"/>
          <p:cNvSpPr txBox="1"/>
          <p:nvPr/>
        </p:nvSpPr>
        <p:spPr>
          <a:xfrm>
            <a:off x="7243985" y="4025213"/>
            <a:ext cx="1562823" cy="954107"/>
          </a:xfrm>
          <a:prstGeom prst="rect">
            <a:avLst/>
          </a:prstGeom>
          <a:noFill/>
          <a:ln w="9525">
            <a:noFill/>
          </a:ln>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Arial" panose="020B0604020202020204" pitchFamily="34" charset="0"/>
              </a:rPr>
              <a:t>Sessions/topics determined &amp; Authors </a:t>
            </a: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invitation</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文本框 77"/>
          <p:cNvSpPr txBox="1"/>
          <p:nvPr/>
        </p:nvSpPr>
        <p:spPr>
          <a:xfrm>
            <a:off x="8777381" y="3982147"/>
            <a:ext cx="1589656" cy="954107"/>
          </a:xfrm>
          <a:prstGeom prst="rect">
            <a:avLst/>
          </a:prstGeom>
          <a:noFill/>
          <a:ln w="9525">
            <a:noFill/>
          </a:ln>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Arial" panose="020B0604020202020204" pitchFamily="34" charset="0"/>
              </a:rPr>
              <a:t>Authors’</a:t>
            </a:r>
          </a:p>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papers </a:t>
            </a:r>
            <a:r>
              <a:rPr lang="en-US" altLang="zh-CN" sz="1400" dirty="0">
                <a:latin typeface="微软雅黑" panose="020B0503020204020204" pitchFamily="34" charset="-122"/>
                <a:ea typeface="微软雅黑" panose="020B0503020204020204" pitchFamily="34" charset="-122"/>
                <a:cs typeface="Arial" panose="020B0604020202020204" pitchFamily="34" charset="0"/>
              </a:rPr>
              <a:t>received &amp; speakers determined</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文本框 78"/>
          <p:cNvSpPr txBox="1"/>
          <p:nvPr/>
        </p:nvSpPr>
        <p:spPr>
          <a:xfrm>
            <a:off x="7524642" y="5646470"/>
            <a:ext cx="783246"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Dec. </a:t>
            </a:r>
            <a:r>
              <a:rPr lang="en-US" altLang="zh-CN" sz="1400" dirty="0">
                <a:latin typeface="微软雅黑" panose="020B0503020204020204" pitchFamily="34" charset="-122"/>
                <a:ea typeface="微软雅黑" panose="020B0503020204020204" pitchFamily="34" charset="-122"/>
              </a:rPr>
              <a:t>2024</a:t>
            </a:r>
            <a:endParaRPr lang="zh-CN" altLang="en-US" sz="1400" dirty="0">
              <a:latin typeface="微软雅黑" panose="020B0503020204020204" pitchFamily="34" charset="-122"/>
              <a:ea typeface="微软雅黑" panose="020B0503020204020204" pitchFamily="34" charset="-122"/>
            </a:endParaRPr>
          </a:p>
        </p:txBody>
      </p:sp>
      <p:sp>
        <p:nvSpPr>
          <p:cNvPr id="81" name="文本框 80"/>
          <p:cNvSpPr txBox="1"/>
          <p:nvPr/>
        </p:nvSpPr>
        <p:spPr>
          <a:xfrm>
            <a:off x="214009" y="5622389"/>
            <a:ext cx="939818" cy="738664"/>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Lima</a:t>
            </a:r>
          </a:p>
          <a:p>
            <a:pPr algn="ctr"/>
            <a:r>
              <a:rPr lang="en-US" altLang="zh-CN" sz="1400" dirty="0" smtClean="0">
                <a:latin typeface="微软雅黑" panose="020B0503020204020204" pitchFamily="34" charset="-122"/>
                <a:ea typeface="微软雅黑" panose="020B0503020204020204" pitchFamily="34" charset="-122"/>
              </a:rPr>
              <a:t>Oct. </a:t>
            </a:r>
            <a:r>
              <a:rPr lang="en-US" altLang="zh-CN" sz="1400" dirty="0">
                <a:latin typeface="微软雅黑" panose="020B0503020204020204" pitchFamily="34" charset="-122"/>
                <a:ea typeface="微软雅黑" panose="020B0503020204020204" pitchFamily="34" charset="-122"/>
              </a:rPr>
              <a:t>2023</a:t>
            </a:r>
            <a:endParaRPr lang="zh-CN" altLang="en-US" sz="1400" dirty="0">
              <a:latin typeface="微软雅黑" panose="020B0503020204020204" pitchFamily="34" charset="-122"/>
              <a:ea typeface="微软雅黑" panose="020B0503020204020204" pitchFamily="34" charset="-122"/>
            </a:endParaRPr>
          </a:p>
        </p:txBody>
      </p:sp>
      <p:sp>
        <p:nvSpPr>
          <p:cNvPr id="82" name="圆角矩形 81"/>
          <p:cNvSpPr/>
          <p:nvPr/>
        </p:nvSpPr>
        <p:spPr>
          <a:xfrm>
            <a:off x="5046740" y="4062791"/>
            <a:ext cx="604722" cy="8794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83" name="圆角矩形 82"/>
          <p:cNvSpPr/>
          <p:nvPr/>
        </p:nvSpPr>
        <p:spPr>
          <a:xfrm>
            <a:off x="6589109" y="4059380"/>
            <a:ext cx="653399" cy="85729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84" name="文本框 83"/>
          <p:cNvSpPr txBox="1"/>
          <p:nvPr/>
        </p:nvSpPr>
        <p:spPr>
          <a:xfrm>
            <a:off x="5014657" y="4240600"/>
            <a:ext cx="725724" cy="523220"/>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CfA closes</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5" name="文本框 84"/>
          <p:cNvSpPr txBox="1"/>
          <p:nvPr/>
        </p:nvSpPr>
        <p:spPr>
          <a:xfrm>
            <a:off x="6551074" y="4193871"/>
            <a:ext cx="725724" cy="523220"/>
          </a:xfrm>
          <a:prstGeom prst="rect">
            <a:avLst/>
          </a:prstGeom>
          <a:noFill/>
          <a:ln w="9525">
            <a:noFill/>
          </a:ln>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cs typeface="Arial" panose="020B0604020202020204" pitchFamily="34" charset="0"/>
              </a:rPr>
              <a:t>CfP closes</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86" name="组合 85"/>
          <p:cNvGrpSpPr/>
          <p:nvPr/>
        </p:nvGrpSpPr>
        <p:grpSpPr>
          <a:xfrm>
            <a:off x="5853670" y="5032866"/>
            <a:ext cx="479967" cy="544235"/>
            <a:chOff x="4345444" y="2542859"/>
            <a:chExt cx="1810550" cy="1811205"/>
          </a:xfrm>
          <a:solidFill>
            <a:schemeClr val="tx2">
              <a:lumMod val="40000"/>
              <a:lumOff val="60000"/>
            </a:schemeClr>
          </a:solidFill>
        </p:grpSpPr>
        <p:grpSp>
          <p:nvGrpSpPr>
            <p:cNvPr id="87" name="组合 86"/>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89" name="同心圆 88"/>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90" name="椭圆 89"/>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88" name="椭圆 87"/>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91" name="文本框 90"/>
          <p:cNvSpPr txBox="1"/>
          <p:nvPr/>
        </p:nvSpPr>
        <p:spPr>
          <a:xfrm>
            <a:off x="4101306" y="5626435"/>
            <a:ext cx="808669"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Dec. 2023</a:t>
            </a:r>
            <a:endParaRPr lang="zh-CN" altLang="en-US" sz="1400" dirty="0">
              <a:latin typeface="微软雅黑" panose="020B0503020204020204" pitchFamily="34" charset="-122"/>
              <a:ea typeface="微软雅黑" panose="020B0503020204020204" pitchFamily="34" charset="-122"/>
            </a:endParaRPr>
          </a:p>
        </p:txBody>
      </p:sp>
      <p:sp>
        <p:nvSpPr>
          <p:cNvPr id="92" name="文本框 91"/>
          <p:cNvSpPr txBox="1"/>
          <p:nvPr/>
        </p:nvSpPr>
        <p:spPr>
          <a:xfrm>
            <a:off x="5554930" y="5635772"/>
            <a:ext cx="1015418" cy="523220"/>
          </a:xfrm>
          <a:prstGeom prst="rect">
            <a:avLst/>
          </a:prstGeom>
          <a:noFill/>
        </p:spPr>
        <p:txBody>
          <a:bodyPr wrap="square" rtlCol="0">
            <a:spAutoFit/>
          </a:bodyPr>
          <a:lstStyle/>
          <a:p>
            <a:pPr algn="ctr"/>
            <a:r>
              <a:rPr lang="en-US" altLang="zh-CN" sz="1400" dirty="0" smtClean="0">
                <a:latin typeface="微软雅黑" panose="020B0503020204020204" pitchFamily="34" charset="-122"/>
                <a:ea typeface="微软雅黑" panose="020B0503020204020204" pitchFamily="34" charset="-122"/>
              </a:rPr>
              <a:t>May, </a:t>
            </a:r>
            <a:r>
              <a:rPr lang="en-US" altLang="zh-CN" sz="1400" dirty="0">
                <a:latin typeface="微软雅黑" panose="020B0503020204020204" pitchFamily="34" charset="-122"/>
                <a:ea typeface="微软雅黑" panose="020B0503020204020204" pitchFamily="34" charset="-122"/>
              </a:rPr>
              <a:t>2024</a:t>
            </a:r>
            <a:endParaRPr lang="zh-CN" altLang="en-US" sz="1400" dirty="0">
              <a:latin typeface="微软雅黑" panose="020B0503020204020204" pitchFamily="34" charset="-122"/>
              <a:ea typeface="微软雅黑" panose="020B0503020204020204" pitchFamily="34" charset="-122"/>
            </a:endParaRPr>
          </a:p>
        </p:txBody>
      </p:sp>
      <p:grpSp>
        <p:nvGrpSpPr>
          <p:cNvPr id="93" name="组合 92"/>
          <p:cNvGrpSpPr/>
          <p:nvPr/>
        </p:nvGrpSpPr>
        <p:grpSpPr>
          <a:xfrm>
            <a:off x="10530572" y="4981857"/>
            <a:ext cx="479967" cy="544235"/>
            <a:chOff x="4345444" y="2542859"/>
            <a:chExt cx="1810550" cy="1811205"/>
          </a:xfrm>
          <a:solidFill>
            <a:schemeClr val="tx2">
              <a:lumMod val="40000"/>
              <a:lumOff val="60000"/>
            </a:schemeClr>
          </a:solidFill>
        </p:grpSpPr>
        <p:grpSp>
          <p:nvGrpSpPr>
            <p:cNvPr id="94" name="组合 93"/>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96" name="同心圆 95"/>
              <p:cNvSpPr/>
              <p:nvPr/>
            </p:nvSpPr>
            <p:spPr>
              <a:xfrm>
                <a:off x="1463339" y="1072758"/>
                <a:ext cx="1546058" cy="1546058"/>
              </a:xfrm>
              <a:prstGeom prst="donut">
                <a:avLst>
                  <a:gd name="adj" fmla="val 4879"/>
                </a:avLst>
              </a:prstGeom>
              <a:grpFill/>
              <a:ln w="12700" cap="flat" cmpd="sng" algn="ctr">
                <a:noFill/>
                <a:prstDash val="solid"/>
                <a:miter lim="800000"/>
              </a:ln>
              <a:effectLst/>
            </p:spPr>
            <p:txBody>
              <a:bodyPr rtlCol="0" anchor="ctr"/>
              <a:lstStyle/>
              <a:p>
                <a:pPr algn="ctr">
                  <a:defRPr/>
                </a:pPr>
                <a:endParaRPr lang="zh-CN" altLang="en-US" sz="1400" kern="0">
                  <a:solidFill>
                    <a:sysClr val="windowText" lastClr="000000"/>
                  </a:solidFill>
                  <a:latin typeface="微软雅黑"/>
                  <a:ea typeface="微软雅黑"/>
                </a:endParaRPr>
              </a:p>
            </p:txBody>
          </p:sp>
          <p:sp>
            <p:nvSpPr>
              <p:cNvPr id="97" name="椭圆 96"/>
              <p:cNvSpPr/>
              <p:nvPr/>
            </p:nvSpPr>
            <p:spPr>
              <a:xfrm>
                <a:off x="1484232" y="1093651"/>
                <a:ext cx="1504274" cy="150427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
          <p:nvSpPr>
            <p:cNvPr id="95" name="椭圆 94"/>
            <p:cNvSpPr/>
            <p:nvPr/>
          </p:nvSpPr>
          <p:spPr>
            <a:xfrm>
              <a:off x="4565570" y="2763062"/>
              <a:ext cx="1370298" cy="1370793"/>
            </a:xfrm>
            <a:prstGeom prst="ellipse">
              <a:avLst/>
            </a:prstGeom>
            <a:grpFill/>
            <a:ln w="12700" cap="flat" cmpd="sng" algn="ctr">
              <a:noFill/>
              <a:prstDash val="solid"/>
              <a:miter lim="800000"/>
            </a:ln>
            <a:effectLst/>
          </p:spPr>
          <p:txBody>
            <a:bodyPr rtlCol="0" anchor="ctr"/>
            <a:lstStyle/>
            <a:p>
              <a:pPr algn="ctr">
                <a:defRPr/>
              </a:pPr>
              <a:endParaRPr lang="zh-CN" altLang="en-US" sz="1400" kern="0">
                <a:solidFill>
                  <a:sysClr val="window" lastClr="FFFFFF"/>
                </a:solidFill>
                <a:latin typeface="微软雅黑"/>
                <a:ea typeface="微软雅黑"/>
              </a:endParaRPr>
            </a:p>
          </p:txBody>
        </p:sp>
      </p:grpSp>
    </p:spTree>
    <p:extLst>
      <p:ext uri="{BB962C8B-B14F-4D97-AF65-F5344CB8AC3E}">
        <p14:creationId xmlns:p14="http://schemas.microsoft.com/office/powerpoint/2010/main" val="121905628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3087563952"/>
              </p:ext>
            </p:extLst>
          </p:nvPr>
        </p:nvGraphicFramePr>
        <p:xfrm>
          <a:off x="355710" y="913628"/>
          <a:ext cx="8990220" cy="5442687"/>
        </p:xfrm>
        <a:graphic>
          <a:graphicData uri="http://schemas.openxmlformats.org/drawingml/2006/table">
            <a:tbl>
              <a:tblPr firstRow="1" firstCol="1" bandRow="1">
                <a:tableStyleId>{21E4AEA4-8DFA-4A89-87EB-49C32662AFE0}</a:tableStyleId>
              </a:tblPr>
              <a:tblGrid>
                <a:gridCol w="1060495">
                  <a:extLst>
                    <a:ext uri="{9D8B030D-6E8A-4147-A177-3AD203B41FA5}">
                      <a16:colId xmlns="" xmlns:a16="http://schemas.microsoft.com/office/drawing/2014/main" val="20000"/>
                    </a:ext>
                  </a:extLst>
                </a:gridCol>
                <a:gridCol w="1489670">
                  <a:extLst>
                    <a:ext uri="{9D8B030D-6E8A-4147-A177-3AD203B41FA5}">
                      <a16:colId xmlns="" xmlns:a16="http://schemas.microsoft.com/office/drawing/2014/main" val="20001"/>
                    </a:ext>
                  </a:extLst>
                </a:gridCol>
                <a:gridCol w="1650381">
                  <a:extLst>
                    <a:ext uri="{9D8B030D-6E8A-4147-A177-3AD203B41FA5}">
                      <a16:colId xmlns="" xmlns:a16="http://schemas.microsoft.com/office/drawing/2014/main" val="20002"/>
                    </a:ext>
                  </a:extLst>
                </a:gridCol>
                <a:gridCol w="1605775">
                  <a:extLst>
                    <a:ext uri="{9D8B030D-6E8A-4147-A177-3AD203B41FA5}">
                      <a16:colId xmlns="" xmlns:a16="http://schemas.microsoft.com/office/drawing/2014/main" val="20003"/>
                    </a:ext>
                  </a:extLst>
                </a:gridCol>
                <a:gridCol w="1572322">
                  <a:extLst>
                    <a:ext uri="{9D8B030D-6E8A-4147-A177-3AD203B41FA5}">
                      <a16:colId xmlns="" xmlns:a16="http://schemas.microsoft.com/office/drawing/2014/main" val="20004"/>
                    </a:ext>
                  </a:extLst>
                </a:gridCol>
                <a:gridCol w="1611577">
                  <a:extLst>
                    <a:ext uri="{9D8B030D-6E8A-4147-A177-3AD203B41FA5}">
                      <a16:colId xmlns="" xmlns:a16="http://schemas.microsoft.com/office/drawing/2014/main" val="20005"/>
                    </a:ext>
                  </a:extLst>
                </a:gridCol>
              </a:tblGrid>
              <a:tr h="303075">
                <a:tc>
                  <a:txBody>
                    <a:bodyPr/>
                    <a:lstStyle/>
                    <a:p>
                      <a:pPr algn="ctr">
                        <a:lnSpc>
                          <a:spcPct val="107000"/>
                        </a:lnSpc>
                        <a:spcAft>
                          <a:spcPts val="0"/>
                        </a:spcAft>
                      </a:pPr>
                      <a:r>
                        <a:rPr lang="en-GB" sz="1600" dirty="0">
                          <a:effectLst/>
                          <a:latin typeface="+mn-ea"/>
                          <a:ea typeface="+mn-ea"/>
                        </a:rPr>
                        <a:t>Day 0</a:t>
                      </a:r>
                      <a:endParaRPr lang="en-GB" sz="1600" dirty="0">
                        <a:effectLst/>
                        <a:latin typeface="+mn-ea"/>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latin typeface="+mn-ea"/>
                          <a:ea typeface="+mn-ea"/>
                        </a:rPr>
                        <a:t>Day 1</a:t>
                      </a:r>
                      <a:endParaRPr lang="en-GB" sz="1600" dirty="0">
                        <a:effectLst/>
                        <a:latin typeface="+mn-ea"/>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latin typeface="+mn-ea"/>
                          <a:ea typeface="+mn-ea"/>
                        </a:rPr>
                        <a:t>Day 2</a:t>
                      </a:r>
                      <a:endParaRPr lang="en-GB" sz="1600" dirty="0">
                        <a:effectLst/>
                        <a:latin typeface="+mn-ea"/>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latin typeface="+mn-ea"/>
                          <a:ea typeface="+mn-ea"/>
                        </a:rPr>
                        <a:t>Day 3</a:t>
                      </a:r>
                      <a:endParaRPr lang="en-GB" sz="1600" dirty="0">
                        <a:effectLst/>
                        <a:latin typeface="+mn-ea"/>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latin typeface="+mn-ea"/>
                          <a:ea typeface="+mn-ea"/>
                        </a:rPr>
                        <a:t>Day 4</a:t>
                      </a:r>
                      <a:endParaRPr lang="en-GB" sz="1600" dirty="0">
                        <a:effectLst/>
                        <a:latin typeface="+mn-ea"/>
                        <a:ea typeface="+mn-ea"/>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latin typeface="+mn-ea"/>
                          <a:ea typeface="+mn-ea"/>
                        </a:rPr>
                        <a:t>Day 5</a:t>
                      </a:r>
                      <a:endParaRPr lang="en-GB" sz="1600" dirty="0">
                        <a:effectLst/>
                        <a:latin typeface="+mn-ea"/>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850116">
                <a:tc row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400" dirty="0">
                          <a:effectLst/>
                          <a:latin typeface="+mn-ea"/>
                          <a:ea typeface="+mn-ea"/>
                        </a:rPr>
                        <a:t>Registration</a:t>
                      </a:r>
                    </a:p>
                    <a:p>
                      <a:pPr>
                        <a:lnSpc>
                          <a:spcPct val="107000"/>
                        </a:lnSpc>
                        <a:spcAft>
                          <a:spcPts val="0"/>
                        </a:spcAft>
                      </a:pPr>
                      <a:r>
                        <a:rPr lang="en-GB" sz="1400" dirty="0">
                          <a:effectLst/>
                          <a:latin typeface="+mn-ea"/>
                          <a:ea typeface="+mn-ea"/>
                        </a:rPr>
                        <a:t> </a:t>
                      </a:r>
                    </a:p>
                    <a:p>
                      <a:pPr>
                        <a:lnSpc>
                          <a:spcPct val="107000"/>
                        </a:lnSpc>
                        <a:spcAft>
                          <a:spcPts val="0"/>
                        </a:spcAft>
                      </a:pPr>
                      <a:r>
                        <a:rPr lang="en-GB" sz="1400" dirty="0">
                          <a:effectLst/>
                          <a:latin typeface="+mn-ea"/>
                          <a:ea typeface="+mn-ea"/>
                        </a:rPr>
                        <a:t> </a:t>
                      </a:r>
                    </a:p>
                    <a:p>
                      <a:pPr>
                        <a:lnSpc>
                          <a:spcPct val="107000"/>
                        </a:lnSpc>
                        <a:spcAft>
                          <a:spcPts val="0"/>
                        </a:spcAft>
                      </a:pPr>
                      <a:r>
                        <a:rPr lang="en-GB" sz="1400" dirty="0">
                          <a:effectLst/>
                          <a:latin typeface="+mn-ea"/>
                          <a:ea typeface="+mn-ea"/>
                        </a:rPr>
                        <a:t> </a:t>
                      </a:r>
                      <a:endParaRPr lang="en-GB" sz="1400" dirty="0">
                        <a:effectLst/>
                        <a:latin typeface="+mn-ea"/>
                        <a:ea typeface="+mn-ea"/>
                        <a:cs typeface="Times New Roman" panose="02020603050405020304" pitchFamily="18" charset="0"/>
                      </a:endParaRPr>
                    </a:p>
                  </a:txBody>
                  <a:tcPr marL="68580" marR="68580" marT="0" marB="0" vert="eaVert"/>
                </a:tc>
                <a:tc>
                  <a:txBody>
                    <a:bodyPr/>
                    <a:lstStyle/>
                    <a:p>
                      <a:pPr>
                        <a:lnSpc>
                          <a:spcPct val="107000"/>
                        </a:lnSpc>
                        <a:spcAft>
                          <a:spcPts val="0"/>
                        </a:spcAft>
                      </a:pPr>
                      <a:r>
                        <a:rPr lang="en-GB" sz="1600" dirty="0">
                          <a:effectLst/>
                          <a:latin typeface="+mn-ea"/>
                          <a:ea typeface="+mn-ea"/>
                        </a:rPr>
                        <a:t>9:00-10:30</a:t>
                      </a:r>
                    </a:p>
                    <a:p>
                      <a:pPr>
                        <a:lnSpc>
                          <a:spcPct val="107000"/>
                        </a:lnSpc>
                        <a:spcAft>
                          <a:spcPts val="0"/>
                        </a:spcAft>
                      </a:pPr>
                      <a:r>
                        <a:rPr lang="en-US" altLang="zh-CN" sz="1600" dirty="0">
                          <a:solidFill>
                            <a:schemeClr val="accent5"/>
                          </a:solidFill>
                          <a:effectLst/>
                          <a:latin typeface="+mn-ea"/>
                          <a:ea typeface="+mn-ea"/>
                        </a:rPr>
                        <a:t>Opening ceremony</a:t>
                      </a:r>
                      <a:endParaRPr lang="en-GB" sz="1600" dirty="0">
                        <a:solidFill>
                          <a:schemeClr val="accent5"/>
                        </a:solidFill>
                        <a:effectLst/>
                        <a:latin typeface="+mn-ea"/>
                        <a:ea typeface="+mn-ea"/>
                      </a:endParaRPr>
                    </a:p>
                  </a:txBody>
                  <a:tcPr marL="68580" marR="68580" marT="0" marB="0"/>
                </a:tc>
                <a:tc>
                  <a:txBody>
                    <a:bodyPr/>
                    <a:lstStyle/>
                    <a:p>
                      <a:pPr>
                        <a:lnSpc>
                          <a:spcPct val="107000"/>
                        </a:lnSpc>
                        <a:spcAft>
                          <a:spcPts val="0"/>
                        </a:spcAft>
                      </a:pPr>
                      <a:r>
                        <a:rPr lang="en-GB" sz="1600" dirty="0">
                          <a:solidFill>
                            <a:srgbClr val="002060"/>
                          </a:solidFill>
                          <a:effectLst/>
                          <a:latin typeface="+mn-ea"/>
                          <a:ea typeface="+mn-ea"/>
                        </a:rPr>
                        <a:t>9:00 – 10:20</a:t>
                      </a:r>
                    </a:p>
                    <a:p>
                      <a:pPr>
                        <a:lnSpc>
                          <a:spcPct val="107000"/>
                        </a:lnSpc>
                        <a:spcAft>
                          <a:spcPts val="0"/>
                        </a:spcAft>
                      </a:pPr>
                      <a:r>
                        <a:rPr lang="en-US" altLang="zh-CN" sz="1600" dirty="0">
                          <a:solidFill>
                            <a:srgbClr val="002060"/>
                          </a:solidFill>
                          <a:effectLst/>
                          <a:latin typeface="+mn-ea"/>
                          <a:ea typeface="+mn-ea"/>
                        </a:rPr>
                        <a:t>Plenary</a:t>
                      </a:r>
                      <a:endParaRPr lang="en-GB" sz="1600" dirty="0">
                        <a:solidFill>
                          <a:srgbClr val="002060"/>
                        </a:solidFill>
                        <a:effectLst/>
                        <a:latin typeface="+mn-ea"/>
                        <a:ea typeface="+mn-ea"/>
                      </a:endParaRPr>
                    </a:p>
                  </a:txBody>
                  <a:tcPr marL="68580" marR="68580" marT="0" marB="0">
                    <a:solidFill>
                      <a:schemeClr val="accent4">
                        <a:lumMod val="60000"/>
                        <a:lumOff val="40000"/>
                      </a:schemeClr>
                    </a:solidFill>
                  </a:tcPr>
                </a:tc>
                <a:tc>
                  <a:txBody>
                    <a:bodyPr/>
                    <a:lstStyle/>
                    <a:p>
                      <a:pPr>
                        <a:lnSpc>
                          <a:spcPct val="107000"/>
                        </a:lnSpc>
                        <a:spcAft>
                          <a:spcPts val="0"/>
                        </a:spcAft>
                      </a:pPr>
                      <a:r>
                        <a:rPr lang="en-GB" sz="1600" dirty="0">
                          <a:solidFill>
                            <a:srgbClr val="002060"/>
                          </a:solidFill>
                          <a:effectLst/>
                          <a:latin typeface="+mn-ea"/>
                          <a:ea typeface="+mn-ea"/>
                        </a:rPr>
                        <a:t>9:00 – 10:20</a:t>
                      </a:r>
                    </a:p>
                    <a:p>
                      <a:pPr>
                        <a:lnSpc>
                          <a:spcPct val="107000"/>
                        </a:lnSpc>
                        <a:spcAft>
                          <a:spcPts val="0"/>
                        </a:spcAft>
                      </a:pPr>
                      <a:r>
                        <a:rPr lang="en-US" altLang="zh-CN" sz="1600" dirty="0">
                          <a:solidFill>
                            <a:srgbClr val="002060"/>
                          </a:solidFill>
                          <a:effectLst/>
                          <a:latin typeface="+mn-ea"/>
                          <a:ea typeface="+mn-ea"/>
                        </a:rPr>
                        <a:t>Plenary</a:t>
                      </a:r>
                      <a:endParaRPr lang="en-GB" sz="1600" dirty="0">
                        <a:solidFill>
                          <a:srgbClr val="002060"/>
                        </a:solidFill>
                        <a:effectLst/>
                        <a:latin typeface="+mn-ea"/>
                        <a:ea typeface="+mn-ea"/>
                      </a:endParaRPr>
                    </a:p>
                  </a:txBody>
                  <a:tcPr marL="68580" marR="68580" marT="0" marB="0">
                    <a:solidFill>
                      <a:schemeClr val="accent4">
                        <a:lumMod val="60000"/>
                        <a:lumOff val="40000"/>
                      </a:schemeClr>
                    </a:solidFill>
                  </a:tcPr>
                </a:tc>
                <a:tc>
                  <a:txBody>
                    <a:bodyPr/>
                    <a:lstStyle/>
                    <a:p>
                      <a:pPr>
                        <a:lnSpc>
                          <a:spcPct val="107000"/>
                        </a:lnSpc>
                        <a:spcAft>
                          <a:spcPts val="0"/>
                        </a:spcAft>
                      </a:pPr>
                      <a:r>
                        <a:rPr lang="en-GB" sz="1600" dirty="0">
                          <a:solidFill>
                            <a:srgbClr val="002060"/>
                          </a:solidFill>
                          <a:effectLst/>
                          <a:latin typeface="+mn-ea"/>
                          <a:ea typeface="+mn-ea"/>
                        </a:rPr>
                        <a:t>9:00 – 10:20</a:t>
                      </a:r>
                    </a:p>
                    <a:p>
                      <a:pPr>
                        <a:lnSpc>
                          <a:spcPct val="107000"/>
                        </a:lnSpc>
                        <a:spcAft>
                          <a:spcPts val="0"/>
                        </a:spcAft>
                      </a:pPr>
                      <a:r>
                        <a:rPr lang="en-US" altLang="zh-CN" sz="1600" dirty="0">
                          <a:solidFill>
                            <a:srgbClr val="002060"/>
                          </a:solidFill>
                          <a:effectLst/>
                          <a:latin typeface="+mn-ea"/>
                          <a:ea typeface="+mn-ea"/>
                        </a:rPr>
                        <a:t>Plenary</a:t>
                      </a:r>
                      <a:endParaRPr lang="en-GB" sz="1600" dirty="0">
                        <a:solidFill>
                          <a:srgbClr val="002060"/>
                        </a:solidFill>
                        <a:effectLst/>
                        <a:latin typeface="+mn-ea"/>
                        <a:ea typeface="+mn-ea"/>
                      </a:endParaRPr>
                    </a:p>
                  </a:txBody>
                  <a:tcPr marL="68580" marR="68580" marT="0" marB="0">
                    <a:solidFill>
                      <a:schemeClr val="accent4">
                        <a:lumMod val="60000"/>
                        <a:lumOff val="40000"/>
                      </a:schemeClr>
                    </a:solidFill>
                  </a:tcPr>
                </a:tc>
                <a:tc>
                  <a:txBody>
                    <a:bodyPr/>
                    <a:lstStyle/>
                    <a:p>
                      <a:pPr>
                        <a:lnSpc>
                          <a:spcPct val="107000"/>
                        </a:lnSpc>
                        <a:spcAft>
                          <a:spcPts val="0"/>
                        </a:spcAft>
                      </a:pPr>
                      <a:r>
                        <a:rPr lang="en-GB" sz="1600" dirty="0">
                          <a:solidFill>
                            <a:srgbClr val="002060"/>
                          </a:solidFill>
                          <a:effectLst/>
                          <a:latin typeface="+mn-ea"/>
                          <a:ea typeface="+mn-ea"/>
                        </a:rPr>
                        <a:t>9:00 – 10:20</a:t>
                      </a:r>
                    </a:p>
                    <a:p>
                      <a:pPr>
                        <a:lnSpc>
                          <a:spcPct val="107000"/>
                        </a:lnSpc>
                        <a:spcAft>
                          <a:spcPts val="0"/>
                        </a:spcAft>
                      </a:pPr>
                      <a:r>
                        <a:rPr lang="en-US" altLang="zh-CN" sz="1600" dirty="0">
                          <a:solidFill>
                            <a:srgbClr val="002060"/>
                          </a:solidFill>
                          <a:effectLst/>
                          <a:latin typeface="+mn-ea"/>
                          <a:ea typeface="+mn-ea"/>
                        </a:rPr>
                        <a:t>Plenary</a:t>
                      </a:r>
                      <a:endParaRPr lang="en-GB" sz="1600" dirty="0">
                        <a:solidFill>
                          <a:srgbClr val="002060"/>
                        </a:solidFill>
                        <a:effectLst/>
                        <a:latin typeface="+mn-ea"/>
                        <a:ea typeface="+mn-ea"/>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0001"/>
                  </a:ext>
                </a:extLst>
              </a:tr>
              <a:tr h="941865">
                <a:tc vMerge="1">
                  <a:txBody>
                    <a:bodyPr/>
                    <a:lstStyle/>
                    <a:p>
                      <a:pPr>
                        <a:lnSpc>
                          <a:spcPct val="107000"/>
                        </a:lnSpc>
                        <a:spcAft>
                          <a:spcPts val="0"/>
                        </a:spcAft>
                      </a:pPr>
                      <a:endParaRPr lang="en-GB" sz="18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altLang="zh-CN" sz="1600" dirty="0">
                          <a:solidFill>
                            <a:schemeClr val="accent5"/>
                          </a:solidFill>
                          <a:effectLst/>
                          <a:latin typeface="+mn-ea"/>
                          <a:ea typeface="+mn-ea"/>
                        </a:rPr>
                        <a:t>Opening</a:t>
                      </a:r>
                      <a:r>
                        <a:rPr lang="en-US" altLang="zh-CN" sz="1600" baseline="0" dirty="0">
                          <a:solidFill>
                            <a:schemeClr val="accent5"/>
                          </a:solidFill>
                          <a:effectLst/>
                          <a:latin typeface="+mn-ea"/>
                          <a:ea typeface="+mn-ea"/>
                        </a:rPr>
                        <a:t> dialogue</a:t>
                      </a:r>
                      <a:endParaRPr lang="en-GB" sz="1600" dirty="0">
                        <a:solidFill>
                          <a:schemeClr val="accent5"/>
                        </a:solidFill>
                        <a:effectLst/>
                        <a:latin typeface="+mn-ea"/>
                        <a:ea typeface="+mn-ea"/>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10:30 – 11:50</a:t>
                      </a:r>
                    </a:p>
                    <a:p>
                      <a:pPr>
                        <a:lnSpc>
                          <a:spcPct val="107000"/>
                        </a:lnSpc>
                        <a:spcAft>
                          <a:spcPts val="0"/>
                        </a:spcAft>
                      </a:pPr>
                      <a:r>
                        <a:rPr lang="en-US" altLang="zh-CN" sz="1600" dirty="0">
                          <a:effectLst/>
                          <a:latin typeface="+mn-ea"/>
                          <a:ea typeface="+mn-ea"/>
                        </a:rPr>
                        <a:t>Current debate</a:t>
                      </a:r>
                      <a:endParaRPr lang="en-GB" sz="1600" dirty="0">
                        <a:effectLst/>
                        <a:latin typeface="+mn-ea"/>
                        <a:ea typeface="+mn-ea"/>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600" dirty="0">
                          <a:effectLst/>
                          <a:latin typeface="+mn-ea"/>
                          <a:ea typeface="+mn-ea"/>
                        </a:rPr>
                        <a:t>10:30 – 11:50 </a:t>
                      </a:r>
                    </a:p>
                    <a:p>
                      <a:pPr>
                        <a:lnSpc>
                          <a:spcPct val="107000"/>
                        </a:lnSpc>
                        <a:spcAft>
                          <a:spcPts val="0"/>
                        </a:spcAft>
                      </a:pPr>
                      <a:r>
                        <a:rPr lang="en-US" altLang="zh-CN" sz="1600" dirty="0">
                          <a:effectLst/>
                          <a:latin typeface="+mn-ea"/>
                          <a:ea typeface="+mn-ea"/>
                        </a:rPr>
                        <a:t>Current debate</a:t>
                      </a:r>
                      <a:endParaRPr lang="en-GB" sz="1600" dirty="0">
                        <a:effectLst/>
                        <a:latin typeface="+mn-ea"/>
                        <a:ea typeface="+mn-ea"/>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600" dirty="0">
                          <a:effectLst/>
                          <a:latin typeface="+mn-ea"/>
                          <a:ea typeface="+mn-ea"/>
                        </a:rPr>
                        <a:t>10:30 – 11:50 </a:t>
                      </a:r>
                    </a:p>
                    <a:p>
                      <a:pPr>
                        <a:lnSpc>
                          <a:spcPct val="107000"/>
                        </a:lnSpc>
                        <a:spcAft>
                          <a:spcPts val="0"/>
                        </a:spcAft>
                      </a:pPr>
                      <a:r>
                        <a:rPr lang="en-US" altLang="zh-CN" sz="1600" dirty="0">
                          <a:effectLst/>
                          <a:latin typeface="+mn-ea"/>
                          <a:ea typeface="+mn-ea"/>
                        </a:rPr>
                        <a:t>Industry insights</a:t>
                      </a:r>
                      <a:endParaRPr lang="en-GB" sz="1600" dirty="0">
                        <a:effectLst/>
                        <a:latin typeface="+mn-ea"/>
                        <a:ea typeface="+mn-ea"/>
                        <a:cs typeface="Times New Roman" panose="02020603050405020304" pitchFamily="18" charset="0"/>
                      </a:endParaRPr>
                    </a:p>
                  </a:txBody>
                  <a:tcPr marL="68580" marR="68580" marT="0" marB="0">
                    <a:solidFill>
                      <a:schemeClr val="accent5">
                        <a:lumMod val="40000"/>
                        <a:lumOff val="60000"/>
                      </a:schemeClr>
                    </a:solidFill>
                  </a:tcPr>
                </a:tc>
                <a:tc>
                  <a:txBody>
                    <a:bodyPr/>
                    <a:lstStyle/>
                    <a:p>
                      <a:pPr>
                        <a:lnSpc>
                          <a:spcPct val="107000"/>
                        </a:lnSpc>
                        <a:spcAft>
                          <a:spcPts val="0"/>
                        </a:spcAft>
                      </a:pPr>
                      <a:r>
                        <a:rPr lang="en-GB" sz="1600" dirty="0">
                          <a:effectLst/>
                          <a:latin typeface="+mn-ea"/>
                          <a:ea typeface="+mn-ea"/>
                        </a:rPr>
                        <a:t>10:30 – 11:50</a:t>
                      </a:r>
                    </a:p>
                    <a:p>
                      <a:pPr>
                        <a:lnSpc>
                          <a:spcPct val="107000"/>
                        </a:lnSpc>
                        <a:spcAft>
                          <a:spcPts val="0"/>
                        </a:spcAft>
                      </a:pPr>
                      <a:r>
                        <a:rPr lang="en-US" altLang="zh-CN" sz="1600" dirty="0">
                          <a:effectLst/>
                          <a:latin typeface="+mn-ea"/>
                          <a:ea typeface="+mn-ea"/>
                        </a:rPr>
                        <a:t>Industry insights</a:t>
                      </a:r>
                      <a:endParaRPr lang="en-GB" sz="1600" dirty="0">
                        <a:effectLst/>
                        <a:latin typeface="+mn-ea"/>
                        <a:ea typeface="+mn-ea"/>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 xmlns:a16="http://schemas.microsoft.com/office/drawing/2014/main" val="10002"/>
                  </a:ext>
                </a:extLst>
              </a:tr>
              <a:tr h="849638">
                <a:tc vMerge="1">
                  <a:txBody>
                    <a:bodyPr/>
                    <a:lstStyle/>
                    <a:p>
                      <a:pPr>
                        <a:lnSpc>
                          <a:spcPct val="107000"/>
                        </a:lnSpc>
                        <a:spcAft>
                          <a:spcPts val="0"/>
                        </a:spcAft>
                      </a:pPr>
                      <a:endParaRPr lang="en-GB" sz="18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12:00 – 13:30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zh-CN" sz="1600" dirty="0">
                          <a:effectLst/>
                          <a:latin typeface="+mn-ea"/>
                          <a:ea typeface="+mn-ea"/>
                        </a:rPr>
                        <a:t>Luncheon</a:t>
                      </a:r>
                      <a:endParaRPr lang="en-GB" sz="1600" dirty="0">
                        <a:effectLst/>
                        <a:latin typeface="+mn-ea"/>
                        <a:ea typeface="+mn-ea"/>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0"/>
                        </a:spcAft>
                      </a:pPr>
                      <a:r>
                        <a:rPr lang="en-GB" sz="1600" dirty="0">
                          <a:effectLst/>
                          <a:latin typeface="+mn-ea"/>
                          <a:ea typeface="+mn-ea"/>
                        </a:rPr>
                        <a:t>12:00 – 13:30  </a:t>
                      </a:r>
                    </a:p>
                    <a:p>
                      <a:pPr>
                        <a:lnSpc>
                          <a:spcPct val="107000"/>
                        </a:lnSpc>
                        <a:spcAft>
                          <a:spcPts val="0"/>
                        </a:spcAft>
                      </a:pPr>
                      <a:r>
                        <a:rPr lang="en-US" altLang="zh-CN" sz="1600" dirty="0">
                          <a:effectLst/>
                          <a:latin typeface="+mn-ea"/>
                          <a:ea typeface="+mn-ea"/>
                        </a:rPr>
                        <a:t>Luncheon </a:t>
                      </a:r>
                      <a:endParaRPr lang="en-US" altLang="zh-CN" sz="1600" dirty="0" smtClean="0">
                        <a:effectLst/>
                        <a:latin typeface="+mn-ea"/>
                        <a:ea typeface="+mn-ea"/>
                      </a:endParaRPr>
                    </a:p>
                    <a:p>
                      <a:pPr>
                        <a:lnSpc>
                          <a:spcPct val="107000"/>
                        </a:lnSpc>
                        <a:spcAft>
                          <a:spcPts val="0"/>
                        </a:spcAft>
                      </a:pPr>
                      <a:r>
                        <a:rPr lang="en-US" altLang="zh-CN" sz="1600" dirty="0" smtClean="0">
                          <a:effectLst/>
                          <a:latin typeface="+mn-ea"/>
                          <a:ea typeface="+mn-ea"/>
                        </a:rPr>
                        <a:t>(??</a:t>
                      </a:r>
                      <a:r>
                        <a:rPr lang="zh-CN" altLang="en-US" sz="1600" dirty="0" smtClean="0">
                          <a:effectLst/>
                          <a:latin typeface="+mn-ea"/>
                          <a:ea typeface="+mn-ea"/>
                        </a:rPr>
                        <a:t> </a:t>
                      </a:r>
                      <a:r>
                        <a:rPr lang="en-US" altLang="zh-CN" sz="1600" dirty="0" smtClean="0">
                          <a:effectLst/>
                          <a:latin typeface="+mn-ea"/>
                          <a:ea typeface="+mn-ea"/>
                        </a:rPr>
                        <a:t>forum)</a:t>
                      </a:r>
                      <a:endParaRPr lang="en-GB" sz="1600" dirty="0">
                        <a:effectLst/>
                        <a:latin typeface="+mn-ea"/>
                        <a:ea typeface="+mn-ea"/>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0"/>
                        </a:spcAft>
                      </a:pPr>
                      <a:r>
                        <a:rPr lang="en-GB" sz="1600" dirty="0">
                          <a:effectLst/>
                          <a:latin typeface="+mn-ea"/>
                          <a:ea typeface="+mn-ea"/>
                        </a:rPr>
                        <a:t>12:00 – 13:30  </a:t>
                      </a:r>
                    </a:p>
                    <a:p>
                      <a:pPr>
                        <a:lnSpc>
                          <a:spcPct val="107000"/>
                        </a:lnSpc>
                        <a:spcAft>
                          <a:spcPts val="0"/>
                        </a:spcAft>
                      </a:pPr>
                      <a:r>
                        <a:rPr lang="en-US" altLang="zh-CN" sz="1600" dirty="0">
                          <a:effectLst/>
                          <a:latin typeface="+mn-ea"/>
                          <a:ea typeface="+mn-ea"/>
                        </a:rPr>
                        <a:t>Luncheon</a:t>
                      </a:r>
                      <a:endParaRPr lang="en-GB" sz="1600" dirty="0">
                        <a:effectLst/>
                        <a:latin typeface="+mn-ea"/>
                        <a:ea typeface="+mn-ea"/>
                      </a:endParaRPr>
                    </a:p>
                    <a:p>
                      <a:pPr>
                        <a:lnSpc>
                          <a:spcPct val="107000"/>
                        </a:lnSpc>
                        <a:spcAft>
                          <a:spcPts val="0"/>
                        </a:spcAft>
                      </a:pPr>
                      <a:r>
                        <a:rPr lang="en-GB" sz="1600" dirty="0">
                          <a:effectLst/>
                          <a:latin typeface="+mn-ea"/>
                          <a:ea typeface="+mn-ea"/>
                        </a:rPr>
                        <a:t>(</a:t>
                      </a:r>
                      <a:r>
                        <a:rPr lang="en-GB" sz="1600" kern="1200" dirty="0">
                          <a:effectLst/>
                          <a:latin typeface="+mn-ea"/>
                          <a:ea typeface="+mn-ea"/>
                        </a:rPr>
                        <a:t>?? forum</a:t>
                      </a:r>
                      <a:r>
                        <a:rPr lang="en-GB" sz="1600" dirty="0">
                          <a:effectLst/>
                          <a:latin typeface="+mn-ea"/>
                          <a:ea typeface="+mn-ea"/>
                        </a:rPr>
                        <a:t>)</a:t>
                      </a:r>
                      <a:endParaRPr lang="en-GB" sz="1600" dirty="0">
                        <a:effectLst/>
                        <a:latin typeface="+mn-ea"/>
                        <a:ea typeface="+mn-ea"/>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0"/>
                        </a:spcAft>
                      </a:pPr>
                      <a:r>
                        <a:rPr lang="en-GB" sz="1600" dirty="0">
                          <a:effectLst/>
                          <a:latin typeface="+mn-ea"/>
                          <a:ea typeface="+mn-ea"/>
                        </a:rPr>
                        <a:t>12:00 – 13:30  </a:t>
                      </a:r>
                    </a:p>
                    <a:p>
                      <a:pPr>
                        <a:lnSpc>
                          <a:spcPct val="107000"/>
                        </a:lnSpc>
                        <a:spcAft>
                          <a:spcPts val="0"/>
                        </a:spcAft>
                      </a:pPr>
                      <a:r>
                        <a:rPr lang="en-US" altLang="zh-CN" sz="1600" dirty="0">
                          <a:effectLst/>
                          <a:latin typeface="+mn-ea"/>
                          <a:ea typeface="+mn-ea"/>
                        </a:rPr>
                        <a:t>Luncheon</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600" dirty="0">
                          <a:effectLst/>
                          <a:latin typeface="+mn-ea"/>
                          <a:ea typeface="+mn-ea"/>
                        </a:rPr>
                        <a:t>(</a:t>
                      </a:r>
                      <a:r>
                        <a:rPr lang="en-GB" sz="1600" kern="1200" dirty="0">
                          <a:effectLst/>
                          <a:latin typeface="+mn-ea"/>
                          <a:ea typeface="+mn-ea"/>
                        </a:rPr>
                        <a:t>?? forum</a:t>
                      </a:r>
                      <a:r>
                        <a:rPr lang="en-GB" sz="1600" dirty="0">
                          <a:effectLst/>
                          <a:latin typeface="+mn-ea"/>
                          <a:ea typeface="+mn-ea"/>
                        </a:rPr>
                        <a:t>)</a:t>
                      </a:r>
                      <a:endParaRPr lang="en-GB" sz="1600" dirty="0">
                        <a:effectLst/>
                        <a:latin typeface="+mn-ea"/>
                        <a:ea typeface="+mn-ea"/>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0"/>
                        </a:spcAft>
                      </a:pPr>
                      <a:r>
                        <a:rPr lang="en-GB" sz="1600" dirty="0">
                          <a:effectLst/>
                          <a:latin typeface="+mn-ea"/>
                          <a:ea typeface="+mn-ea"/>
                        </a:rPr>
                        <a:t>12:00 – 13:30  </a:t>
                      </a:r>
                    </a:p>
                    <a:p>
                      <a:pPr>
                        <a:lnSpc>
                          <a:spcPct val="107000"/>
                        </a:lnSpc>
                        <a:spcAft>
                          <a:spcPts val="0"/>
                        </a:spcAft>
                      </a:pPr>
                      <a:r>
                        <a:rPr lang="en-US" altLang="zh-CN" sz="1600" dirty="0">
                          <a:effectLst/>
                          <a:latin typeface="+mn-ea"/>
                          <a:ea typeface="+mn-ea"/>
                        </a:rPr>
                        <a:t>Luncheon</a:t>
                      </a:r>
                      <a:endParaRPr lang="en-GB" sz="1600" dirty="0">
                        <a:effectLst/>
                        <a:latin typeface="+mn-ea"/>
                        <a:ea typeface="+mn-ea"/>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10003"/>
                  </a:ext>
                </a:extLst>
              </a:tr>
              <a:tr h="941865">
                <a:tc vMerge="1">
                  <a:txBody>
                    <a:bodyPr/>
                    <a:lstStyle/>
                    <a:p>
                      <a:pPr>
                        <a:lnSpc>
                          <a:spcPct val="107000"/>
                        </a:lnSpc>
                        <a:spcAft>
                          <a:spcPts val="0"/>
                        </a:spcAft>
                      </a:pPr>
                      <a:endParaRPr lang="en-GB" sz="18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14:00 – 15:30</a:t>
                      </a:r>
                    </a:p>
                    <a:p>
                      <a:pPr>
                        <a:lnSpc>
                          <a:spcPct val="107000"/>
                        </a:lnSpc>
                        <a:spcAft>
                          <a:spcPts val="0"/>
                        </a:spcAft>
                      </a:pPr>
                      <a:r>
                        <a:rPr lang="en-US" altLang="zh-CN" sz="1600" dirty="0">
                          <a:effectLst/>
                          <a:latin typeface="+mn-ea"/>
                          <a:ea typeface="+mn-ea"/>
                        </a:rPr>
                        <a:t>Industry insights</a:t>
                      </a:r>
                      <a:endParaRPr lang="en-GB" sz="1600" dirty="0">
                        <a:effectLst/>
                        <a:latin typeface="+mn-ea"/>
                        <a:ea typeface="+mn-ea"/>
                        <a:cs typeface="Times New Roman" panose="02020603050405020304" pitchFamily="18" charset="0"/>
                      </a:endParaRPr>
                    </a:p>
                  </a:txBody>
                  <a:tcPr marL="68580" marR="68580" marT="0" marB="0">
                    <a:solidFill>
                      <a:schemeClr val="accent5">
                        <a:lumMod val="40000"/>
                        <a:lumOff val="60000"/>
                      </a:schemeClr>
                    </a:solidFill>
                  </a:tcPr>
                </a:tc>
                <a:tc>
                  <a:txBody>
                    <a:bodyPr/>
                    <a:lstStyle/>
                    <a:p>
                      <a:pPr>
                        <a:lnSpc>
                          <a:spcPct val="107000"/>
                        </a:lnSpc>
                        <a:spcAft>
                          <a:spcPts val="0"/>
                        </a:spcAft>
                      </a:pPr>
                      <a:r>
                        <a:rPr lang="en-GB" sz="1600" dirty="0">
                          <a:effectLst/>
                          <a:latin typeface="+mn-ea"/>
                          <a:ea typeface="+mn-ea"/>
                        </a:rPr>
                        <a:t>14:00 – 15:30</a:t>
                      </a:r>
                    </a:p>
                    <a:p>
                      <a:pPr>
                        <a:lnSpc>
                          <a:spcPct val="107000"/>
                        </a:lnSpc>
                        <a:spcAft>
                          <a:spcPts val="0"/>
                        </a:spcAft>
                      </a:pPr>
                      <a:r>
                        <a:rPr lang="en-US" altLang="zh-CN" sz="1600" dirty="0">
                          <a:effectLst/>
                          <a:latin typeface="+mn-ea"/>
                          <a:ea typeface="+mn-ea"/>
                        </a:rPr>
                        <a:t>Industry insights</a:t>
                      </a:r>
                      <a:endParaRPr lang="en-GB" sz="1600" dirty="0">
                        <a:effectLst/>
                        <a:latin typeface="+mn-ea"/>
                        <a:ea typeface="+mn-ea"/>
                        <a:cs typeface="Times New Roman" panose="02020603050405020304" pitchFamily="18" charset="0"/>
                      </a:endParaRPr>
                    </a:p>
                  </a:txBody>
                  <a:tcPr marL="68580" marR="68580" marT="0" marB="0">
                    <a:solidFill>
                      <a:schemeClr val="accent5">
                        <a:lumMod val="40000"/>
                        <a:lumOff val="60000"/>
                      </a:schemeClr>
                    </a:solidFill>
                  </a:tcPr>
                </a:tc>
                <a:tc>
                  <a:txBody>
                    <a:bodyPr/>
                    <a:lstStyle/>
                    <a:p>
                      <a:pPr>
                        <a:lnSpc>
                          <a:spcPct val="107000"/>
                        </a:lnSpc>
                        <a:spcAft>
                          <a:spcPts val="0"/>
                        </a:spcAft>
                      </a:pPr>
                      <a:r>
                        <a:rPr lang="en-GB" sz="1600" dirty="0">
                          <a:effectLst/>
                          <a:latin typeface="+mn-ea"/>
                          <a:ea typeface="+mn-ea"/>
                        </a:rPr>
                        <a:t>14:00 – 15:30</a:t>
                      </a:r>
                    </a:p>
                    <a:p>
                      <a:pPr>
                        <a:lnSpc>
                          <a:spcPct val="107000"/>
                        </a:lnSpc>
                        <a:spcAft>
                          <a:spcPts val="0"/>
                        </a:spcAft>
                      </a:pPr>
                      <a:r>
                        <a:rPr lang="en-US" altLang="zh-CN" sz="1600" dirty="0">
                          <a:effectLst/>
                          <a:latin typeface="+mn-ea"/>
                          <a:ea typeface="+mn-ea"/>
                        </a:rPr>
                        <a:t>Industry insights</a:t>
                      </a:r>
                      <a:endParaRPr lang="en-GB" sz="1600" dirty="0">
                        <a:effectLst/>
                        <a:latin typeface="+mn-ea"/>
                        <a:ea typeface="+mn-ea"/>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0" algn="l" defTabSz="914400" rtl="0" eaLnBrk="1" latinLnBrk="0" hangingPunct="1">
                        <a:lnSpc>
                          <a:spcPct val="107000"/>
                        </a:lnSpc>
                        <a:spcAft>
                          <a:spcPts val="0"/>
                        </a:spcAft>
                      </a:pPr>
                      <a:r>
                        <a:rPr lang="en-GB" sz="1600" kern="1200" dirty="0">
                          <a:solidFill>
                            <a:schemeClr val="dk1"/>
                          </a:solidFill>
                          <a:effectLst/>
                          <a:latin typeface="+mn-ea"/>
                          <a:ea typeface="+mn-ea"/>
                          <a:cs typeface="+mn-cs"/>
                        </a:rPr>
                        <a:t>14:00 – 15:30</a:t>
                      </a:r>
                    </a:p>
                    <a:p>
                      <a:pPr marL="0" algn="l" defTabSz="914400" rtl="0" eaLnBrk="1" latinLnBrk="0" hangingPunct="1">
                        <a:lnSpc>
                          <a:spcPct val="107000"/>
                        </a:lnSpc>
                        <a:spcAft>
                          <a:spcPts val="0"/>
                        </a:spcAft>
                      </a:pPr>
                      <a:r>
                        <a:rPr lang="en-US" altLang="zh-CN" sz="1600" kern="1200" dirty="0">
                          <a:solidFill>
                            <a:schemeClr val="dk1"/>
                          </a:solidFill>
                          <a:effectLst/>
                          <a:latin typeface="+mn-ea"/>
                          <a:ea typeface="+mn-ea"/>
                          <a:cs typeface="+mn-cs"/>
                        </a:rPr>
                        <a:t>Industry insights</a:t>
                      </a:r>
                      <a:endParaRPr lang="en-GB" sz="1600" kern="1200" dirty="0">
                        <a:solidFill>
                          <a:schemeClr val="dk1"/>
                        </a:solidFill>
                        <a:effectLst/>
                        <a:latin typeface="+mn-ea"/>
                        <a:ea typeface="+mn-ea"/>
                        <a:cs typeface="+mn-cs"/>
                      </a:endParaRPr>
                    </a:p>
                  </a:txBody>
                  <a:tcPr marL="68580" marR="68580" marT="0" marB="0">
                    <a:solidFill>
                      <a:schemeClr val="accent5">
                        <a:lumMod val="40000"/>
                        <a:lumOff val="60000"/>
                      </a:schemeClr>
                    </a:solidFill>
                  </a:tcPr>
                </a:tc>
                <a:tc>
                  <a:txBody>
                    <a:bodyPr/>
                    <a:lstStyle/>
                    <a:p>
                      <a:pPr>
                        <a:lnSpc>
                          <a:spcPct val="107000"/>
                        </a:lnSpc>
                        <a:spcAft>
                          <a:spcPts val="0"/>
                        </a:spcAft>
                      </a:pPr>
                      <a:r>
                        <a:rPr lang="en-GB" sz="1600" dirty="0">
                          <a:effectLst/>
                          <a:latin typeface="+mn-ea"/>
                          <a:ea typeface="+mn-ea"/>
                        </a:rPr>
                        <a:t>13:00 – 14:30</a:t>
                      </a:r>
                    </a:p>
                    <a:p>
                      <a:pPr>
                        <a:lnSpc>
                          <a:spcPct val="107000"/>
                        </a:lnSpc>
                        <a:spcAft>
                          <a:spcPts val="0"/>
                        </a:spcAft>
                      </a:pPr>
                      <a:r>
                        <a:rPr lang="en-GB" sz="1600" dirty="0">
                          <a:solidFill>
                            <a:schemeClr val="accent3">
                              <a:lumMod val="75000"/>
                            </a:schemeClr>
                          </a:solidFill>
                          <a:effectLst/>
                          <a:latin typeface="+mn-ea"/>
                          <a:ea typeface="+mn-ea"/>
                        </a:rPr>
                        <a:t>TWP</a:t>
                      </a:r>
                      <a:r>
                        <a:rPr lang="en-US" altLang="zh-CN" sz="1600" dirty="0">
                          <a:solidFill>
                            <a:schemeClr val="accent3">
                              <a:lumMod val="75000"/>
                            </a:schemeClr>
                          </a:solidFill>
                          <a:effectLst/>
                          <a:latin typeface="+mn-ea"/>
                          <a:ea typeface="+mn-ea"/>
                        </a:rPr>
                        <a:t> Release Conference</a:t>
                      </a:r>
                      <a:endParaRPr lang="en-GB" sz="1600" dirty="0">
                        <a:solidFill>
                          <a:schemeClr val="accent3">
                            <a:lumMod val="75000"/>
                          </a:schemeClr>
                        </a:solidFill>
                        <a:effectLst/>
                        <a:latin typeface="+mn-ea"/>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941865">
                <a:tc vMerge="1">
                  <a:txBody>
                    <a:bodyPr/>
                    <a:lstStyle/>
                    <a:p>
                      <a:pPr>
                        <a:lnSpc>
                          <a:spcPct val="107000"/>
                        </a:lnSpc>
                        <a:spcAft>
                          <a:spcPts val="0"/>
                        </a:spcAft>
                      </a:pPr>
                      <a:endParaRPr lang="en-GB" sz="18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15:50 – 17:20  </a:t>
                      </a:r>
                    </a:p>
                    <a:p>
                      <a:pPr>
                        <a:lnSpc>
                          <a:spcPct val="107000"/>
                        </a:lnSpc>
                        <a:spcAft>
                          <a:spcPts val="0"/>
                        </a:spcAft>
                      </a:pPr>
                      <a:r>
                        <a:rPr lang="en-US" sz="1600" dirty="0">
                          <a:effectLst/>
                          <a:latin typeface="+mn-ea"/>
                          <a:ea typeface="+mn-ea"/>
                        </a:rPr>
                        <a:t>Technology &amp;</a:t>
                      </a:r>
                      <a:r>
                        <a:rPr lang="en-US" sz="1600" baseline="0" dirty="0">
                          <a:effectLst/>
                          <a:latin typeface="+mn-ea"/>
                          <a:ea typeface="+mn-ea"/>
                        </a:rPr>
                        <a:t> innovation</a:t>
                      </a:r>
                      <a:endParaRPr lang="en-GB" sz="1600" dirty="0">
                        <a:effectLst/>
                        <a:latin typeface="+mn-ea"/>
                        <a:ea typeface="+mn-ea"/>
                        <a:cs typeface="Times New Roman" panose="02020603050405020304" pitchFamily="18" charset="0"/>
                      </a:endParaRPr>
                    </a:p>
                  </a:txBody>
                  <a:tcPr marL="68580" marR="68580" marT="0" marB="0">
                    <a:solidFill>
                      <a:schemeClr val="accent3">
                        <a:lumMod val="40000"/>
                        <a:lumOff val="60000"/>
                      </a:schemeClr>
                    </a:solidFill>
                  </a:tcPr>
                </a:tc>
                <a:tc>
                  <a:txBody>
                    <a:bodyPr/>
                    <a:lstStyle/>
                    <a:p>
                      <a:pPr>
                        <a:lnSpc>
                          <a:spcPct val="107000"/>
                        </a:lnSpc>
                        <a:spcAft>
                          <a:spcPts val="0"/>
                        </a:spcAft>
                      </a:pPr>
                      <a:r>
                        <a:rPr lang="en-GB" sz="1600" dirty="0">
                          <a:effectLst/>
                          <a:latin typeface="+mn-ea"/>
                          <a:ea typeface="+mn-ea"/>
                        </a:rPr>
                        <a:t>15:50 – 17:20  </a:t>
                      </a:r>
                    </a:p>
                    <a:p>
                      <a:pPr>
                        <a:lnSpc>
                          <a:spcPct val="107000"/>
                        </a:lnSpc>
                        <a:spcAft>
                          <a:spcPts val="0"/>
                        </a:spcAft>
                      </a:pPr>
                      <a:r>
                        <a:rPr lang="en-US" sz="1600" dirty="0">
                          <a:effectLst/>
                          <a:latin typeface="+mn-ea"/>
                          <a:ea typeface="+mn-ea"/>
                        </a:rPr>
                        <a:t>Technology</a:t>
                      </a:r>
                      <a:r>
                        <a:rPr lang="en-US" sz="1600" baseline="0" dirty="0">
                          <a:effectLst/>
                          <a:latin typeface="+mn-ea"/>
                          <a:ea typeface="+mn-ea"/>
                        </a:rPr>
                        <a:t> &amp; innovation</a:t>
                      </a:r>
                      <a:endParaRPr lang="en-GB" sz="1600" dirty="0">
                        <a:effectLst/>
                        <a:latin typeface="+mn-ea"/>
                        <a:ea typeface="+mn-ea"/>
                        <a:cs typeface="Times New Roman" panose="02020603050405020304" pitchFamily="18" charset="0"/>
                      </a:endParaRPr>
                    </a:p>
                  </a:txBody>
                  <a:tcPr marL="68580" marR="68580" marT="0" marB="0">
                    <a:solidFill>
                      <a:schemeClr val="accent3">
                        <a:lumMod val="40000"/>
                        <a:lumOff val="60000"/>
                      </a:schemeClr>
                    </a:solidFill>
                  </a:tcPr>
                </a:tc>
                <a:tc>
                  <a:txBody>
                    <a:bodyPr/>
                    <a:lstStyle/>
                    <a:p>
                      <a:pPr>
                        <a:lnSpc>
                          <a:spcPct val="107000"/>
                        </a:lnSpc>
                        <a:spcAft>
                          <a:spcPts val="0"/>
                        </a:spcAft>
                      </a:pPr>
                      <a:r>
                        <a:rPr lang="en-GB" sz="1600" dirty="0">
                          <a:effectLst/>
                          <a:latin typeface="+mn-ea"/>
                          <a:ea typeface="+mn-ea"/>
                        </a:rPr>
                        <a:t>15:50 – 17:20  </a:t>
                      </a:r>
                    </a:p>
                    <a:p>
                      <a:pPr>
                        <a:lnSpc>
                          <a:spcPct val="107000"/>
                        </a:lnSpc>
                        <a:spcAft>
                          <a:spcPts val="0"/>
                        </a:spcAft>
                      </a:pPr>
                      <a:r>
                        <a:rPr lang="en-US" sz="1600" dirty="0">
                          <a:effectLst/>
                          <a:latin typeface="+mn-ea"/>
                          <a:ea typeface="+mn-ea"/>
                        </a:rPr>
                        <a:t>Technology &amp;</a:t>
                      </a:r>
                      <a:r>
                        <a:rPr lang="en-US" sz="1600" baseline="0" dirty="0">
                          <a:effectLst/>
                          <a:latin typeface="+mn-ea"/>
                          <a:ea typeface="+mn-ea"/>
                        </a:rPr>
                        <a:t> innovation</a:t>
                      </a:r>
                      <a:endParaRPr lang="en-GB" sz="1600" dirty="0">
                        <a:effectLst/>
                        <a:latin typeface="+mn-ea"/>
                        <a:ea typeface="+mn-ea"/>
                        <a:cs typeface="Times New Roman" panose="02020603050405020304" pitchFamily="18" charset="0"/>
                      </a:endParaRPr>
                    </a:p>
                  </a:txBody>
                  <a:tcPr marL="68580" marR="68580" marT="0" marB="0">
                    <a:solidFill>
                      <a:schemeClr val="accent3">
                        <a:lumMod val="40000"/>
                        <a:lumOff val="60000"/>
                      </a:schemeClr>
                    </a:solidFill>
                  </a:tcPr>
                </a:tc>
                <a:tc>
                  <a:txBody>
                    <a:bodyPr/>
                    <a:lstStyle/>
                    <a:p>
                      <a:pPr>
                        <a:lnSpc>
                          <a:spcPct val="107000"/>
                        </a:lnSpc>
                        <a:spcAft>
                          <a:spcPts val="0"/>
                        </a:spcAft>
                      </a:pPr>
                      <a:r>
                        <a:rPr lang="en-GB" sz="1600" dirty="0">
                          <a:effectLst/>
                          <a:latin typeface="+mn-ea"/>
                          <a:ea typeface="+mn-ea"/>
                        </a:rPr>
                        <a:t>15:50 – 17:20  </a:t>
                      </a:r>
                    </a:p>
                    <a:p>
                      <a:pPr>
                        <a:lnSpc>
                          <a:spcPct val="107000"/>
                        </a:lnSpc>
                        <a:spcAft>
                          <a:spcPts val="0"/>
                        </a:spcAft>
                      </a:pPr>
                      <a:r>
                        <a:rPr lang="en-US" altLang="zh-CN" sz="1600" dirty="0">
                          <a:solidFill>
                            <a:schemeClr val="accent3">
                              <a:lumMod val="75000"/>
                            </a:schemeClr>
                          </a:solidFill>
                          <a:effectLst/>
                          <a:latin typeface="+mn-ea"/>
                          <a:ea typeface="+mn-ea"/>
                        </a:rPr>
                        <a:t>Members Portal training</a:t>
                      </a:r>
                      <a:endParaRPr lang="en-GB" sz="1600" dirty="0">
                        <a:solidFill>
                          <a:schemeClr val="accent3">
                            <a:lumMod val="75000"/>
                          </a:schemeClr>
                        </a:solidFill>
                        <a:effectLst/>
                        <a:latin typeface="+mn-ea"/>
                        <a:ea typeface="+mn-ea"/>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14:50 – 17:00</a:t>
                      </a:r>
                    </a:p>
                    <a:p>
                      <a:pPr>
                        <a:lnSpc>
                          <a:spcPct val="107000"/>
                        </a:lnSpc>
                        <a:spcAft>
                          <a:spcPts val="0"/>
                        </a:spcAft>
                      </a:pPr>
                      <a:r>
                        <a:rPr lang="en-US" altLang="zh-CN" sz="1600" dirty="0">
                          <a:solidFill>
                            <a:schemeClr val="accent5"/>
                          </a:solidFill>
                          <a:effectLst/>
                          <a:latin typeface="+mn-ea"/>
                          <a:ea typeface="+mn-ea"/>
                        </a:rPr>
                        <a:t>Closing ceremony</a:t>
                      </a:r>
                      <a:endParaRPr lang="en-GB" sz="1600" dirty="0">
                        <a:solidFill>
                          <a:schemeClr val="accent5"/>
                        </a:solidFill>
                        <a:effectLst/>
                        <a:latin typeface="+mn-ea"/>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614263">
                <a:tc>
                  <a:txBody>
                    <a:bodyPr/>
                    <a:lstStyle/>
                    <a:p>
                      <a:pPr>
                        <a:lnSpc>
                          <a:spcPct val="107000"/>
                        </a:lnSpc>
                        <a:spcAft>
                          <a:spcPts val="0"/>
                        </a:spcAft>
                      </a:pPr>
                      <a:r>
                        <a:rPr lang="en-GB" sz="1400" dirty="0">
                          <a:effectLst/>
                          <a:latin typeface="+mn-ea"/>
                          <a:ea typeface="+mn-ea"/>
                        </a:rPr>
                        <a:t>Welcome reception</a:t>
                      </a:r>
                      <a:endParaRPr lang="en-GB" sz="1400" dirty="0">
                        <a:effectLst/>
                        <a:latin typeface="+mn-ea"/>
                        <a:ea typeface="+mn-ea"/>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 </a:t>
                      </a:r>
                      <a:endParaRPr lang="en-GB" sz="1600" dirty="0">
                        <a:effectLst/>
                        <a:latin typeface="+mn-ea"/>
                        <a:ea typeface="+mn-ea"/>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 </a:t>
                      </a:r>
                      <a:endParaRPr lang="en-GB" sz="1600" dirty="0">
                        <a:effectLst/>
                        <a:latin typeface="+mn-ea"/>
                        <a:ea typeface="+mn-ea"/>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latin typeface="+mn-ea"/>
                          <a:ea typeface="+mn-ea"/>
                        </a:rPr>
                        <a:t> </a:t>
                      </a:r>
                      <a:r>
                        <a:rPr lang="en-GB" sz="1600" kern="1200" dirty="0" smtClean="0">
                          <a:solidFill>
                            <a:schemeClr val="accent3">
                              <a:lumMod val="75000"/>
                            </a:schemeClr>
                          </a:solidFill>
                          <a:effectLst/>
                          <a:latin typeface="+mn-ea"/>
                          <a:ea typeface="+mn-ea"/>
                          <a:cs typeface="+mn-cs"/>
                        </a:rPr>
                        <a:t>YPP for ? days</a:t>
                      </a:r>
                      <a:endParaRPr lang="en-GB" sz="1600" kern="1200" dirty="0">
                        <a:solidFill>
                          <a:schemeClr val="accent3">
                            <a:lumMod val="75000"/>
                          </a:schemeClr>
                        </a:solidFill>
                        <a:effectLst/>
                        <a:latin typeface="+mn-ea"/>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en-US" altLang="zh-CN" sz="1600" kern="1200" dirty="0">
                          <a:solidFill>
                            <a:schemeClr val="accent5"/>
                          </a:solidFill>
                          <a:effectLst/>
                          <a:latin typeface="+mn-ea"/>
                          <a:ea typeface="+mn-ea"/>
                          <a:cs typeface="+mn-cs"/>
                        </a:rPr>
                        <a:t>Networking reception</a:t>
                      </a:r>
                      <a:endParaRPr lang="en-GB" sz="1600" kern="1200" dirty="0">
                        <a:solidFill>
                          <a:schemeClr val="accent5"/>
                        </a:solidFill>
                        <a:effectLst/>
                        <a:latin typeface="+mn-ea"/>
                        <a:ea typeface="+mn-ea"/>
                        <a:cs typeface="+mn-cs"/>
                      </a:endParaRPr>
                    </a:p>
                  </a:txBody>
                  <a:tcPr marL="68580" marR="68580" marT="0" marB="0"/>
                </a:tc>
                <a:tc>
                  <a:txBody>
                    <a:bodyPr/>
                    <a:lstStyle/>
                    <a:p>
                      <a:pPr>
                        <a:lnSpc>
                          <a:spcPct val="107000"/>
                        </a:lnSpc>
                        <a:spcAft>
                          <a:spcPts val="0"/>
                        </a:spcAft>
                      </a:pPr>
                      <a:r>
                        <a:rPr lang="en-GB" sz="1600" dirty="0">
                          <a:effectLst/>
                          <a:latin typeface="+mn-ea"/>
                          <a:ea typeface="+mn-ea"/>
                        </a:rPr>
                        <a:t> </a:t>
                      </a:r>
                      <a:endParaRPr lang="en-GB" sz="1600" dirty="0">
                        <a:effectLst/>
                        <a:latin typeface="+mn-ea"/>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bl>
          </a:graphicData>
        </a:graphic>
      </p:graphicFrame>
      <p:sp>
        <p:nvSpPr>
          <p:cNvPr id="4" name="标题 3"/>
          <p:cNvSpPr>
            <a:spLocks noGrp="1"/>
          </p:cNvSpPr>
          <p:nvPr>
            <p:ph type="title"/>
          </p:nvPr>
        </p:nvSpPr>
        <p:spPr>
          <a:xfrm>
            <a:off x="355710" y="151436"/>
            <a:ext cx="11484610" cy="705485"/>
          </a:xfrm>
        </p:spPr>
        <p:txBody>
          <a:bodyPr/>
          <a:lstStyle/>
          <a:p>
            <a:r>
              <a:rPr lang="en-GB" dirty="0"/>
              <a:t>WGC2025 Program: A Draft</a:t>
            </a:r>
          </a:p>
        </p:txBody>
      </p:sp>
      <p:sp>
        <p:nvSpPr>
          <p:cNvPr id="6" name="文本框 5"/>
          <p:cNvSpPr txBox="1"/>
          <p:nvPr/>
        </p:nvSpPr>
        <p:spPr>
          <a:xfrm>
            <a:off x="9478121" y="703595"/>
            <a:ext cx="2591959" cy="5632311"/>
          </a:xfrm>
          <a:prstGeom prst="rect">
            <a:avLst/>
          </a:prstGeom>
          <a:noFill/>
          <a:ln>
            <a:solidFill>
              <a:schemeClr val="accent1">
                <a:lumMod val="60000"/>
                <a:lumOff val="40000"/>
              </a:schemeClr>
            </a:solidFill>
          </a:ln>
        </p:spPr>
        <p:txBody>
          <a:bodyPr wrap="square" rtlCol="0">
            <a:spAutoFit/>
          </a:bodyPr>
          <a:lstStyle/>
          <a:p>
            <a:pPr marL="177800" indent="-177800">
              <a:buFont typeface="Arial" panose="020B0604020202020204" pitchFamily="34" charset="0"/>
              <a:buChar char="•"/>
            </a:pPr>
            <a:r>
              <a:rPr lang="en-US" altLang="zh-CN" dirty="0" smtClean="0">
                <a:latin typeface="+mn-ea"/>
              </a:rPr>
              <a:t>CC needs to prepare for &gt;50 sessions of current debate, industry sights, technology &amp; innovation (USA: about 100, Korea: about 50) . </a:t>
            </a:r>
            <a:r>
              <a:rPr lang="en-US" dirty="0" smtClean="0">
                <a:solidFill>
                  <a:srgbClr val="FF0000"/>
                </a:solidFill>
                <a:latin typeface="+mn-ea"/>
              </a:rPr>
              <a:t>Each </a:t>
            </a:r>
            <a:r>
              <a:rPr lang="en-US" dirty="0">
                <a:solidFill>
                  <a:srgbClr val="FF0000"/>
                </a:solidFill>
                <a:latin typeface="+mn-ea"/>
              </a:rPr>
              <a:t>Committee/TF </a:t>
            </a:r>
            <a:r>
              <a:rPr lang="en-US" dirty="0" smtClean="0">
                <a:solidFill>
                  <a:srgbClr val="FF0000"/>
                </a:solidFill>
                <a:latin typeface="+mn-ea"/>
              </a:rPr>
              <a:t>contributes </a:t>
            </a:r>
            <a:r>
              <a:rPr lang="zh-CN" altLang="en-US" dirty="0">
                <a:solidFill>
                  <a:srgbClr val="FF0000"/>
                </a:solidFill>
                <a:latin typeface="+mn-ea"/>
              </a:rPr>
              <a:t>≥</a:t>
            </a:r>
            <a:r>
              <a:rPr lang="en-US" dirty="0" smtClean="0">
                <a:solidFill>
                  <a:srgbClr val="FF0000"/>
                </a:solidFill>
                <a:latin typeface="+mn-ea"/>
              </a:rPr>
              <a:t>3 sessions.</a:t>
            </a:r>
            <a:endParaRPr lang="en-US" altLang="zh-CN" dirty="0" smtClean="0">
              <a:solidFill>
                <a:srgbClr val="FF0000"/>
              </a:solidFill>
              <a:latin typeface="+mn-ea"/>
            </a:endParaRPr>
          </a:p>
          <a:p>
            <a:pPr marL="177800" indent="-177800">
              <a:buFont typeface="Arial" panose="020B0604020202020204" pitchFamily="34" charset="0"/>
              <a:buChar char="•"/>
            </a:pPr>
            <a:r>
              <a:rPr lang="en-US" dirty="0">
                <a:latin typeface="+mn-ea"/>
              </a:rPr>
              <a:t>J</a:t>
            </a:r>
            <a:r>
              <a:rPr lang="en-US" dirty="0" smtClean="0">
                <a:latin typeface="+mn-ea"/>
              </a:rPr>
              <a:t>oint </a:t>
            </a:r>
            <a:r>
              <a:rPr lang="en-US" dirty="0">
                <a:latin typeface="+mn-ea"/>
              </a:rPr>
              <a:t>sessions </a:t>
            </a:r>
            <a:r>
              <a:rPr lang="en-US" dirty="0" smtClean="0">
                <a:latin typeface="+mn-ea"/>
              </a:rPr>
              <a:t>are </a:t>
            </a:r>
            <a:r>
              <a:rPr lang="en-US" dirty="0">
                <a:latin typeface="+mn-ea"/>
              </a:rPr>
              <a:t>also to be planned. </a:t>
            </a:r>
            <a:endParaRPr lang="en-GB" dirty="0">
              <a:latin typeface="+mn-ea"/>
            </a:endParaRPr>
          </a:p>
          <a:p>
            <a:pPr marL="177800" indent="-177800">
              <a:buFont typeface="Arial" panose="020B0604020202020204" pitchFamily="34" charset="0"/>
              <a:buChar char="•"/>
            </a:pPr>
            <a:r>
              <a:rPr lang="en-US" altLang="zh-CN" dirty="0" smtClean="0">
                <a:latin typeface="+mn-ea"/>
              </a:rPr>
              <a:t>Depending on the </a:t>
            </a:r>
            <a:r>
              <a:rPr lang="en-US" altLang="zh-CN" dirty="0">
                <a:latin typeface="+mn-ea"/>
              </a:rPr>
              <a:t>CfP results, we decide the </a:t>
            </a:r>
            <a:r>
              <a:rPr lang="en-US" altLang="zh-CN" dirty="0" smtClean="0">
                <a:latin typeface="+mn-ea"/>
              </a:rPr>
              <a:t>final sessions.</a:t>
            </a:r>
          </a:p>
          <a:p>
            <a:pPr marL="177800" indent="-177800">
              <a:buFont typeface="Arial" panose="020B0604020202020204" pitchFamily="34" charset="0"/>
              <a:buChar char="•"/>
            </a:pPr>
            <a:r>
              <a:rPr lang="en-US" altLang="zh-CN" dirty="0" smtClean="0">
                <a:latin typeface="+mn-ea"/>
              </a:rPr>
              <a:t>Currently, the types of sessions are not determined.</a:t>
            </a:r>
            <a:endParaRPr lang="en-US" altLang="zh-CN" dirty="0">
              <a:latin typeface="+mn-ea"/>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165</a:t>
            </a:fld>
            <a:endParaRPr lang="en-US" altLang="zh-CN"/>
          </a:p>
        </p:txBody>
      </p:sp>
    </p:spTree>
    <p:extLst>
      <p:ext uri="{BB962C8B-B14F-4D97-AF65-F5344CB8AC3E}">
        <p14:creationId xmlns:p14="http://schemas.microsoft.com/office/powerpoint/2010/main" val="414672672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0088" y="1728788"/>
            <a:ext cx="2928937" cy="120015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标题 2"/>
          <p:cNvSpPr>
            <a:spLocks noGrp="1"/>
          </p:cNvSpPr>
          <p:nvPr>
            <p:ph type="title"/>
          </p:nvPr>
        </p:nvSpPr>
        <p:spPr/>
        <p:txBody>
          <a:bodyPr/>
          <a:lstStyle/>
          <a:p>
            <a:r>
              <a:rPr lang="en-US" dirty="0" smtClean="0"/>
              <a:t>WGC Programs</a:t>
            </a:r>
            <a:endParaRPr lang="en-GB" dirty="0"/>
          </a:p>
        </p:txBody>
      </p:sp>
      <p:sp>
        <p:nvSpPr>
          <p:cNvPr id="4" name="文本框 3"/>
          <p:cNvSpPr txBox="1"/>
          <p:nvPr/>
        </p:nvSpPr>
        <p:spPr>
          <a:xfrm>
            <a:off x="457200" y="1239024"/>
            <a:ext cx="10544175" cy="4662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Sessions:</a:t>
            </a:r>
          </a:p>
          <a:p>
            <a:pPr marL="742950" lvl="1" indent="-285750">
              <a:lnSpc>
                <a:spcPct val="150000"/>
              </a:lnSpc>
              <a:buFont typeface="Wingdings" panose="05000000000000000000" pitchFamily="2" charset="2"/>
              <a:buChar char="ü"/>
            </a:pPr>
            <a:r>
              <a:rPr lang="en-US" dirty="0" smtClean="0"/>
              <a:t>Keynotes</a:t>
            </a:r>
          </a:p>
          <a:p>
            <a:pPr marL="742950" lvl="1" indent="-285750">
              <a:lnSpc>
                <a:spcPct val="150000"/>
              </a:lnSpc>
              <a:buFont typeface="Wingdings" panose="05000000000000000000" pitchFamily="2" charset="2"/>
              <a:buChar char="ü"/>
            </a:pPr>
            <a:r>
              <a:rPr lang="en-US" dirty="0" smtClean="0"/>
              <a:t>Keynote Luncheons</a:t>
            </a:r>
          </a:p>
          <a:p>
            <a:pPr marL="742950" lvl="1" indent="-285750">
              <a:lnSpc>
                <a:spcPct val="150000"/>
              </a:lnSpc>
              <a:buFont typeface="Wingdings" panose="05000000000000000000" pitchFamily="2" charset="2"/>
              <a:buChar char="ü"/>
            </a:pPr>
            <a:r>
              <a:rPr lang="en-US" dirty="0" smtClean="0"/>
              <a:t>Current Debates</a:t>
            </a:r>
          </a:p>
          <a:p>
            <a:pPr marL="742950" lvl="1" indent="-285750">
              <a:lnSpc>
                <a:spcPct val="150000"/>
              </a:lnSpc>
              <a:buFont typeface="Wingdings" panose="05000000000000000000" pitchFamily="2" charset="2"/>
              <a:buChar char="ü"/>
            </a:pPr>
            <a:r>
              <a:rPr lang="en-US" dirty="0" smtClean="0"/>
              <a:t>Industry Insights</a:t>
            </a:r>
          </a:p>
          <a:p>
            <a:pPr marL="742950" lvl="1" indent="-285750">
              <a:lnSpc>
                <a:spcPct val="150000"/>
              </a:lnSpc>
              <a:buFont typeface="Wingdings" panose="05000000000000000000" pitchFamily="2" charset="2"/>
              <a:buChar char="ü"/>
            </a:pPr>
            <a:r>
              <a:rPr lang="en-US" dirty="0" smtClean="0"/>
              <a:t>Technical &amp; Innovation</a:t>
            </a:r>
          </a:p>
          <a:p>
            <a:pPr marL="285750" indent="-285750">
              <a:lnSpc>
                <a:spcPct val="150000"/>
              </a:lnSpc>
              <a:buFont typeface="Arial" panose="020B0604020202020204" pitchFamily="34" charset="0"/>
              <a:buChar char="•"/>
            </a:pPr>
            <a:r>
              <a:rPr lang="en-US" dirty="0" smtClean="0"/>
              <a:t>Special Forums </a:t>
            </a:r>
            <a:r>
              <a:rPr lang="zh-CN" altLang="en-US" dirty="0" smtClean="0"/>
              <a:t>（</a:t>
            </a:r>
            <a:r>
              <a:rPr lang="en-US" altLang="zh-CN" dirty="0" smtClean="0"/>
              <a:t>Finance, female professionals, ...</a:t>
            </a:r>
            <a:r>
              <a:rPr lang="zh-CN" altLang="en-US" dirty="0" smtClean="0"/>
              <a:t>）</a:t>
            </a:r>
            <a:endParaRPr lang="en-US" dirty="0"/>
          </a:p>
          <a:p>
            <a:pPr marL="285750" indent="-285750">
              <a:lnSpc>
                <a:spcPct val="150000"/>
              </a:lnSpc>
              <a:buFont typeface="Arial" panose="020B0604020202020204" pitchFamily="34" charset="0"/>
              <a:buChar char="•"/>
            </a:pPr>
            <a:r>
              <a:rPr lang="en-US" dirty="0" smtClean="0"/>
              <a:t>Young Professionals </a:t>
            </a:r>
            <a:r>
              <a:rPr lang="en-US" altLang="zh-CN" dirty="0"/>
              <a:t>P</a:t>
            </a:r>
            <a:r>
              <a:rPr lang="en-US" altLang="zh-CN" dirty="0" smtClean="0"/>
              <a:t>rogram</a:t>
            </a:r>
            <a:endParaRPr lang="en-US" dirty="0" smtClean="0"/>
          </a:p>
          <a:p>
            <a:pPr marL="285750" indent="-285750">
              <a:lnSpc>
                <a:spcPct val="150000"/>
              </a:lnSpc>
              <a:buFont typeface="Arial" panose="020B0604020202020204" pitchFamily="34" charset="0"/>
              <a:buChar char="•"/>
            </a:pPr>
            <a:r>
              <a:rPr lang="en-US" altLang="zh-CN" dirty="0" smtClean="0"/>
              <a:t>Master Classes</a:t>
            </a:r>
          </a:p>
          <a:p>
            <a:pPr marL="285750" indent="-285750">
              <a:lnSpc>
                <a:spcPct val="150000"/>
              </a:lnSpc>
              <a:buFont typeface="Arial" panose="020B0604020202020204" pitchFamily="34" charset="0"/>
              <a:buChar char="•"/>
            </a:pPr>
            <a:r>
              <a:rPr lang="en-US" dirty="0" smtClean="0"/>
              <a:t>Special training </a:t>
            </a:r>
          </a:p>
          <a:p>
            <a:pPr>
              <a:lnSpc>
                <a:spcPct val="150000"/>
              </a:lnSpc>
            </a:pPr>
            <a:r>
              <a:rPr lang="en-US" dirty="0" smtClean="0">
                <a:solidFill>
                  <a:srgbClr val="FF0000"/>
                </a:solidFill>
              </a:rPr>
              <a:t>To discuss: subjects/topics, formats</a:t>
            </a:r>
          </a:p>
        </p:txBody>
      </p:sp>
      <p:sp>
        <p:nvSpPr>
          <p:cNvPr id="6" name="右大括号 5"/>
          <p:cNvSpPr/>
          <p:nvPr/>
        </p:nvSpPr>
        <p:spPr>
          <a:xfrm>
            <a:off x="3700463" y="1657349"/>
            <a:ext cx="385762" cy="13144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文本框 6"/>
          <p:cNvSpPr txBox="1"/>
          <p:nvPr/>
        </p:nvSpPr>
        <p:spPr>
          <a:xfrm>
            <a:off x="4300538" y="2028824"/>
            <a:ext cx="5286375" cy="369332"/>
          </a:xfrm>
          <a:prstGeom prst="rect">
            <a:avLst/>
          </a:prstGeom>
          <a:noFill/>
        </p:spPr>
        <p:txBody>
          <a:bodyPr wrap="square" rtlCol="0">
            <a:spAutoFit/>
          </a:bodyPr>
          <a:lstStyle/>
          <a:p>
            <a:r>
              <a:rPr lang="en-GB" dirty="0" smtClean="0"/>
              <a:t>Organised</a:t>
            </a:r>
            <a:r>
              <a:rPr lang="en-US" dirty="0" smtClean="0"/>
              <a:t> by NOC, but CC helps design topics </a:t>
            </a:r>
            <a:endParaRPr lang="en-GB" dirty="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166</a:t>
            </a:fld>
            <a:endParaRPr lang="en-US" altLang="zh-CN"/>
          </a:p>
        </p:txBody>
      </p:sp>
    </p:spTree>
    <p:extLst>
      <p:ext uri="{BB962C8B-B14F-4D97-AF65-F5344CB8AC3E}">
        <p14:creationId xmlns:p14="http://schemas.microsoft.com/office/powerpoint/2010/main" val="32779298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53695" y="141724"/>
            <a:ext cx="11484610" cy="705485"/>
          </a:xfrm>
        </p:spPr>
        <p:txBody>
          <a:bodyPr>
            <a:normAutofit/>
          </a:bodyPr>
          <a:lstStyle/>
          <a:p>
            <a:r>
              <a:rPr lang="en-GB" dirty="0" smtClean="0"/>
              <a:t>Example: Industry </a:t>
            </a:r>
            <a:r>
              <a:rPr lang="en-GB" dirty="0"/>
              <a:t>Insights </a:t>
            </a:r>
            <a:r>
              <a:rPr lang="en-US" altLang="zh-CN" dirty="0"/>
              <a:t>of WGC2022</a:t>
            </a:r>
            <a:endParaRPr lang="en-GB" sz="2200" dirty="0"/>
          </a:p>
        </p:txBody>
      </p:sp>
      <p:pic>
        <p:nvPicPr>
          <p:cNvPr id="2" name="图片 1"/>
          <p:cNvPicPr>
            <a:picLocks noChangeAspect="1"/>
          </p:cNvPicPr>
          <p:nvPr/>
        </p:nvPicPr>
        <p:blipFill>
          <a:blip r:embed="rId2"/>
          <a:stretch>
            <a:fillRect/>
          </a:stretch>
        </p:blipFill>
        <p:spPr>
          <a:xfrm>
            <a:off x="177800" y="935448"/>
            <a:ext cx="11840210" cy="5037071"/>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t>167</a:t>
            </a:fld>
            <a:endParaRPr lang="en-US" altLang="zh-CN"/>
          </a:p>
        </p:txBody>
      </p:sp>
    </p:spTree>
    <p:extLst>
      <p:ext uri="{BB962C8B-B14F-4D97-AF65-F5344CB8AC3E}">
        <p14:creationId xmlns:p14="http://schemas.microsoft.com/office/powerpoint/2010/main" val="74960845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55710" y="274568"/>
            <a:ext cx="11484610" cy="705485"/>
          </a:xfrm>
        </p:spPr>
        <p:txBody>
          <a:bodyPr>
            <a:normAutofit/>
          </a:bodyPr>
          <a:lstStyle/>
          <a:p>
            <a:r>
              <a:rPr lang="en-GB" dirty="0"/>
              <a:t>Example: Technology &amp; Innovation </a:t>
            </a:r>
            <a:r>
              <a:rPr lang="en-US" altLang="zh-CN" dirty="0"/>
              <a:t>of WGC2022</a:t>
            </a:r>
            <a:endParaRPr lang="en-GB" dirty="0"/>
          </a:p>
        </p:txBody>
      </p:sp>
      <p:pic>
        <p:nvPicPr>
          <p:cNvPr id="2" name="图片 1"/>
          <p:cNvPicPr>
            <a:picLocks noChangeAspect="1"/>
          </p:cNvPicPr>
          <p:nvPr/>
        </p:nvPicPr>
        <p:blipFill>
          <a:blip r:embed="rId2"/>
          <a:stretch>
            <a:fillRect/>
          </a:stretch>
        </p:blipFill>
        <p:spPr>
          <a:xfrm>
            <a:off x="256478" y="980053"/>
            <a:ext cx="10968808" cy="5261621"/>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t>168</a:t>
            </a:fld>
            <a:endParaRPr lang="en-US" altLang="zh-CN"/>
          </a:p>
        </p:txBody>
      </p:sp>
    </p:spTree>
    <p:extLst>
      <p:ext uri="{BB962C8B-B14F-4D97-AF65-F5344CB8AC3E}">
        <p14:creationId xmlns:p14="http://schemas.microsoft.com/office/powerpoint/2010/main" val="54180416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70" y="1271270"/>
            <a:ext cx="11456035" cy="4969510"/>
          </a:xfrm>
        </p:spPr>
        <p:txBody>
          <a:bodyPr>
            <a:noAutofit/>
          </a:bodyPr>
          <a:lstStyle/>
          <a:p>
            <a:pPr>
              <a:lnSpc>
                <a:spcPct val="120000"/>
              </a:lnSpc>
            </a:pPr>
            <a:r>
              <a:rPr lang="en-GB" sz="1400" dirty="0">
                <a:solidFill>
                  <a:schemeClr val="tx1"/>
                </a:solidFill>
                <a:latin typeface="+mn-ea"/>
              </a:rPr>
              <a:t>PRIZE </a:t>
            </a:r>
          </a:p>
          <a:p>
            <a:pPr marL="571500" lvl="1" indent="-342900">
              <a:lnSpc>
                <a:spcPct val="120000"/>
              </a:lnSpc>
              <a:buFont typeface="Wingdings" panose="05000000000000000000" pitchFamily="2" charset="2"/>
              <a:buChar char="ü"/>
            </a:pPr>
            <a:r>
              <a:rPr lang="en-GB" sz="1400" dirty="0" smtClean="0">
                <a:solidFill>
                  <a:schemeClr val="tx1"/>
                </a:solidFill>
                <a:latin typeface="+mn-ea"/>
              </a:rPr>
              <a:t>Engraved </a:t>
            </a:r>
            <a:r>
              <a:rPr lang="en-GB" sz="1400" dirty="0">
                <a:solidFill>
                  <a:schemeClr val="tx1"/>
                </a:solidFill>
                <a:latin typeface="+mn-ea"/>
              </a:rPr>
              <a:t>glass plaque </a:t>
            </a:r>
          </a:p>
          <a:p>
            <a:pPr marL="571500" lvl="1" indent="-342900">
              <a:lnSpc>
                <a:spcPct val="120000"/>
              </a:lnSpc>
              <a:buFont typeface="Wingdings" panose="05000000000000000000" pitchFamily="2" charset="2"/>
              <a:buChar char="ü"/>
            </a:pPr>
            <a:r>
              <a:rPr lang="en-GB" sz="1400" dirty="0" smtClean="0">
                <a:solidFill>
                  <a:schemeClr val="tx1"/>
                </a:solidFill>
                <a:latin typeface="+mn-ea"/>
              </a:rPr>
              <a:t>Presentation </a:t>
            </a:r>
            <a:r>
              <a:rPr lang="en-GB" sz="1400" dirty="0">
                <a:solidFill>
                  <a:schemeClr val="tx1"/>
                </a:solidFill>
                <a:latin typeface="+mn-ea"/>
              </a:rPr>
              <a:t>of award-winning project in a dedicated prize giving session in the Technology &amp; Innovation Centre </a:t>
            </a:r>
          </a:p>
          <a:p>
            <a:pPr marL="571500" lvl="1" indent="-342900">
              <a:lnSpc>
                <a:spcPct val="120000"/>
              </a:lnSpc>
              <a:buFont typeface="Wingdings" panose="05000000000000000000" pitchFamily="2" charset="2"/>
              <a:buChar char="ü"/>
            </a:pPr>
            <a:r>
              <a:rPr lang="en-GB" sz="1400" dirty="0" smtClean="0">
                <a:solidFill>
                  <a:schemeClr val="tx1"/>
                </a:solidFill>
                <a:latin typeface="+mn-ea"/>
              </a:rPr>
              <a:t>Feature </a:t>
            </a:r>
            <a:r>
              <a:rPr lang="en-GB" sz="1400" dirty="0">
                <a:solidFill>
                  <a:schemeClr val="tx1"/>
                </a:solidFill>
                <a:latin typeface="+mn-ea"/>
              </a:rPr>
              <a:t>in the WGC2022 app </a:t>
            </a:r>
          </a:p>
          <a:p>
            <a:pPr marL="571500" lvl="1" indent="-342900">
              <a:lnSpc>
                <a:spcPct val="120000"/>
              </a:lnSpc>
              <a:buFont typeface="Wingdings" panose="05000000000000000000" pitchFamily="2" charset="2"/>
              <a:buChar char="ü"/>
            </a:pPr>
            <a:r>
              <a:rPr lang="en-GB" sz="1400" dirty="0" smtClean="0">
                <a:solidFill>
                  <a:schemeClr val="tx1"/>
                </a:solidFill>
                <a:latin typeface="+mn-ea"/>
              </a:rPr>
              <a:t>Announcement </a:t>
            </a:r>
            <a:r>
              <a:rPr lang="en-GB" sz="1400" dirty="0">
                <a:solidFill>
                  <a:schemeClr val="tx1"/>
                </a:solidFill>
                <a:latin typeface="+mn-ea"/>
              </a:rPr>
              <a:t>in the WGC2022 Newsletter </a:t>
            </a:r>
          </a:p>
          <a:p>
            <a:r>
              <a:rPr lang="en-GB" sz="1400" dirty="0">
                <a:solidFill>
                  <a:schemeClr val="tx1"/>
                </a:solidFill>
                <a:latin typeface="+mn-ea"/>
              </a:rPr>
              <a:t>CATERGORY WINNERS </a:t>
            </a:r>
            <a:r>
              <a:rPr lang="en-GB" sz="1400" dirty="0" smtClean="0">
                <a:solidFill>
                  <a:schemeClr val="tx1"/>
                </a:solidFill>
                <a:latin typeface="+mn-ea"/>
              </a:rPr>
              <a:t> (to discuss, comparing to design of Korea and USA below</a:t>
            </a:r>
            <a:r>
              <a:rPr lang="en-US" sz="1400" dirty="0" smtClean="0">
                <a:solidFill>
                  <a:schemeClr val="tx1"/>
                </a:solidFill>
                <a:latin typeface="+mn-ea"/>
              </a:rPr>
              <a:t>, number of winners, evaluation committee</a:t>
            </a:r>
            <a:r>
              <a:rPr lang="en-GB" sz="1400" dirty="0" smtClean="0">
                <a:solidFill>
                  <a:schemeClr val="tx1"/>
                </a:solidFill>
                <a:latin typeface="+mn-ea"/>
              </a:rPr>
              <a:t>)</a:t>
            </a:r>
            <a:endParaRPr lang="en-US" sz="1400" dirty="0">
              <a:solidFill>
                <a:schemeClr val="tx1"/>
              </a:solidFill>
              <a:latin typeface="+mn-ea"/>
            </a:endParaRPr>
          </a:p>
          <a:p>
            <a:endParaRPr lang="en-US" sz="1400" dirty="0" smtClean="0">
              <a:solidFill>
                <a:schemeClr val="tx1"/>
              </a:solidFill>
              <a:latin typeface="+mn-ea"/>
            </a:endParaRPr>
          </a:p>
          <a:p>
            <a:endParaRPr lang="en-GB" sz="1400" dirty="0">
              <a:solidFill>
                <a:schemeClr val="tx1"/>
              </a:solidFill>
              <a:latin typeface="+mn-ea"/>
            </a:endParaRPr>
          </a:p>
          <a:p>
            <a:endParaRPr lang="en-GB" sz="1400" dirty="0" smtClean="0">
              <a:solidFill>
                <a:schemeClr val="tx1"/>
              </a:solidFill>
              <a:latin typeface="+mn-ea"/>
            </a:endParaRPr>
          </a:p>
          <a:p>
            <a:pPr>
              <a:lnSpc>
                <a:spcPct val="120000"/>
              </a:lnSpc>
            </a:pPr>
            <a:r>
              <a:rPr lang="en-GB" sz="1400" dirty="0" smtClean="0">
                <a:solidFill>
                  <a:schemeClr val="tx1"/>
                </a:solidFill>
                <a:latin typeface="+mn-ea"/>
              </a:rPr>
              <a:t>WGC2025 </a:t>
            </a:r>
            <a:r>
              <a:rPr lang="en-GB" sz="1400" dirty="0">
                <a:solidFill>
                  <a:schemeClr val="tx1"/>
                </a:solidFill>
                <a:latin typeface="+mn-ea"/>
              </a:rPr>
              <a:t>INDUSTRY CHOICE AWARD </a:t>
            </a:r>
          </a:p>
          <a:p>
            <a:pPr marL="0" indent="0">
              <a:lnSpc>
                <a:spcPct val="120000"/>
              </a:lnSpc>
              <a:buNone/>
            </a:pPr>
            <a:r>
              <a:rPr lang="en-GB" sz="1400" b="0" dirty="0">
                <a:solidFill>
                  <a:schemeClr val="tx1"/>
                </a:solidFill>
                <a:latin typeface="+mn-ea"/>
              </a:rPr>
              <a:t>The industry choice award winner will be announced at the ceremony award following the category winners’ presentations. How to do?</a:t>
            </a:r>
          </a:p>
        </p:txBody>
      </p:sp>
      <p:sp>
        <p:nvSpPr>
          <p:cNvPr id="4" name="标题 3"/>
          <p:cNvSpPr>
            <a:spLocks noGrp="1"/>
          </p:cNvSpPr>
          <p:nvPr>
            <p:ph type="title"/>
          </p:nvPr>
        </p:nvSpPr>
        <p:spPr/>
        <p:txBody>
          <a:bodyPr/>
          <a:lstStyle/>
          <a:p>
            <a:r>
              <a:rPr lang="en-US" dirty="0" smtClean="0"/>
              <a:t>Innovation Awards</a:t>
            </a:r>
            <a:endParaRPr lang="en-GB" dirty="0"/>
          </a:p>
        </p:txBody>
      </p:sp>
      <p:pic>
        <p:nvPicPr>
          <p:cNvPr id="5" name="图片 4"/>
          <p:cNvPicPr>
            <a:picLocks noChangeAspect="1"/>
          </p:cNvPicPr>
          <p:nvPr/>
        </p:nvPicPr>
        <p:blipFill>
          <a:blip r:embed="rId2"/>
          <a:stretch>
            <a:fillRect/>
          </a:stretch>
        </p:blipFill>
        <p:spPr>
          <a:xfrm>
            <a:off x="1077496" y="3932048"/>
            <a:ext cx="2875805" cy="1302251"/>
          </a:xfrm>
          <a:prstGeom prst="rect">
            <a:avLst/>
          </a:prstGeom>
        </p:spPr>
      </p:pic>
      <p:pic>
        <p:nvPicPr>
          <p:cNvPr id="6" name="图片 5"/>
          <p:cNvPicPr>
            <a:picLocks noChangeAspect="1"/>
          </p:cNvPicPr>
          <p:nvPr/>
        </p:nvPicPr>
        <p:blipFill>
          <a:blip r:embed="rId3"/>
          <a:stretch>
            <a:fillRect/>
          </a:stretch>
        </p:blipFill>
        <p:spPr>
          <a:xfrm>
            <a:off x="4798159" y="3932048"/>
            <a:ext cx="6169888" cy="1209782"/>
          </a:xfrm>
          <a:prstGeom prst="rect">
            <a:avLst/>
          </a:prstGeom>
        </p:spPr>
      </p:pic>
      <p:sp>
        <p:nvSpPr>
          <p:cNvPr id="7" name="灯片编号占位符 6"/>
          <p:cNvSpPr>
            <a:spLocks noGrp="1"/>
          </p:cNvSpPr>
          <p:nvPr>
            <p:ph type="sldNum" sz="quarter" idx="12"/>
          </p:nvPr>
        </p:nvSpPr>
        <p:spPr/>
        <p:txBody>
          <a:bodyPr/>
          <a:lstStyle/>
          <a:p>
            <a:fld id="{49AE70B2-8BF9-45C0-BB95-33D1B9D3A854}" type="slidenum">
              <a:rPr lang="zh-CN" altLang="en-US" smtClean="0"/>
              <a:t>169</a:t>
            </a:fld>
            <a:endParaRPr lang="en-US" altLang="zh-CN"/>
          </a:p>
        </p:txBody>
      </p:sp>
    </p:spTree>
    <p:extLst>
      <p:ext uri="{BB962C8B-B14F-4D97-AF65-F5344CB8AC3E}">
        <p14:creationId xmlns:p14="http://schemas.microsoft.com/office/powerpoint/2010/main" val="3898295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GB" dirty="0"/>
              <a:t>Regional </a:t>
            </a:r>
            <a:r>
              <a:rPr lang="en-GB" dirty="0" smtClean="0"/>
              <a:t>Coordinators</a:t>
            </a:r>
            <a:endParaRPr lang="en-GB" dirty="0"/>
          </a:p>
        </p:txBody>
      </p:sp>
      <p:pic>
        <p:nvPicPr>
          <p:cNvPr id="10" name="图片 9"/>
          <p:cNvPicPr>
            <a:picLocks noChangeAspect="1"/>
          </p:cNvPicPr>
          <p:nvPr/>
        </p:nvPicPr>
        <p:blipFill>
          <a:blip r:embed="rId2"/>
          <a:stretch>
            <a:fillRect/>
          </a:stretch>
        </p:blipFill>
        <p:spPr>
          <a:xfrm>
            <a:off x="4017560" y="1473690"/>
            <a:ext cx="1464127" cy="2082773"/>
          </a:xfrm>
          <a:prstGeom prst="rect">
            <a:avLst/>
          </a:prstGeom>
        </p:spPr>
      </p:pic>
      <p:pic>
        <p:nvPicPr>
          <p:cNvPr id="11" name="图片 10"/>
          <p:cNvPicPr>
            <a:picLocks noChangeAspect="1"/>
          </p:cNvPicPr>
          <p:nvPr/>
        </p:nvPicPr>
        <p:blipFill>
          <a:blip r:embed="rId3"/>
          <a:stretch>
            <a:fillRect/>
          </a:stretch>
        </p:blipFill>
        <p:spPr>
          <a:xfrm>
            <a:off x="6739660" y="1642955"/>
            <a:ext cx="1905000" cy="1866900"/>
          </a:xfrm>
          <a:prstGeom prst="rect">
            <a:avLst/>
          </a:prstGeom>
        </p:spPr>
      </p:pic>
      <p:pic>
        <p:nvPicPr>
          <p:cNvPr id="13" name="图片 12"/>
          <p:cNvPicPr>
            <a:picLocks noChangeAspect="1"/>
          </p:cNvPicPr>
          <p:nvPr/>
        </p:nvPicPr>
        <p:blipFill>
          <a:blip r:embed="rId4"/>
          <a:stretch>
            <a:fillRect/>
          </a:stretch>
        </p:blipFill>
        <p:spPr>
          <a:xfrm>
            <a:off x="9363799" y="1617231"/>
            <a:ext cx="1743075" cy="1847850"/>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224" t="1438" r="3877" b="5035"/>
          <a:stretch/>
        </p:blipFill>
        <p:spPr>
          <a:xfrm>
            <a:off x="3942984" y="1520825"/>
            <a:ext cx="1538703" cy="1556912"/>
          </a:xfrm>
          <a:prstGeom prst="rect">
            <a:avLst/>
          </a:prstGeom>
          <a:ln>
            <a:solidFill>
              <a:schemeClr val="bg2"/>
            </a:solid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45" y="3603072"/>
            <a:ext cx="10479350" cy="2674852"/>
          </a:xfrm>
          <a:prstGeom prst="rect">
            <a:avLst/>
          </a:prstGeom>
        </p:spPr>
      </p:pic>
      <p:pic>
        <p:nvPicPr>
          <p:cNvPr id="12" name="图片 11"/>
          <p:cNvPicPr>
            <a:picLocks noChangeAspect="1"/>
          </p:cNvPicPr>
          <p:nvPr/>
        </p:nvPicPr>
        <p:blipFill>
          <a:blip r:embed="rId7"/>
          <a:stretch>
            <a:fillRect/>
          </a:stretch>
        </p:blipFill>
        <p:spPr>
          <a:xfrm>
            <a:off x="906045" y="3927855"/>
            <a:ext cx="2037877" cy="2140283"/>
          </a:xfrm>
          <a:prstGeom prst="rect">
            <a:avLst/>
          </a:prstGeom>
        </p:spPr>
      </p:pic>
      <p:pic>
        <p:nvPicPr>
          <p:cNvPr id="26" name="图片 25"/>
          <p:cNvPicPr>
            <a:picLocks noChangeAspect="1"/>
          </p:cNvPicPr>
          <p:nvPr/>
        </p:nvPicPr>
        <p:blipFill rotWithShape="1">
          <a:blip r:embed="rId8">
            <a:extLst>
              <a:ext uri="{28A0092B-C50C-407E-A947-70E740481C1C}">
                <a14:useLocalDpi xmlns:a14="http://schemas.microsoft.com/office/drawing/2010/main" val="0"/>
              </a:ext>
            </a:extLst>
          </a:blip>
          <a:srcRect l="3401" t="3391" r="2602" b="967"/>
          <a:stretch/>
        </p:blipFill>
        <p:spPr>
          <a:xfrm>
            <a:off x="6823290" y="1517786"/>
            <a:ext cx="1532825" cy="1536564"/>
          </a:xfrm>
          <a:prstGeom prst="rect">
            <a:avLst/>
          </a:prstGeom>
        </p:spPr>
      </p:pic>
      <p:pic>
        <p:nvPicPr>
          <p:cNvPr id="29" name="图片 28"/>
          <p:cNvPicPr>
            <a:picLocks noChangeAspect="1"/>
          </p:cNvPicPr>
          <p:nvPr/>
        </p:nvPicPr>
        <p:blipFill rotWithShape="1">
          <a:blip r:embed="rId9">
            <a:extLst>
              <a:ext uri="{28A0092B-C50C-407E-A947-70E740481C1C}">
                <a14:useLocalDpi xmlns:a14="http://schemas.microsoft.com/office/drawing/2010/main" val="0"/>
              </a:ext>
            </a:extLst>
          </a:blip>
          <a:srcRect l="2239" t="1962" r="3858" b="6556"/>
          <a:stretch/>
        </p:blipFill>
        <p:spPr>
          <a:xfrm>
            <a:off x="9411887" y="1517786"/>
            <a:ext cx="1650123" cy="1607580"/>
          </a:xfrm>
          <a:prstGeom prst="rect">
            <a:avLst/>
          </a:prstGeom>
        </p:spPr>
      </p:pic>
      <p:pic>
        <p:nvPicPr>
          <p:cNvPr id="14" name="图片 13"/>
          <p:cNvPicPr>
            <a:picLocks noChangeAspect="1"/>
          </p:cNvPicPr>
          <p:nvPr/>
        </p:nvPicPr>
        <p:blipFill>
          <a:blip r:embed="rId10"/>
          <a:stretch>
            <a:fillRect/>
          </a:stretch>
        </p:blipFill>
        <p:spPr>
          <a:xfrm>
            <a:off x="1322719" y="1552162"/>
            <a:ext cx="1278662" cy="1912919"/>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t>17</a:t>
            </a:fld>
            <a:endParaRPr lang="en-US" altLang="zh-CN"/>
          </a:p>
        </p:txBody>
      </p:sp>
    </p:spTree>
    <p:extLst>
      <p:ext uri="{BB962C8B-B14F-4D97-AF65-F5344CB8AC3E}">
        <p14:creationId xmlns:p14="http://schemas.microsoft.com/office/powerpoint/2010/main" val="304270227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70" y="1271270"/>
            <a:ext cx="11456035" cy="4900930"/>
          </a:xfrm>
        </p:spPr>
        <p:txBody>
          <a:bodyPr>
            <a:noAutofit/>
          </a:bodyPr>
          <a:lstStyle/>
          <a:p>
            <a:pPr marL="0" indent="0">
              <a:buNone/>
            </a:pPr>
            <a:r>
              <a:rPr lang="en-GB" sz="1800" b="0" dirty="0" smtClean="0">
                <a:solidFill>
                  <a:schemeClr val="tx1"/>
                </a:solidFill>
                <a:latin typeface="+mn-ea"/>
              </a:rPr>
              <a:t>The </a:t>
            </a:r>
            <a:r>
              <a:rPr lang="en-GB" sz="1800" b="0" dirty="0">
                <a:solidFill>
                  <a:schemeClr val="tx1"/>
                </a:solidFill>
                <a:latin typeface="+mn-ea"/>
              </a:rPr>
              <a:t>IGU Global Gas Award recognizes industry efforts that contribute to the progress of the gas industry. The best project should demonstrate an understanding of the challenges faced </a:t>
            </a:r>
            <a:r>
              <a:rPr lang="en-GB" sz="1800" b="0" dirty="0" smtClean="0">
                <a:solidFill>
                  <a:schemeClr val="tx1"/>
                </a:solidFill>
                <a:latin typeface="+mn-ea"/>
              </a:rPr>
              <a:t>by </a:t>
            </a:r>
            <a:r>
              <a:rPr lang="en-GB" sz="1800" b="0" dirty="0">
                <a:solidFill>
                  <a:schemeClr val="tx1"/>
                </a:solidFill>
                <a:latin typeface="+mn-ea"/>
              </a:rPr>
              <a:t>the energy sector and provide pragmatic approaches that demonstrate how the adoption of natural gas can deliver positive societal benefit</a:t>
            </a:r>
            <a:r>
              <a:rPr lang="en-GB" sz="1800" b="0" dirty="0" smtClean="0">
                <a:solidFill>
                  <a:schemeClr val="tx1"/>
                </a:solidFill>
                <a:latin typeface="+mn-ea"/>
              </a:rPr>
              <a:t>.</a:t>
            </a:r>
          </a:p>
          <a:p>
            <a:pPr marL="0" indent="0">
              <a:buNone/>
            </a:pPr>
            <a:endParaRPr lang="en-GB" sz="1800" b="0" dirty="0">
              <a:solidFill>
                <a:schemeClr val="tx1"/>
              </a:solidFill>
              <a:latin typeface="+mn-ea"/>
            </a:endParaRPr>
          </a:p>
          <a:p>
            <a:pPr marL="0" indent="0">
              <a:buNone/>
            </a:pPr>
            <a:r>
              <a:rPr lang="en-GB" sz="1800" dirty="0" smtClean="0">
                <a:solidFill>
                  <a:schemeClr val="tx1"/>
                </a:solidFill>
                <a:latin typeface="+mn-ea"/>
              </a:rPr>
              <a:t>THEME FOR </a:t>
            </a:r>
            <a:r>
              <a:rPr lang="en-GB" sz="1800" dirty="0">
                <a:solidFill>
                  <a:schemeClr val="tx1"/>
                </a:solidFill>
                <a:latin typeface="+mn-ea"/>
              </a:rPr>
              <a:t>2025</a:t>
            </a:r>
          </a:p>
          <a:p>
            <a:pPr marL="0" indent="0">
              <a:buNone/>
            </a:pPr>
            <a:r>
              <a:rPr lang="en-GB" sz="1800" b="0" dirty="0">
                <a:solidFill>
                  <a:schemeClr val="tx1"/>
                </a:solidFill>
                <a:latin typeface="+mn-ea"/>
              </a:rPr>
              <a:t>Maximising Gas </a:t>
            </a:r>
            <a:r>
              <a:rPr lang="en-GB" sz="1800" b="0" dirty="0" smtClean="0">
                <a:solidFill>
                  <a:schemeClr val="tx1"/>
                </a:solidFill>
                <a:latin typeface="+mn-ea"/>
              </a:rPr>
              <a:t>Benefits.</a:t>
            </a:r>
            <a:endParaRPr lang="en-GB" sz="1800" b="0" dirty="0">
              <a:solidFill>
                <a:schemeClr val="tx1"/>
              </a:solidFill>
              <a:latin typeface="+mn-ea"/>
            </a:endParaRPr>
          </a:p>
          <a:p>
            <a:pPr marL="0" indent="0">
              <a:buNone/>
            </a:pPr>
            <a:r>
              <a:rPr lang="en-GB" sz="1800" b="0" dirty="0">
                <a:solidFill>
                  <a:schemeClr val="tx1"/>
                </a:solidFill>
                <a:latin typeface="+mn-ea"/>
              </a:rPr>
              <a:t> </a:t>
            </a:r>
          </a:p>
          <a:p>
            <a:pPr marL="0" indent="0">
              <a:buNone/>
            </a:pPr>
            <a:r>
              <a:rPr lang="en-GB" sz="1800" dirty="0">
                <a:solidFill>
                  <a:schemeClr val="tx1"/>
                </a:solidFill>
                <a:latin typeface="+mn-ea"/>
              </a:rPr>
              <a:t>EVALUATION </a:t>
            </a:r>
            <a:r>
              <a:rPr lang="en-GB" sz="1800" dirty="0" smtClean="0">
                <a:solidFill>
                  <a:schemeClr val="tx1"/>
                </a:solidFill>
                <a:latin typeface="+mn-ea"/>
              </a:rPr>
              <a:t>COMMITTEE </a:t>
            </a:r>
            <a:r>
              <a:rPr lang="en-GB" sz="1800" dirty="0">
                <a:solidFill>
                  <a:schemeClr val="tx1"/>
                </a:solidFill>
                <a:latin typeface="+mn-ea"/>
              </a:rPr>
              <a:t>(to </a:t>
            </a:r>
            <a:r>
              <a:rPr lang="en-GB" sz="1800" dirty="0" smtClean="0">
                <a:solidFill>
                  <a:schemeClr val="tx1"/>
                </a:solidFill>
                <a:latin typeface="+mn-ea"/>
              </a:rPr>
              <a:t>discuss)</a:t>
            </a:r>
            <a:endParaRPr lang="en-GB" sz="1800" dirty="0">
              <a:solidFill>
                <a:schemeClr val="tx1"/>
              </a:solidFill>
              <a:latin typeface="+mn-ea"/>
            </a:endParaRPr>
          </a:p>
          <a:p>
            <a:pPr marL="0" indent="0">
              <a:buNone/>
            </a:pPr>
            <a:endParaRPr lang="en-GB" sz="1600" dirty="0">
              <a:solidFill>
                <a:schemeClr val="tx1"/>
              </a:solidFill>
              <a:latin typeface="+mn-ea"/>
            </a:endParaRPr>
          </a:p>
          <a:p>
            <a:endParaRPr lang="en-GB" sz="1600" b="0" dirty="0">
              <a:solidFill>
                <a:schemeClr val="tx1"/>
              </a:solidFill>
              <a:latin typeface="+mn-ea"/>
            </a:endParaRPr>
          </a:p>
          <a:p>
            <a:endParaRPr lang="en-GB" sz="1600" b="0" dirty="0" smtClean="0">
              <a:solidFill>
                <a:schemeClr val="tx1"/>
              </a:solidFill>
              <a:latin typeface="+mn-ea"/>
            </a:endParaRPr>
          </a:p>
          <a:p>
            <a:pPr marL="0" indent="0">
              <a:buNone/>
            </a:pPr>
            <a:endParaRPr lang="en-GB" sz="1600" b="0" dirty="0">
              <a:solidFill>
                <a:schemeClr val="tx1"/>
              </a:solidFill>
              <a:latin typeface="+mn-ea"/>
            </a:endParaRPr>
          </a:p>
        </p:txBody>
      </p:sp>
      <p:sp>
        <p:nvSpPr>
          <p:cNvPr id="4" name="标题 3"/>
          <p:cNvSpPr>
            <a:spLocks noGrp="1"/>
          </p:cNvSpPr>
          <p:nvPr>
            <p:ph type="title"/>
          </p:nvPr>
        </p:nvSpPr>
        <p:spPr/>
        <p:txBody>
          <a:bodyPr/>
          <a:lstStyle/>
          <a:p>
            <a:r>
              <a:rPr lang="en-GB" dirty="0"/>
              <a:t>IGU </a:t>
            </a:r>
            <a:r>
              <a:rPr lang="en-GB" dirty="0" smtClean="0"/>
              <a:t>Global Gas Award</a:t>
            </a:r>
            <a:endParaRPr lang="en-GB"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170</a:t>
            </a:fld>
            <a:endParaRPr lang="en-US" altLang="zh-CN"/>
          </a:p>
        </p:txBody>
      </p:sp>
    </p:spTree>
    <p:extLst>
      <p:ext uri="{BB962C8B-B14F-4D97-AF65-F5344CB8AC3E}">
        <p14:creationId xmlns:p14="http://schemas.microsoft.com/office/powerpoint/2010/main" val="270604320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p:txBody>
          <a:bodyPr>
            <a:normAutofit fontScale="70000" lnSpcReduction="20000"/>
          </a:bodyPr>
          <a:lstStyle/>
          <a:p>
            <a:pPr algn="ctr"/>
            <a:r>
              <a:rPr lang="en-GB" sz="2400" b="1" spc="0" dirty="0">
                <a:solidFill>
                  <a:schemeClr val="tx1"/>
                </a:solidFill>
                <a:latin typeface="微软雅黑" panose="020B0503020204020204" charset="-122"/>
                <a:ea typeface="微软雅黑" panose="020B0503020204020204" charset="-122"/>
              </a:rPr>
              <a:t>WGC2025- Supporting the Committees</a:t>
            </a:r>
          </a:p>
          <a:p>
            <a:pPr marL="2606675" indent="-2606675" algn="l"/>
            <a:r>
              <a:rPr lang="en-GB" sz="2600" b="1" u="sng" spc="0" dirty="0" smtClean="0">
                <a:solidFill>
                  <a:schemeClr val="tx1"/>
                </a:solidFill>
                <a:latin typeface="微软雅黑" panose="020B0503020204020204" charset="-122"/>
                <a:ea typeface="微软雅黑" panose="020B0503020204020204" charset="-122"/>
              </a:rPr>
              <a:t>Event </a:t>
            </a:r>
            <a:r>
              <a:rPr lang="en-GB" sz="2600" b="1" u="sng" spc="0" dirty="0">
                <a:solidFill>
                  <a:schemeClr val="tx1"/>
                </a:solidFill>
                <a:latin typeface="微软雅黑" panose="020B0503020204020204" charset="-122"/>
                <a:ea typeface="微软雅黑" panose="020B0503020204020204" charset="-122"/>
              </a:rPr>
              <a:t>Objective</a:t>
            </a:r>
            <a:r>
              <a:rPr lang="en-GB" sz="2600" b="1" spc="0" dirty="0">
                <a:solidFill>
                  <a:schemeClr val="tx1"/>
                </a:solidFill>
                <a:latin typeface="微软雅黑" panose="020B0503020204020204" charset="-122"/>
                <a:ea typeface="微软雅黑" panose="020B0503020204020204" charset="-122"/>
              </a:rPr>
              <a:t> </a:t>
            </a:r>
            <a:r>
              <a:rPr lang="en-GB" sz="2600" spc="0" dirty="0">
                <a:solidFill>
                  <a:schemeClr val="tx1"/>
                </a:solidFill>
                <a:latin typeface="微软雅黑" panose="020B0503020204020204" charset="-122"/>
                <a:ea typeface="微软雅黑" panose="020B0503020204020204" charset="-122"/>
              </a:rPr>
              <a:t>– 3Qs: Maximise the quantity &amp; quality of qualified participants (delegates and speakers</a:t>
            </a:r>
            <a:r>
              <a:rPr lang="en-GB" sz="2600" spc="0" dirty="0" smtClean="0">
                <a:solidFill>
                  <a:schemeClr val="tx1"/>
                </a:solidFill>
                <a:latin typeface="微软雅黑" panose="020B0503020204020204" charset="-122"/>
                <a:ea typeface="微软雅黑" panose="020B0503020204020204" charset="-122"/>
              </a:rPr>
              <a:t>)</a:t>
            </a:r>
          </a:p>
          <a:p>
            <a:pPr marL="2606675" indent="-2606675" algn="l"/>
            <a:r>
              <a:rPr lang="en-GB" sz="2600" b="1" u="sng" spc="0" dirty="0" smtClean="0">
                <a:solidFill>
                  <a:schemeClr val="tx1"/>
                </a:solidFill>
                <a:latin typeface="微软雅黑" panose="020B0503020204020204" charset="-122"/>
                <a:ea typeface="微软雅黑" panose="020B0503020204020204" charset="-122"/>
              </a:rPr>
              <a:t>Event </a:t>
            </a:r>
            <a:r>
              <a:rPr lang="en-GB" sz="2600" b="1" u="sng" spc="0" dirty="0">
                <a:solidFill>
                  <a:schemeClr val="tx1"/>
                </a:solidFill>
                <a:latin typeface="微软雅黑" panose="020B0503020204020204" charset="-122"/>
                <a:ea typeface="微软雅黑" panose="020B0503020204020204" charset="-122"/>
              </a:rPr>
              <a:t>Strategies</a:t>
            </a:r>
          </a:p>
          <a:p>
            <a:pPr marL="285750" indent="-285750">
              <a:buFont typeface="Arial" panose="020B0604020202020204" pitchFamily="34" charset="0"/>
              <a:buChar char="•"/>
            </a:pPr>
            <a:r>
              <a:rPr lang="en-GB" sz="2600" dirty="0">
                <a:solidFill>
                  <a:schemeClr val="tx1"/>
                </a:solidFill>
                <a:latin typeface="微软雅黑" panose="020B0503020204020204" charset="-122"/>
                <a:ea typeface="微软雅黑" panose="020B0503020204020204" charset="-122"/>
              </a:rPr>
              <a:t>Identify target audiences that match the programme topics and sessions</a:t>
            </a:r>
          </a:p>
          <a:p>
            <a:pPr marL="742950" lvl="1" indent="-285750">
              <a:buFont typeface="Arial" panose="020B0604020202020204" pitchFamily="34" charset="0"/>
              <a:buChar char="•"/>
            </a:pPr>
            <a:r>
              <a:rPr lang="en-GB" sz="2600" dirty="0">
                <a:solidFill>
                  <a:schemeClr val="tx1"/>
                </a:solidFill>
                <a:latin typeface="微软雅黑" panose="020B0503020204020204" charset="-122"/>
                <a:ea typeface="微软雅黑" panose="020B0503020204020204" charset="-122"/>
              </a:rPr>
              <a:t>Industry Sector; Job Title; Geography</a:t>
            </a:r>
          </a:p>
          <a:p>
            <a:pPr marL="1200150" lvl="2" indent="-285750">
              <a:buFont typeface="Arial" panose="020B0604020202020204" pitchFamily="34" charset="0"/>
              <a:buChar char="•"/>
            </a:pPr>
            <a:r>
              <a:rPr lang="en-GB" sz="2600" dirty="0">
                <a:solidFill>
                  <a:schemeClr val="tx1"/>
                </a:solidFill>
                <a:latin typeface="微软雅黑" panose="020B0503020204020204" charset="-122"/>
                <a:ea typeface="微软雅黑" panose="020B0503020204020204" charset="-122"/>
              </a:rPr>
              <a:t>We need your input</a:t>
            </a:r>
          </a:p>
          <a:p>
            <a:pPr marL="285750" indent="-285750">
              <a:buFont typeface="Arial" panose="020B0604020202020204" pitchFamily="34" charset="0"/>
              <a:buChar char="•"/>
            </a:pPr>
            <a:r>
              <a:rPr lang="en-GB" sz="2600" dirty="0">
                <a:solidFill>
                  <a:schemeClr val="tx1"/>
                </a:solidFill>
                <a:latin typeface="微软雅黑" panose="020B0503020204020204" charset="-122"/>
                <a:ea typeface="微软雅黑" panose="020B0503020204020204" charset="-122"/>
              </a:rPr>
              <a:t>The 1</a:t>
            </a:r>
            <a:r>
              <a:rPr lang="en-GB" sz="2600" baseline="30000" dirty="0">
                <a:solidFill>
                  <a:schemeClr val="tx1"/>
                </a:solidFill>
                <a:latin typeface="微软雅黑" panose="020B0503020204020204" charset="-122"/>
                <a:ea typeface="微软雅黑" panose="020B0503020204020204" charset="-122"/>
              </a:rPr>
              <a:t>st</a:t>
            </a:r>
            <a:r>
              <a:rPr lang="en-GB" sz="2600" dirty="0">
                <a:solidFill>
                  <a:schemeClr val="tx1"/>
                </a:solidFill>
                <a:latin typeface="微软雅黑" panose="020B0503020204020204" charset="-122"/>
                <a:ea typeface="微软雅黑" panose="020B0503020204020204" charset="-122"/>
              </a:rPr>
              <a:t> most important goal of a great programme is to attract more delegates to register</a:t>
            </a:r>
          </a:p>
          <a:p>
            <a:pPr marL="742950" lvl="1" indent="-285750">
              <a:buFont typeface="Arial" panose="020B0604020202020204" pitchFamily="34" charset="0"/>
              <a:buChar char="•"/>
            </a:pPr>
            <a:r>
              <a:rPr lang="en-AU" sz="2600" dirty="0">
                <a:solidFill>
                  <a:schemeClr val="tx1"/>
                </a:solidFill>
                <a:latin typeface="微软雅黑" panose="020B0503020204020204" charset="-122"/>
                <a:ea typeface="微软雅黑" panose="020B0503020204020204" charset="-122"/>
              </a:rPr>
              <a:t>Detailed programme must be available to support delegate marketing campaign (begins in 2024)</a:t>
            </a:r>
          </a:p>
          <a:p>
            <a:endParaRPr lang="en-GB" dirty="0"/>
          </a:p>
        </p:txBody>
      </p:sp>
      <p:sp>
        <p:nvSpPr>
          <p:cNvPr id="3" name="标题 2"/>
          <p:cNvSpPr>
            <a:spLocks noGrp="1"/>
          </p:cNvSpPr>
          <p:nvPr>
            <p:ph type="title"/>
          </p:nvPr>
        </p:nvSpPr>
        <p:spPr/>
        <p:txBody>
          <a:bodyPr/>
          <a:lstStyle/>
          <a:p>
            <a:r>
              <a:rPr lang="en-US" altLang="zh-CN" dirty="0" smtClean="0"/>
              <a:t>Suggestion from Rodney</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171</a:t>
            </a:fld>
            <a:endParaRPr lang="en-US" altLang="zh-CN"/>
          </a:p>
        </p:txBody>
      </p:sp>
    </p:spTree>
    <p:extLst>
      <p:ext uri="{BB962C8B-B14F-4D97-AF65-F5344CB8AC3E}">
        <p14:creationId xmlns:p14="http://schemas.microsoft.com/office/powerpoint/2010/main" val="24873056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355600" y="1091564"/>
            <a:ext cx="11484610" cy="5153119"/>
          </a:xfrm>
        </p:spPr>
        <p:txBody>
          <a:bodyPr>
            <a:noAutofit/>
          </a:bodyPr>
          <a:lstStyle/>
          <a:p>
            <a:pPr>
              <a:spcAft>
                <a:spcPts val="0"/>
              </a:spcAft>
            </a:pPr>
            <a:r>
              <a:rPr lang="en-GB" sz="1800" dirty="0">
                <a:solidFill>
                  <a:schemeClr val="tx1"/>
                </a:solidFill>
              </a:rPr>
              <a:t>I think it is necessary to deliver to all the COMMs &amp; TFs common guidelines and criteria by which the selection of the papers for the WGC 2025 will be done.    </a:t>
            </a:r>
            <a:r>
              <a:rPr lang="en-GB" sz="1800" dirty="0" smtClean="0">
                <a:solidFill>
                  <a:schemeClr val="tx1"/>
                </a:solidFill>
              </a:rPr>
              <a:t>(I’m </a:t>
            </a:r>
            <a:r>
              <a:rPr lang="en-GB" sz="1800" dirty="0">
                <a:solidFill>
                  <a:schemeClr val="tx1"/>
                </a:solidFill>
              </a:rPr>
              <a:t>working on such a proposal and I will be happy to propose you some first ideas as </a:t>
            </a:r>
            <a:r>
              <a:rPr lang="en-GB" sz="1800" dirty="0" smtClean="0">
                <a:solidFill>
                  <a:schemeClr val="tx1"/>
                </a:solidFill>
              </a:rPr>
              <a:t>soon </a:t>
            </a:r>
            <a:r>
              <a:rPr lang="en-GB" sz="1800" dirty="0">
                <a:solidFill>
                  <a:schemeClr val="tx1"/>
                </a:solidFill>
              </a:rPr>
              <a:t>as I finished drafting these. </a:t>
            </a:r>
            <a:r>
              <a:rPr lang="en-GB" sz="1800" dirty="0" smtClean="0">
                <a:solidFill>
                  <a:schemeClr val="tx1"/>
                </a:solidFill>
              </a:rPr>
              <a:t>)   </a:t>
            </a:r>
          </a:p>
          <a:p>
            <a:pPr>
              <a:spcAft>
                <a:spcPts val="0"/>
              </a:spcAft>
            </a:pPr>
            <a:r>
              <a:rPr lang="en-GB" sz="1800" dirty="0" smtClean="0">
                <a:solidFill>
                  <a:schemeClr val="tx1"/>
                </a:solidFill>
              </a:rPr>
              <a:t>You </a:t>
            </a:r>
            <a:r>
              <a:rPr lang="en-GB" sz="1800" dirty="0">
                <a:solidFill>
                  <a:schemeClr val="tx1"/>
                </a:solidFill>
              </a:rPr>
              <a:t>have time to work on this but I think it is necessary to start thinking how to give guidelines for the papers selection for WGC 2025 very early.        </a:t>
            </a:r>
            <a:endParaRPr lang="en-GB" sz="1800" dirty="0" smtClean="0">
              <a:solidFill>
                <a:schemeClr val="tx1"/>
              </a:solidFill>
            </a:endParaRPr>
          </a:p>
          <a:p>
            <a:pPr>
              <a:spcAft>
                <a:spcPts val="0"/>
              </a:spcAft>
            </a:pPr>
            <a:endParaRPr lang="en-US" altLang="zh-CN" sz="1800" dirty="0" smtClean="0">
              <a:solidFill>
                <a:schemeClr val="tx1"/>
              </a:solidFill>
            </a:endParaRPr>
          </a:p>
          <a:p>
            <a:pPr>
              <a:spcAft>
                <a:spcPts val="0"/>
              </a:spcAft>
            </a:pPr>
            <a:r>
              <a:rPr lang="en-US" altLang="zh-CN" sz="1800" dirty="0" smtClean="0">
                <a:solidFill>
                  <a:schemeClr val="tx1"/>
                </a:solidFill>
              </a:rPr>
              <a:t>In </a:t>
            </a:r>
            <a:r>
              <a:rPr lang="en-US" altLang="zh-CN" sz="1800" dirty="0">
                <a:solidFill>
                  <a:schemeClr val="tx1"/>
                </a:solidFill>
              </a:rPr>
              <a:t>my previous experiences, it happened that a lot of papers were addressed to the wrong Committee by Authors: and this created some difficulties to the Committees for the selection and also some authors’ paper was rejected because not evaluated as interesting by the committee in </a:t>
            </a:r>
            <a:r>
              <a:rPr lang="en-US" altLang="zh-CN" sz="1800" dirty="0" smtClean="0">
                <a:solidFill>
                  <a:schemeClr val="tx1"/>
                </a:solidFill>
              </a:rPr>
              <a:t>charge.</a:t>
            </a:r>
            <a:endParaRPr lang="en-US" altLang="zh-CN" sz="1800" dirty="0">
              <a:solidFill>
                <a:schemeClr val="tx1"/>
              </a:solidFill>
            </a:endParaRPr>
          </a:p>
          <a:p>
            <a:pPr>
              <a:spcAft>
                <a:spcPts val="0"/>
              </a:spcAft>
            </a:pPr>
            <a:r>
              <a:rPr lang="en-US" sz="1800" dirty="0">
                <a:solidFill>
                  <a:schemeClr val="tx1"/>
                </a:solidFill>
              </a:rPr>
              <a:t>We have to find a way to help the authors to fully understand the topics dealt by each </a:t>
            </a:r>
            <a:r>
              <a:rPr lang="en-US" sz="1800" dirty="0" smtClean="0">
                <a:solidFill>
                  <a:schemeClr val="tx1"/>
                </a:solidFill>
              </a:rPr>
              <a:t>Committee/TFs.</a:t>
            </a:r>
            <a:endParaRPr lang="en-GB" sz="1800" dirty="0" smtClean="0">
              <a:solidFill>
                <a:schemeClr val="tx1"/>
              </a:solidFill>
            </a:endParaRPr>
          </a:p>
        </p:txBody>
      </p:sp>
      <p:sp>
        <p:nvSpPr>
          <p:cNvPr id="3" name="标题 2"/>
          <p:cNvSpPr>
            <a:spLocks noGrp="1"/>
          </p:cNvSpPr>
          <p:nvPr>
            <p:ph type="title"/>
          </p:nvPr>
        </p:nvSpPr>
        <p:spPr/>
        <p:txBody>
          <a:bodyPr>
            <a:normAutofit/>
          </a:bodyPr>
          <a:lstStyle/>
          <a:p>
            <a:r>
              <a:rPr lang="en-US" altLang="zh-CN" dirty="0"/>
              <a:t>Suggestions from Vittorio</a:t>
            </a:r>
            <a:endParaRPr lang="en-GB"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172</a:t>
            </a:fld>
            <a:endParaRPr lang="en-US" altLang="zh-CN"/>
          </a:p>
        </p:txBody>
      </p:sp>
    </p:spTree>
    <p:extLst>
      <p:ext uri="{BB962C8B-B14F-4D97-AF65-F5344CB8AC3E}">
        <p14:creationId xmlns:p14="http://schemas.microsoft.com/office/powerpoint/2010/main" val="120069481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514350" y="1270000"/>
            <a:ext cx="11144250" cy="4670425"/>
          </a:xfrm>
        </p:spPr>
        <p:txBody>
          <a:bodyPr>
            <a:normAutofit/>
          </a:bodyPr>
          <a:lstStyle/>
          <a:p>
            <a:r>
              <a:rPr lang="en-US" dirty="0" smtClean="0">
                <a:solidFill>
                  <a:schemeClr val="tx1"/>
                </a:solidFill>
                <a:latin typeface="+mn-ea"/>
              </a:rPr>
              <a:t>“Joint </a:t>
            </a:r>
            <a:r>
              <a:rPr lang="en-US" dirty="0">
                <a:solidFill>
                  <a:schemeClr val="tx1"/>
                </a:solidFill>
                <a:latin typeface="+mn-ea"/>
              </a:rPr>
              <a:t>sessions for common topics are also to be planned.” </a:t>
            </a:r>
          </a:p>
          <a:p>
            <a:r>
              <a:rPr lang="en-US" dirty="0">
                <a:solidFill>
                  <a:schemeClr val="tx1"/>
                </a:solidFill>
                <a:latin typeface="+mn-ea"/>
              </a:rPr>
              <a:t>I think that the joint sessions have to be decided soon! It is necessary to work together with all the Committees to gather ideas to develop in the triennium and then to bring to WCG </a:t>
            </a:r>
            <a:r>
              <a:rPr lang="en-US" dirty="0" smtClean="0">
                <a:solidFill>
                  <a:schemeClr val="tx1"/>
                </a:solidFill>
                <a:latin typeface="+mn-ea"/>
              </a:rPr>
              <a:t>2025.</a:t>
            </a:r>
          </a:p>
          <a:p>
            <a:endParaRPr lang="en-GB" dirty="0"/>
          </a:p>
        </p:txBody>
      </p:sp>
      <p:sp>
        <p:nvSpPr>
          <p:cNvPr id="3" name="标题 2"/>
          <p:cNvSpPr>
            <a:spLocks noGrp="1"/>
          </p:cNvSpPr>
          <p:nvPr>
            <p:ph type="title"/>
          </p:nvPr>
        </p:nvSpPr>
        <p:spPr/>
        <p:txBody>
          <a:bodyPr/>
          <a:lstStyle/>
          <a:p>
            <a:r>
              <a:rPr lang="en-US" altLang="zh-CN" dirty="0" smtClean="0"/>
              <a:t>Suggestions From </a:t>
            </a:r>
            <a:r>
              <a:rPr lang="en-US" altLang="zh-CN" dirty="0"/>
              <a:t>Vittorio</a:t>
            </a:r>
            <a:endParaRPr lang="en-GB"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173</a:t>
            </a:fld>
            <a:endParaRPr lang="en-US" altLang="zh-CN"/>
          </a:p>
        </p:txBody>
      </p:sp>
    </p:spTree>
    <p:extLst>
      <p:ext uri="{BB962C8B-B14F-4D97-AF65-F5344CB8AC3E}">
        <p14:creationId xmlns:p14="http://schemas.microsoft.com/office/powerpoint/2010/main" val="24845425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marL="0" indent="0">
              <a:buNone/>
            </a:pPr>
            <a:r>
              <a:rPr lang="en-GB" sz="2000" b="0" dirty="0">
                <a:solidFill>
                  <a:schemeClr val="tx1"/>
                </a:solidFill>
                <a:latin typeface="+mn-ea"/>
              </a:rPr>
              <a:t>What lessons can be learned from WGC2022? </a:t>
            </a:r>
            <a:r>
              <a:rPr lang="en-GB" sz="2000" b="0" dirty="0" smtClean="0">
                <a:solidFill>
                  <a:schemeClr val="tx1"/>
                </a:solidFill>
                <a:latin typeface="+mn-ea"/>
              </a:rPr>
              <a:t>Here is a </a:t>
            </a:r>
            <a:r>
              <a:rPr lang="en-GB" sz="2000" b="0" dirty="0">
                <a:solidFill>
                  <a:schemeClr val="tx1"/>
                </a:solidFill>
                <a:latin typeface="+mn-ea"/>
              </a:rPr>
              <a:t>brief summary of some discussions and exchanges </a:t>
            </a:r>
            <a:r>
              <a:rPr lang="en-GB" sz="2000" b="0" dirty="0" smtClean="0">
                <a:solidFill>
                  <a:schemeClr val="tx1"/>
                </a:solidFill>
                <a:latin typeface="+mn-ea"/>
              </a:rPr>
              <a:t>I </a:t>
            </a:r>
            <a:r>
              <a:rPr lang="en-GB" sz="2000" b="0" dirty="0">
                <a:solidFill>
                  <a:schemeClr val="tx1"/>
                </a:solidFill>
                <a:latin typeface="+mn-ea"/>
              </a:rPr>
              <a:t>had with various people.</a:t>
            </a:r>
            <a:endParaRPr lang="en-US" altLang="zh-CN" sz="2000" b="0" dirty="0">
              <a:solidFill>
                <a:schemeClr val="tx1"/>
              </a:solidFill>
              <a:latin typeface="+mn-ea"/>
            </a:endParaRPr>
          </a:p>
          <a:p>
            <a:r>
              <a:rPr lang="nl-NL" sz="2000" b="0" dirty="0">
                <a:solidFill>
                  <a:schemeClr val="tx1"/>
                </a:solidFill>
                <a:latin typeface="+mn-ea"/>
              </a:rPr>
              <a:t>Challenging circumstances</a:t>
            </a:r>
          </a:p>
          <a:p>
            <a:pPr marL="571500" lvl="1" indent="-342900">
              <a:buFont typeface="Wingdings" panose="05000000000000000000" pitchFamily="2" charset="2"/>
              <a:buChar char="ü"/>
            </a:pPr>
            <a:r>
              <a:rPr lang="nl-NL" sz="1600" b="0" dirty="0">
                <a:solidFill>
                  <a:schemeClr val="tx1"/>
                </a:solidFill>
                <a:latin typeface="+mn-ea"/>
              </a:rPr>
              <a:t>COVID-19 and delay by a year</a:t>
            </a:r>
          </a:p>
          <a:p>
            <a:pPr marL="571500" lvl="1" indent="-342900">
              <a:buFont typeface="Wingdings" panose="05000000000000000000" pitchFamily="2" charset="2"/>
              <a:buChar char="ü"/>
            </a:pPr>
            <a:r>
              <a:rPr lang="nl-NL" sz="1600" b="0" dirty="0">
                <a:solidFill>
                  <a:schemeClr val="tx1"/>
                </a:solidFill>
                <a:latin typeface="+mn-ea"/>
              </a:rPr>
              <a:t>Invasion of Russia into Ukraine and subsequent responses </a:t>
            </a:r>
          </a:p>
          <a:p>
            <a:pPr marL="571500" lvl="1" indent="-342900">
              <a:buFont typeface="Wingdings" panose="05000000000000000000" pitchFamily="2" charset="2"/>
              <a:buChar char="ü"/>
            </a:pPr>
            <a:r>
              <a:rPr lang="nl-NL" sz="1600" b="0" dirty="0">
                <a:solidFill>
                  <a:schemeClr val="tx1"/>
                </a:solidFill>
                <a:latin typeface="+mn-ea"/>
              </a:rPr>
              <a:t>Resulting lower attendance and gaps occuring in agenda</a:t>
            </a:r>
          </a:p>
          <a:p>
            <a:pPr marL="571500" lvl="1" indent="-342900">
              <a:buFont typeface="Wingdings" panose="05000000000000000000" pitchFamily="2" charset="2"/>
              <a:buChar char="ü"/>
            </a:pPr>
            <a:r>
              <a:rPr lang="nl-NL" sz="1600" b="0" dirty="0">
                <a:solidFill>
                  <a:schemeClr val="tx1"/>
                </a:solidFill>
                <a:latin typeface="+mn-ea"/>
              </a:rPr>
              <a:t>BUT: given these circumstances, Korean Presidency, IGU Secretariat and CWC managed to provide an interesting conference</a:t>
            </a:r>
          </a:p>
          <a:p>
            <a:endParaRPr lang="en-GB" dirty="0"/>
          </a:p>
        </p:txBody>
      </p:sp>
      <p:sp>
        <p:nvSpPr>
          <p:cNvPr id="4" name="标题 3"/>
          <p:cNvSpPr>
            <a:spLocks noGrp="1"/>
          </p:cNvSpPr>
          <p:nvPr>
            <p:ph type="title"/>
          </p:nvPr>
        </p:nvSpPr>
        <p:spPr/>
        <p:txBody>
          <a:bodyPr/>
          <a:lstStyle/>
          <a:p>
            <a:r>
              <a:rPr lang="en-US" altLang="zh-CN" dirty="0"/>
              <a:t>Suggestions </a:t>
            </a:r>
            <a:r>
              <a:rPr lang="en-US" altLang="zh-CN" dirty="0" smtClean="0"/>
              <a:t>From Gerard</a:t>
            </a:r>
            <a:endParaRPr lang="en-GB"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174</a:t>
            </a:fld>
            <a:endParaRPr lang="en-US" altLang="zh-CN"/>
          </a:p>
        </p:txBody>
      </p:sp>
    </p:spTree>
    <p:extLst>
      <p:ext uri="{BB962C8B-B14F-4D97-AF65-F5344CB8AC3E}">
        <p14:creationId xmlns:p14="http://schemas.microsoft.com/office/powerpoint/2010/main" val="49761724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55000" lnSpcReduction="20000"/>
          </a:bodyPr>
          <a:lstStyle/>
          <a:p>
            <a:pPr marL="342900" indent="-342900">
              <a:buFont typeface="Arial" panose="020B0604020202020204" pitchFamily="34" charset="0"/>
              <a:buChar char="•"/>
            </a:pPr>
            <a:r>
              <a:rPr lang="en-US" sz="3200" b="0" dirty="0">
                <a:solidFill>
                  <a:schemeClr val="tx1"/>
                </a:solidFill>
                <a:latin typeface="+mn-ea"/>
              </a:rPr>
              <a:t>WGC2022 showed an increased focus on what is relevant for the gas industry as well as for external stakeholders: at the time this meant low-carbon gas and methane emissions</a:t>
            </a:r>
          </a:p>
          <a:p>
            <a:pPr marL="342900" indent="-342900">
              <a:buFont typeface="Arial" panose="020B0604020202020204" pitchFamily="34" charset="0"/>
              <a:buChar char="•"/>
            </a:pPr>
            <a:r>
              <a:rPr lang="nl-NL" sz="3200" b="0" dirty="0">
                <a:solidFill>
                  <a:schemeClr val="tx1"/>
                </a:solidFill>
                <a:latin typeface="+mn-ea"/>
              </a:rPr>
              <a:t>The cancellations due to the aforementioned led to some thinly populated sessions; prepare a strategy accomodate more excellent speakers that were on the waiting list</a:t>
            </a:r>
            <a:endParaRPr lang="en-US" sz="3200" b="0" dirty="0">
              <a:solidFill>
                <a:schemeClr val="tx1"/>
              </a:solidFill>
              <a:latin typeface="+mn-ea"/>
            </a:endParaRPr>
          </a:p>
          <a:p>
            <a:pPr marL="342900" indent="-342900">
              <a:buFont typeface="Arial" panose="020B0604020202020204" pitchFamily="34" charset="0"/>
              <a:buChar char="•"/>
            </a:pPr>
            <a:r>
              <a:rPr lang="en-US" sz="3200" b="0" dirty="0">
                <a:solidFill>
                  <a:schemeClr val="tx1"/>
                </a:solidFill>
                <a:latin typeface="+mn-ea"/>
              </a:rPr>
              <a:t>The increased focus on high level discussions is good but comes at the expense of technical sessions, which is a main reason to participate to some of the delegates. We propose some technical session to be in parallel to the plenaries (and thus focus on target audiences) </a:t>
            </a:r>
          </a:p>
          <a:p>
            <a:pPr marL="342900" indent="-342900">
              <a:buFont typeface="Arial" panose="020B0604020202020204" pitchFamily="34" charset="0"/>
              <a:buChar char="•"/>
            </a:pPr>
            <a:r>
              <a:rPr lang="nl-NL" sz="3200" b="0" dirty="0">
                <a:solidFill>
                  <a:schemeClr val="tx1"/>
                </a:solidFill>
                <a:latin typeface="+mn-ea"/>
              </a:rPr>
              <a:t>Alternatively, bring more focus to WGC as high level and IGRC as technical conferences. This is a long term suggestion, that will have to take the outcome of IGRC2024 on board</a:t>
            </a:r>
          </a:p>
          <a:p>
            <a:pPr marL="342900" indent="-342900">
              <a:buFont typeface="Arial" panose="020B0604020202020204" pitchFamily="34" charset="0"/>
              <a:buChar char="•"/>
            </a:pPr>
            <a:r>
              <a:rPr lang="nl-NL" sz="3200" b="0" dirty="0">
                <a:solidFill>
                  <a:schemeClr val="tx1"/>
                </a:solidFill>
                <a:latin typeface="+mn-ea"/>
              </a:rPr>
              <a:t>Build on the functionality of the conference app, bringing more detail so as to facilitate the on-site choices in participating in specific program sessions</a:t>
            </a:r>
          </a:p>
          <a:p>
            <a:endParaRPr lang="en-GB"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t>175</a:t>
            </a:fld>
            <a:endParaRPr lang="en-US" altLang="zh-CN"/>
          </a:p>
        </p:txBody>
      </p:sp>
      <p:sp>
        <p:nvSpPr>
          <p:cNvPr id="4" name="标题 3"/>
          <p:cNvSpPr>
            <a:spLocks noGrp="1"/>
          </p:cNvSpPr>
          <p:nvPr>
            <p:ph type="title"/>
          </p:nvPr>
        </p:nvSpPr>
        <p:spPr/>
        <p:txBody>
          <a:bodyPr/>
          <a:lstStyle/>
          <a:p>
            <a:r>
              <a:rPr lang="nl-NL" dirty="0"/>
              <a:t>General lessons learned</a:t>
            </a:r>
            <a:endParaRPr lang="en-GB" dirty="0"/>
          </a:p>
        </p:txBody>
      </p:sp>
    </p:spTree>
    <p:extLst>
      <p:ext uri="{BB962C8B-B14F-4D97-AF65-F5344CB8AC3E}">
        <p14:creationId xmlns:p14="http://schemas.microsoft.com/office/powerpoint/2010/main" val="3086033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marL="342900" indent="-342900">
              <a:buFont typeface="Arial" panose="020B0604020202020204" pitchFamily="34" charset="0"/>
              <a:buChar char="•"/>
            </a:pPr>
            <a:r>
              <a:rPr lang="en-US" sz="1800" b="0" dirty="0">
                <a:solidFill>
                  <a:schemeClr val="tx1"/>
                </a:solidFill>
                <a:latin typeface="+mn-ea"/>
              </a:rPr>
              <a:t>As mentioned before, consider increasing the time for these sessions by planning some in parallel with part of the high level discussions</a:t>
            </a:r>
          </a:p>
          <a:p>
            <a:pPr marL="342900" indent="-342900">
              <a:buFont typeface="Arial" panose="020B0604020202020204" pitchFamily="34" charset="0"/>
              <a:buChar char="•"/>
            </a:pPr>
            <a:r>
              <a:rPr lang="nl-NL" sz="1800" b="0" dirty="0">
                <a:solidFill>
                  <a:schemeClr val="tx1"/>
                </a:solidFill>
                <a:latin typeface="+mn-ea"/>
              </a:rPr>
              <a:t>Bring more coherence into the programming of the sessions, e.g. by cross checking between the Committees’ topic selections (see notes for more suggestions)</a:t>
            </a:r>
          </a:p>
          <a:p>
            <a:pPr marL="342900" indent="-342900">
              <a:buFont typeface="Arial" panose="020B0604020202020204" pitchFamily="34" charset="0"/>
              <a:buChar char="•"/>
            </a:pPr>
            <a:r>
              <a:rPr lang="nl-NL" sz="1800" b="0" dirty="0">
                <a:solidFill>
                  <a:schemeClr val="tx1"/>
                </a:solidFill>
                <a:latin typeface="+mn-ea"/>
              </a:rPr>
              <a:t>Ensure a stronger adherence to the session scheduling, to facilitate changing from one session to the other. We realize this puts a stress on the program, as delegates will need time to change from one to the other</a:t>
            </a:r>
          </a:p>
          <a:p>
            <a:pPr marL="342900" indent="-342900">
              <a:buFont typeface="Arial" panose="020B0604020202020204" pitchFamily="34" charset="0"/>
              <a:buChar char="•"/>
            </a:pPr>
            <a:r>
              <a:rPr lang="nl-NL" sz="1800" b="0" dirty="0">
                <a:solidFill>
                  <a:schemeClr val="tx1"/>
                </a:solidFill>
                <a:latin typeface="+mn-ea"/>
              </a:rPr>
              <a:t>For the TI sessions, maybe reconsider the appropriate location, as background noise may be impeding on the quality of the sessions</a:t>
            </a:r>
          </a:p>
          <a:p>
            <a:pPr marL="342900" indent="-342900">
              <a:buFont typeface="Arial" panose="020B0604020202020204" pitchFamily="34" charset="0"/>
              <a:buChar char="•"/>
            </a:pPr>
            <a:r>
              <a:rPr lang="nl-NL" sz="1800" b="0" dirty="0">
                <a:solidFill>
                  <a:schemeClr val="tx1"/>
                </a:solidFill>
                <a:latin typeface="+mn-ea"/>
              </a:rPr>
              <a:t>Pay more attention to the promotion of the Innovation Awards, or give these a more prominent </a:t>
            </a:r>
            <a:r>
              <a:rPr lang="nl-NL" sz="1800" b="0" dirty="0" smtClean="0">
                <a:solidFill>
                  <a:schemeClr val="tx1"/>
                </a:solidFill>
                <a:latin typeface="+mn-ea"/>
              </a:rPr>
              <a:t>role</a:t>
            </a:r>
            <a:endParaRPr lang="nl-NL" sz="1800" b="0" dirty="0">
              <a:solidFill>
                <a:schemeClr val="tx1"/>
              </a:solidFill>
              <a:latin typeface="+mn-ea"/>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176</a:t>
            </a:fld>
            <a:endParaRPr lang="en-US" altLang="zh-CN"/>
          </a:p>
        </p:txBody>
      </p:sp>
      <p:sp>
        <p:nvSpPr>
          <p:cNvPr id="4" name="标题 3"/>
          <p:cNvSpPr>
            <a:spLocks noGrp="1"/>
          </p:cNvSpPr>
          <p:nvPr>
            <p:ph type="title"/>
          </p:nvPr>
        </p:nvSpPr>
        <p:spPr/>
        <p:txBody>
          <a:bodyPr/>
          <a:lstStyle/>
          <a:p>
            <a:r>
              <a:rPr lang="nl-NL" dirty="0"/>
              <a:t>Lessons from the II and TI sessions</a:t>
            </a:r>
            <a:endParaRPr lang="en-GB" dirty="0"/>
          </a:p>
        </p:txBody>
      </p:sp>
    </p:spTree>
    <p:extLst>
      <p:ext uri="{BB962C8B-B14F-4D97-AF65-F5344CB8AC3E}">
        <p14:creationId xmlns:p14="http://schemas.microsoft.com/office/powerpoint/2010/main" val="2222108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647687" y="2370537"/>
            <a:ext cx="7671008" cy="628335"/>
          </a:xfrm>
        </p:spPr>
        <p:txBody>
          <a:bodyPr/>
          <a:lstStyle/>
          <a:p>
            <a:r>
              <a:rPr lang="en-US" altLang="zh-CN" dirty="0">
                <a:ea typeface="微软雅黑" panose="020B0503020204020204" charset="-122"/>
              </a:rPr>
              <a:t>Discussion Topic One</a:t>
            </a:r>
            <a:endParaRPr lang="zh-CN" altLang="en-US" dirty="0">
              <a:ea typeface="微软雅黑" panose="020B0503020204020204" charset="-122"/>
            </a:endParaRPr>
          </a:p>
        </p:txBody>
      </p:sp>
      <p:sp>
        <p:nvSpPr>
          <p:cNvPr id="4" name="副标题 3"/>
          <p:cNvSpPr>
            <a:spLocks noGrp="1"/>
          </p:cNvSpPr>
          <p:nvPr>
            <p:ph type="subTitle" idx="1"/>
          </p:nvPr>
        </p:nvSpPr>
        <p:spPr>
          <a:xfrm>
            <a:off x="1949969" y="2474203"/>
            <a:ext cx="366395" cy="421005"/>
          </a:xfrm>
        </p:spPr>
        <p:txBody>
          <a:bodyPr/>
          <a:lstStyle/>
          <a:p>
            <a:r>
              <a:rPr lang="en-US" altLang="zh-CN" dirty="0"/>
              <a:t>4</a:t>
            </a:r>
          </a:p>
        </p:txBody>
      </p:sp>
      <p:sp>
        <p:nvSpPr>
          <p:cNvPr id="5" name="内容占位符 1"/>
          <p:cNvSpPr txBox="1">
            <a:spLocks/>
          </p:cNvSpPr>
          <p:nvPr/>
        </p:nvSpPr>
        <p:spPr>
          <a:xfrm>
            <a:off x="681905" y="3260023"/>
            <a:ext cx="11086395" cy="4759325"/>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b="1" u="none" strike="noStrike" kern="0" cap="none" spc="0" normalizeH="0" baseline="0">
                <a:solidFill>
                  <a:schemeClr val="bg1"/>
                </a:solidFill>
                <a:uFillTx/>
                <a:latin typeface="微软雅黑" panose="020B0503020204020204" charset="-122"/>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50" normalizeH="0" baseline="0">
                <a:solidFill>
                  <a:srgbClr val="445469"/>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50" normalizeH="0" baseline="0">
                <a:solidFill>
                  <a:srgbClr val="445469"/>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50" normalizeH="0" baseline="0">
                <a:solidFill>
                  <a:srgbClr val="445469"/>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6" name="文本框 5"/>
          <p:cNvSpPr txBox="1"/>
          <p:nvPr/>
        </p:nvSpPr>
        <p:spPr>
          <a:xfrm>
            <a:off x="2625386" y="3300763"/>
            <a:ext cx="8355352" cy="1754326"/>
          </a:xfrm>
          <a:prstGeom prst="rect">
            <a:avLst/>
          </a:prstGeom>
          <a:noFill/>
        </p:spPr>
        <p:txBody>
          <a:bodyPr wrap="square" rtlCol="0">
            <a:spAutoFit/>
          </a:bodyPr>
          <a:lstStyle/>
          <a:p>
            <a:pPr>
              <a:lnSpc>
                <a:spcPct val="150000"/>
              </a:lnSpc>
            </a:pPr>
            <a:r>
              <a:rPr lang="en-GB" sz="2400" dirty="0">
                <a:latin typeface="+mn-ea"/>
              </a:rPr>
              <a:t>How to motivate members to join CC activities and stimulate individuals to contribute to committees and TFs they are nominated to?</a:t>
            </a:r>
            <a:endParaRPr lang="en-GB" sz="2400" dirty="0"/>
          </a:p>
        </p:txBody>
      </p:sp>
      <p:sp>
        <p:nvSpPr>
          <p:cNvPr id="7" name="灯片编号占位符 6"/>
          <p:cNvSpPr>
            <a:spLocks noGrp="1"/>
          </p:cNvSpPr>
          <p:nvPr>
            <p:ph type="sldNum" sz="quarter" idx="12"/>
          </p:nvPr>
        </p:nvSpPr>
        <p:spPr/>
        <p:txBody>
          <a:bodyPr/>
          <a:lstStyle/>
          <a:p>
            <a:fld id="{49AE70B2-8BF9-45C0-BB95-33D1B9D3A854}" type="slidenum">
              <a:rPr lang="zh-CN" altLang="en-US" smtClean="0"/>
              <a:t>18</a:t>
            </a:fld>
            <a:endParaRPr lang="en-US" altLang="zh-CN"/>
          </a:p>
        </p:txBody>
      </p:sp>
    </p:spTree>
    <p:extLst>
      <p:ext uri="{BB962C8B-B14F-4D97-AF65-F5344CB8AC3E}">
        <p14:creationId xmlns:p14="http://schemas.microsoft.com/office/powerpoint/2010/main" val="291184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smtClean="0"/>
              <a:t>Comments From Mr. Vittorio MUSAZZI</a:t>
            </a:r>
            <a:endParaRPr lang="en-GB" dirty="0"/>
          </a:p>
        </p:txBody>
      </p:sp>
      <p:sp>
        <p:nvSpPr>
          <p:cNvPr id="4" name="矩形 3"/>
          <p:cNvSpPr/>
          <p:nvPr/>
        </p:nvSpPr>
        <p:spPr>
          <a:xfrm>
            <a:off x="355600" y="1206838"/>
            <a:ext cx="11226800" cy="5078313"/>
          </a:xfrm>
          <a:prstGeom prst="rect">
            <a:avLst/>
          </a:prstGeom>
        </p:spPr>
        <p:txBody>
          <a:bodyPr wrap="square">
            <a:spAutoFit/>
          </a:bodyPr>
          <a:lstStyle/>
          <a:p>
            <a:pPr fontAlgn="ctr"/>
            <a:r>
              <a:rPr lang="en-GB" dirty="0">
                <a:latin typeface="+mn-ea"/>
              </a:rPr>
              <a:t>My current experience: Very few members appointed in TRACOM; some are onboard but not officially (I contacted them because they were in TRACOM in 2018/22 and they told me they will be part of TRACOM in this triennium as well but not yet officially (i.e. from Charter Members and then IGU) confirmed. How to deal with this?    </a:t>
            </a:r>
          </a:p>
          <a:p>
            <a:pPr fontAlgn="ctr"/>
            <a:endParaRPr lang="en-GB" dirty="0">
              <a:latin typeface="+mn-ea"/>
            </a:endParaRPr>
          </a:p>
          <a:p>
            <a:pPr marL="457200" indent="-457200">
              <a:buFont typeface="+mj-lt"/>
              <a:buAutoNum type="arabicPeriod"/>
            </a:pPr>
            <a:r>
              <a:rPr lang="en-US" altLang="zh-CN" dirty="0"/>
              <a:t>Circulation of documents through the portal or mail</a:t>
            </a:r>
          </a:p>
          <a:p>
            <a:pPr marL="457200" indent="-457200">
              <a:buFont typeface="+mj-lt"/>
              <a:buAutoNum type="arabicPeriod"/>
            </a:pPr>
            <a:r>
              <a:rPr lang="en-US" altLang="zh-CN" dirty="0"/>
              <a:t>When possible: </a:t>
            </a:r>
            <a:r>
              <a:rPr lang="en-US" altLang="zh-CN" dirty="0" smtClean="0"/>
              <a:t>organising </a:t>
            </a:r>
            <a:r>
              <a:rPr lang="en-US" altLang="zh-CN" dirty="0"/>
              <a:t>online meetings with members to clarify points</a:t>
            </a:r>
          </a:p>
          <a:p>
            <a:pPr marL="457200" indent="-457200">
              <a:buFont typeface="+mj-lt"/>
              <a:buAutoNum type="arabicPeriod"/>
            </a:pPr>
            <a:r>
              <a:rPr lang="en-US" altLang="zh-CN" dirty="0"/>
              <a:t>Strong link and work between Chair, Vice-Chair and Secretariat with SGs Leaders and Deputies (i.e. intermediate meetings between the official March/April &amp; September/October meetings of the Committees &amp; TFs)</a:t>
            </a:r>
          </a:p>
          <a:p>
            <a:pPr marL="1143000" lvl="1" indent="-457200">
              <a:buFont typeface="+mj-lt"/>
              <a:buAutoNum type="arabicParenR"/>
            </a:pPr>
            <a:r>
              <a:rPr lang="en-US" altLang="zh-CN" dirty="0"/>
              <a:t>In TRACOM we appointed a “Management Team” composed by </a:t>
            </a:r>
            <a:r>
              <a:rPr lang="en-US" altLang="zh-CN" dirty="0" smtClean="0"/>
              <a:t>Chair/Vice Chair/Secretariat/SGs </a:t>
            </a:r>
            <a:r>
              <a:rPr lang="en-US" altLang="zh-CN" dirty="0"/>
              <a:t>Leaders and Deputies to meet before each Committee meeting to</a:t>
            </a:r>
          </a:p>
          <a:p>
            <a:pPr marL="1600200" lvl="2" indent="-457200">
              <a:buFont typeface="+mj-lt"/>
              <a:buAutoNum type="alphaLcParenR"/>
            </a:pPr>
            <a:r>
              <a:rPr lang="en-US" altLang="zh-CN" dirty="0"/>
              <a:t>Check SGs activities</a:t>
            </a:r>
          </a:p>
          <a:p>
            <a:pPr marL="1600200" lvl="2" indent="-457200">
              <a:buFont typeface="+mj-lt"/>
              <a:buAutoNum type="alphaLcParenR"/>
            </a:pPr>
            <a:r>
              <a:rPr lang="en-US" altLang="zh-CN" dirty="0"/>
              <a:t>Potential new topics to address (from IGU from external world </a:t>
            </a:r>
            <a:r>
              <a:rPr lang="en-US" altLang="zh-CN" dirty="0" smtClean="0"/>
              <a:t>etc</a:t>
            </a:r>
            <a:r>
              <a:rPr lang="en-US" altLang="zh-CN" dirty="0"/>
              <a:t>.</a:t>
            </a:r>
            <a:r>
              <a:rPr lang="en-US" altLang="zh-CN" dirty="0" smtClean="0"/>
              <a:t>)</a:t>
            </a:r>
          </a:p>
          <a:p>
            <a:pPr marL="1143000" lvl="2"/>
            <a:endParaRPr lang="en-US" altLang="zh-CN" dirty="0"/>
          </a:p>
          <a:p>
            <a:pPr fontAlgn="ctr"/>
            <a:r>
              <a:rPr lang="en-US" dirty="0" smtClean="0">
                <a:latin typeface="+mn-ea"/>
              </a:rPr>
              <a:t>Run another </a:t>
            </a:r>
            <a:r>
              <a:rPr lang="en-GB" dirty="0" smtClean="0"/>
              <a:t>call </a:t>
            </a:r>
            <a:r>
              <a:rPr lang="en-GB" dirty="0"/>
              <a:t>for candidates through Charter Members and IGU Members: this together with the effort of Chair/V Chair/Secretariat and members of each COMM and TF could bring the necessary number of people to be directly involved in IGU activities to make final reports/deliverables and WGC 2025 a real success.</a:t>
            </a:r>
            <a:endParaRPr lang="en-GB" dirty="0">
              <a:latin typeface="+mn-ea"/>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19</a:t>
            </a:fld>
            <a:endParaRPr lang="en-US" altLang="zh-CN"/>
          </a:p>
        </p:txBody>
      </p:sp>
    </p:spTree>
    <p:extLst>
      <p:ext uri="{BB962C8B-B14F-4D97-AF65-F5344CB8AC3E}">
        <p14:creationId xmlns:p14="http://schemas.microsoft.com/office/powerpoint/2010/main" val="3953885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b="0" dirty="0" smtClean="0">
                <a:solidFill>
                  <a:schemeClr val="tx1"/>
                </a:solidFill>
              </a:rPr>
              <a:t>p. 107   Add: TFN’s preliminary joint-efforts with other Committees/TFs</a:t>
            </a:r>
          </a:p>
          <a:p>
            <a:r>
              <a:rPr lang="en-US" b="0" dirty="0" smtClean="0">
                <a:solidFill>
                  <a:schemeClr val="tx1"/>
                </a:solidFill>
              </a:rPr>
              <a:t>pp. 125-140   Add: E&amp;P Committee’s presentation</a:t>
            </a:r>
          </a:p>
          <a:p>
            <a:r>
              <a:rPr lang="en-US" altLang="zh-CN" b="0" dirty="0" smtClean="0">
                <a:solidFill>
                  <a:schemeClr val="tx1"/>
                </a:solidFill>
              </a:rPr>
              <a:t>p. 164  Timeline revised (for further discussion)</a:t>
            </a:r>
          </a:p>
          <a:p>
            <a:r>
              <a:rPr lang="en-US" b="0" dirty="0" smtClean="0">
                <a:solidFill>
                  <a:schemeClr val="tx1"/>
                </a:solidFill>
              </a:rPr>
              <a:t>p. 165  Add: each Committee/TF contributes at least 3 sessions</a:t>
            </a:r>
            <a:endParaRPr lang="en-GB" b="0" dirty="0">
              <a:solidFill>
                <a:schemeClr val="tx1"/>
              </a:solidFill>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2</a:t>
            </a:fld>
            <a:endParaRPr lang="en-US" altLang="zh-CN"/>
          </a:p>
        </p:txBody>
      </p:sp>
      <p:sp>
        <p:nvSpPr>
          <p:cNvPr id="4" name="标题 3"/>
          <p:cNvSpPr>
            <a:spLocks noGrp="1"/>
          </p:cNvSpPr>
          <p:nvPr>
            <p:ph type="title"/>
          </p:nvPr>
        </p:nvSpPr>
        <p:spPr/>
        <p:txBody>
          <a:bodyPr/>
          <a:lstStyle/>
          <a:p>
            <a:r>
              <a:rPr lang="en-US" dirty="0" smtClean="0"/>
              <a:t>Updated information after the CC Lima meeting</a:t>
            </a:r>
            <a:endParaRPr lang="en-GB" dirty="0"/>
          </a:p>
        </p:txBody>
      </p:sp>
    </p:spTree>
    <p:extLst>
      <p:ext uri="{BB962C8B-B14F-4D97-AF65-F5344CB8AC3E}">
        <p14:creationId xmlns:p14="http://schemas.microsoft.com/office/powerpoint/2010/main" val="388815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t>Comments From </a:t>
            </a:r>
            <a:r>
              <a:rPr lang="en-US" altLang="zh-CN" dirty="0" smtClean="0"/>
              <a:t>Mr. Vittorio MUSAZZI</a:t>
            </a:r>
            <a:endParaRPr lang="en-GB" dirty="0"/>
          </a:p>
        </p:txBody>
      </p:sp>
      <p:sp>
        <p:nvSpPr>
          <p:cNvPr id="8" name="矩形 7"/>
          <p:cNvSpPr/>
          <p:nvPr/>
        </p:nvSpPr>
        <p:spPr>
          <a:xfrm>
            <a:off x="355600" y="1242854"/>
            <a:ext cx="11149860" cy="5170646"/>
          </a:xfrm>
          <a:prstGeom prst="rect">
            <a:avLst/>
          </a:prstGeom>
        </p:spPr>
        <p:txBody>
          <a:bodyPr wrap="square">
            <a:spAutoFit/>
          </a:bodyPr>
          <a:lstStyle/>
          <a:p>
            <a:pPr lvl="0" eaLnBrk="0" fontAlgn="base" hangingPunct="0">
              <a:lnSpc>
                <a:spcPct val="150000"/>
              </a:lnSpc>
              <a:spcBef>
                <a:spcPct val="0"/>
              </a:spcBef>
              <a:spcAft>
                <a:spcPct val="0"/>
              </a:spcAft>
            </a:pPr>
            <a:r>
              <a:rPr lang="en-GB" altLang="en-US" sz="2000" dirty="0" smtClean="0">
                <a:solidFill>
                  <a:srgbClr val="000000"/>
                </a:solidFill>
                <a:latin typeface="+mn-ea"/>
                <a:cs typeface="Calibri" panose="020F0502020204030204" pitchFamily="34" charset="0"/>
              </a:rPr>
              <a:t>Could </a:t>
            </a:r>
            <a:r>
              <a:rPr lang="en-GB" altLang="en-US" sz="2000" dirty="0">
                <a:solidFill>
                  <a:srgbClr val="000000"/>
                </a:solidFill>
                <a:latin typeface="+mn-ea"/>
                <a:cs typeface="Calibri" panose="020F0502020204030204" pitchFamily="34" charset="0"/>
              </a:rPr>
              <a:t>be an idea to promote some actions from IGU in order to have in the LinkedIn IGU area a short report from all the meeting/webinars etc. in IGU so to attract attention and therefore participation to IGU activities from the external world? This should be a task for the </a:t>
            </a:r>
            <a:r>
              <a:rPr lang="en-GB" altLang="en-US" sz="2000" dirty="0" smtClean="0">
                <a:solidFill>
                  <a:srgbClr val="000000"/>
                </a:solidFill>
                <a:latin typeface="+mn-ea"/>
                <a:cs typeface="Calibri" panose="020F0502020204030204" pitchFamily="34" charset="0"/>
              </a:rPr>
              <a:t>Chair / V Chair / Secretariat </a:t>
            </a:r>
            <a:r>
              <a:rPr lang="en-GB" altLang="en-US" sz="2000" dirty="0">
                <a:solidFill>
                  <a:srgbClr val="000000"/>
                </a:solidFill>
                <a:latin typeface="+mn-ea"/>
                <a:cs typeface="Calibri" panose="020F0502020204030204" pitchFamily="34" charset="0"/>
              </a:rPr>
              <a:t>of COMM/TF to prepare, submit to IGU for </a:t>
            </a:r>
            <a:r>
              <a:rPr lang="en-GB" altLang="en-US" sz="2000" dirty="0" smtClean="0">
                <a:solidFill>
                  <a:srgbClr val="000000"/>
                </a:solidFill>
                <a:latin typeface="+mn-ea"/>
                <a:cs typeface="Calibri" panose="020F0502020204030204" pitchFamily="34" charset="0"/>
              </a:rPr>
              <a:t>publication.</a:t>
            </a:r>
          </a:p>
          <a:p>
            <a:pPr lvl="0" eaLnBrk="0" fontAlgn="base" hangingPunct="0">
              <a:lnSpc>
                <a:spcPct val="150000"/>
              </a:lnSpc>
              <a:spcBef>
                <a:spcPct val="0"/>
              </a:spcBef>
              <a:spcAft>
                <a:spcPct val="0"/>
              </a:spcAft>
            </a:pPr>
            <a:endParaRPr lang="en-GB" altLang="en-US" sz="2000" dirty="0">
              <a:solidFill>
                <a:srgbClr val="000000"/>
              </a:solidFill>
              <a:latin typeface="+mn-ea"/>
              <a:cs typeface="Calibri" panose="020F0502020204030204" pitchFamily="34" charset="0"/>
            </a:endParaRPr>
          </a:p>
          <a:p>
            <a:pPr lvl="0" eaLnBrk="0" fontAlgn="base" hangingPunct="0">
              <a:lnSpc>
                <a:spcPct val="150000"/>
              </a:lnSpc>
              <a:spcBef>
                <a:spcPct val="0"/>
              </a:spcBef>
              <a:spcAft>
                <a:spcPct val="0"/>
              </a:spcAft>
            </a:pPr>
            <a:r>
              <a:rPr lang="en-GB" altLang="en-US" sz="2000" dirty="0" smtClean="0">
                <a:solidFill>
                  <a:srgbClr val="000000"/>
                </a:solidFill>
                <a:latin typeface="+mn-ea"/>
                <a:cs typeface="Calibri" panose="020F0502020204030204" pitchFamily="34" charset="0"/>
              </a:rPr>
              <a:t>Anyhow</a:t>
            </a:r>
            <a:r>
              <a:rPr lang="en-GB" altLang="en-US" sz="2000" dirty="0">
                <a:solidFill>
                  <a:srgbClr val="000000"/>
                </a:solidFill>
                <a:latin typeface="+mn-ea"/>
                <a:cs typeface="Calibri" panose="020F0502020204030204" pitchFamily="34" charset="0"/>
              </a:rPr>
              <a:t>, this IGU action should not avoid </a:t>
            </a:r>
            <a:r>
              <a:rPr lang="en-GB" altLang="en-US" sz="2000" dirty="0" smtClean="0">
                <a:solidFill>
                  <a:srgbClr val="000000"/>
                </a:solidFill>
                <a:latin typeface="+mn-ea"/>
                <a:cs typeface="Calibri" panose="020F0502020204030204" pitchFamily="34" charset="0"/>
              </a:rPr>
              <a:t>the </a:t>
            </a:r>
            <a:r>
              <a:rPr lang="en-GB" altLang="en-US" sz="2000" dirty="0">
                <a:solidFill>
                  <a:srgbClr val="000000"/>
                </a:solidFill>
                <a:latin typeface="+mn-ea"/>
                <a:cs typeface="Calibri" panose="020F0502020204030204" pitchFamily="34" charset="0"/>
              </a:rPr>
              <a:t>company organizing the meeting to advertise the relevant IGU COM/ TF itself . Maybe in this case just the content to be similar, if not the </a:t>
            </a:r>
            <a:r>
              <a:rPr lang="en-GB" altLang="en-US" sz="2000" dirty="0" smtClean="0">
                <a:solidFill>
                  <a:srgbClr val="000000"/>
                </a:solidFill>
                <a:latin typeface="+mn-ea"/>
                <a:cs typeface="Calibri" panose="020F0502020204030204" pitchFamily="34" charset="0"/>
              </a:rPr>
              <a:t>same.</a:t>
            </a:r>
          </a:p>
          <a:p>
            <a:pPr lvl="0" eaLnBrk="0" fontAlgn="base" hangingPunct="0">
              <a:lnSpc>
                <a:spcPct val="150000"/>
              </a:lnSpc>
              <a:spcBef>
                <a:spcPct val="0"/>
              </a:spcBef>
              <a:spcAft>
                <a:spcPct val="0"/>
              </a:spcAft>
            </a:pPr>
            <a:endParaRPr lang="en-US" altLang="en-US" sz="2000" dirty="0">
              <a:solidFill>
                <a:srgbClr val="000000"/>
              </a:solidFill>
              <a:latin typeface="+mn-ea"/>
              <a:cs typeface="Calibri" panose="020F0502020204030204" pitchFamily="34" charset="0"/>
            </a:endParaRPr>
          </a:p>
          <a:p>
            <a:pPr eaLnBrk="0" fontAlgn="base" hangingPunct="0">
              <a:lnSpc>
                <a:spcPct val="150000"/>
              </a:lnSpc>
              <a:spcBef>
                <a:spcPct val="0"/>
              </a:spcBef>
              <a:spcAft>
                <a:spcPct val="0"/>
              </a:spcAft>
            </a:pPr>
            <a:r>
              <a:rPr lang="en-GB" sz="2000" dirty="0">
                <a:latin typeface="+mn-ea"/>
              </a:rPr>
              <a:t>It maybe be useful to have (if not yet available) an area of the IGU website open to members only with the contacts information from the database</a:t>
            </a:r>
            <a:r>
              <a:rPr lang="en-GB" sz="2000" dirty="0" smtClean="0">
                <a:latin typeface="+mn-ea"/>
              </a:rPr>
              <a:t>.</a:t>
            </a:r>
            <a:endParaRPr lang="en-GB" sz="2000" dirty="0">
              <a:latin typeface="+mn-ea"/>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20</a:t>
            </a:fld>
            <a:endParaRPr lang="en-US" altLang="zh-CN"/>
          </a:p>
        </p:txBody>
      </p:sp>
    </p:spTree>
    <p:extLst>
      <p:ext uri="{BB962C8B-B14F-4D97-AF65-F5344CB8AC3E}">
        <p14:creationId xmlns:p14="http://schemas.microsoft.com/office/powerpoint/2010/main" val="1165928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smtClean="0"/>
              <a:t>Comments From Dr. Gerard Martinus </a:t>
            </a:r>
            <a:endParaRPr lang="en-GB" dirty="0"/>
          </a:p>
        </p:txBody>
      </p:sp>
      <p:sp>
        <p:nvSpPr>
          <p:cNvPr id="4" name="矩形 3"/>
          <p:cNvSpPr/>
          <p:nvPr/>
        </p:nvSpPr>
        <p:spPr>
          <a:xfrm>
            <a:off x="355600" y="1206838"/>
            <a:ext cx="11226800" cy="1477328"/>
          </a:xfrm>
          <a:prstGeom prst="rect">
            <a:avLst/>
          </a:prstGeom>
        </p:spPr>
        <p:txBody>
          <a:bodyPr wrap="square">
            <a:spAutoFit/>
          </a:bodyPr>
          <a:lstStyle/>
          <a:p>
            <a:pPr fontAlgn="ctr">
              <a:lnSpc>
                <a:spcPct val="150000"/>
              </a:lnSpc>
            </a:pPr>
            <a:r>
              <a:rPr lang="en-GB" sz="2000" dirty="0">
                <a:latin typeface="+mn-ea"/>
              </a:rPr>
              <a:t>How can we unlock the ‘memory’ of IGU? As it stands now, each triennium seems to start with a blank sheet, and the results of the committees in previous </a:t>
            </a:r>
            <a:r>
              <a:rPr lang="en-GB" sz="2000" dirty="0" smtClean="0">
                <a:latin typeface="+mn-ea"/>
              </a:rPr>
              <a:t>triennium </a:t>
            </a:r>
            <a:r>
              <a:rPr lang="en-GB" sz="2000" dirty="0">
                <a:latin typeface="+mn-ea"/>
              </a:rPr>
              <a:t>is not or hard to find. Is it possible that we recover that information? Or is that undesirable?</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21</a:t>
            </a:fld>
            <a:endParaRPr lang="en-US" altLang="zh-CN"/>
          </a:p>
        </p:txBody>
      </p:sp>
    </p:spTree>
    <p:extLst>
      <p:ext uri="{BB962C8B-B14F-4D97-AF65-F5344CB8AC3E}">
        <p14:creationId xmlns:p14="http://schemas.microsoft.com/office/powerpoint/2010/main" val="1333559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p:txBody>
          <a:bodyPr>
            <a:normAutofit/>
          </a:bodyPr>
          <a:lstStyle/>
          <a:p>
            <a:r>
              <a:rPr lang="en-US" dirty="0">
                <a:solidFill>
                  <a:schemeClr val="tx1"/>
                </a:solidFill>
              </a:rPr>
              <a:t>The official nomination of </a:t>
            </a:r>
            <a:r>
              <a:rPr lang="en-US" altLang="zh-CN" dirty="0">
                <a:solidFill>
                  <a:schemeClr val="tx1"/>
                </a:solidFill>
              </a:rPr>
              <a:t>committee/TF individual members has lasted two months and ended in September. But the recruitment process is still going on. If you find some persons qualified, please let them find IGU members to nominate them. </a:t>
            </a:r>
            <a:r>
              <a:rPr lang="en-US" altLang="zh-CN" dirty="0" smtClean="0">
                <a:solidFill>
                  <a:schemeClr val="tx1"/>
                </a:solidFill>
              </a:rPr>
              <a:t>CC China Office will accept all nominations from IGU members. Chairs may have more focused regions/countries to develop new individual </a:t>
            </a:r>
            <a:r>
              <a:rPr lang="en-US" altLang="zh-CN" dirty="0">
                <a:solidFill>
                  <a:schemeClr val="tx1"/>
                </a:solidFill>
              </a:rPr>
              <a:t>members </a:t>
            </a:r>
            <a:r>
              <a:rPr lang="en-US" altLang="zh-CN" dirty="0" smtClean="0">
                <a:solidFill>
                  <a:schemeClr val="tx1"/>
                </a:solidFill>
              </a:rPr>
              <a:t>– </a:t>
            </a:r>
            <a:r>
              <a:rPr lang="en-GB" dirty="0">
                <a:solidFill>
                  <a:schemeClr val="tx1"/>
                </a:solidFill>
              </a:rPr>
              <a:t>fill in the blanks</a:t>
            </a:r>
            <a:r>
              <a:rPr lang="en-US" altLang="zh-CN" dirty="0">
                <a:solidFill>
                  <a:schemeClr val="tx1"/>
                </a:solidFill>
              </a:rPr>
              <a:t>.</a:t>
            </a:r>
            <a:endParaRPr lang="en-US" dirty="0">
              <a:solidFill>
                <a:schemeClr val="tx1"/>
              </a:solidFill>
            </a:endParaRPr>
          </a:p>
        </p:txBody>
      </p:sp>
      <p:sp>
        <p:nvSpPr>
          <p:cNvPr id="3" name="标题 2"/>
          <p:cNvSpPr>
            <a:spLocks noGrp="1"/>
          </p:cNvSpPr>
          <p:nvPr>
            <p:ph type="title"/>
          </p:nvPr>
        </p:nvSpPr>
        <p:spPr/>
        <p:txBody>
          <a:bodyPr/>
          <a:lstStyle/>
          <a:p>
            <a:r>
              <a:rPr lang="en-US" altLang="zh-CN" dirty="0"/>
              <a:t>Comments </a:t>
            </a:r>
            <a:r>
              <a:rPr lang="en-US" altLang="zh-CN" dirty="0" smtClean="0"/>
              <a:t>From Zhu Kai</a:t>
            </a:r>
            <a:endParaRPr lang="en-GB" dirty="0">
              <a:solidFill>
                <a:srgbClr val="FF0000"/>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22</a:t>
            </a:fld>
            <a:endParaRPr lang="en-US" altLang="zh-CN"/>
          </a:p>
        </p:txBody>
      </p:sp>
      <p:pic>
        <p:nvPicPr>
          <p:cNvPr id="4" name="图片 3"/>
          <p:cNvPicPr>
            <a:picLocks noChangeAspect="1"/>
          </p:cNvPicPr>
          <p:nvPr/>
        </p:nvPicPr>
        <p:blipFill>
          <a:blip r:embed="rId2"/>
          <a:stretch>
            <a:fillRect/>
          </a:stretch>
        </p:blipFill>
        <p:spPr>
          <a:xfrm>
            <a:off x="416363" y="3855720"/>
            <a:ext cx="6768137" cy="2263140"/>
          </a:xfrm>
          <a:prstGeom prst="rect">
            <a:avLst/>
          </a:prstGeom>
        </p:spPr>
      </p:pic>
      <p:pic>
        <p:nvPicPr>
          <p:cNvPr id="6" name="图片 5">
            <a:extLst>
              <a:ext uri="{FF2B5EF4-FFF2-40B4-BE49-F238E27FC236}">
                <a16:creationId xmlns:a16="http://schemas.microsoft.com/office/drawing/2014/main" xmlns="" id="{192768E9-8F6B-41D0-B2C6-F6CD2688884E}"/>
              </a:ext>
            </a:extLst>
          </p:cNvPr>
          <p:cNvPicPr>
            <a:picLocks noChangeAspect="1"/>
          </p:cNvPicPr>
          <p:nvPr/>
        </p:nvPicPr>
        <p:blipFill>
          <a:blip r:embed="rId3"/>
          <a:stretch>
            <a:fillRect/>
          </a:stretch>
        </p:blipFill>
        <p:spPr>
          <a:xfrm>
            <a:off x="7554717" y="3530977"/>
            <a:ext cx="4346255" cy="2409448"/>
          </a:xfrm>
          <a:prstGeom prst="rect">
            <a:avLst/>
          </a:prstGeom>
        </p:spPr>
      </p:pic>
    </p:spTree>
    <p:extLst>
      <p:ext uri="{BB962C8B-B14F-4D97-AF65-F5344CB8AC3E}">
        <p14:creationId xmlns:p14="http://schemas.microsoft.com/office/powerpoint/2010/main" val="266402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r>
              <a:rPr lang="en-US" b="0" dirty="0">
                <a:solidFill>
                  <a:schemeClr val="tx1"/>
                </a:solidFill>
                <a:latin typeface="+mn-ea"/>
              </a:rPr>
              <a:t>A few Chairs lose contact with CC and with their individual members. </a:t>
            </a:r>
            <a:r>
              <a:rPr lang="en-GB" b="0" dirty="0">
                <a:solidFill>
                  <a:schemeClr val="tx1"/>
                </a:solidFill>
                <a:latin typeface="+mn-ea"/>
              </a:rPr>
              <a:t>If the Chairs are not mobilised, how can their individual </a:t>
            </a:r>
            <a:r>
              <a:rPr lang="en-US" altLang="zh-CN" b="0" dirty="0">
                <a:solidFill>
                  <a:schemeClr val="tx1"/>
                </a:solidFill>
                <a:latin typeface="+mn-ea"/>
              </a:rPr>
              <a:t>members be motivated? Does CC have any power or means to push Chairs to work for the IGU? </a:t>
            </a:r>
          </a:p>
          <a:p>
            <a:endParaRPr lang="en-GB"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t>23</a:t>
            </a:fld>
            <a:endParaRPr lang="en-US" altLang="zh-CN"/>
          </a:p>
        </p:txBody>
      </p:sp>
      <p:sp>
        <p:nvSpPr>
          <p:cNvPr id="4" name="标题 3"/>
          <p:cNvSpPr>
            <a:spLocks noGrp="1"/>
          </p:cNvSpPr>
          <p:nvPr>
            <p:ph type="title"/>
          </p:nvPr>
        </p:nvSpPr>
        <p:spPr/>
        <p:txBody>
          <a:bodyPr/>
          <a:lstStyle/>
          <a:p>
            <a:r>
              <a:rPr lang="en-US" altLang="zh-CN" dirty="0"/>
              <a:t>Comments From </a:t>
            </a:r>
            <a:r>
              <a:rPr lang="en-US" altLang="zh-CN" dirty="0" smtClean="0"/>
              <a:t>Zhu </a:t>
            </a:r>
            <a:r>
              <a:rPr lang="en-US" altLang="zh-CN" dirty="0"/>
              <a:t>Kai</a:t>
            </a:r>
            <a:endParaRPr lang="en-GB" dirty="0"/>
          </a:p>
        </p:txBody>
      </p:sp>
    </p:spTree>
    <p:extLst>
      <p:ext uri="{BB962C8B-B14F-4D97-AF65-F5344CB8AC3E}">
        <p14:creationId xmlns:p14="http://schemas.microsoft.com/office/powerpoint/2010/main" val="2569192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57270" y="2509844"/>
            <a:ext cx="6663919" cy="1314450"/>
          </a:xfrm>
        </p:spPr>
        <p:txBody>
          <a:bodyPr>
            <a:normAutofit fontScale="90000"/>
          </a:bodyPr>
          <a:lstStyle/>
          <a:p>
            <a:r>
              <a:rPr lang="en-US" sz="8800" dirty="0" smtClean="0"/>
              <a:t>Coffee Break</a:t>
            </a:r>
            <a:endParaRPr lang="en-GB" sz="8800" dirty="0"/>
          </a:p>
        </p:txBody>
      </p:sp>
    </p:spTree>
    <p:extLst>
      <p:ext uri="{BB962C8B-B14F-4D97-AF65-F5344CB8AC3E}">
        <p14:creationId xmlns:p14="http://schemas.microsoft.com/office/powerpoint/2010/main" val="1976595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01249" y="384810"/>
            <a:ext cx="10208991" cy="705485"/>
          </a:xfrm>
        </p:spPr>
        <p:txBody>
          <a:bodyPr>
            <a:normAutofit/>
          </a:bodyPr>
          <a:lstStyle/>
          <a:p>
            <a:pPr algn="ctr"/>
            <a:r>
              <a:rPr lang="en-GB" dirty="0">
                <a:solidFill>
                  <a:srgbClr val="0070C0"/>
                </a:solidFill>
              </a:rPr>
              <a:t>CC Meeting 2 </a:t>
            </a:r>
            <a:endParaRPr lang="zh-CN" altLang="en-US" dirty="0">
              <a:solidFill>
                <a:srgbClr val="0070C0"/>
              </a:solidFill>
            </a:endParaRPr>
          </a:p>
        </p:txBody>
      </p:sp>
      <p:sp>
        <p:nvSpPr>
          <p:cNvPr id="8" name="矩形 7"/>
          <p:cNvSpPr/>
          <p:nvPr/>
        </p:nvSpPr>
        <p:spPr>
          <a:xfrm>
            <a:off x="830893" y="1535905"/>
            <a:ext cx="10264570" cy="2800767"/>
          </a:xfrm>
          <a:prstGeom prst="rect">
            <a:avLst/>
          </a:prstGeom>
        </p:spPr>
        <p:txBody>
          <a:bodyPr wrap="square">
            <a:spAutoFit/>
          </a:bodyPr>
          <a:lstStyle/>
          <a:p>
            <a:pPr marL="228600" indent="-228600" fontAlgn="ctr">
              <a:lnSpc>
                <a:spcPct val="130000"/>
              </a:lnSpc>
              <a:spcAft>
                <a:spcPts val="1200"/>
              </a:spcAft>
              <a:buFont typeface="Arial" panose="020B0604020202020204" pitchFamily="34" charset="0"/>
              <a:buChar char="●"/>
            </a:pPr>
            <a:r>
              <a:rPr lang="en-GB" sz="2400" b="1" spc="50" dirty="0">
                <a:latin typeface="+mn-ea"/>
              </a:rPr>
              <a:t>Introduction to work progress of each Committee and TF</a:t>
            </a:r>
          </a:p>
          <a:p>
            <a:pPr fontAlgn="ctr">
              <a:lnSpc>
                <a:spcPct val="130000"/>
              </a:lnSpc>
              <a:spcAft>
                <a:spcPts val="1200"/>
              </a:spcAft>
            </a:pPr>
            <a:r>
              <a:rPr lang="en-GB" sz="2400" spc="50" dirty="0" smtClean="0">
                <a:latin typeface="+mn-ea"/>
              </a:rPr>
              <a:t>Including</a:t>
            </a:r>
            <a:r>
              <a:rPr lang="zh-CN" altLang="en-US" sz="2400" spc="50" dirty="0">
                <a:latin typeface="+mn-ea"/>
              </a:rPr>
              <a:t>：</a:t>
            </a:r>
            <a:r>
              <a:rPr lang="en-GB" sz="2400" spc="50" dirty="0">
                <a:latin typeface="+mn-ea"/>
              </a:rPr>
              <a:t>work plan updates, triennial meetings schedule, first meeting, activities and periodical results, flagship reports, multi-tiered external relations development</a:t>
            </a:r>
            <a:r>
              <a:rPr lang="en-GB" sz="2400" spc="50" dirty="0" smtClean="0">
                <a:latin typeface="+mn-ea"/>
              </a:rPr>
              <a:t>.</a:t>
            </a:r>
          </a:p>
          <a:p>
            <a:pPr marL="228600" indent="-228600" fontAlgn="ctr">
              <a:lnSpc>
                <a:spcPct val="130000"/>
              </a:lnSpc>
              <a:spcAft>
                <a:spcPts val="1200"/>
              </a:spcAft>
              <a:buFont typeface="Arial" panose="020B0604020202020204" pitchFamily="34" charset="0"/>
              <a:buChar char="●"/>
            </a:pPr>
            <a:r>
              <a:rPr lang="en-US" altLang="zh-CN" sz="2400" b="1" spc="50" dirty="0">
                <a:latin typeface="+mn-ea"/>
              </a:rPr>
              <a:t>Introduction to updated SCOA</a:t>
            </a:r>
            <a:endParaRPr lang="en-GB" sz="2400" b="1" spc="50" dirty="0">
              <a:latin typeface="+mn-ea"/>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25</a:t>
            </a:fld>
            <a:endParaRPr lang="en-US" altLang="zh-C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800749" y="2141951"/>
            <a:ext cx="8974939" cy="857727"/>
          </a:xfrm>
        </p:spPr>
        <p:txBody>
          <a:bodyPr/>
          <a:lstStyle/>
          <a:p>
            <a:r>
              <a:rPr lang="en-GB" spc="50" dirty="0">
                <a:latin typeface="+mn-ea"/>
              </a:rPr>
              <a:t>Work Progress of Each Committee &amp; TF </a:t>
            </a:r>
            <a:endParaRPr lang="zh-CN" altLang="en-US" dirty="0">
              <a:ea typeface="微软雅黑" panose="020B0503020204020204" charset="-122"/>
            </a:endParaRPr>
          </a:p>
        </p:txBody>
      </p:sp>
      <p:sp>
        <p:nvSpPr>
          <p:cNvPr id="4" name="副标题 3"/>
          <p:cNvSpPr>
            <a:spLocks noGrp="1"/>
          </p:cNvSpPr>
          <p:nvPr>
            <p:ph type="subTitle" idx="1"/>
          </p:nvPr>
        </p:nvSpPr>
        <p:spPr/>
        <p:txBody>
          <a:bodyPr/>
          <a:lstStyle/>
          <a:p>
            <a:r>
              <a:rPr lang="en-US" altLang="zh-CN" dirty="0"/>
              <a:t>5</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26</a:t>
            </a:fld>
            <a:endParaRPr lang="en-US" altLang="zh-CN"/>
          </a:p>
        </p:txBody>
      </p:sp>
    </p:spTree>
    <p:extLst>
      <p:ext uri="{BB962C8B-B14F-4D97-AF65-F5344CB8AC3E}">
        <p14:creationId xmlns:p14="http://schemas.microsoft.com/office/powerpoint/2010/main" val="4222531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70200" y="2117090"/>
            <a:ext cx="6857999" cy="1314450"/>
          </a:xfrm>
        </p:spPr>
        <p:txBody>
          <a:bodyPr>
            <a:normAutofit/>
          </a:bodyPr>
          <a:lstStyle/>
          <a:p>
            <a:pPr algn="ctr"/>
            <a:r>
              <a:rPr lang="en-US" altLang="ko-KR" dirty="0">
                <a:ea typeface="微软雅黑" panose="020B0503020204020204" charset="-122"/>
                <a:sym typeface="+mn-ea"/>
              </a:rPr>
              <a:t>Transmission </a:t>
            </a:r>
            <a:r>
              <a:rPr lang="en-GB" dirty="0"/>
              <a:t>Committee</a:t>
            </a:r>
          </a:p>
        </p:txBody>
      </p:sp>
    </p:spTree>
    <p:extLst>
      <p:ext uri="{BB962C8B-B14F-4D97-AF65-F5344CB8AC3E}">
        <p14:creationId xmlns:p14="http://schemas.microsoft.com/office/powerpoint/2010/main" val="2855949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p:txBody>
          <a:bodyPr/>
          <a:lstStyle/>
          <a:p>
            <a:r>
              <a:rPr lang="en-US" altLang="zh-CN" dirty="0">
                <a:solidFill>
                  <a:schemeClr val="tx1"/>
                </a:solidFill>
              </a:rPr>
              <a:t>I</a:t>
            </a:r>
            <a:r>
              <a:rPr lang="en-GB" dirty="0" smtClean="0">
                <a:solidFill>
                  <a:schemeClr val="tx1"/>
                </a:solidFill>
              </a:rPr>
              <a:t>n </a:t>
            </a:r>
            <a:r>
              <a:rPr lang="en-GB" dirty="0">
                <a:solidFill>
                  <a:schemeClr val="tx1"/>
                </a:solidFill>
              </a:rPr>
              <a:t>the information to the </a:t>
            </a:r>
            <a:r>
              <a:rPr lang="en-GB" dirty="0" smtClean="0">
                <a:solidFill>
                  <a:schemeClr val="tx1"/>
                </a:solidFill>
              </a:rPr>
              <a:t>CC, </a:t>
            </a:r>
            <a:r>
              <a:rPr lang="en-GB" dirty="0">
                <a:solidFill>
                  <a:schemeClr val="tx1"/>
                </a:solidFill>
              </a:rPr>
              <a:t>TRACOM decided to deliver </a:t>
            </a:r>
            <a:r>
              <a:rPr lang="en-GB" dirty="0" smtClean="0">
                <a:solidFill>
                  <a:schemeClr val="tx1"/>
                </a:solidFill>
              </a:rPr>
              <a:t>these following </a:t>
            </a:r>
            <a:r>
              <a:rPr lang="en-GB" dirty="0">
                <a:solidFill>
                  <a:schemeClr val="tx1"/>
                </a:solidFill>
              </a:rPr>
              <a:t>two topics </a:t>
            </a:r>
            <a:r>
              <a:rPr lang="en-GB" dirty="0" smtClean="0">
                <a:solidFill>
                  <a:schemeClr val="tx1"/>
                </a:solidFill>
              </a:rPr>
              <a:t>within </a:t>
            </a:r>
            <a:r>
              <a:rPr lang="en-GB" dirty="0">
                <a:solidFill>
                  <a:schemeClr val="tx1"/>
                </a:solidFill>
              </a:rPr>
              <a:t>TRACOM &amp; SGs</a:t>
            </a:r>
          </a:p>
          <a:p>
            <a:pPr marL="457200" indent="-457200">
              <a:buFont typeface="+mj-lt"/>
              <a:buAutoNum type="arabicPeriod"/>
            </a:pPr>
            <a:r>
              <a:rPr lang="en-GB" dirty="0" smtClean="0">
                <a:solidFill>
                  <a:schemeClr val="tx1"/>
                </a:solidFill>
              </a:rPr>
              <a:t>Organisational Chart: Chair/Vice </a:t>
            </a:r>
            <a:r>
              <a:rPr lang="en-GB" dirty="0">
                <a:solidFill>
                  <a:schemeClr val="tx1"/>
                </a:solidFill>
              </a:rPr>
              <a:t>Chair/ Secretariat/ SGs Leaders and </a:t>
            </a:r>
            <a:r>
              <a:rPr lang="en-GB" dirty="0" smtClean="0">
                <a:solidFill>
                  <a:schemeClr val="tx1"/>
                </a:solidFill>
              </a:rPr>
              <a:t>Deputies, </a:t>
            </a:r>
            <a:r>
              <a:rPr lang="en-GB" dirty="0">
                <a:solidFill>
                  <a:schemeClr val="tx1"/>
                </a:solidFill>
              </a:rPr>
              <a:t>and their distribution in countries </a:t>
            </a:r>
          </a:p>
          <a:p>
            <a:pPr marL="457200" indent="-457200">
              <a:buFont typeface="+mj-lt"/>
              <a:buAutoNum type="arabicPeriod"/>
            </a:pPr>
            <a:r>
              <a:rPr lang="en-GB" dirty="0">
                <a:solidFill>
                  <a:schemeClr val="tx1"/>
                </a:solidFill>
              </a:rPr>
              <a:t>Advocacy messages: we are going to ask each Study case to have a advocacy message at the end of the work so to enhance the coherence with the overall targets in Committee and in IGU</a:t>
            </a:r>
          </a:p>
        </p:txBody>
      </p:sp>
      <p:sp>
        <p:nvSpPr>
          <p:cNvPr id="3" name="灯片编号占位符 2"/>
          <p:cNvSpPr>
            <a:spLocks noGrp="1"/>
          </p:cNvSpPr>
          <p:nvPr>
            <p:ph type="sldNum" sz="quarter" idx="12"/>
          </p:nvPr>
        </p:nvSpPr>
        <p:spPr/>
        <p:txBody>
          <a:bodyPr/>
          <a:lstStyle/>
          <a:p>
            <a:fld id="{49AE70B2-8BF9-45C0-BB95-33D1B9D3A854}" type="slidenum">
              <a:rPr lang="zh-CN" altLang="en-US" smtClean="0"/>
              <a:t>28</a:t>
            </a:fld>
            <a:endParaRPr lang="en-US" altLang="zh-CN"/>
          </a:p>
        </p:txBody>
      </p:sp>
    </p:spTree>
    <p:extLst>
      <p:ext uri="{BB962C8B-B14F-4D97-AF65-F5344CB8AC3E}">
        <p14:creationId xmlns:p14="http://schemas.microsoft.com/office/powerpoint/2010/main" val="4264994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图: 联系 5"/>
          <p:cNvSpPr/>
          <p:nvPr/>
        </p:nvSpPr>
        <p:spPr>
          <a:xfrm>
            <a:off x="2767521" y="2293087"/>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联系 6"/>
          <p:cNvSpPr/>
          <p:nvPr/>
        </p:nvSpPr>
        <p:spPr>
          <a:xfrm>
            <a:off x="2767521" y="3237148"/>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9"/>
          <p:cNvSpPr>
            <a:spLocks noGrp="1"/>
          </p:cNvSpPr>
          <p:nvPr>
            <p:custDataLst>
              <p:tags r:id="rId1"/>
            </p:custDataLst>
          </p:nvPr>
        </p:nvSpPr>
        <p:spPr>
          <a:xfrm>
            <a:off x="3698875" y="2310550"/>
            <a:ext cx="5546417"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fontAlgn="auto"/>
            <a:r>
              <a:rPr lang="en-US" altLang="zh-CN" dirty="0"/>
              <a:t>TRACOM Study Groups </a:t>
            </a:r>
            <a:r>
              <a:rPr lang="en-US" altLang="zh-CN" dirty="0" smtClean="0"/>
              <a:t>Definition</a:t>
            </a:r>
            <a:endParaRPr lang="zh-CN" altLang="en-US" dirty="0">
              <a:solidFill>
                <a:srgbClr val="FF0000"/>
              </a:solidFill>
            </a:endParaRPr>
          </a:p>
        </p:txBody>
      </p:sp>
      <p:sp>
        <p:nvSpPr>
          <p:cNvPr id="9" name="文本占位符 19"/>
          <p:cNvSpPr>
            <a:spLocks noGrp="1"/>
          </p:cNvSpPr>
          <p:nvPr>
            <p:custDataLst>
              <p:tags r:id="rId2"/>
            </p:custDataLst>
          </p:nvPr>
        </p:nvSpPr>
        <p:spPr>
          <a:xfrm>
            <a:off x="2946708" y="2361032"/>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dirty="0">
                <a:solidFill>
                  <a:schemeClr val="bg1"/>
                </a:solidFill>
                <a:uFillTx/>
              </a:rPr>
              <a:t>2</a:t>
            </a:r>
          </a:p>
        </p:txBody>
      </p:sp>
      <p:sp>
        <p:nvSpPr>
          <p:cNvPr id="11" name="文本占位符 19"/>
          <p:cNvSpPr>
            <a:spLocks noGrp="1"/>
          </p:cNvSpPr>
          <p:nvPr>
            <p:custDataLst>
              <p:tags r:id="rId3"/>
            </p:custDataLst>
          </p:nvPr>
        </p:nvSpPr>
        <p:spPr>
          <a:xfrm>
            <a:off x="2947343" y="3345733"/>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dirty="0">
                <a:solidFill>
                  <a:schemeClr val="bg1"/>
                </a:solidFill>
                <a:uFillTx/>
              </a:rPr>
              <a:t>3</a:t>
            </a:r>
          </a:p>
        </p:txBody>
      </p:sp>
      <p:sp>
        <p:nvSpPr>
          <p:cNvPr id="12" name="流程图: 联系 14">
            <a:extLst>
              <a:ext uri="{FF2B5EF4-FFF2-40B4-BE49-F238E27FC236}">
                <a16:creationId xmlns="" xmlns:a16="http://schemas.microsoft.com/office/drawing/2014/main" id="{3ABA352B-2EDF-42CB-ADFA-9A598678FB1F}"/>
              </a:ext>
            </a:extLst>
          </p:cNvPr>
          <p:cNvSpPr/>
          <p:nvPr/>
        </p:nvSpPr>
        <p:spPr>
          <a:xfrm>
            <a:off x="2767521" y="4194514"/>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4">
            <a:extLst>
              <a:ext uri="{FF2B5EF4-FFF2-40B4-BE49-F238E27FC236}">
                <a16:creationId xmlns="" xmlns:a16="http://schemas.microsoft.com/office/drawing/2014/main" id="{42FE698E-745D-4F63-A938-9D0B046A3D4E}"/>
              </a:ext>
            </a:extLst>
          </p:cNvPr>
          <p:cNvSpPr>
            <a:spLocks noGrp="1"/>
          </p:cNvSpPr>
          <p:nvPr>
            <p:custDataLst>
              <p:tags r:id="rId4"/>
            </p:custDataLst>
          </p:nvPr>
        </p:nvSpPr>
        <p:spPr>
          <a:xfrm>
            <a:off x="3698874" y="3345733"/>
            <a:ext cx="5546417"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r>
              <a:rPr lang="en-US" altLang="zh-CN" dirty="0" smtClean="0"/>
              <a:t>First Meeting Highlights</a:t>
            </a:r>
            <a:endParaRPr lang="zh-CN" altLang="en-US" dirty="0"/>
          </a:p>
        </p:txBody>
      </p:sp>
      <p:sp>
        <p:nvSpPr>
          <p:cNvPr id="14" name="文本占位符 19">
            <a:extLst>
              <a:ext uri="{FF2B5EF4-FFF2-40B4-BE49-F238E27FC236}">
                <a16:creationId xmlns="" xmlns:a16="http://schemas.microsoft.com/office/drawing/2014/main" id="{C73B2616-BC37-49AB-AAC9-321F19AD8FB4}"/>
              </a:ext>
            </a:extLst>
          </p:cNvPr>
          <p:cNvSpPr>
            <a:spLocks noGrp="1"/>
          </p:cNvSpPr>
          <p:nvPr>
            <p:custDataLst>
              <p:tags r:id="rId5"/>
            </p:custDataLst>
          </p:nvPr>
        </p:nvSpPr>
        <p:spPr>
          <a:xfrm>
            <a:off x="2947343" y="4303099"/>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dirty="0">
                <a:solidFill>
                  <a:schemeClr val="bg1"/>
                </a:solidFill>
                <a:uFillTx/>
              </a:rPr>
              <a:t>4</a:t>
            </a:r>
          </a:p>
        </p:txBody>
      </p:sp>
      <p:sp>
        <p:nvSpPr>
          <p:cNvPr id="18" name="流程图: 联系 1">
            <a:extLst>
              <a:ext uri="{FF2B5EF4-FFF2-40B4-BE49-F238E27FC236}">
                <a16:creationId xmlns="" xmlns:a16="http://schemas.microsoft.com/office/drawing/2014/main" id="{6A922C8B-E3FB-4453-982E-A34BA3C71022}"/>
              </a:ext>
            </a:extLst>
          </p:cNvPr>
          <p:cNvSpPr/>
          <p:nvPr/>
        </p:nvSpPr>
        <p:spPr>
          <a:xfrm>
            <a:off x="2767521" y="1379750"/>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19">
            <a:extLst>
              <a:ext uri="{FF2B5EF4-FFF2-40B4-BE49-F238E27FC236}">
                <a16:creationId xmlns="" xmlns:a16="http://schemas.microsoft.com/office/drawing/2014/main" id="{8FD0C2AC-B0B4-4357-8832-9B98DA81CE11}"/>
              </a:ext>
            </a:extLst>
          </p:cNvPr>
          <p:cNvSpPr>
            <a:spLocks noGrp="1"/>
          </p:cNvSpPr>
          <p:nvPr>
            <p:custDataLst>
              <p:tags r:id="rId6"/>
            </p:custDataLst>
          </p:nvPr>
        </p:nvSpPr>
        <p:spPr>
          <a:xfrm>
            <a:off x="3698875" y="1397213"/>
            <a:ext cx="5546417"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fontAlgn="auto"/>
            <a:r>
              <a:rPr lang="en-US" altLang="zh-CN" dirty="0"/>
              <a:t>TRACOM TWP 2022-2025</a:t>
            </a:r>
            <a:endParaRPr lang="zh-CN" altLang="en-US" dirty="0">
              <a:solidFill>
                <a:srgbClr val="FF0000"/>
              </a:solidFill>
            </a:endParaRPr>
          </a:p>
        </p:txBody>
      </p:sp>
      <p:sp>
        <p:nvSpPr>
          <p:cNvPr id="21" name="文本占位符 19">
            <a:extLst>
              <a:ext uri="{FF2B5EF4-FFF2-40B4-BE49-F238E27FC236}">
                <a16:creationId xmlns="" xmlns:a16="http://schemas.microsoft.com/office/drawing/2014/main" id="{9A7AB40F-FD8C-4798-B0F4-5450288FC927}"/>
              </a:ext>
            </a:extLst>
          </p:cNvPr>
          <p:cNvSpPr>
            <a:spLocks noGrp="1"/>
          </p:cNvSpPr>
          <p:nvPr>
            <p:custDataLst>
              <p:tags r:id="rId7"/>
            </p:custDataLst>
          </p:nvPr>
        </p:nvSpPr>
        <p:spPr>
          <a:xfrm>
            <a:off x="2946708" y="1447695"/>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a:solidFill>
                  <a:schemeClr val="bg1"/>
                </a:solidFill>
                <a:uFillTx/>
              </a:rPr>
              <a:t>1</a:t>
            </a:r>
          </a:p>
        </p:txBody>
      </p:sp>
      <p:sp>
        <p:nvSpPr>
          <p:cNvPr id="23" name="文本占位符 14">
            <a:extLst>
              <a:ext uri="{FF2B5EF4-FFF2-40B4-BE49-F238E27FC236}">
                <a16:creationId xmlns="" xmlns:a16="http://schemas.microsoft.com/office/drawing/2014/main" id="{BB22ACD4-64FD-4A38-B3B6-964EBBE52EE4}"/>
              </a:ext>
            </a:extLst>
          </p:cNvPr>
          <p:cNvSpPr>
            <a:spLocks noGrp="1"/>
          </p:cNvSpPr>
          <p:nvPr>
            <p:custDataLst>
              <p:tags r:id="rId8"/>
            </p:custDataLst>
          </p:nvPr>
        </p:nvSpPr>
        <p:spPr>
          <a:xfrm>
            <a:off x="3698874" y="4208768"/>
            <a:ext cx="5546417"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r>
              <a:rPr lang="en-US" altLang="zh-CN" dirty="0"/>
              <a:t>Next meetings</a:t>
            </a:r>
            <a:endParaRPr lang="zh-CN" altLang="en-US" dirty="0"/>
          </a:p>
        </p:txBody>
      </p:sp>
      <p:sp>
        <p:nvSpPr>
          <p:cNvPr id="24" name="文本占位符 19">
            <a:extLst>
              <a:ext uri="{FF2B5EF4-FFF2-40B4-BE49-F238E27FC236}">
                <a16:creationId xmlns="" xmlns:a16="http://schemas.microsoft.com/office/drawing/2014/main" id="{A6B7884E-C003-494A-ACF3-4981A6D65687}"/>
              </a:ext>
            </a:extLst>
          </p:cNvPr>
          <p:cNvSpPr>
            <a:spLocks noGrp="1"/>
          </p:cNvSpPr>
          <p:nvPr>
            <p:custDataLst>
              <p:tags r:id="rId9"/>
            </p:custDataLst>
          </p:nvPr>
        </p:nvSpPr>
        <p:spPr>
          <a:xfrm>
            <a:off x="2946707" y="5254825"/>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dirty="0">
                <a:solidFill>
                  <a:schemeClr val="bg1"/>
                </a:solidFill>
                <a:uFillTx/>
              </a:rPr>
              <a:t>5</a:t>
            </a:r>
          </a:p>
        </p:txBody>
      </p:sp>
    </p:spTree>
    <p:extLst>
      <p:ext uri="{BB962C8B-B14F-4D97-AF65-F5344CB8AC3E}">
        <p14:creationId xmlns:p14="http://schemas.microsoft.com/office/powerpoint/2010/main" val="3076102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69996" y="237420"/>
            <a:ext cx="11456035" cy="852344"/>
          </a:xfrm>
        </p:spPr>
        <p:txBody>
          <a:bodyPr>
            <a:normAutofit fontScale="90000"/>
          </a:bodyPr>
          <a:lstStyle/>
          <a:p>
            <a:r>
              <a:rPr lang="en-US" altLang="ko-KR" dirty="0">
                <a:latin typeface="Arial" panose="020B0604020202020204" pitchFamily="34" charset="0"/>
                <a:ea typeface="微软雅黑" panose="020B0503020204020204" charset="-122"/>
                <a:cs typeface="Arial" panose="020B0604020202020204" pitchFamily="34" charset="0"/>
                <a:sym typeface="+mn-ea"/>
              </a:rPr>
              <a:t>Meeting Agenda</a:t>
            </a:r>
            <a:br>
              <a:rPr lang="en-US" altLang="ko-KR" dirty="0">
                <a:latin typeface="Arial" panose="020B0604020202020204" pitchFamily="34" charset="0"/>
                <a:ea typeface="微软雅黑" panose="020B0503020204020204" charset="-122"/>
                <a:cs typeface="Arial" panose="020B0604020202020204" pitchFamily="34" charset="0"/>
                <a:sym typeface="+mn-ea"/>
              </a:rPr>
            </a:br>
            <a:r>
              <a:rPr lang="en-US" altLang="ko-KR" dirty="0">
                <a:latin typeface="Arial" panose="020B0604020202020204" pitchFamily="34" charset="0"/>
                <a:ea typeface="微软雅黑" panose="020B0503020204020204" charset="-122"/>
                <a:cs typeface="Arial" panose="020B0604020202020204" pitchFamily="34" charset="0"/>
                <a:sym typeface="+mn-ea"/>
              </a:rPr>
              <a:t>                                       </a:t>
            </a:r>
            <a:r>
              <a:rPr lang="en-US" altLang="zh-CN" sz="1800" dirty="0">
                <a:latin typeface="Arial" panose="020B0604020202020204" pitchFamily="34" charset="0"/>
                <a:ea typeface="微软雅黑" panose="020B0503020204020204" charset="-122"/>
                <a:cs typeface="Arial" panose="020B0604020202020204" pitchFamily="34" charset="0"/>
                <a:sym typeface="+mn-ea"/>
              </a:rPr>
              <a:t>Moderated by CC Chair</a:t>
            </a:r>
            <a:endParaRPr lang="zh-CN" altLang="en-US" sz="1800" dirty="0">
              <a:latin typeface="Arial" panose="020B0604020202020204" pitchFamily="34" charset="0"/>
              <a:cs typeface="Arial" panose="020B0604020202020204" pitchFamily="34" charset="0"/>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1940509389"/>
              </p:ext>
            </p:extLst>
          </p:nvPr>
        </p:nvGraphicFramePr>
        <p:xfrm>
          <a:off x="579863" y="861037"/>
          <a:ext cx="11246168" cy="5354470"/>
        </p:xfrm>
        <a:graphic>
          <a:graphicData uri="http://schemas.openxmlformats.org/drawingml/2006/table">
            <a:tbl>
              <a:tblPr>
                <a:tableStyleId>{2D5ABB26-0587-4C30-8999-92F81FD0307C}</a:tableStyleId>
              </a:tblPr>
              <a:tblGrid>
                <a:gridCol w="11246168">
                  <a:extLst>
                    <a:ext uri="{9D8B030D-6E8A-4147-A177-3AD203B41FA5}">
                      <a16:colId xmlns="" xmlns:a16="http://schemas.microsoft.com/office/drawing/2014/main" val="20000"/>
                    </a:ext>
                  </a:extLst>
                </a:gridCol>
              </a:tblGrid>
              <a:tr h="0">
                <a:tc>
                  <a:txBody>
                    <a:bodyPr/>
                    <a:lstStyle/>
                    <a:p>
                      <a:pPr algn="l" fontAlgn="ctr"/>
                      <a:r>
                        <a:rPr lang="en-GB" sz="1600" b="1" u="none" strike="noStrike" dirty="0">
                          <a:effectLst/>
                        </a:rPr>
                        <a:t>8: 30 – 9: </a:t>
                      </a:r>
                      <a:r>
                        <a:rPr lang="en-GB" sz="1600" b="1" u="none" strike="noStrike" dirty="0" smtClean="0">
                          <a:effectLst/>
                        </a:rPr>
                        <a:t>40 </a:t>
                      </a:r>
                      <a:r>
                        <a:rPr lang="en-GB" sz="1600" b="1" u="none" strike="noStrike" dirty="0">
                          <a:effectLst/>
                        </a:rPr>
                        <a:t>CC Meeting 1</a:t>
                      </a:r>
                      <a:endParaRPr lang="en-GB" sz="16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0"/>
                  </a:ext>
                </a:extLst>
              </a:tr>
              <a:tr h="292038">
                <a:tc>
                  <a:txBody>
                    <a:bodyPr/>
                    <a:lstStyle/>
                    <a:p>
                      <a:pPr marL="0" marR="0" lvl="0" indent="174625" algn="l" defTabSz="914400" rtl="0" eaLnBrk="1" fontAlgn="ctr" latinLnBrk="0" hangingPunct="1">
                        <a:lnSpc>
                          <a:spcPct val="100000"/>
                        </a:lnSpc>
                        <a:spcBef>
                          <a:spcPts val="0"/>
                        </a:spcBef>
                        <a:spcAft>
                          <a:spcPts val="0"/>
                        </a:spcAft>
                        <a:buClrTx/>
                        <a:buSzTx/>
                        <a:buFontTx/>
                        <a:buNone/>
                        <a:tabLst/>
                        <a:defRPr/>
                      </a:pPr>
                      <a:r>
                        <a:rPr lang="en-GB" sz="1400" u="none" strike="noStrike" dirty="0">
                          <a:effectLst/>
                        </a:rPr>
                        <a:t>Opening remarks by CC </a:t>
                      </a:r>
                      <a:r>
                        <a:rPr lang="en-GB" sz="1400" u="none" strike="noStrike" dirty="0" smtClean="0">
                          <a:effectLst/>
                        </a:rPr>
                        <a:t>Chair (5 mins)</a:t>
                      </a:r>
                    </a:p>
                  </a:txBody>
                  <a:tcPr marL="1576" marR="1576" marT="1576" marB="0" anchor="ctr"/>
                </a:tc>
                <a:extLst>
                  <a:ext uri="{0D108BD9-81ED-4DB2-BD59-A6C34878D82A}">
                    <a16:rowId xmlns="" xmlns:a16="http://schemas.microsoft.com/office/drawing/2014/main" val="10001"/>
                  </a:ext>
                </a:extLst>
              </a:tr>
              <a:tr h="288098">
                <a:tc>
                  <a:txBody>
                    <a:bodyPr/>
                    <a:lstStyle/>
                    <a:p>
                      <a:pPr marL="0" marR="0" lvl="0" indent="174625" algn="l" defTabSz="914400" rtl="0" eaLnBrk="1" fontAlgn="ctr" latinLnBrk="0" hangingPunct="1">
                        <a:lnSpc>
                          <a:spcPct val="100000"/>
                        </a:lnSpc>
                        <a:spcBef>
                          <a:spcPts val="0"/>
                        </a:spcBef>
                        <a:spcAft>
                          <a:spcPts val="0"/>
                        </a:spcAft>
                        <a:buClrTx/>
                        <a:buSzTx/>
                        <a:buFontTx/>
                        <a:buNone/>
                        <a:tabLst/>
                        <a:defRPr/>
                      </a:pPr>
                      <a:r>
                        <a:rPr lang="en-GB" sz="1400" u="none" strike="noStrike" dirty="0">
                          <a:effectLst/>
                        </a:rPr>
                        <a:t>Message from IGU President </a:t>
                      </a:r>
                      <a:r>
                        <a:rPr lang="en-US" altLang="zh-CN" sz="1400" u="none" strike="noStrike" dirty="0" smtClean="0">
                          <a:effectLst/>
                        </a:rPr>
                        <a:t>and </a:t>
                      </a:r>
                      <a:r>
                        <a:rPr lang="en-US" altLang="zh-CN" sz="1400" u="none" strike="noStrike" baseline="0" dirty="0" smtClean="0">
                          <a:effectLst/>
                        </a:rPr>
                        <a:t>Certificates Awarding Ceremony </a:t>
                      </a:r>
                      <a:r>
                        <a:rPr lang="en-GB" sz="1400" u="none" strike="noStrike" dirty="0" smtClean="0">
                          <a:effectLst/>
                        </a:rPr>
                        <a:t>(15mins)</a:t>
                      </a:r>
                      <a:endParaRPr lang="en-GB" sz="1400" b="1" i="0" u="none" strike="noStrike" dirty="0" smtClean="0">
                        <a:solidFill>
                          <a:schemeClr val="tx1"/>
                        </a:solidFill>
                        <a:effectLst/>
                        <a:latin typeface="+mn-ea"/>
                        <a:ea typeface="+mn-ea"/>
                      </a:endParaRPr>
                    </a:p>
                    <a:p>
                      <a:pPr marL="0" indent="174625" algn="l" fontAlgn="ctr"/>
                      <a:r>
                        <a:rPr lang="en-US" altLang="zh-CN" sz="1400" b="0" i="0" u="none" strike="noStrike" dirty="0" smtClean="0">
                          <a:solidFill>
                            <a:schemeClr val="tx1"/>
                          </a:solidFill>
                          <a:effectLst/>
                          <a:latin typeface="+mn-ea"/>
                          <a:ea typeface="+mn-ea"/>
                        </a:rPr>
                        <a:t>CC Information</a:t>
                      </a:r>
                      <a:r>
                        <a:rPr lang="en-US" altLang="zh-CN" sz="1400" b="0" i="0" u="none" strike="noStrike" baseline="0" dirty="0" smtClean="0">
                          <a:solidFill>
                            <a:schemeClr val="tx1"/>
                          </a:solidFill>
                          <a:effectLst/>
                          <a:latin typeface="+mn-ea"/>
                          <a:ea typeface="+mn-ea"/>
                        </a:rPr>
                        <a:t> </a:t>
                      </a:r>
                      <a:r>
                        <a:rPr lang="en-US" altLang="zh-CN" sz="1400" b="0" i="0" u="none" strike="noStrike" baseline="0" dirty="0">
                          <a:solidFill>
                            <a:schemeClr val="tx1"/>
                          </a:solidFill>
                          <a:effectLst/>
                          <a:latin typeface="+mn-ea"/>
                          <a:ea typeface="+mn-ea"/>
                        </a:rPr>
                        <a:t>updates </a:t>
                      </a:r>
                      <a:r>
                        <a:rPr lang="en-US" altLang="zh-CN" sz="1400" b="0" i="0" u="none" strike="noStrike" dirty="0" smtClean="0">
                          <a:solidFill>
                            <a:schemeClr val="tx1"/>
                          </a:solidFill>
                          <a:effectLst/>
                          <a:latin typeface="+mn-ea"/>
                          <a:ea typeface="+mn-ea"/>
                        </a:rPr>
                        <a:t>by CC Secretary</a:t>
                      </a:r>
                      <a:r>
                        <a:rPr lang="zh-CN" altLang="en-US" sz="1400" b="0" i="0" u="none" strike="noStrike" dirty="0" smtClean="0">
                          <a:solidFill>
                            <a:schemeClr val="tx1"/>
                          </a:solidFill>
                          <a:effectLst/>
                          <a:latin typeface="+mn-ea"/>
                          <a:ea typeface="+mn-ea"/>
                        </a:rPr>
                        <a:t>（</a:t>
                      </a:r>
                      <a:r>
                        <a:rPr lang="en-US" altLang="zh-CN" sz="1400" b="0" i="0" u="none" strike="noStrike" dirty="0" smtClean="0">
                          <a:solidFill>
                            <a:schemeClr val="tx1"/>
                          </a:solidFill>
                          <a:effectLst/>
                          <a:latin typeface="+mn-ea"/>
                          <a:ea typeface="+mn-ea"/>
                        </a:rPr>
                        <a:t>10 mins</a:t>
                      </a:r>
                      <a:r>
                        <a:rPr lang="zh-CN" altLang="en-US" sz="1400" b="0" i="0" u="none" strike="noStrike" dirty="0" smtClean="0">
                          <a:solidFill>
                            <a:schemeClr val="tx1"/>
                          </a:solidFill>
                          <a:effectLst/>
                          <a:latin typeface="+mn-ea"/>
                          <a:ea typeface="+mn-ea"/>
                        </a:rPr>
                        <a:t>）</a:t>
                      </a:r>
                      <a:endParaRPr lang="en-GB" sz="1400" b="0"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2"/>
                  </a:ext>
                </a:extLst>
              </a:tr>
              <a:tr h="251138">
                <a:tc>
                  <a:txBody>
                    <a:bodyPr/>
                    <a:lstStyle/>
                    <a:p>
                      <a:pPr marL="285750" indent="71438" algn="l" fontAlgn="ctr">
                        <a:buFont typeface="Arial" panose="020B0604020202020204" pitchFamily="34" charset="0"/>
                        <a:buChar char="•"/>
                      </a:pPr>
                      <a:r>
                        <a:rPr lang="en-GB" sz="1400" u="none" strike="noStrike" dirty="0">
                          <a:effectLst/>
                        </a:rPr>
                        <a:t> Introduction to members </a:t>
                      </a:r>
                      <a:r>
                        <a:rPr lang="en-GB" sz="1400" u="none" strike="noStrike" kern="1200" dirty="0">
                          <a:solidFill>
                            <a:schemeClr val="tx1"/>
                          </a:solidFill>
                          <a:effectLst/>
                          <a:latin typeface="+mn-lt"/>
                          <a:ea typeface="+mn-ea"/>
                          <a:cs typeface="+mn-cs"/>
                        </a:rPr>
                        <a:t>recruitment </a:t>
                      </a:r>
                      <a:endParaRPr lang="en-GB" sz="14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3"/>
                  </a:ext>
                </a:extLst>
              </a:tr>
              <a:tr h="209544">
                <a:tc>
                  <a:txBody>
                    <a:bodyPr/>
                    <a:lstStyle/>
                    <a:p>
                      <a:pPr marL="285750" indent="71438" algn="l" defTabSz="914400" rtl="0" eaLnBrk="1" fontAlgn="ctr" latinLnBrk="0" hangingPunct="1">
                        <a:buFont typeface="Arial" panose="020B0604020202020204" pitchFamily="34" charset="0"/>
                        <a:buChar char="•"/>
                      </a:pPr>
                      <a:r>
                        <a:rPr lang="en-GB" sz="1400" u="none" strike="noStrike" kern="1200" dirty="0">
                          <a:solidFill>
                            <a:schemeClr val="tx1"/>
                          </a:solidFill>
                          <a:effectLst/>
                          <a:latin typeface="+mn-lt"/>
                          <a:ea typeface="+mn-ea"/>
                          <a:cs typeface="+mn-cs"/>
                        </a:rPr>
                        <a:t> Introduction to IGU Members Portal </a:t>
                      </a:r>
                      <a:r>
                        <a:rPr lang="en-GB" sz="1400" u="none" strike="noStrike" kern="1200" dirty="0" smtClean="0">
                          <a:solidFill>
                            <a:schemeClr val="tx1"/>
                          </a:solidFill>
                          <a:effectLst/>
                          <a:latin typeface="+mn-lt"/>
                          <a:ea typeface="+mn-ea"/>
                          <a:cs typeface="+mn-cs"/>
                        </a:rPr>
                        <a:t>training</a:t>
                      </a:r>
                      <a:endParaRPr lang="en-GB" sz="1400" u="none" strike="noStrike" kern="1200" dirty="0">
                        <a:solidFill>
                          <a:schemeClr val="tx1"/>
                        </a:solidFill>
                        <a:effectLst/>
                        <a:latin typeface="+mn-lt"/>
                        <a:ea typeface="+mn-ea"/>
                        <a:cs typeface="+mn-cs"/>
                      </a:endParaRPr>
                    </a:p>
                    <a:p>
                      <a:pPr marL="285750" indent="71438" algn="l" defTabSz="914400" rtl="0" eaLnBrk="1" fontAlgn="ctr" latinLnBrk="0" hangingPunct="1">
                        <a:buFont typeface="Arial" panose="020B0604020202020204" pitchFamily="34" charset="0"/>
                        <a:buChar char="•"/>
                      </a:pPr>
                      <a:r>
                        <a:rPr lang="en-US" altLang="zh-CN" sz="1400" u="none" strike="noStrike" kern="1200" dirty="0">
                          <a:solidFill>
                            <a:schemeClr val="tx1"/>
                          </a:solidFill>
                          <a:effectLst/>
                          <a:latin typeface="+mn-lt"/>
                          <a:ea typeface="+mn-ea"/>
                          <a:cs typeface="+mn-cs"/>
                        </a:rPr>
                        <a:t> </a:t>
                      </a:r>
                      <a:r>
                        <a:rPr lang="en-US" altLang="zh-CN" sz="1400" u="none" strike="noStrike" kern="1200" dirty="0" smtClean="0">
                          <a:solidFill>
                            <a:schemeClr val="tx1"/>
                          </a:solidFill>
                          <a:effectLst/>
                          <a:latin typeface="+mn-lt"/>
                          <a:ea typeface="+mn-ea"/>
                          <a:cs typeface="+mn-cs"/>
                        </a:rPr>
                        <a:t>TWP2022-2025 </a:t>
                      </a:r>
                      <a:r>
                        <a:rPr lang="en-US" altLang="zh-CN" sz="1400" u="none" strike="noStrike" kern="1200" dirty="0">
                          <a:solidFill>
                            <a:schemeClr val="tx1"/>
                          </a:solidFill>
                          <a:effectLst/>
                          <a:latin typeface="+mn-lt"/>
                          <a:ea typeface="+mn-ea"/>
                          <a:cs typeface="+mn-cs"/>
                        </a:rPr>
                        <a:t>full text </a:t>
                      </a:r>
                      <a:r>
                        <a:rPr lang="en-US" altLang="zh-CN" sz="1400" u="none" strike="noStrike" kern="1200" dirty="0" smtClean="0">
                          <a:solidFill>
                            <a:schemeClr val="tx1"/>
                          </a:solidFill>
                          <a:effectLst/>
                          <a:latin typeface="+mn-lt"/>
                          <a:ea typeface="+mn-ea"/>
                          <a:cs typeface="+mn-cs"/>
                        </a:rPr>
                        <a:t>version updates</a:t>
                      </a:r>
                      <a:endParaRPr lang="en-GB" sz="1400" u="none" strike="noStrike" kern="1200" dirty="0">
                        <a:solidFill>
                          <a:schemeClr val="tx1"/>
                        </a:solidFill>
                        <a:effectLst/>
                        <a:latin typeface="+mn-lt"/>
                        <a:ea typeface="+mn-ea"/>
                        <a:cs typeface="+mn-cs"/>
                      </a:endParaRPr>
                    </a:p>
                  </a:txBody>
                  <a:tcPr marL="1576" marR="1576" marT="1576" marB="0" anchor="ctr"/>
                </a:tc>
                <a:extLst>
                  <a:ext uri="{0D108BD9-81ED-4DB2-BD59-A6C34878D82A}">
                    <a16:rowId xmlns="" xmlns:a16="http://schemas.microsoft.com/office/drawing/2014/main" val="10004"/>
                  </a:ext>
                </a:extLst>
              </a:tr>
              <a:tr h="583887">
                <a:tc>
                  <a:txBody>
                    <a:bodyPr/>
                    <a:lstStyle/>
                    <a:p>
                      <a:pPr marL="174625" indent="0" algn="l" fontAlgn="ctr"/>
                      <a:r>
                        <a:rPr lang="en-GB" sz="1400" b="1" i="1" u="none" strike="noStrike" dirty="0">
                          <a:effectLst/>
                        </a:rPr>
                        <a:t>Discussion Topic One</a:t>
                      </a:r>
                      <a:r>
                        <a:rPr lang="en-GB" sz="1400" i="0" u="none" strike="noStrike" dirty="0">
                          <a:effectLst/>
                        </a:rPr>
                        <a:t>: How </a:t>
                      </a:r>
                      <a:r>
                        <a:rPr lang="en-GB" sz="1400" u="none" strike="noStrike" dirty="0">
                          <a:effectLst/>
                        </a:rPr>
                        <a:t>to motivate members to join CC activities and stimulate individuals to contribute to committees and TFs they are nominated to?       </a:t>
                      </a:r>
                      <a:r>
                        <a:rPr lang="en-GB" sz="1400" u="none" strike="noStrike" dirty="0" smtClean="0">
                          <a:effectLst/>
                        </a:rPr>
                        <a:t>(40 </a:t>
                      </a:r>
                      <a:r>
                        <a:rPr lang="en-GB" sz="1400" u="none" strike="noStrike" dirty="0">
                          <a:effectLst/>
                        </a:rPr>
                        <a:t>mins)</a:t>
                      </a:r>
                      <a:endParaRPr lang="en-GB" sz="14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5"/>
                  </a:ext>
                </a:extLst>
              </a:tr>
              <a:tr h="183075">
                <a:tc>
                  <a:txBody>
                    <a:bodyPr/>
                    <a:lstStyle/>
                    <a:p>
                      <a:pPr algn="l" fontAlgn="ctr"/>
                      <a:r>
                        <a:rPr lang="en-GB" sz="1600" b="1" u="none" strike="noStrike" dirty="0">
                          <a:effectLst/>
                        </a:rPr>
                        <a:t>9: </a:t>
                      </a:r>
                      <a:r>
                        <a:rPr lang="en-GB" sz="1600" b="1" u="none" strike="noStrike" dirty="0" smtClean="0">
                          <a:effectLst/>
                        </a:rPr>
                        <a:t>40 </a:t>
                      </a:r>
                      <a:r>
                        <a:rPr lang="en-GB" sz="1600" b="1" u="none" strike="noStrike" dirty="0">
                          <a:effectLst/>
                        </a:rPr>
                        <a:t>– </a:t>
                      </a:r>
                      <a:r>
                        <a:rPr lang="en-GB" sz="1600" b="1" u="none" strike="noStrike" dirty="0" smtClean="0">
                          <a:effectLst/>
                        </a:rPr>
                        <a:t>10 : 00 </a:t>
                      </a:r>
                      <a:r>
                        <a:rPr lang="en-GB" sz="1600" b="1" u="none" strike="noStrike" dirty="0">
                          <a:effectLst/>
                        </a:rPr>
                        <a:t>Coffee break</a:t>
                      </a:r>
                      <a:endParaRPr lang="en-GB" sz="16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6"/>
                  </a:ext>
                </a:extLst>
              </a:tr>
              <a:tr h="183075">
                <a:tc>
                  <a:txBody>
                    <a:bodyPr/>
                    <a:lstStyle/>
                    <a:p>
                      <a:pPr algn="l" fontAlgn="ctr"/>
                      <a:r>
                        <a:rPr lang="en-GB" sz="1600" b="1" u="none" strike="noStrike" dirty="0" smtClean="0">
                          <a:effectLst/>
                        </a:rPr>
                        <a:t>10</a:t>
                      </a:r>
                      <a:r>
                        <a:rPr lang="en-GB" sz="1600" b="1" u="none" strike="noStrike" baseline="0" dirty="0" smtClean="0">
                          <a:effectLst/>
                        </a:rPr>
                        <a:t> </a:t>
                      </a:r>
                      <a:r>
                        <a:rPr lang="en-GB" sz="1600" b="1" u="none" strike="noStrike" dirty="0" smtClean="0">
                          <a:effectLst/>
                        </a:rPr>
                        <a:t>: 00 </a:t>
                      </a:r>
                      <a:r>
                        <a:rPr lang="en-GB" sz="1600" b="1" u="none" strike="noStrike" dirty="0">
                          <a:effectLst/>
                        </a:rPr>
                        <a:t>- 12: 00   CC Meeting 2</a:t>
                      </a:r>
                      <a:endParaRPr lang="en-GB" sz="16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7"/>
                  </a:ext>
                </a:extLst>
              </a:tr>
              <a:tr h="307284">
                <a:tc>
                  <a:txBody>
                    <a:bodyPr/>
                    <a:lstStyle/>
                    <a:p>
                      <a:pPr marL="174625" indent="0" algn="l" fontAlgn="ctr">
                        <a:tabLst>
                          <a:tab pos="87313" algn="l"/>
                        </a:tabLst>
                      </a:pPr>
                      <a:r>
                        <a:rPr lang="en-GB" sz="1400" u="none" strike="noStrike" dirty="0">
                          <a:effectLst/>
                        </a:rPr>
                        <a:t>Introduction to work progress of Committees and TFs </a:t>
                      </a:r>
                      <a:r>
                        <a:rPr lang="en-GB" sz="1400" u="none" strike="noStrike" dirty="0" smtClean="0">
                          <a:effectLst/>
                        </a:rPr>
                        <a:t>(100 </a:t>
                      </a:r>
                      <a:r>
                        <a:rPr lang="en-GB" sz="1400" u="none" strike="noStrike" dirty="0">
                          <a:effectLst/>
                        </a:rPr>
                        <a:t>mins)</a:t>
                      </a:r>
                      <a:endParaRPr lang="en-GB" sz="14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8"/>
                  </a:ext>
                </a:extLst>
              </a:tr>
              <a:tr h="460208">
                <a:tc>
                  <a:txBody>
                    <a:bodyPr/>
                    <a:lstStyle/>
                    <a:p>
                      <a:pPr marL="174625" indent="0" algn="l" fontAlgn="ctr"/>
                      <a:r>
                        <a:rPr lang="en-GB" sz="1400" u="none" strike="noStrike" dirty="0">
                          <a:effectLst/>
                        </a:rPr>
                        <a:t>Work plan updates, meeting schedule and first meetings, activities and periodical results, flagship reports, multi-tiered external relations </a:t>
                      </a:r>
                      <a:r>
                        <a:rPr lang="en-GB" sz="1400" u="none" strike="noStrike" dirty="0" smtClean="0">
                          <a:effectLst/>
                        </a:rPr>
                        <a:t>development</a:t>
                      </a:r>
                    </a:p>
                    <a:p>
                      <a:pPr marL="174625" indent="0" algn="l" fontAlgn="ctr"/>
                      <a:r>
                        <a:rPr lang="en-US" altLang="zh-CN" sz="1400" u="none" strike="noStrike" kern="1200" dirty="0" smtClean="0">
                          <a:solidFill>
                            <a:schemeClr val="tx1"/>
                          </a:solidFill>
                          <a:effectLst/>
                          <a:latin typeface="+mn-lt"/>
                          <a:ea typeface="+mn-ea"/>
                          <a:cs typeface="+mn-cs"/>
                        </a:rPr>
                        <a:t>Introduction to updated SCOA by Tatiana (20 mins)</a:t>
                      </a:r>
                      <a:endParaRPr lang="en-GB" sz="1400" b="0"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09"/>
                  </a:ext>
                </a:extLst>
              </a:tr>
              <a:tr h="183075">
                <a:tc>
                  <a:txBody>
                    <a:bodyPr/>
                    <a:lstStyle/>
                    <a:p>
                      <a:pPr rtl="0"/>
                      <a:r>
                        <a:rPr lang="en-GB" sz="1600" b="1" u="none" strike="noStrike" dirty="0">
                          <a:effectLst/>
                        </a:rPr>
                        <a:t>12: 00 – 13: 30 CC Lunch</a:t>
                      </a:r>
                      <a:r>
                        <a:rPr lang="en-US" altLang="zh-CN" sz="1600" b="1" u="none" strike="noStrike" dirty="0">
                          <a:effectLst/>
                        </a:rPr>
                        <a:t>eon </a:t>
                      </a:r>
                      <a:endParaRPr lang="en-GB" sz="1800" b="0" i="0" kern="1200" dirty="0">
                        <a:solidFill>
                          <a:schemeClr val="tx1"/>
                        </a:solidFill>
                        <a:effectLst/>
                        <a:latin typeface="+mn-lt"/>
                        <a:ea typeface="+mn-ea"/>
                        <a:cs typeface="+mn-cs"/>
                      </a:endParaRPr>
                    </a:p>
                  </a:txBody>
                  <a:tcPr marL="1576" marR="1576" marT="1576" marB="0" anchor="ctr"/>
                </a:tc>
                <a:extLst>
                  <a:ext uri="{0D108BD9-81ED-4DB2-BD59-A6C34878D82A}">
                    <a16:rowId xmlns="" xmlns:a16="http://schemas.microsoft.com/office/drawing/2014/main" val="10010"/>
                  </a:ext>
                </a:extLst>
              </a:tr>
              <a:tr h="183075">
                <a:tc>
                  <a:txBody>
                    <a:bodyPr/>
                    <a:lstStyle/>
                    <a:p>
                      <a:pPr algn="l" fontAlgn="ctr"/>
                      <a:r>
                        <a:rPr lang="en-GB" sz="1600" b="1" u="none" strike="noStrike" dirty="0">
                          <a:effectLst/>
                        </a:rPr>
                        <a:t>13: 30 – 14: 30 CC Meeting 3</a:t>
                      </a:r>
                      <a:endParaRPr lang="en-GB" sz="1600" b="1" i="0" u="none" strike="noStrike" dirty="0">
                        <a:solidFill>
                          <a:schemeClr val="tx1"/>
                        </a:solidFill>
                        <a:effectLst/>
                        <a:latin typeface="+mn-ea"/>
                        <a:ea typeface="+mn-ea"/>
                      </a:endParaRPr>
                    </a:p>
                  </a:txBody>
                  <a:tcPr marL="1576" marR="1576" marT="1576" marB="0" anchor="ctr"/>
                </a:tc>
                <a:extLst>
                  <a:ext uri="{0D108BD9-81ED-4DB2-BD59-A6C34878D82A}">
                    <a16:rowId xmlns="" xmlns:a16="http://schemas.microsoft.com/office/drawing/2014/main" val="10011"/>
                  </a:ext>
                </a:extLst>
              </a:tr>
              <a:tr h="192097">
                <a:tc>
                  <a:txBody>
                    <a:bodyPr/>
                    <a:lstStyle/>
                    <a:p>
                      <a:pPr marL="182563" indent="0" fontAlgn="ctr"/>
                      <a:r>
                        <a:rPr lang="en-GB" sz="1400" u="none" strike="noStrike" kern="1200" dirty="0" smtClean="0">
                          <a:solidFill>
                            <a:schemeClr val="tx1"/>
                          </a:solidFill>
                          <a:effectLst/>
                          <a:latin typeface="+mn-lt"/>
                          <a:ea typeface="+mn-ea"/>
                          <a:cs typeface="+mn-cs"/>
                        </a:rPr>
                        <a:t>Expected Activities to be organised: </a:t>
                      </a:r>
                      <a:r>
                        <a:rPr lang="en-US" altLang="zh-CN" sz="1400" u="none" strike="noStrike" kern="1200" dirty="0" smtClean="0">
                          <a:solidFill>
                            <a:schemeClr val="tx1"/>
                          </a:solidFill>
                          <a:effectLst/>
                          <a:latin typeface="+mn-lt"/>
                          <a:ea typeface="+mn-ea"/>
                          <a:cs typeface="+mn-cs"/>
                        </a:rPr>
                        <a:t>On</a:t>
                      </a:r>
                      <a:r>
                        <a:rPr lang="en-GB" sz="1400" u="none" strike="noStrike" kern="1200" dirty="0" smtClean="0">
                          <a:solidFill>
                            <a:schemeClr val="tx1"/>
                          </a:solidFill>
                          <a:effectLst/>
                          <a:latin typeface="+mn-lt"/>
                          <a:ea typeface="+mn-ea"/>
                          <a:cs typeface="+mn-cs"/>
                        </a:rPr>
                        <a:t>line lectures by IGU experts, IGU </a:t>
                      </a:r>
                      <a:r>
                        <a:rPr lang="en-US" altLang="zh-CN" sz="1400" u="none" strike="noStrike" kern="1200" dirty="0" smtClean="0">
                          <a:solidFill>
                            <a:schemeClr val="tx1"/>
                          </a:solidFill>
                          <a:effectLst/>
                          <a:latin typeface="+mn-lt"/>
                          <a:ea typeface="+mn-ea"/>
                          <a:cs typeface="+mn-cs"/>
                        </a:rPr>
                        <a:t>G</a:t>
                      </a:r>
                      <a:r>
                        <a:rPr lang="en-GB" sz="1400" u="none" strike="noStrike" kern="1200" dirty="0" smtClean="0">
                          <a:solidFill>
                            <a:schemeClr val="tx1"/>
                          </a:solidFill>
                          <a:effectLst/>
                          <a:latin typeface="+mn-lt"/>
                          <a:ea typeface="+mn-ea"/>
                          <a:cs typeface="+mn-cs"/>
                        </a:rPr>
                        <a:t>as &amp; </a:t>
                      </a:r>
                      <a:r>
                        <a:rPr lang="en-US" sz="1400" u="none" strike="noStrike" kern="1200" dirty="0" smtClean="0">
                          <a:solidFill>
                            <a:schemeClr val="tx1"/>
                          </a:solidFill>
                          <a:effectLst/>
                          <a:latin typeface="+mn-lt"/>
                          <a:ea typeface="+mn-ea"/>
                          <a:cs typeface="+mn-cs"/>
                        </a:rPr>
                        <a:t>Y</a:t>
                      </a:r>
                      <a:r>
                        <a:rPr lang="en-GB" sz="1400" u="none" strike="noStrike" kern="1200" dirty="0" err="1" smtClean="0">
                          <a:solidFill>
                            <a:schemeClr val="tx1"/>
                          </a:solidFill>
                          <a:effectLst/>
                          <a:latin typeface="+mn-lt"/>
                          <a:ea typeface="+mn-ea"/>
                          <a:cs typeface="+mn-cs"/>
                        </a:rPr>
                        <a:t>outh</a:t>
                      </a:r>
                      <a:r>
                        <a:rPr lang="en-GB" sz="1400" u="none" strike="noStrike" kern="1200" dirty="0" smtClean="0">
                          <a:solidFill>
                            <a:schemeClr val="tx1"/>
                          </a:solidFill>
                          <a:effectLst/>
                          <a:latin typeface="+mn-lt"/>
                          <a:ea typeface="+mn-ea"/>
                          <a:cs typeface="+mn-cs"/>
                        </a:rPr>
                        <a:t> Actions (training young professionals)….</a:t>
                      </a:r>
                    </a:p>
                    <a:p>
                      <a:pPr marL="182563" indent="0" fontAlgn="ctr"/>
                      <a:r>
                        <a:rPr lang="en-GB" sz="1400" u="none" strike="noStrike" kern="1200" dirty="0" smtClean="0">
                          <a:solidFill>
                            <a:schemeClr val="tx1"/>
                          </a:solidFill>
                          <a:effectLst/>
                          <a:latin typeface="+mn-lt"/>
                          <a:ea typeface="+mn-ea"/>
                          <a:cs typeface="+mn-cs"/>
                        </a:rPr>
                        <a:t>Sharing of the CC Personnel Database</a:t>
                      </a:r>
                    </a:p>
                    <a:p>
                      <a:pPr marL="182563" indent="0" fontAlgn="ctr"/>
                      <a:r>
                        <a:rPr lang="en-GB" sz="1400" b="1" i="1" u="none" strike="noStrike" kern="1200" dirty="0" smtClean="0">
                          <a:solidFill>
                            <a:schemeClr val="tx1"/>
                          </a:solidFill>
                          <a:effectLst/>
                          <a:latin typeface="+mn-lt"/>
                          <a:ea typeface="+mn-ea"/>
                          <a:cs typeface="+mn-cs"/>
                        </a:rPr>
                        <a:t>Discussion Topic Two</a:t>
                      </a:r>
                      <a:r>
                        <a:rPr lang="en-GB" sz="1400" u="none" strike="noStrike" kern="1200" dirty="0" smtClean="0">
                          <a:solidFill>
                            <a:schemeClr val="tx1"/>
                          </a:solidFill>
                          <a:effectLst/>
                          <a:latin typeface="+mn-lt"/>
                          <a:ea typeface="+mn-ea"/>
                          <a:cs typeface="+mn-cs"/>
                        </a:rPr>
                        <a:t>: Sessions and topics for WGC2025 to be discussed in 1H 2023 (60 mins)</a:t>
                      </a:r>
                      <a:endParaRPr lang="en-GB" sz="1400" u="none" strike="noStrike" kern="1200" dirty="0">
                        <a:solidFill>
                          <a:schemeClr val="tx1"/>
                        </a:solidFill>
                        <a:effectLst/>
                        <a:latin typeface="+mn-lt"/>
                        <a:ea typeface="+mn-ea"/>
                        <a:cs typeface="+mn-cs"/>
                      </a:endParaRPr>
                    </a:p>
                  </a:txBody>
                  <a:tcPr marL="1576" marR="1576" marT="1576" marB="0" anchor="ctr"/>
                </a:tc>
                <a:extLst>
                  <a:ext uri="{0D108BD9-81ED-4DB2-BD59-A6C34878D82A}">
                    <a16:rowId xmlns="" xmlns:a16="http://schemas.microsoft.com/office/drawing/2014/main" val="10012"/>
                  </a:ext>
                </a:extLst>
              </a:tr>
              <a:tr h="192097">
                <a:tc>
                  <a:txBody>
                    <a:bodyPr/>
                    <a:lstStyle/>
                    <a:p>
                      <a:pPr fontAlgn="ctr"/>
                      <a:endParaRPr lang="en-GB" sz="1400" u="none" strike="noStrike" kern="1200" dirty="0">
                        <a:solidFill>
                          <a:schemeClr val="tx1"/>
                        </a:solidFill>
                        <a:effectLst/>
                        <a:latin typeface="+mn-lt"/>
                        <a:ea typeface="+mn-ea"/>
                        <a:cs typeface="+mn-cs"/>
                      </a:endParaRPr>
                    </a:p>
                  </a:txBody>
                  <a:tcPr marL="1576" marR="1576" marT="1576" marB="0" anchor="ctr"/>
                </a:tc>
                <a:extLst>
                  <a:ext uri="{0D108BD9-81ED-4DB2-BD59-A6C34878D82A}">
                    <a16:rowId xmlns="" xmlns:a16="http://schemas.microsoft.com/office/drawing/2014/main" val="10013"/>
                  </a:ext>
                </a:extLst>
              </a:tr>
              <a:tr h="338203">
                <a:tc>
                  <a:txBody>
                    <a:bodyPr/>
                    <a:lstStyle/>
                    <a:p>
                      <a:pPr marL="174625" indent="0" algn="l" fontAlgn="ctr"/>
                      <a:endParaRPr lang="en-GB" sz="1400" b="0" i="0" u="none" strike="noStrike" dirty="0">
                        <a:solidFill>
                          <a:srgbClr val="FF0000"/>
                        </a:solidFill>
                        <a:effectLst/>
                        <a:latin typeface="+mn-ea"/>
                        <a:ea typeface="+mn-ea"/>
                      </a:endParaRPr>
                    </a:p>
                  </a:txBody>
                  <a:tcPr marL="1576" marR="1576" marT="1576" marB="0" anchor="ctr"/>
                </a:tc>
                <a:extLst>
                  <a:ext uri="{0D108BD9-81ED-4DB2-BD59-A6C34878D82A}">
                    <a16:rowId xmlns="" xmlns:a16="http://schemas.microsoft.com/office/drawing/2014/main" val="10014"/>
                  </a:ext>
                </a:extLst>
              </a:tr>
            </a:tbl>
          </a:graphicData>
        </a:graphic>
      </p:graphicFrame>
      <p:sp>
        <p:nvSpPr>
          <p:cNvPr id="4" name="灯片编号占位符 3"/>
          <p:cNvSpPr>
            <a:spLocks noGrp="1"/>
          </p:cNvSpPr>
          <p:nvPr>
            <p:ph type="sldNum" sz="quarter" idx="12"/>
          </p:nvPr>
        </p:nvSpPr>
        <p:spPr/>
        <p:txBody>
          <a:bodyPr/>
          <a:lstStyle/>
          <a:p>
            <a:fld id="{49AE70B2-8BF9-45C0-BB95-33D1B9D3A854}" type="slidenum">
              <a:rPr lang="zh-CN" altLang="en-US" smtClean="0"/>
              <a:t>3</a:t>
            </a:fld>
            <a:endParaRPr lang="en-US" altLang="zh-C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it-IT" altLang="zh-CN" dirty="0"/>
              <a:t>TRACOM TWP 2022-2025</a:t>
            </a:r>
            <a:endParaRPr lang="zh-CN" altLang="en-US" dirty="0"/>
          </a:p>
        </p:txBody>
      </p:sp>
      <p:sp>
        <p:nvSpPr>
          <p:cNvPr id="4" name="副标题 3"/>
          <p:cNvSpPr>
            <a:spLocks noGrp="1"/>
          </p:cNvSpPr>
          <p:nvPr>
            <p:ph type="subTitle" idx="1"/>
          </p:nvPr>
        </p:nvSpPr>
        <p:spPr/>
        <p:txBody>
          <a:bodyPr/>
          <a:lstStyle/>
          <a:p>
            <a:r>
              <a:rPr lang="en-US" altLang="zh-CN"/>
              <a:t>1</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30</a:t>
            </a:fld>
            <a:endParaRPr lang="en-US" altLang="zh-CN"/>
          </a:p>
        </p:txBody>
      </p:sp>
    </p:spTree>
    <p:extLst>
      <p:ext uri="{BB962C8B-B14F-4D97-AF65-F5344CB8AC3E}">
        <p14:creationId xmlns:p14="http://schemas.microsoft.com/office/powerpoint/2010/main" val="2285925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2CEB69E-98F7-48EB-BC80-5CAB248124FB}"/>
              </a:ext>
            </a:extLst>
          </p:cNvPr>
          <p:cNvSpPr>
            <a:spLocks noGrp="1"/>
          </p:cNvSpPr>
          <p:nvPr>
            <p:ph idx="1"/>
          </p:nvPr>
        </p:nvSpPr>
        <p:spPr>
          <a:xfrm>
            <a:off x="356870" y="1271270"/>
            <a:ext cx="11456035" cy="5063429"/>
          </a:xfrm>
        </p:spPr>
        <p:txBody>
          <a:bodyPr>
            <a:noAutofit/>
          </a:bodyPr>
          <a:lstStyle/>
          <a:p>
            <a:pPr algn="just">
              <a:lnSpc>
                <a:spcPct val="150000"/>
              </a:lnSpc>
              <a:buFont typeface="Wingdings" panose="05000000000000000000" pitchFamily="2" charset="2"/>
              <a:buChar char="§"/>
            </a:pPr>
            <a:r>
              <a:rPr lang="en-GB" sz="1600" b="0" dirty="0">
                <a:solidFill>
                  <a:schemeClr val="tx1"/>
                </a:solidFill>
              </a:rPr>
              <a:t>The </a:t>
            </a:r>
            <a:r>
              <a:rPr lang="en-GB" sz="1600" dirty="0">
                <a:solidFill>
                  <a:schemeClr val="tx1"/>
                </a:solidFill>
              </a:rPr>
              <a:t>work proposed for the triennium 2022-2025 </a:t>
            </a:r>
            <a:r>
              <a:rPr lang="en-GB" sz="1600" b="0" dirty="0">
                <a:solidFill>
                  <a:schemeClr val="tx1"/>
                </a:solidFill>
              </a:rPr>
              <a:t>takes into account the </a:t>
            </a:r>
            <a:r>
              <a:rPr lang="en-GB" sz="1600" dirty="0">
                <a:solidFill>
                  <a:schemeClr val="tx1"/>
                </a:solidFill>
              </a:rPr>
              <a:t>topics</a:t>
            </a:r>
            <a:r>
              <a:rPr lang="en-GB" sz="1600" b="0" dirty="0">
                <a:solidFill>
                  <a:schemeClr val="tx1"/>
                </a:solidFill>
              </a:rPr>
              <a:t> developed </a:t>
            </a:r>
            <a:r>
              <a:rPr lang="en-GB" sz="1600" dirty="0">
                <a:solidFill>
                  <a:schemeClr val="tx1"/>
                </a:solidFill>
              </a:rPr>
              <a:t>during last triennium </a:t>
            </a:r>
            <a:r>
              <a:rPr lang="en-GB" sz="1600" b="0" dirty="0">
                <a:solidFill>
                  <a:schemeClr val="tx1"/>
                </a:solidFill>
              </a:rPr>
              <a:t>and the </a:t>
            </a:r>
            <a:r>
              <a:rPr lang="en-GB" sz="1600" dirty="0">
                <a:solidFill>
                  <a:schemeClr val="tx1"/>
                </a:solidFill>
              </a:rPr>
              <a:t>conclusions of the Final Report delivered at WGC 2022 </a:t>
            </a:r>
            <a:r>
              <a:rPr lang="en-GB" sz="1600" b="0" dirty="0">
                <a:solidFill>
                  <a:schemeClr val="tx1"/>
                </a:solidFill>
              </a:rPr>
              <a:t>to ensure continuity and development of work. </a:t>
            </a:r>
          </a:p>
          <a:p>
            <a:pPr algn="just">
              <a:lnSpc>
                <a:spcPct val="150000"/>
              </a:lnSpc>
              <a:buFont typeface="Wingdings" panose="05000000000000000000" pitchFamily="2" charset="2"/>
              <a:buChar char="§"/>
            </a:pPr>
            <a:r>
              <a:rPr lang="en-GB" sz="1600" b="0" dirty="0">
                <a:solidFill>
                  <a:schemeClr val="tx1"/>
                </a:solidFill>
              </a:rPr>
              <a:t>The whole </a:t>
            </a:r>
            <a:r>
              <a:rPr lang="en-GB" sz="1600" dirty="0">
                <a:solidFill>
                  <a:schemeClr val="tx1"/>
                </a:solidFill>
              </a:rPr>
              <a:t>gas system is facing new challenges</a:t>
            </a:r>
            <a:r>
              <a:rPr lang="en-GB" sz="1600" b="0" dirty="0">
                <a:solidFill>
                  <a:schemeClr val="tx1"/>
                </a:solidFill>
              </a:rPr>
              <a:t>. Most of these challenges will be shared among the whole gas system industry and therefore there must be a </a:t>
            </a:r>
            <a:r>
              <a:rPr lang="en-GB" sz="1600" dirty="0">
                <a:solidFill>
                  <a:schemeClr val="tx1"/>
                </a:solidFill>
              </a:rPr>
              <a:t>great and fruitful connection </a:t>
            </a:r>
            <a:r>
              <a:rPr lang="en-GB" sz="1600" b="0" dirty="0">
                <a:solidFill>
                  <a:schemeClr val="tx1"/>
                </a:solidFill>
              </a:rPr>
              <a:t>between all the </a:t>
            </a:r>
            <a:r>
              <a:rPr lang="en-GB" sz="1600" dirty="0">
                <a:solidFill>
                  <a:schemeClr val="tx1"/>
                </a:solidFill>
              </a:rPr>
              <a:t>relevant Committees and Task Forces in the next triennium</a:t>
            </a:r>
            <a:r>
              <a:rPr lang="en-GB" sz="1600" b="0" dirty="0">
                <a:solidFill>
                  <a:schemeClr val="tx1"/>
                </a:solidFill>
              </a:rPr>
              <a:t>.</a:t>
            </a:r>
          </a:p>
          <a:p>
            <a:pPr algn="just">
              <a:lnSpc>
                <a:spcPct val="150000"/>
              </a:lnSpc>
              <a:buFont typeface="Wingdings" panose="05000000000000000000" pitchFamily="2" charset="2"/>
              <a:buChar char="§"/>
            </a:pPr>
            <a:r>
              <a:rPr lang="en-GB" sz="1600" b="0" dirty="0">
                <a:solidFill>
                  <a:schemeClr val="tx1"/>
                </a:solidFill>
              </a:rPr>
              <a:t>New </a:t>
            </a:r>
            <a:r>
              <a:rPr lang="en-GB" sz="1600" dirty="0">
                <a:solidFill>
                  <a:schemeClr val="tx1"/>
                </a:solidFill>
              </a:rPr>
              <a:t>technologies</a:t>
            </a:r>
            <a:r>
              <a:rPr lang="en-GB" sz="1600" b="0" dirty="0">
                <a:solidFill>
                  <a:schemeClr val="tx1"/>
                </a:solidFill>
              </a:rPr>
              <a:t> (Digitalization and Artificial Intelligence), </a:t>
            </a:r>
            <a:r>
              <a:rPr lang="en-GB" sz="1600" dirty="0">
                <a:solidFill>
                  <a:schemeClr val="tx1"/>
                </a:solidFill>
              </a:rPr>
              <a:t>security of supply </a:t>
            </a:r>
            <a:r>
              <a:rPr lang="en-GB" sz="1600" b="0" dirty="0">
                <a:solidFill>
                  <a:schemeClr val="tx1"/>
                </a:solidFill>
              </a:rPr>
              <a:t>and </a:t>
            </a:r>
            <a:r>
              <a:rPr lang="en-GB" sz="1600" dirty="0">
                <a:solidFill>
                  <a:schemeClr val="tx1"/>
                </a:solidFill>
              </a:rPr>
              <a:t>continuity</a:t>
            </a:r>
            <a:r>
              <a:rPr lang="en-GB" sz="1600" b="0" dirty="0">
                <a:solidFill>
                  <a:schemeClr val="tx1"/>
                </a:solidFill>
              </a:rPr>
              <a:t> granted by the gas systems and the possibility to accept </a:t>
            </a:r>
            <a:r>
              <a:rPr lang="en-GB" sz="1600" dirty="0">
                <a:solidFill>
                  <a:schemeClr val="tx1"/>
                </a:solidFill>
              </a:rPr>
              <a:t>new gases </a:t>
            </a:r>
            <a:r>
              <a:rPr lang="en-GB" sz="1600" b="0" dirty="0">
                <a:solidFill>
                  <a:schemeClr val="tx1"/>
                </a:solidFill>
              </a:rPr>
              <a:t>will also be crucial for the near future of the transmission system. </a:t>
            </a:r>
          </a:p>
          <a:p>
            <a:pPr algn="just">
              <a:lnSpc>
                <a:spcPct val="150000"/>
              </a:lnSpc>
              <a:buFont typeface="Wingdings" panose="05000000000000000000" pitchFamily="2" charset="2"/>
              <a:buChar char="§"/>
            </a:pPr>
            <a:r>
              <a:rPr lang="en-GB" sz="1600" b="0" dirty="0">
                <a:solidFill>
                  <a:schemeClr val="tx1"/>
                </a:solidFill>
              </a:rPr>
              <a:t>Moreover, the </a:t>
            </a:r>
            <a:r>
              <a:rPr lang="en-GB" sz="1600" dirty="0">
                <a:solidFill>
                  <a:schemeClr val="tx1"/>
                </a:solidFill>
              </a:rPr>
              <a:t>regulations schemes need to be reviewed </a:t>
            </a:r>
            <a:r>
              <a:rPr lang="en-GB" sz="1600" b="0" dirty="0">
                <a:solidFill>
                  <a:schemeClr val="tx1"/>
                </a:solidFill>
              </a:rPr>
              <a:t>to prepare all the countries for fair and well-developed rules and to include new gases.</a:t>
            </a:r>
          </a:p>
          <a:p>
            <a:pPr algn="just">
              <a:lnSpc>
                <a:spcPct val="150000"/>
              </a:lnSpc>
              <a:buFont typeface="Wingdings" panose="05000000000000000000" pitchFamily="2" charset="2"/>
              <a:buChar char="§"/>
            </a:pPr>
            <a:r>
              <a:rPr lang="en-GB" sz="1600" dirty="0">
                <a:solidFill>
                  <a:schemeClr val="tx1"/>
                </a:solidFill>
              </a:rPr>
              <a:t>Sustainability targets </a:t>
            </a:r>
            <a:r>
              <a:rPr lang="en-GB" sz="1600" b="0" dirty="0">
                <a:solidFill>
                  <a:schemeClr val="tx1"/>
                </a:solidFill>
              </a:rPr>
              <a:t>will also be very challenging in order to reach the expected environmental targets all over the world, making natural gas more accepted and in the vision of conversion to renewable gases. According to this, the existing gas infrastructure should be seen as an enabler for the </a:t>
            </a:r>
            <a:r>
              <a:rPr lang="en-GB" sz="1600" b="0" dirty="0" err="1" smtClean="0">
                <a:solidFill>
                  <a:schemeClr val="tx1"/>
                </a:solidFill>
              </a:rPr>
              <a:t>decarboni</a:t>
            </a:r>
            <a:r>
              <a:rPr lang="en-US" altLang="zh-CN" sz="1600" b="0" dirty="0" smtClean="0">
                <a:solidFill>
                  <a:schemeClr val="tx1"/>
                </a:solidFill>
              </a:rPr>
              <a:t>s</a:t>
            </a:r>
            <a:r>
              <a:rPr lang="en-GB" sz="1600" b="0" dirty="0" err="1" smtClean="0">
                <a:solidFill>
                  <a:schemeClr val="tx1"/>
                </a:solidFill>
              </a:rPr>
              <a:t>ation</a:t>
            </a:r>
            <a:r>
              <a:rPr lang="en-GB" sz="1600" b="0" dirty="0">
                <a:solidFill>
                  <a:schemeClr val="tx1"/>
                </a:solidFill>
              </a:rPr>
              <a:t>.</a:t>
            </a:r>
          </a:p>
        </p:txBody>
      </p:sp>
      <p:sp>
        <p:nvSpPr>
          <p:cNvPr id="4" name="Title 3">
            <a:extLst>
              <a:ext uri="{FF2B5EF4-FFF2-40B4-BE49-F238E27FC236}">
                <a16:creationId xmlns="" xmlns:a16="http://schemas.microsoft.com/office/drawing/2014/main" id="{4C86E1A7-10B5-4628-8CFE-3794AF8065BB}"/>
              </a:ext>
            </a:extLst>
          </p:cNvPr>
          <p:cNvSpPr>
            <a:spLocks noGrp="1"/>
          </p:cNvSpPr>
          <p:nvPr>
            <p:ph type="title"/>
          </p:nvPr>
        </p:nvSpPr>
        <p:spPr/>
        <p:txBody>
          <a:bodyPr>
            <a:normAutofit/>
          </a:bodyPr>
          <a:lstStyle/>
          <a:p>
            <a:r>
              <a:rPr lang="en-US" altLang="zh-CN" sz="3200" b="1" dirty="0">
                <a:solidFill>
                  <a:srgbClr val="0070C0"/>
                </a:solidFill>
                <a:latin typeface="微软雅黑" panose="020B0503020204020204" pitchFamily="34" charset="-122"/>
                <a:ea typeface="微软雅黑" panose="020B0503020204020204" pitchFamily="34" charset="-122"/>
                <a:cs typeface="+mj-cs"/>
                <a:sym typeface="Verdana" pitchFamily="34" charset="0"/>
              </a:rPr>
              <a:t>TRACOM TWP 2022 -2025</a:t>
            </a:r>
            <a:endParaRPr lang="it-IT"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31</a:t>
            </a:fld>
            <a:endParaRPr lang="en-US" altLang="zh-CN"/>
          </a:p>
        </p:txBody>
      </p:sp>
    </p:spTree>
    <p:extLst>
      <p:ext uri="{BB962C8B-B14F-4D97-AF65-F5344CB8AC3E}">
        <p14:creationId xmlns:p14="http://schemas.microsoft.com/office/powerpoint/2010/main" val="3829849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2CEB69E-98F7-48EB-BC80-5CAB248124FB}"/>
              </a:ext>
            </a:extLst>
          </p:cNvPr>
          <p:cNvSpPr>
            <a:spLocks noGrp="1"/>
          </p:cNvSpPr>
          <p:nvPr>
            <p:ph idx="1"/>
          </p:nvPr>
        </p:nvSpPr>
        <p:spPr/>
        <p:txBody>
          <a:bodyPr>
            <a:noAutofit/>
          </a:bodyPr>
          <a:lstStyle/>
          <a:p>
            <a:pPr algn="just">
              <a:lnSpc>
                <a:spcPct val="150000"/>
              </a:lnSpc>
              <a:buFont typeface="Wingdings" panose="05000000000000000000" pitchFamily="2" charset="2"/>
              <a:buChar char="§"/>
            </a:pPr>
            <a:r>
              <a:rPr lang="en-US" sz="2000" b="0" dirty="0">
                <a:solidFill>
                  <a:schemeClr val="tx1"/>
                </a:solidFill>
                <a:latin typeface="+mn-ea"/>
              </a:rPr>
              <a:t>All the study cases </a:t>
            </a:r>
            <a:r>
              <a:rPr lang="en-US" sz="2000" dirty="0">
                <a:solidFill>
                  <a:schemeClr val="tx1"/>
                </a:solidFill>
                <a:latin typeface="+mn-ea"/>
              </a:rPr>
              <a:t>will have a final message in line with the theme of the Triennium </a:t>
            </a:r>
            <a:r>
              <a:rPr lang="en-US" sz="2000" b="0" dirty="0">
                <a:solidFill>
                  <a:schemeClr val="tx1"/>
                </a:solidFill>
                <a:latin typeface="+mn-ea"/>
              </a:rPr>
              <a:t>(</a:t>
            </a:r>
            <a:r>
              <a:rPr lang="en-US" sz="2000" b="0" dirty="0" smtClean="0">
                <a:solidFill>
                  <a:schemeClr val="tx1"/>
                </a:solidFill>
                <a:latin typeface="+mn-ea"/>
              </a:rPr>
              <a:t>Maximising </a:t>
            </a:r>
            <a:r>
              <a:rPr lang="en-US" sz="2000" b="0" dirty="0">
                <a:solidFill>
                  <a:schemeClr val="tx1"/>
                </a:solidFill>
                <a:latin typeface="+mn-ea"/>
              </a:rPr>
              <a:t>Gas Benefits) and </a:t>
            </a:r>
            <a:r>
              <a:rPr lang="en-US" sz="2000" dirty="0">
                <a:solidFill>
                  <a:schemeClr val="tx1"/>
                </a:solidFill>
                <a:latin typeface="+mn-ea"/>
              </a:rPr>
              <a:t>strictly related to the topic</a:t>
            </a:r>
            <a:r>
              <a:rPr lang="en-US" sz="2000" b="0" dirty="0">
                <a:solidFill>
                  <a:schemeClr val="tx1"/>
                </a:solidFill>
                <a:latin typeface="+mn-ea"/>
              </a:rPr>
              <a:t> discussed/presented in the study </a:t>
            </a:r>
            <a:r>
              <a:rPr lang="en-US" sz="2000" b="0" dirty="0" smtClean="0">
                <a:solidFill>
                  <a:schemeClr val="tx1"/>
                </a:solidFill>
                <a:latin typeface="+mn-ea"/>
              </a:rPr>
              <a:t>case.</a:t>
            </a:r>
            <a:endParaRPr lang="en-US" sz="2000" b="0" dirty="0">
              <a:solidFill>
                <a:schemeClr val="tx1"/>
              </a:solidFill>
              <a:latin typeface="+mn-ea"/>
            </a:endParaRPr>
          </a:p>
          <a:p>
            <a:pPr algn="just">
              <a:lnSpc>
                <a:spcPct val="150000"/>
              </a:lnSpc>
              <a:buFont typeface="Wingdings" panose="05000000000000000000" pitchFamily="2" charset="2"/>
              <a:buChar char="§"/>
            </a:pPr>
            <a:r>
              <a:rPr lang="en-US" sz="2000" b="0" dirty="0">
                <a:solidFill>
                  <a:schemeClr val="tx1"/>
                </a:solidFill>
                <a:latin typeface="+mn-ea"/>
              </a:rPr>
              <a:t>This message will be </a:t>
            </a:r>
            <a:r>
              <a:rPr lang="en-US" sz="2000" dirty="0">
                <a:solidFill>
                  <a:schemeClr val="tx1"/>
                </a:solidFill>
                <a:latin typeface="+mn-ea"/>
              </a:rPr>
              <a:t>proposed by the author/s </a:t>
            </a:r>
            <a:r>
              <a:rPr lang="en-US" sz="2000" b="0" dirty="0">
                <a:solidFill>
                  <a:schemeClr val="tx1"/>
                </a:solidFill>
                <a:latin typeface="+mn-ea"/>
              </a:rPr>
              <a:t>and </a:t>
            </a:r>
            <a:r>
              <a:rPr lang="en-US" sz="2000" dirty="0">
                <a:solidFill>
                  <a:schemeClr val="tx1"/>
                </a:solidFill>
                <a:latin typeface="+mn-ea"/>
              </a:rPr>
              <a:t>discussed with the SG Leader </a:t>
            </a:r>
            <a:r>
              <a:rPr lang="en-US" sz="2000" b="0" dirty="0">
                <a:solidFill>
                  <a:schemeClr val="tx1"/>
                </a:solidFill>
                <a:latin typeface="+mn-ea"/>
              </a:rPr>
              <a:t>and finally proposed for </a:t>
            </a:r>
            <a:r>
              <a:rPr lang="en-US" sz="2000" dirty="0">
                <a:solidFill>
                  <a:schemeClr val="tx1"/>
                </a:solidFill>
                <a:latin typeface="+mn-ea"/>
              </a:rPr>
              <a:t>approval to the TRACOM Management Team.</a:t>
            </a:r>
          </a:p>
        </p:txBody>
      </p:sp>
      <p:sp>
        <p:nvSpPr>
          <p:cNvPr id="4" name="Title 3">
            <a:extLst>
              <a:ext uri="{FF2B5EF4-FFF2-40B4-BE49-F238E27FC236}">
                <a16:creationId xmlns="" xmlns:a16="http://schemas.microsoft.com/office/drawing/2014/main" id="{4C86E1A7-10B5-4628-8CFE-3794AF8065BB}"/>
              </a:ext>
            </a:extLst>
          </p:cNvPr>
          <p:cNvSpPr>
            <a:spLocks noGrp="1"/>
          </p:cNvSpPr>
          <p:nvPr>
            <p:ph type="title"/>
          </p:nvPr>
        </p:nvSpPr>
        <p:spPr/>
        <p:txBody>
          <a:bodyPr>
            <a:normAutofit/>
          </a:bodyPr>
          <a:lstStyle/>
          <a:p>
            <a:r>
              <a:rPr lang="en-US" dirty="0">
                <a:solidFill>
                  <a:srgbClr val="0070C0"/>
                </a:solidFill>
                <a:latin typeface="微软雅黑" panose="020B0503020204020204" pitchFamily="34" charset="-122"/>
                <a:ea typeface="微软雅黑" panose="020B0503020204020204" pitchFamily="34" charset="-122"/>
                <a:sym typeface="Verdana" pitchFamily="34" charset="0"/>
              </a:rPr>
              <a:t>Advocacy </a:t>
            </a:r>
            <a:r>
              <a:rPr lang="en-US" dirty="0" smtClean="0">
                <a:solidFill>
                  <a:srgbClr val="0070C0"/>
                </a:solidFill>
                <a:latin typeface="微软雅黑" panose="020B0503020204020204" pitchFamily="34" charset="-122"/>
                <a:ea typeface="微软雅黑" panose="020B0503020204020204" pitchFamily="34" charset="-122"/>
                <a:sym typeface="Verdana" pitchFamily="34" charset="0"/>
              </a:rPr>
              <a:t>Messages</a:t>
            </a:r>
            <a:endParaRPr lang="it-IT"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32</a:t>
            </a:fld>
            <a:endParaRPr lang="en-US" altLang="zh-CN"/>
          </a:p>
        </p:txBody>
      </p:sp>
    </p:spTree>
    <p:extLst>
      <p:ext uri="{BB962C8B-B14F-4D97-AF65-F5344CB8AC3E}">
        <p14:creationId xmlns:p14="http://schemas.microsoft.com/office/powerpoint/2010/main" val="1826530525"/>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en-US" altLang="ko-KR" dirty="0">
                <a:ea typeface="微软雅黑" panose="020B0503020204020204" charset="-122"/>
                <a:sym typeface="+mn-ea"/>
              </a:rPr>
              <a:t>TRACOM Study Groups </a:t>
            </a:r>
            <a:r>
              <a:rPr lang="en-US" altLang="ko-KR" dirty="0" smtClean="0">
                <a:ea typeface="微软雅黑" panose="020B0503020204020204" charset="-122"/>
                <a:sym typeface="+mn-ea"/>
              </a:rPr>
              <a:t>Definition</a:t>
            </a:r>
            <a:endParaRPr lang="zh-CN" altLang="en-US" dirty="0"/>
          </a:p>
        </p:txBody>
      </p:sp>
      <p:sp>
        <p:nvSpPr>
          <p:cNvPr id="4" name="副标题 3"/>
          <p:cNvSpPr>
            <a:spLocks noGrp="1"/>
          </p:cNvSpPr>
          <p:nvPr>
            <p:ph type="subTitle" idx="1"/>
          </p:nvPr>
        </p:nvSpPr>
        <p:spPr/>
        <p:txBody>
          <a:bodyPr/>
          <a:lstStyle/>
          <a:p>
            <a:r>
              <a:rPr lang="en-US" altLang="zh-CN" dirty="0"/>
              <a:t>2</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33</a:t>
            </a:fld>
            <a:endParaRPr lang="en-US" altLang="zh-CN"/>
          </a:p>
        </p:txBody>
      </p:sp>
    </p:spTree>
    <p:extLst>
      <p:ext uri="{BB962C8B-B14F-4D97-AF65-F5344CB8AC3E}">
        <p14:creationId xmlns:p14="http://schemas.microsoft.com/office/powerpoint/2010/main" val="233622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rmAutofit/>
          </a:bodyPr>
          <a:lstStyle/>
          <a:p>
            <a:r>
              <a:rPr lang="en-US" altLang="zh-CN" dirty="0"/>
              <a:t>TRACOM TWP 2022-2025</a:t>
            </a:r>
            <a:endParaRPr lang="zh-CN" altLang="en-US" dirty="0"/>
          </a:p>
        </p:txBody>
      </p:sp>
      <p:sp>
        <p:nvSpPr>
          <p:cNvPr id="4" name="内容占位符 3"/>
          <p:cNvSpPr>
            <a:spLocks noGrp="1"/>
          </p:cNvSpPr>
          <p:nvPr>
            <p:ph idx="1"/>
          </p:nvPr>
        </p:nvSpPr>
        <p:spPr>
          <a:xfrm>
            <a:off x="356870" y="1271270"/>
            <a:ext cx="11456035" cy="632175"/>
          </a:xfrm>
        </p:spPr>
        <p:txBody>
          <a:bodyPr/>
          <a:lstStyle/>
          <a:p>
            <a:pPr marL="0" indent="0">
              <a:buNone/>
            </a:pPr>
            <a:r>
              <a:rPr lang="en-US" sz="2400" dirty="0">
                <a:solidFill>
                  <a:schemeClr val="tx1"/>
                </a:solidFill>
                <a:latin typeface="+mn-ea"/>
              </a:rPr>
              <a:t>Study Groups 1, 2, 3 have been confirmed</a:t>
            </a:r>
          </a:p>
        </p:txBody>
      </p:sp>
      <p:sp>
        <p:nvSpPr>
          <p:cNvPr id="6" name="Rectangle 5">
            <a:extLst>
              <a:ext uri="{FF2B5EF4-FFF2-40B4-BE49-F238E27FC236}">
                <a16:creationId xmlns="" xmlns:a16="http://schemas.microsoft.com/office/drawing/2014/main" id="{ACAE70AC-C407-42FD-9946-7D3646848568}"/>
              </a:ext>
            </a:extLst>
          </p:cNvPr>
          <p:cNvSpPr/>
          <p:nvPr/>
        </p:nvSpPr>
        <p:spPr>
          <a:xfrm>
            <a:off x="671804" y="2598575"/>
            <a:ext cx="5040000" cy="9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Digitalization and Artificial Intelligence in Transmission Systems</a:t>
            </a:r>
            <a:endParaRPr lang="it-IT" b="1" dirty="0">
              <a:solidFill>
                <a:srgbClr val="445469"/>
              </a:solidFill>
            </a:endParaRPr>
          </a:p>
        </p:txBody>
      </p:sp>
      <p:sp>
        <p:nvSpPr>
          <p:cNvPr id="7" name="Rectangle 6">
            <a:extLst>
              <a:ext uri="{FF2B5EF4-FFF2-40B4-BE49-F238E27FC236}">
                <a16:creationId xmlns="" xmlns:a16="http://schemas.microsoft.com/office/drawing/2014/main" id="{1403B608-66A7-4A9C-BF25-5E0325BAF96C}"/>
              </a:ext>
            </a:extLst>
          </p:cNvPr>
          <p:cNvSpPr/>
          <p:nvPr/>
        </p:nvSpPr>
        <p:spPr>
          <a:xfrm>
            <a:off x="6428792" y="2598575"/>
            <a:ext cx="5040000" cy="90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Sector coupling and new gases for Transmission Systems</a:t>
            </a:r>
            <a:endParaRPr lang="it-IT" b="1" dirty="0">
              <a:solidFill>
                <a:srgbClr val="445469"/>
              </a:solidFill>
            </a:endParaRPr>
          </a:p>
        </p:txBody>
      </p:sp>
      <p:sp>
        <p:nvSpPr>
          <p:cNvPr id="11" name="Rectangle 10">
            <a:extLst>
              <a:ext uri="{FF2B5EF4-FFF2-40B4-BE49-F238E27FC236}">
                <a16:creationId xmlns="" xmlns:a16="http://schemas.microsoft.com/office/drawing/2014/main" id="{653AF9CF-A82F-4BAC-9645-5E3AF82C1A4C}"/>
              </a:ext>
            </a:extLst>
          </p:cNvPr>
          <p:cNvSpPr/>
          <p:nvPr/>
        </p:nvSpPr>
        <p:spPr>
          <a:xfrm>
            <a:off x="671804" y="4158472"/>
            <a:ext cx="5040000" cy="90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Safety and environmental footprint of Transmission systems</a:t>
            </a:r>
            <a:endParaRPr lang="it-IT" b="1" dirty="0">
              <a:solidFill>
                <a:srgbClr val="445469"/>
              </a:solidFill>
            </a:endParaRPr>
          </a:p>
        </p:txBody>
      </p:sp>
      <p:sp>
        <p:nvSpPr>
          <p:cNvPr id="12" name="Rectangle 11">
            <a:extLst>
              <a:ext uri="{FF2B5EF4-FFF2-40B4-BE49-F238E27FC236}">
                <a16:creationId xmlns="" xmlns:a16="http://schemas.microsoft.com/office/drawing/2014/main" id="{D7B8ABAC-B82D-4C37-9E11-135B5658B249}"/>
              </a:ext>
            </a:extLst>
          </p:cNvPr>
          <p:cNvSpPr/>
          <p:nvPr/>
        </p:nvSpPr>
        <p:spPr>
          <a:xfrm>
            <a:off x="6428792" y="4158472"/>
            <a:ext cx="5040000" cy="90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Third Party Access</a:t>
            </a:r>
            <a:endParaRPr lang="it-IT" b="1" dirty="0">
              <a:solidFill>
                <a:srgbClr val="445469"/>
              </a:solidFill>
            </a:endParaRPr>
          </a:p>
        </p:txBody>
      </p:sp>
      <p:sp>
        <p:nvSpPr>
          <p:cNvPr id="15" name="Rectangle 14">
            <a:extLst>
              <a:ext uri="{FF2B5EF4-FFF2-40B4-BE49-F238E27FC236}">
                <a16:creationId xmlns="" xmlns:a16="http://schemas.microsoft.com/office/drawing/2014/main" id="{BEF6B690-5182-4A72-A2C4-694AE9B85E22}"/>
              </a:ext>
            </a:extLst>
          </p:cNvPr>
          <p:cNvSpPr/>
          <p:nvPr/>
        </p:nvSpPr>
        <p:spPr>
          <a:xfrm>
            <a:off x="671804" y="2219940"/>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SG1 – 5 participants</a:t>
            </a:r>
            <a:endParaRPr lang="it-IT" dirty="0">
              <a:solidFill>
                <a:srgbClr val="445469"/>
              </a:solidFill>
            </a:endParaRPr>
          </a:p>
        </p:txBody>
      </p:sp>
      <p:sp>
        <p:nvSpPr>
          <p:cNvPr id="20" name="Rectangle 19">
            <a:extLst>
              <a:ext uri="{FF2B5EF4-FFF2-40B4-BE49-F238E27FC236}">
                <a16:creationId xmlns="" xmlns:a16="http://schemas.microsoft.com/office/drawing/2014/main" id="{B90B4416-B664-4C4E-8168-348059DFDBFB}"/>
              </a:ext>
            </a:extLst>
          </p:cNvPr>
          <p:cNvSpPr/>
          <p:nvPr/>
        </p:nvSpPr>
        <p:spPr>
          <a:xfrm>
            <a:off x="6428792" y="2219940"/>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SG3 – 8 participants</a:t>
            </a:r>
            <a:endParaRPr lang="it-IT" dirty="0">
              <a:solidFill>
                <a:srgbClr val="445469"/>
              </a:solidFill>
            </a:endParaRPr>
          </a:p>
        </p:txBody>
      </p:sp>
      <p:sp>
        <p:nvSpPr>
          <p:cNvPr id="21" name="Rectangle 20">
            <a:extLst>
              <a:ext uri="{FF2B5EF4-FFF2-40B4-BE49-F238E27FC236}">
                <a16:creationId xmlns="" xmlns:a16="http://schemas.microsoft.com/office/drawing/2014/main" id="{03FF51FB-94E9-4990-A7DA-479E8403C74B}"/>
              </a:ext>
            </a:extLst>
          </p:cNvPr>
          <p:cNvSpPr/>
          <p:nvPr/>
        </p:nvSpPr>
        <p:spPr>
          <a:xfrm>
            <a:off x="671804" y="3798472"/>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SG2 – 5 participants </a:t>
            </a:r>
            <a:endParaRPr lang="it-IT" dirty="0">
              <a:solidFill>
                <a:srgbClr val="445469"/>
              </a:solidFill>
            </a:endParaRPr>
          </a:p>
        </p:txBody>
      </p:sp>
      <p:sp>
        <p:nvSpPr>
          <p:cNvPr id="22" name="Rectangle 21">
            <a:extLst>
              <a:ext uri="{FF2B5EF4-FFF2-40B4-BE49-F238E27FC236}">
                <a16:creationId xmlns="" xmlns:a16="http://schemas.microsoft.com/office/drawing/2014/main" id="{FA11C5AE-A20C-4F53-8A33-4ADCC91CF993}"/>
              </a:ext>
            </a:extLst>
          </p:cNvPr>
          <p:cNvSpPr/>
          <p:nvPr/>
        </p:nvSpPr>
        <p:spPr>
          <a:xfrm>
            <a:off x="6428792" y="3798472"/>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SG4</a:t>
            </a:r>
            <a:endParaRPr lang="it-IT" dirty="0">
              <a:solidFill>
                <a:srgbClr val="445469"/>
              </a:solidFill>
            </a:endParaRPr>
          </a:p>
        </p:txBody>
      </p:sp>
      <p:sp>
        <p:nvSpPr>
          <p:cNvPr id="13" name="TextBox 19">
            <a:extLst>
              <a:ext uri="{FF2B5EF4-FFF2-40B4-BE49-F238E27FC236}">
                <a16:creationId xmlns="" xmlns:a16="http://schemas.microsoft.com/office/drawing/2014/main" id="{3FAC694C-226C-4B9A-A3E6-A5B22C68133A}"/>
              </a:ext>
            </a:extLst>
          </p:cNvPr>
          <p:cNvSpPr txBox="1"/>
          <p:nvPr/>
        </p:nvSpPr>
        <p:spPr>
          <a:xfrm rot="1785456">
            <a:off x="9660365" y="4240823"/>
            <a:ext cx="2800456" cy="461665"/>
          </a:xfrm>
          <a:prstGeom prst="rect">
            <a:avLst/>
          </a:prstGeom>
          <a:noFill/>
        </p:spPr>
        <p:txBody>
          <a:bodyPr wrap="square" rtlCol="0">
            <a:spAutoFit/>
          </a:bodyPr>
          <a:lstStyle/>
          <a:p>
            <a:r>
              <a:rPr lang="en-US" sz="2400" b="1" dirty="0">
                <a:solidFill>
                  <a:schemeClr val="accent4">
                    <a:lumMod val="75000"/>
                  </a:schemeClr>
                </a:solidFill>
              </a:rPr>
              <a:t>CANCELED</a:t>
            </a:r>
            <a:endParaRPr lang="it-IT" sz="2400" b="1" dirty="0">
              <a:solidFill>
                <a:schemeClr val="accent4">
                  <a:lumMod val="75000"/>
                </a:schemeClr>
              </a:solidFill>
            </a:endParaRPr>
          </a:p>
        </p:txBody>
      </p:sp>
      <p:sp>
        <p:nvSpPr>
          <p:cNvPr id="14" name="内容占位符 3">
            <a:extLst>
              <a:ext uri="{FF2B5EF4-FFF2-40B4-BE49-F238E27FC236}">
                <a16:creationId xmlns="" xmlns:a16="http://schemas.microsoft.com/office/drawing/2014/main" id="{3C92EC76-C7F8-46B1-AC89-33F788D7FA54}"/>
              </a:ext>
            </a:extLst>
          </p:cNvPr>
          <p:cNvSpPr txBox="1">
            <a:spLocks/>
          </p:cNvSpPr>
          <p:nvPr/>
        </p:nvSpPr>
        <p:spPr>
          <a:xfrm>
            <a:off x="356870" y="5153093"/>
            <a:ext cx="11456035" cy="899999"/>
          </a:xfrm>
          <a:prstGeom prst="rect">
            <a:avLst/>
          </a:prstGeom>
        </p:spPr>
        <p:txBody>
          <a:bodyPr vert="horz" lIns="90000" tIns="46800" rIns="90000" bIns="46800" rtlCol="0">
            <a:normAutofit fontScale="62500" lnSpcReduction="20000"/>
          </a:bodyPr>
          <a:lstStyle>
            <a:lvl1pPr marL="228600" indent="-228600" algn="l" defTabSz="914400" rtl="0" eaLnBrk="1" fontAlgn="auto" latinLnBrk="0" hangingPunct="1">
              <a:lnSpc>
                <a:spcPct val="130000"/>
              </a:lnSpc>
              <a:spcBef>
                <a:spcPts val="0"/>
              </a:spcBef>
              <a:spcAft>
                <a:spcPts val="1200"/>
              </a:spcAft>
              <a:buFont typeface="Arial" panose="020B0604020202020204" pitchFamily="34" charset="0"/>
              <a:buChar char="●"/>
              <a:defRPr sz="2400" b="1" u="none" strike="noStrike" kern="1200" cap="none" spc="50" normalizeH="0" baseline="0">
                <a:solidFill>
                  <a:srgbClr val="445469"/>
                </a:solidFill>
                <a:uFillTx/>
                <a:latin typeface="+mn-lt"/>
                <a:ea typeface="+mn-ea"/>
                <a:cs typeface="+mn-cs"/>
              </a:defRPr>
            </a:lvl1pPr>
            <a:lvl2pPr marL="457200" indent="0" algn="l" defTabSz="914400" rtl="0" eaLnBrk="1" fontAlgn="auto" latinLnBrk="0" hangingPunct="1">
              <a:lnSpc>
                <a:spcPct val="150000"/>
              </a:lnSpc>
              <a:spcBef>
                <a:spcPts val="0"/>
              </a:spcBef>
              <a:spcAft>
                <a:spcPts val="1200"/>
              </a:spcAft>
              <a:buFont typeface="Arial" panose="020B0604020202020204" pitchFamily="34" charset="0"/>
              <a:buNone/>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50000"/>
              </a:lnSpc>
              <a:spcBef>
                <a:spcPts val="0"/>
              </a:spcBef>
              <a:spcAft>
                <a:spcPts val="12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0" dirty="0">
                <a:solidFill>
                  <a:schemeClr val="tx1"/>
                </a:solidFill>
                <a:latin typeface="+mn-ea"/>
              </a:rPr>
              <a:t>As</a:t>
            </a:r>
            <a:r>
              <a:rPr lang="en-US" altLang="zh-CN" sz="2000" dirty="0">
                <a:solidFill>
                  <a:schemeClr val="tx1"/>
                </a:solidFill>
                <a:latin typeface="+mn-ea"/>
              </a:rPr>
              <a:t> </a:t>
            </a:r>
            <a:r>
              <a:rPr lang="en-US" altLang="zh-CN" sz="2000" b="0" dirty="0">
                <a:solidFill>
                  <a:schemeClr val="tx1"/>
                </a:solidFill>
                <a:latin typeface="+mn-ea"/>
              </a:rPr>
              <a:t>there had been just few members signing up</a:t>
            </a:r>
            <a:r>
              <a:rPr lang="en-US" altLang="zh-CN" sz="2000" dirty="0">
                <a:solidFill>
                  <a:schemeClr val="tx1"/>
                </a:solidFill>
                <a:latin typeface="+mn-ea"/>
              </a:rPr>
              <a:t> for SG4 Third Party Access, </a:t>
            </a:r>
            <a:r>
              <a:rPr lang="en-US" altLang="zh-CN" sz="2000" b="0" dirty="0">
                <a:solidFill>
                  <a:schemeClr val="tx1"/>
                </a:solidFill>
                <a:latin typeface="+mn-ea"/>
              </a:rPr>
              <a:t>therefore MT has suggested to cancel such study group and to deal with its topics within SG3. </a:t>
            </a:r>
          </a:p>
          <a:p>
            <a:pPr marL="0" indent="0">
              <a:buNone/>
            </a:pPr>
            <a:r>
              <a:rPr lang="en-US" sz="2000" dirty="0">
                <a:solidFill>
                  <a:schemeClr val="tx1"/>
                </a:solidFill>
                <a:latin typeface="+mn-ea"/>
              </a:rPr>
              <a:t>* Number of participants to SGs is referred to people attending the 1</a:t>
            </a:r>
            <a:r>
              <a:rPr lang="en-US" sz="2000" baseline="30000" dirty="0">
                <a:solidFill>
                  <a:schemeClr val="tx1"/>
                </a:solidFill>
                <a:latin typeface="+mn-ea"/>
              </a:rPr>
              <a:t>st</a:t>
            </a:r>
            <a:r>
              <a:rPr lang="en-US" sz="2000" dirty="0">
                <a:solidFill>
                  <a:schemeClr val="tx1"/>
                </a:solidFill>
                <a:latin typeface="+mn-ea"/>
              </a:rPr>
              <a:t> meeting in Italy last September. </a:t>
            </a:r>
            <a:endParaRPr lang="zh-CN" altLang="en-US" sz="2000" b="0" dirty="0">
              <a:solidFill>
                <a:schemeClr val="tx1"/>
              </a:solidFill>
              <a:latin typeface="+mn-ea"/>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34</a:t>
            </a:fld>
            <a:endParaRPr lang="en-US" altLang="zh-CN"/>
          </a:p>
        </p:txBody>
      </p:sp>
    </p:spTree>
    <p:extLst>
      <p:ext uri="{BB962C8B-B14F-4D97-AF65-F5344CB8AC3E}">
        <p14:creationId xmlns:p14="http://schemas.microsoft.com/office/powerpoint/2010/main" val="887704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0715CF1-FFEB-44AC-AB08-FED755C791F4}"/>
              </a:ext>
            </a:extLst>
          </p:cNvPr>
          <p:cNvSpPr>
            <a:spLocks noGrp="1"/>
          </p:cNvSpPr>
          <p:nvPr>
            <p:ph type="title"/>
          </p:nvPr>
        </p:nvSpPr>
        <p:spPr>
          <a:xfrm>
            <a:off x="353695" y="68001"/>
            <a:ext cx="11484610" cy="705485"/>
          </a:xfrm>
        </p:spPr>
        <p:txBody>
          <a:bodyPr>
            <a:normAutofit fontScale="90000"/>
          </a:bodyPr>
          <a:lstStyle/>
          <a:p>
            <a:r>
              <a:rPr lang="en-US" dirty="0"/>
              <a:t>Study Group 1 - </a:t>
            </a:r>
            <a:r>
              <a:rPr lang="en-US" sz="2200" dirty="0" smtClean="0"/>
              <a:t>Digitalisation </a:t>
            </a:r>
            <a:r>
              <a:rPr lang="en-US" sz="2200" dirty="0"/>
              <a:t>and Artificial Intelligence in Transmission Systems</a:t>
            </a:r>
            <a:r>
              <a:rPr lang="en-US" dirty="0"/>
              <a:t> </a:t>
            </a:r>
            <a:endParaRPr lang="it-IT" dirty="0"/>
          </a:p>
        </p:txBody>
      </p:sp>
      <p:sp>
        <p:nvSpPr>
          <p:cNvPr id="5" name="Rectangle 4">
            <a:extLst>
              <a:ext uri="{FF2B5EF4-FFF2-40B4-BE49-F238E27FC236}">
                <a16:creationId xmlns="" xmlns:a16="http://schemas.microsoft.com/office/drawing/2014/main" id="{6A8920D2-6FBE-4C59-8CA7-32468415BE4E}"/>
              </a:ext>
            </a:extLst>
          </p:cNvPr>
          <p:cNvSpPr/>
          <p:nvPr/>
        </p:nvSpPr>
        <p:spPr>
          <a:xfrm>
            <a:off x="671804" y="1073311"/>
            <a:ext cx="5040000" cy="36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ja-JP" sz="1400" dirty="0">
                <a:solidFill>
                  <a:srgbClr val="445469"/>
                </a:solidFill>
              </a:rPr>
              <a:t>The following indicative and non-exhaustive areas will be included: </a:t>
            </a:r>
            <a:endParaRPr lang="it-IT" altLang="zh-CN" sz="1400" dirty="0">
              <a:solidFill>
                <a:srgbClr val="445469"/>
              </a:solidFill>
              <a:sym typeface="+mn-ea"/>
            </a:endParaRPr>
          </a:p>
          <a:p>
            <a:pPr marL="216000" indent="-216000">
              <a:lnSpc>
                <a:spcPct val="120000"/>
              </a:lnSpc>
              <a:spcAft>
                <a:spcPts val="0"/>
              </a:spcAft>
              <a:buFont typeface="Wingdings" panose="05000000000000000000" pitchFamily="2" charset="2"/>
              <a:buChar char="§"/>
            </a:pPr>
            <a:r>
              <a:rPr lang="it-IT" altLang="zh-CN" sz="1400" dirty="0">
                <a:solidFill>
                  <a:srgbClr val="445469"/>
                </a:solidFill>
                <a:sym typeface="+mn-ea"/>
              </a:rPr>
              <a:t>Analysis of the most </a:t>
            </a:r>
            <a:r>
              <a:rPr lang="it-IT" altLang="zh-CN" sz="1400" dirty="0" smtClean="0">
                <a:solidFill>
                  <a:srgbClr val="445469"/>
                </a:solidFill>
                <a:sym typeface="+mn-ea"/>
              </a:rPr>
              <a:t>update</a:t>
            </a:r>
            <a:r>
              <a:rPr lang="en-US" altLang="zh-CN" sz="1400" dirty="0" smtClean="0">
                <a:solidFill>
                  <a:srgbClr val="445469"/>
                </a:solidFill>
                <a:sym typeface="+mn-ea"/>
              </a:rPr>
              <a:t>d</a:t>
            </a:r>
            <a:r>
              <a:rPr lang="it-IT" altLang="zh-CN" sz="1400" dirty="0" smtClean="0">
                <a:solidFill>
                  <a:srgbClr val="445469"/>
                </a:solidFill>
                <a:sym typeface="+mn-ea"/>
              </a:rPr>
              <a:t> Digitalization </a:t>
            </a:r>
            <a:r>
              <a:rPr lang="it-IT" altLang="zh-CN" sz="1400" dirty="0">
                <a:solidFill>
                  <a:srgbClr val="445469"/>
                </a:solidFill>
                <a:sym typeface="+mn-ea"/>
              </a:rPr>
              <a:t>&amp; AI technologies applicable for enhancing performance of transmission systems</a:t>
            </a:r>
          </a:p>
          <a:p>
            <a:pPr marL="216000" indent="-216000">
              <a:lnSpc>
                <a:spcPct val="120000"/>
              </a:lnSpc>
              <a:spcAft>
                <a:spcPts val="0"/>
              </a:spcAft>
              <a:buFont typeface="Wingdings" panose="05000000000000000000" pitchFamily="2" charset="2"/>
              <a:buChar char="§"/>
            </a:pPr>
            <a:r>
              <a:rPr lang="it-IT" altLang="zh-CN" sz="1400" dirty="0" smtClean="0">
                <a:solidFill>
                  <a:srgbClr val="445469"/>
                </a:solidFill>
                <a:sym typeface="+mn-ea"/>
              </a:rPr>
              <a:t>Digitalization </a:t>
            </a:r>
            <a:r>
              <a:rPr lang="it-IT" altLang="zh-CN" sz="1400" dirty="0">
                <a:solidFill>
                  <a:srgbClr val="445469"/>
                </a:solidFill>
                <a:sym typeface="+mn-ea"/>
              </a:rPr>
              <a:t>&amp; AI </a:t>
            </a:r>
            <a:r>
              <a:rPr lang="it-IT" altLang="zh-CN" sz="1400" dirty="0" smtClean="0">
                <a:solidFill>
                  <a:srgbClr val="445469"/>
                </a:solidFill>
                <a:sym typeface="+mn-ea"/>
              </a:rPr>
              <a:t>contribution </a:t>
            </a:r>
            <a:r>
              <a:rPr lang="it-IT" altLang="zh-CN" sz="1400" dirty="0">
                <a:solidFill>
                  <a:srgbClr val="445469"/>
                </a:solidFill>
                <a:sym typeface="+mn-ea"/>
              </a:rPr>
              <a:t>to </a:t>
            </a:r>
            <a:r>
              <a:rPr lang="it-IT" altLang="zh-CN" sz="1400" dirty="0" smtClean="0">
                <a:solidFill>
                  <a:srgbClr val="445469"/>
                </a:solidFill>
                <a:sym typeface="+mn-ea"/>
              </a:rPr>
              <a:t>optimization </a:t>
            </a:r>
            <a:r>
              <a:rPr lang="it-IT" altLang="zh-CN" sz="1400" dirty="0">
                <a:solidFill>
                  <a:srgbClr val="445469"/>
                </a:solidFill>
                <a:sym typeface="+mn-ea"/>
              </a:rPr>
              <a:t>of activities, with a look </a:t>
            </a:r>
            <a:r>
              <a:rPr lang="it-IT" altLang="zh-CN" sz="1400" dirty="0" smtClean="0">
                <a:solidFill>
                  <a:srgbClr val="445469"/>
                </a:solidFill>
                <a:sym typeface="+mn-ea"/>
              </a:rPr>
              <a:t>at </a:t>
            </a:r>
            <a:r>
              <a:rPr lang="it-IT" altLang="zh-CN" sz="1400" dirty="0">
                <a:solidFill>
                  <a:srgbClr val="445469"/>
                </a:solidFill>
                <a:sym typeface="+mn-ea"/>
              </a:rPr>
              <a:t>the </a:t>
            </a:r>
            <a:r>
              <a:rPr lang="it-IT" altLang="zh-CN" sz="1400" dirty="0" smtClean="0">
                <a:solidFill>
                  <a:srgbClr val="445469"/>
                </a:solidFill>
                <a:sym typeface="+mn-ea"/>
              </a:rPr>
              <a:t>existing examples </a:t>
            </a:r>
            <a:r>
              <a:rPr lang="it-IT" altLang="zh-CN" sz="1400" dirty="0">
                <a:solidFill>
                  <a:srgbClr val="445469"/>
                </a:solidFill>
                <a:sym typeface="+mn-ea"/>
              </a:rPr>
              <a:t>and </a:t>
            </a:r>
            <a:r>
              <a:rPr lang="it-IT" altLang="zh-CN" sz="1400" dirty="0" smtClean="0">
                <a:solidFill>
                  <a:srgbClr val="445469"/>
                </a:solidFill>
                <a:sym typeface="+mn-ea"/>
              </a:rPr>
              <a:t>potential  future applications.</a:t>
            </a:r>
            <a:endParaRPr lang="it-IT" altLang="zh-CN" sz="1400" dirty="0">
              <a:solidFill>
                <a:srgbClr val="445469"/>
              </a:solidFill>
              <a:sym typeface="+mn-ea"/>
            </a:endParaRPr>
          </a:p>
          <a:p>
            <a:pPr marL="216000" indent="-216000">
              <a:lnSpc>
                <a:spcPct val="120000"/>
              </a:lnSpc>
              <a:spcAft>
                <a:spcPts val="0"/>
              </a:spcAft>
              <a:buFont typeface="Wingdings" panose="05000000000000000000" pitchFamily="2" charset="2"/>
              <a:buChar char="§"/>
            </a:pPr>
            <a:r>
              <a:rPr lang="it-IT" altLang="zh-CN" sz="1400" dirty="0">
                <a:solidFill>
                  <a:srgbClr val="445469"/>
                </a:solidFill>
                <a:sym typeface="+mn-ea"/>
              </a:rPr>
              <a:t>Security to </a:t>
            </a:r>
            <a:r>
              <a:rPr lang="it-IT" altLang="zh-CN" sz="1400" dirty="0" smtClean="0">
                <a:solidFill>
                  <a:srgbClr val="445469"/>
                </a:solidFill>
                <a:sym typeface="+mn-ea"/>
              </a:rPr>
              <a:t>Digitalization </a:t>
            </a:r>
            <a:r>
              <a:rPr lang="it-IT" altLang="zh-CN" sz="1400" dirty="0">
                <a:solidFill>
                  <a:srgbClr val="445469"/>
                </a:solidFill>
                <a:sym typeface="+mn-ea"/>
              </a:rPr>
              <a:t>&amp; AI (Cyber </a:t>
            </a:r>
            <a:r>
              <a:rPr lang="it-IT" altLang="zh-CN" sz="1400" dirty="0" smtClean="0">
                <a:solidFill>
                  <a:srgbClr val="445469"/>
                </a:solidFill>
                <a:sym typeface="+mn-ea"/>
              </a:rPr>
              <a:t>attacks preventions </a:t>
            </a:r>
            <a:r>
              <a:rPr lang="it-IT" altLang="zh-CN" sz="1400" dirty="0">
                <a:solidFill>
                  <a:srgbClr val="445469"/>
                </a:solidFill>
                <a:sym typeface="+mn-ea"/>
              </a:rPr>
              <a:t>policies)</a:t>
            </a:r>
          </a:p>
          <a:p>
            <a:pPr marL="216000" indent="-216000">
              <a:lnSpc>
                <a:spcPct val="120000"/>
              </a:lnSpc>
              <a:spcAft>
                <a:spcPts val="600"/>
              </a:spcAft>
              <a:buFont typeface="Wingdings" panose="05000000000000000000" pitchFamily="2" charset="2"/>
              <a:buChar char="§"/>
            </a:pPr>
            <a:r>
              <a:rPr lang="it-IT" altLang="zh-CN" sz="1400" dirty="0" smtClean="0">
                <a:solidFill>
                  <a:srgbClr val="445469"/>
                </a:solidFill>
                <a:sym typeface="+mn-ea"/>
              </a:rPr>
              <a:t>Lessons learnt </a:t>
            </a:r>
            <a:r>
              <a:rPr lang="it-IT" altLang="zh-CN" sz="1400" dirty="0">
                <a:solidFill>
                  <a:srgbClr val="445469"/>
                </a:solidFill>
                <a:sym typeface="+mn-ea"/>
              </a:rPr>
              <a:t>from COVID 19: </a:t>
            </a:r>
            <a:r>
              <a:rPr lang="it-IT" altLang="zh-CN" sz="1400" dirty="0" smtClean="0">
                <a:solidFill>
                  <a:srgbClr val="445469"/>
                </a:solidFill>
                <a:sym typeface="+mn-ea"/>
              </a:rPr>
              <a:t>organization </a:t>
            </a:r>
            <a:r>
              <a:rPr lang="it-IT" altLang="zh-CN" sz="1400" dirty="0">
                <a:solidFill>
                  <a:srgbClr val="445469"/>
                </a:solidFill>
                <a:sym typeface="+mn-ea"/>
              </a:rPr>
              <a:t>&amp; leadership and </a:t>
            </a:r>
            <a:r>
              <a:rPr lang="it-IT" altLang="zh-CN" sz="1400" dirty="0" smtClean="0">
                <a:solidFill>
                  <a:srgbClr val="445469"/>
                </a:solidFill>
                <a:sym typeface="+mn-ea"/>
              </a:rPr>
              <a:t>how Digitalization </a:t>
            </a:r>
            <a:r>
              <a:rPr lang="it-IT" altLang="zh-CN" sz="1400" dirty="0">
                <a:solidFill>
                  <a:srgbClr val="445469"/>
                </a:solidFill>
                <a:sym typeface="+mn-ea"/>
              </a:rPr>
              <a:t>&amp; AI </a:t>
            </a:r>
            <a:r>
              <a:rPr lang="it-IT" altLang="zh-CN" sz="1400" dirty="0" smtClean="0">
                <a:solidFill>
                  <a:srgbClr val="445469"/>
                </a:solidFill>
                <a:sym typeface="+mn-ea"/>
              </a:rPr>
              <a:t>helped during </a:t>
            </a:r>
            <a:r>
              <a:rPr lang="it-IT" altLang="zh-CN" sz="1400" dirty="0">
                <a:solidFill>
                  <a:srgbClr val="445469"/>
                </a:solidFill>
                <a:sym typeface="+mn-ea"/>
              </a:rPr>
              <a:t>the </a:t>
            </a:r>
            <a:r>
              <a:rPr lang="it-IT" altLang="zh-CN" sz="1400" dirty="0" smtClean="0">
                <a:solidFill>
                  <a:srgbClr val="445469"/>
                </a:solidFill>
                <a:sym typeface="+mn-ea"/>
              </a:rPr>
              <a:t>period </a:t>
            </a:r>
            <a:r>
              <a:rPr lang="it-IT" altLang="zh-CN" sz="1400" dirty="0">
                <a:solidFill>
                  <a:srgbClr val="445469"/>
                </a:solidFill>
                <a:sym typeface="+mn-ea"/>
              </a:rPr>
              <a:t>on that (e.g. remote work/home office and </a:t>
            </a:r>
            <a:r>
              <a:rPr lang="it-IT" altLang="zh-CN" sz="1400" dirty="0" smtClean="0">
                <a:solidFill>
                  <a:srgbClr val="445469"/>
                </a:solidFill>
                <a:sym typeface="+mn-ea"/>
              </a:rPr>
              <a:t>emergency response </a:t>
            </a:r>
            <a:r>
              <a:rPr lang="it-IT" altLang="zh-CN" sz="1400" dirty="0">
                <a:solidFill>
                  <a:srgbClr val="445469"/>
                </a:solidFill>
                <a:sym typeface="+mn-ea"/>
              </a:rPr>
              <a:t>for </a:t>
            </a:r>
            <a:r>
              <a:rPr lang="it-IT" altLang="zh-CN" sz="1400" dirty="0" smtClean="0">
                <a:solidFill>
                  <a:srgbClr val="445469"/>
                </a:solidFill>
                <a:sym typeface="+mn-ea"/>
              </a:rPr>
              <a:t>crititcal infrastructures </a:t>
            </a:r>
            <a:r>
              <a:rPr lang="it-IT" altLang="zh-CN" sz="1400" dirty="0">
                <a:solidFill>
                  <a:srgbClr val="445469"/>
                </a:solidFill>
                <a:sym typeface="+mn-ea"/>
              </a:rPr>
              <a:t>/ </a:t>
            </a:r>
            <a:r>
              <a:rPr lang="it-IT" altLang="zh-CN" sz="1400" dirty="0" smtClean="0">
                <a:solidFill>
                  <a:srgbClr val="445469"/>
                </a:solidFill>
                <a:sym typeface="+mn-ea"/>
              </a:rPr>
              <a:t>maintenance, etc.)</a:t>
            </a:r>
            <a:endParaRPr lang="it-IT" altLang="zh-CN" sz="1400" dirty="0">
              <a:solidFill>
                <a:srgbClr val="445469"/>
              </a:solidFill>
              <a:sym typeface="+mn-ea"/>
            </a:endParaRPr>
          </a:p>
        </p:txBody>
      </p:sp>
      <p:sp>
        <p:nvSpPr>
          <p:cNvPr id="6" name="Rectangle 5">
            <a:extLst>
              <a:ext uri="{FF2B5EF4-FFF2-40B4-BE49-F238E27FC236}">
                <a16:creationId xmlns="" xmlns:a16="http://schemas.microsoft.com/office/drawing/2014/main" id="{2BB32AFC-0A86-454C-8E10-3DF74C252170}"/>
              </a:ext>
            </a:extLst>
          </p:cNvPr>
          <p:cNvSpPr/>
          <p:nvPr/>
        </p:nvSpPr>
        <p:spPr>
          <a:xfrm>
            <a:off x="671804" y="694678"/>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Scope</a:t>
            </a:r>
            <a:endParaRPr lang="it-IT" b="1" dirty="0">
              <a:solidFill>
                <a:srgbClr val="445469"/>
              </a:solidFill>
            </a:endParaRPr>
          </a:p>
        </p:txBody>
      </p:sp>
      <p:sp>
        <p:nvSpPr>
          <p:cNvPr id="7" name="Rectangle 6">
            <a:extLst>
              <a:ext uri="{FF2B5EF4-FFF2-40B4-BE49-F238E27FC236}">
                <a16:creationId xmlns="" xmlns:a16="http://schemas.microsoft.com/office/drawing/2014/main" id="{1E583E7F-3776-4CBF-8DCC-276ED3E7FC00}"/>
              </a:ext>
            </a:extLst>
          </p:cNvPr>
          <p:cNvSpPr/>
          <p:nvPr/>
        </p:nvSpPr>
        <p:spPr>
          <a:xfrm>
            <a:off x="6096000" y="1054678"/>
            <a:ext cx="5040000" cy="36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20000"/>
              </a:lnSpc>
              <a:spcAft>
                <a:spcPts val="0"/>
              </a:spcAft>
              <a:buFont typeface="+mj-lt"/>
              <a:buAutoNum type="arabicPeriod"/>
            </a:pPr>
            <a:r>
              <a:rPr lang="it-IT" altLang="zh-CN" sz="1400" dirty="0">
                <a:solidFill>
                  <a:srgbClr val="445469"/>
                </a:solidFill>
                <a:sym typeface="+mn-ea"/>
              </a:rPr>
              <a:t>How new </a:t>
            </a:r>
            <a:r>
              <a:rPr lang="it-IT" altLang="zh-CN" sz="1400" dirty="0" smtClean="0">
                <a:solidFill>
                  <a:srgbClr val="445469"/>
                </a:solidFill>
                <a:sym typeface="+mn-ea"/>
              </a:rPr>
              <a:t>technologies Digitalization </a:t>
            </a:r>
            <a:r>
              <a:rPr lang="it-IT" altLang="zh-CN" sz="1400" dirty="0">
                <a:solidFill>
                  <a:srgbClr val="445469"/>
                </a:solidFill>
                <a:sym typeface="+mn-ea"/>
              </a:rPr>
              <a:t>&amp; AI can help the </a:t>
            </a:r>
            <a:r>
              <a:rPr lang="it-IT" altLang="zh-CN" sz="1400" dirty="0" smtClean="0">
                <a:solidFill>
                  <a:srgbClr val="445469"/>
                </a:solidFill>
                <a:sym typeface="+mn-ea"/>
              </a:rPr>
              <a:t>optimization </a:t>
            </a:r>
            <a:r>
              <a:rPr lang="it-IT" altLang="zh-CN" sz="1400" dirty="0">
                <a:solidFill>
                  <a:srgbClr val="445469"/>
                </a:solidFill>
                <a:sym typeface="+mn-ea"/>
              </a:rPr>
              <a:t>of transmission systems?</a:t>
            </a:r>
          </a:p>
          <a:p>
            <a:pPr marL="457200" indent="-457200">
              <a:lnSpc>
                <a:spcPct val="120000"/>
              </a:lnSpc>
              <a:spcAft>
                <a:spcPts val="0"/>
              </a:spcAft>
              <a:buFont typeface="+mj-lt"/>
              <a:buAutoNum type="arabicPeriod"/>
            </a:pPr>
            <a:r>
              <a:rPr lang="en-US" altLang="zh-CN" sz="1400" dirty="0">
                <a:solidFill>
                  <a:srgbClr val="445469"/>
                </a:solidFill>
                <a:sym typeface="+mn-ea"/>
              </a:rPr>
              <a:t>How new technologies can further develop and increase safety and efficiency during the operational </a:t>
            </a:r>
            <a:r>
              <a:rPr lang="en-US" altLang="zh-CN" sz="1400" dirty="0" smtClean="0">
                <a:solidFill>
                  <a:srgbClr val="445469"/>
                </a:solidFill>
                <a:sym typeface="+mn-ea"/>
              </a:rPr>
              <a:t>activities?</a:t>
            </a:r>
            <a:endParaRPr lang="it-IT" altLang="zh-CN" sz="1400" dirty="0">
              <a:solidFill>
                <a:srgbClr val="445469"/>
              </a:solidFill>
              <a:sym typeface="+mn-ea"/>
            </a:endParaRPr>
          </a:p>
          <a:p>
            <a:pPr marL="457200" indent="-457200">
              <a:lnSpc>
                <a:spcPct val="120000"/>
              </a:lnSpc>
              <a:spcAft>
                <a:spcPts val="0"/>
              </a:spcAft>
              <a:buFont typeface="+mj-lt"/>
              <a:buAutoNum type="arabicPeriod"/>
            </a:pPr>
            <a:r>
              <a:rPr lang="it-IT" altLang="zh-CN" sz="1400" dirty="0">
                <a:solidFill>
                  <a:srgbClr val="445469"/>
                </a:solidFill>
                <a:sym typeface="+mn-ea"/>
              </a:rPr>
              <a:t>How to </a:t>
            </a:r>
            <a:r>
              <a:rPr lang="it-IT" altLang="zh-CN" sz="1400" dirty="0" smtClean="0">
                <a:solidFill>
                  <a:srgbClr val="445469"/>
                </a:solidFill>
                <a:sym typeface="+mn-ea"/>
              </a:rPr>
              <a:t>improve further </a:t>
            </a:r>
            <a:r>
              <a:rPr lang="it-IT" altLang="zh-CN" sz="1400" dirty="0">
                <a:solidFill>
                  <a:srgbClr val="445469"/>
                </a:solidFill>
                <a:sym typeface="+mn-ea"/>
              </a:rPr>
              <a:t>reliability and </a:t>
            </a:r>
            <a:r>
              <a:rPr lang="it-IT" altLang="zh-CN" sz="1400" dirty="0" smtClean="0">
                <a:solidFill>
                  <a:srgbClr val="445469"/>
                </a:solidFill>
                <a:sym typeface="+mn-ea"/>
              </a:rPr>
              <a:t>operations </a:t>
            </a:r>
            <a:r>
              <a:rPr lang="it-IT" altLang="zh-CN" sz="1400" dirty="0">
                <a:solidFill>
                  <a:srgbClr val="445469"/>
                </a:solidFill>
                <a:sym typeface="+mn-ea"/>
              </a:rPr>
              <a:t>of gas transmission lines?</a:t>
            </a:r>
          </a:p>
          <a:p>
            <a:pPr marL="457200" indent="-457200">
              <a:lnSpc>
                <a:spcPct val="120000"/>
              </a:lnSpc>
              <a:spcAft>
                <a:spcPts val="0"/>
              </a:spcAft>
              <a:buFont typeface="+mj-lt"/>
              <a:buAutoNum type="arabicPeriod"/>
            </a:pPr>
            <a:r>
              <a:rPr lang="it-IT" altLang="zh-CN" sz="1400" dirty="0">
                <a:solidFill>
                  <a:srgbClr val="445469"/>
                </a:solidFill>
                <a:sym typeface="+mn-ea"/>
              </a:rPr>
              <a:t>How to defend the transmission systems in the AI &amp; </a:t>
            </a:r>
            <a:r>
              <a:rPr lang="it-IT" altLang="zh-CN" sz="1400" dirty="0" smtClean="0">
                <a:solidFill>
                  <a:srgbClr val="445469"/>
                </a:solidFill>
                <a:sym typeface="+mn-ea"/>
              </a:rPr>
              <a:t>Digitalization </a:t>
            </a:r>
            <a:r>
              <a:rPr lang="it-IT" altLang="zh-CN" sz="1400" dirty="0">
                <a:solidFill>
                  <a:srgbClr val="445469"/>
                </a:solidFill>
                <a:sym typeface="+mn-ea"/>
              </a:rPr>
              <a:t>era?</a:t>
            </a:r>
          </a:p>
          <a:p>
            <a:pPr marL="457200" indent="-457200">
              <a:lnSpc>
                <a:spcPct val="120000"/>
              </a:lnSpc>
              <a:spcAft>
                <a:spcPts val="600"/>
              </a:spcAft>
              <a:buFont typeface="+mj-lt"/>
              <a:buAutoNum type="arabicPeriod"/>
            </a:pPr>
            <a:r>
              <a:rPr lang="zh-CN" altLang="en-US" sz="1400" dirty="0">
                <a:solidFill>
                  <a:srgbClr val="445469"/>
                </a:solidFill>
                <a:sym typeface="+mn-ea"/>
              </a:rPr>
              <a:t>Ensure that </a:t>
            </a:r>
            <a:r>
              <a:rPr lang="en-US" altLang="zh-CN" sz="1400" dirty="0">
                <a:solidFill>
                  <a:srgbClr val="445469"/>
                </a:solidFill>
                <a:sym typeface="+mn-ea"/>
              </a:rPr>
              <a:t>your computer/laptop is always powered and protected against unauthorized intrusion</a:t>
            </a:r>
            <a:endParaRPr lang="it-IT" altLang="zh-CN" sz="1400" dirty="0">
              <a:solidFill>
                <a:srgbClr val="445469"/>
              </a:solidFill>
              <a:sym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445469"/>
              </a:solidFill>
              <a:effectLst/>
              <a:uLnTx/>
              <a:uFillTx/>
              <a:latin typeface="Arial"/>
              <a:ea typeface="微软雅黑"/>
              <a:cs typeface="+mn-cs"/>
            </a:endParaRPr>
          </a:p>
        </p:txBody>
      </p:sp>
      <p:sp>
        <p:nvSpPr>
          <p:cNvPr id="8" name="Rectangle 7">
            <a:extLst>
              <a:ext uri="{FF2B5EF4-FFF2-40B4-BE49-F238E27FC236}">
                <a16:creationId xmlns="" xmlns:a16="http://schemas.microsoft.com/office/drawing/2014/main" id="{ACE10009-8AB9-4462-9537-18EFB8DA3629}"/>
              </a:ext>
            </a:extLst>
          </p:cNvPr>
          <p:cNvSpPr/>
          <p:nvPr/>
        </p:nvSpPr>
        <p:spPr>
          <a:xfrm>
            <a:off x="6096000" y="694678"/>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Questions to be addressed</a:t>
            </a:r>
            <a:endParaRPr lang="it-IT" b="1" dirty="0">
              <a:solidFill>
                <a:srgbClr val="445469"/>
              </a:solidFill>
            </a:endParaRPr>
          </a:p>
        </p:txBody>
      </p:sp>
      <p:sp>
        <p:nvSpPr>
          <p:cNvPr id="9" name="Rectangle 8">
            <a:extLst>
              <a:ext uri="{FF2B5EF4-FFF2-40B4-BE49-F238E27FC236}">
                <a16:creationId xmlns="" xmlns:a16="http://schemas.microsoft.com/office/drawing/2014/main" id="{1B1AFF40-3B9F-496B-BD48-9994C6A6A3F4}"/>
              </a:ext>
            </a:extLst>
          </p:cNvPr>
          <p:cNvSpPr/>
          <p:nvPr/>
        </p:nvSpPr>
        <p:spPr>
          <a:xfrm>
            <a:off x="671804" y="4747810"/>
            <a:ext cx="10464196" cy="144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445469"/>
              </a:solidFill>
            </a:endParaRPr>
          </a:p>
        </p:txBody>
      </p:sp>
      <p:sp>
        <p:nvSpPr>
          <p:cNvPr id="10" name="Rectangle 9">
            <a:extLst>
              <a:ext uri="{FF2B5EF4-FFF2-40B4-BE49-F238E27FC236}">
                <a16:creationId xmlns="" xmlns:a16="http://schemas.microsoft.com/office/drawing/2014/main" id="{B27087C3-C5F7-429B-B50D-4D48C41EAF9F}"/>
              </a:ext>
            </a:extLst>
          </p:cNvPr>
          <p:cNvSpPr/>
          <p:nvPr/>
        </p:nvSpPr>
        <p:spPr>
          <a:xfrm>
            <a:off x="671804" y="4753445"/>
            <a:ext cx="10464196"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Chapter Proposal</a:t>
            </a:r>
            <a:endParaRPr lang="it-IT" b="1" dirty="0">
              <a:solidFill>
                <a:srgbClr val="445469"/>
              </a:solidFill>
            </a:endParaRPr>
          </a:p>
        </p:txBody>
      </p:sp>
      <p:grpSp>
        <p:nvGrpSpPr>
          <p:cNvPr id="16" name="Group 15">
            <a:extLst>
              <a:ext uri="{FF2B5EF4-FFF2-40B4-BE49-F238E27FC236}">
                <a16:creationId xmlns="" xmlns:a16="http://schemas.microsoft.com/office/drawing/2014/main" id="{1738DE9E-0BB9-4600-970C-9E198F9564DE}"/>
              </a:ext>
            </a:extLst>
          </p:cNvPr>
          <p:cNvGrpSpPr/>
          <p:nvPr/>
        </p:nvGrpSpPr>
        <p:grpSpPr>
          <a:xfrm>
            <a:off x="756933" y="5151119"/>
            <a:ext cx="3381753" cy="972000"/>
            <a:chOff x="756933" y="5151119"/>
            <a:chExt cx="3381753" cy="972000"/>
          </a:xfrm>
        </p:grpSpPr>
        <p:sp>
          <p:nvSpPr>
            <p:cNvPr id="11" name="Rectangle 10">
              <a:extLst>
                <a:ext uri="{FF2B5EF4-FFF2-40B4-BE49-F238E27FC236}">
                  <a16:creationId xmlns="" xmlns:a16="http://schemas.microsoft.com/office/drawing/2014/main" id="{A5E10DA0-A016-4B59-849A-C40EA56BFBED}"/>
                </a:ext>
              </a:extLst>
            </p:cNvPr>
            <p:cNvSpPr/>
            <p:nvPr/>
          </p:nvSpPr>
          <p:spPr>
            <a:xfrm>
              <a:off x="756933" y="5159446"/>
              <a:ext cx="3381753" cy="963673"/>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altLang="zh-CN" sz="1400" dirty="0">
                  <a:solidFill>
                    <a:srgbClr val="445469"/>
                  </a:solidFill>
                </a:rPr>
                <a:t>The most updated digital technologies and AI on enhancing integrity, reliability and performance of transmission gas system</a:t>
              </a:r>
              <a:endParaRPr lang="it-IT" sz="1400" dirty="0">
                <a:solidFill>
                  <a:srgbClr val="445469"/>
                </a:solidFill>
              </a:endParaRPr>
            </a:p>
          </p:txBody>
        </p:sp>
        <p:sp>
          <p:nvSpPr>
            <p:cNvPr id="12" name="Rectangle 11">
              <a:extLst>
                <a:ext uri="{FF2B5EF4-FFF2-40B4-BE49-F238E27FC236}">
                  <a16:creationId xmlns="" xmlns:a16="http://schemas.microsoft.com/office/drawing/2014/main" id="{011BD146-6566-42EC-B619-8D6118C4A462}"/>
                </a:ext>
              </a:extLst>
            </p:cNvPr>
            <p:cNvSpPr/>
            <p:nvPr/>
          </p:nvSpPr>
          <p:spPr>
            <a:xfrm>
              <a:off x="756933" y="5151119"/>
              <a:ext cx="252000" cy="972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1</a:t>
              </a:r>
              <a:endParaRPr lang="it-IT" dirty="0">
                <a:solidFill>
                  <a:srgbClr val="445469"/>
                </a:solidFill>
              </a:endParaRPr>
            </a:p>
          </p:txBody>
        </p:sp>
      </p:grpSp>
      <p:grpSp>
        <p:nvGrpSpPr>
          <p:cNvPr id="13" name="Group 12">
            <a:extLst>
              <a:ext uri="{FF2B5EF4-FFF2-40B4-BE49-F238E27FC236}">
                <a16:creationId xmlns="" xmlns:a16="http://schemas.microsoft.com/office/drawing/2014/main" id="{E8CDC564-864E-4CF1-8A2D-C0B2C74E61C7}"/>
              </a:ext>
            </a:extLst>
          </p:cNvPr>
          <p:cNvGrpSpPr/>
          <p:nvPr/>
        </p:nvGrpSpPr>
        <p:grpSpPr>
          <a:xfrm>
            <a:off x="4224617" y="5151119"/>
            <a:ext cx="3381753" cy="972000"/>
            <a:chOff x="4221493" y="5151119"/>
            <a:chExt cx="3381753" cy="972000"/>
          </a:xfrm>
        </p:grpSpPr>
        <p:sp>
          <p:nvSpPr>
            <p:cNvPr id="20" name="Rectangle 19">
              <a:extLst>
                <a:ext uri="{FF2B5EF4-FFF2-40B4-BE49-F238E27FC236}">
                  <a16:creationId xmlns="" xmlns:a16="http://schemas.microsoft.com/office/drawing/2014/main" id="{E370560F-3133-4AEE-ACC2-45672C31711B}"/>
                </a:ext>
              </a:extLst>
            </p:cNvPr>
            <p:cNvSpPr/>
            <p:nvPr/>
          </p:nvSpPr>
          <p:spPr>
            <a:xfrm>
              <a:off x="4221493" y="5159446"/>
              <a:ext cx="3381753" cy="963673"/>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altLang="zh-CN" sz="1400" dirty="0">
                  <a:solidFill>
                    <a:srgbClr val="445469"/>
                  </a:solidFill>
                </a:rPr>
                <a:t>How the new technologies regarding digitalization (processes, assets, …) enhance optimization and safety of on-field activities</a:t>
              </a:r>
            </a:p>
          </p:txBody>
        </p:sp>
        <p:sp>
          <p:nvSpPr>
            <p:cNvPr id="23" name="Rectangle 22">
              <a:extLst>
                <a:ext uri="{FF2B5EF4-FFF2-40B4-BE49-F238E27FC236}">
                  <a16:creationId xmlns="" xmlns:a16="http://schemas.microsoft.com/office/drawing/2014/main" id="{6379A979-E276-40DB-BB4F-33944B6B3B91}"/>
                </a:ext>
              </a:extLst>
            </p:cNvPr>
            <p:cNvSpPr/>
            <p:nvPr/>
          </p:nvSpPr>
          <p:spPr>
            <a:xfrm>
              <a:off x="4221493" y="5151119"/>
              <a:ext cx="252000" cy="972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2</a:t>
              </a:r>
              <a:endParaRPr lang="it-IT" dirty="0">
                <a:solidFill>
                  <a:srgbClr val="445469"/>
                </a:solidFill>
              </a:endParaRPr>
            </a:p>
          </p:txBody>
        </p:sp>
      </p:grpSp>
      <p:grpSp>
        <p:nvGrpSpPr>
          <p:cNvPr id="17" name="Group 16">
            <a:extLst>
              <a:ext uri="{FF2B5EF4-FFF2-40B4-BE49-F238E27FC236}">
                <a16:creationId xmlns="" xmlns:a16="http://schemas.microsoft.com/office/drawing/2014/main" id="{B9259F9C-E868-47CD-95FA-53D980B1F95D}"/>
              </a:ext>
            </a:extLst>
          </p:cNvPr>
          <p:cNvGrpSpPr/>
          <p:nvPr/>
        </p:nvGrpSpPr>
        <p:grpSpPr>
          <a:xfrm>
            <a:off x="7692300" y="5151119"/>
            <a:ext cx="3381753" cy="972000"/>
            <a:chOff x="7692300" y="5151119"/>
            <a:chExt cx="3381753" cy="972000"/>
          </a:xfrm>
        </p:grpSpPr>
        <p:sp>
          <p:nvSpPr>
            <p:cNvPr id="24" name="Rectangle 23">
              <a:extLst>
                <a:ext uri="{FF2B5EF4-FFF2-40B4-BE49-F238E27FC236}">
                  <a16:creationId xmlns="" xmlns:a16="http://schemas.microsoft.com/office/drawing/2014/main" id="{2D41211A-0860-4098-9323-868C7D660ABE}"/>
                </a:ext>
              </a:extLst>
            </p:cNvPr>
            <p:cNvSpPr/>
            <p:nvPr/>
          </p:nvSpPr>
          <p:spPr>
            <a:xfrm>
              <a:off x="7692300" y="5159446"/>
              <a:ext cx="3381753" cy="963673"/>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altLang="zh-CN" sz="1400" dirty="0">
                  <a:solidFill>
                    <a:srgbClr val="445469"/>
                  </a:solidFill>
                </a:rPr>
                <a:t>Cybersecurity </a:t>
              </a:r>
              <a:r>
                <a:rPr lang="en-US" altLang="zh-CN" sz="1400" dirty="0">
                  <a:solidFill>
                    <a:srgbClr val="FF0000"/>
                  </a:solidFill>
                </a:rPr>
                <a:t>(and how did digitization and AI help during COVID 19 period)</a:t>
              </a:r>
            </a:p>
          </p:txBody>
        </p:sp>
        <p:sp>
          <p:nvSpPr>
            <p:cNvPr id="25" name="Rectangle 24">
              <a:extLst>
                <a:ext uri="{FF2B5EF4-FFF2-40B4-BE49-F238E27FC236}">
                  <a16:creationId xmlns="" xmlns:a16="http://schemas.microsoft.com/office/drawing/2014/main" id="{983200D4-43A4-4CD5-B27E-73FE467335B1}"/>
                </a:ext>
              </a:extLst>
            </p:cNvPr>
            <p:cNvSpPr/>
            <p:nvPr/>
          </p:nvSpPr>
          <p:spPr>
            <a:xfrm>
              <a:off x="7692300" y="5151119"/>
              <a:ext cx="252000" cy="972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3</a:t>
              </a:r>
              <a:endParaRPr lang="it-IT" dirty="0">
                <a:solidFill>
                  <a:srgbClr val="445469"/>
                </a:solidFill>
              </a:endParaRPr>
            </a:p>
          </p:txBody>
        </p:sp>
      </p:grpSp>
      <p:sp>
        <p:nvSpPr>
          <p:cNvPr id="2" name="灯片编号占位符 1"/>
          <p:cNvSpPr>
            <a:spLocks noGrp="1"/>
          </p:cNvSpPr>
          <p:nvPr>
            <p:ph type="sldNum" sz="quarter" idx="12"/>
          </p:nvPr>
        </p:nvSpPr>
        <p:spPr/>
        <p:txBody>
          <a:bodyPr/>
          <a:lstStyle/>
          <a:p>
            <a:fld id="{49AE70B2-8BF9-45C0-BB95-33D1B9D3A854}" type="slidenum">
              <a:rPr lang="zh-CN" altLang="en-US" smtClean="0"/>
              <a:t>35</a:t>
            </a:fld>
            <a:endParaRPr lang="en-US" altLang="zh-CN"/>
          </a:p>
        </p:txBody>
      </p:sp>
    </p:spTree>
    <p:extLst>
      <p:ext uri="{BB962C8B-B14F-4D97-AF65-F5344CB8AC3E}">
        <p14:creationId xmlns:p14="http://schemas.microsoft.com/office/powerpoint/2010/main" val="35959307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0715CF1-FFEB-44AC-AB08-FED755C791F4}"/>
              </a:ext>
            </a:extLst>
          </p:cNvPr>
          <p:cNvSpPr>
            <a:spLocks noGrp="1"/>
          </p:cNvSpPr>
          <p:nvPr>
            <p:ph type="title"/>
          </p:nvPr>
        </p:nvSpPr>
        <p:spPr/>
        <p:txBody>
          <a:bodyPr>
            <a:normAutofit fontScale="90000"/>
          </a:bodyPr>
          <a:lstStyle/>
          <a:p>
            <a:r>
              <a:rPr lang="en-US" dirty="0"/>
              <a:t>Study Group 2 - </a:t>
            </a:r>
            <a:r>
              <a:rPr lang="en-US" sz="2200" dirty="0"/>
              <a:t>Safety and E</a:t>
            </a:r>
            <a:r>
              <a:rPr lang="en-US" sz="2200" dirty="0" smtClean="0"/>
              <a:t>nvironmental </a:t>
            </a:r>
            <a:r>
              <a:rPr lang="en-US" altLang="zh-CN" sz="2200" dirty="0" smtClean="0"/>
              <a:t>F</a:t>
            </a:r>
            <a:r>
              <a:rPr lang="en-US" sz="2200" dirty="0" smtClean="0"/>
              <a:t>ootprint </a:t>
            </a:r>
            <a:r>
              <a:rPr lang="en-US" sz="2200" dirty="0"/>
              <a:t>of Transmission </a:t>
            </a:r>
            <a:r>
              <a:rPr lang="en-US" sz="2200" dirty="0" smtClean="0"/>
              <a:t>Systems</a:t>
            </a:r>
            <a:r>
              <a:rPr lang="en-US" dirty="0" smtClean="0"/>
              <a:t> </a:t>
            </a:r>
            <a:endParaRPr lang="it-IT" dirty="0"/>
          </a:p>
        </p:txBody>
      </p:sp>
      <p:sp>
        <p:nvSpPr>
          <p:cNvPr id="5" name="Rectangle 4">
            <a:extLst>
              <a:ext uri="{FF2B5EF4-FFF2-40B4-BE49-F238E27FC236}">
                <a16:creationId xmlns="" xmlns:a16="http://schemas.microsoft.com/office/drawing/2014/main" id="{6A8920D2-6FBE-4C59-8CA7-32468415BE4E}"/>
              </a:ext>
            </a:extLst>
          </p:cNvPr>
          <p:cNvSpPr/>
          <p:nvPr/>
        </p:nvSpPr>
        <p:spPr>
          <a:xfrm>
            <a:off x="671804" y="1590871"/>
            <a:ext cx="5040000" cy="27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400" dirty="0">
                <a:solidFill>
                  <a:srgbClr val="445469"/>
                </a:solidFill>
              </a:rPr>
              <a:t>Analysis of the current technologies and reporting metrics for gas emission reductions</a:t>
            </a:r>
          </a:p>
          <a:p>
            <a:pPr marL="171450" indent="-171450">
              <a:buFont typeface="Wingdings" panose="05000000000000000000" pitchFamily="2" charset="2"/>
              <a:buChar char="§"/>
            </a:pPr>
            <a:r>
              <a:rPr lang="en-US" sz="1400" dirty="0">
                <a:solidFill>
                  <a:srgbClr val="445469"/>
                </a:solidFill>
              </a:rPr>
              <a:t>Analysis of the most important new technologies for the enhancement of safety for transmission systems </a:t>
            </a:r>
          </a:p>
          <a:p>
            <a:pPr marL="171450" indent="-171450">
              <a:buFont typeface="Wingdings" panose="05000000000000000000" pitchFamily="2" charset="2"/>
              <a:buChar char="§"/>
            </a:pPr>
            <a:r>
              <a:rPr lang="en-US" sz="1400" dirty="0">
                <a:solidFill>
                  <a:srgbClr val="445469"/>
                </a:solidFill>
              </a:rPr>
              <a:t>Analysis of how new technologies can improve the environmental footprint of the safety and emission reduction area</a:t>
            </a:r>
          </a:p>
          <a:p>
            <a:pPr marL="171450" indent="-171450">
              <a:buFont typeface="Wingdings" panose="05000000000000000000" pitchFamily="2" charset="2"/>
              <a:buChar char="§"/>
            </a:pPr>
            <a:r>
              <a:rPr lang="en-US" sz="1400" dirty="0">
                <a:solidFill>
                  <a:srgbClr val="445469"/>
                </a:solidFill>
              </a:rPr>
              <a:t>Lessons learnt from COVID 19 regarding the </a:t>
            </a:r>
            <a:r>
              <a:rPr lang="en-US" sz="1400" dirty="0" smtClean="0">
                <a:solidFill>
                  <a:srgbClr val="445469"/>
                </a:solidFill>
              </a:rPr>
              <a:t>organization </a:t>
            </a:r>
            <a:r>
              <a:rPr lang="en-US" sz="1400" dirty="0">
                <a:solidFill>
                  <a:srgbClr val="445469"/>
                </a:solidFill>
              </a:rPr>
              <a:t>&amp; management of transmission network infrastructure procedures (e.g. remote work / home office and emergency response and critical infrastructure / maintenance)</a:t>
            </a:r>
          </a:p>
        </p:txBody>
      </p:sp>
      <p:sp>
        <p:nvSpPr>
          <p:cNvPr id="6" name="Rectangle 5">
            <a:extLst>
              <a:ext uri="{FF2B5EF4-FFF2-40B4-BE49-F238E27FC236}">
                <a16:creationId xmlns="" xmlns:a16="http://schemas.microsoft.com/office/drawing/2014/main" id="{2BB32AFC-0A86-454C-8E10-3DF74C252170}"/>
              </a:ext>
            </a:extLst>
          </p:cNvPr>
          <p:cNvSpPr/>
          <p:nvPr/>
        </p:nvSpPr>
        <p:spPr>
          <a:xfrm>
            <a:off x="671804" y="1212236"/>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Scope</a:t>
            </a:r>
            <a:endParaRPr lang="it-IT" b="1" dirty="0">
              <a:solidFill>
                <a:srgbClr val="445469"/>
              </a:solidFill>
            </a:endParaRPr>
          </a:p>
        </p:txBody>
      </p:sp>
      <p:sp>
        <p:nvSpPr>
          <p:cNvPr id="7" name="Rectangle 6">
            <a:extLst>
              <a:ext uri="{FF2B5EF4-FFF2-40B4-BE49-F238E27FC236}">
                <a16:creationId xmlns="" xmlns:a16="http://schemas.microsoft.com/office/drawing/2014/main" id="{1E583E7F-3776-4CBF-8DCC-276ED3E7FC00}"/>
              </a:ext>
            </a:extLst>
          </p:cNvPr>
          <p:cNvSpPr/>
          <p:nvPr/>
        </p:nvSpPr>
        <p:spPr>
          <a:xfrm>
            <a:off x="6096000" y="1590871"/>
            <a:ext cx="5040000" cy="27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How to further reduce gas transmission emissions (fugitive leaks, maintenance &amp; fuel gas)?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What are the public acceptance arguments in favor of pipelines (technical integrity, biodiversity preservation, archeological aspects, enabler of  green industry) ?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How to further increase the safety of transmission systems through patrolling and safety criteria?</a:t>
            </a:r>
          </a:p>
        </p:txBody>
      </p:sp>
      <p:sp>
        <p:nvSpPr>
          <p:cNvPr id="8" name="Rectangle 7">
            <a:extLst>
              <a:ext uri="{FF2B5EF4-FFF2-40B4-BE49-F238E27FC236}">
                <a16:creationId xmlns="" xmlns:a16="http://schemas.microsoft.com/office/drawing/2014/main" id="{ACE10009-8AB9-4462-9537-18EFB8DA3629}"/>
              </a:ext>
            </a:extLst>
          </p:cNvPr>
          <p:cNvSpPr/>
          <p:nvPr/>
        </p:nvSpPr>
        <p:spPr>
          <a:xfrm>
            <a:off x="6096000" y="1212236"/>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Questions to address</a:t>
            </a:r>
            <a:endParaRPr lang="it-IT" b="1" dirty="0">
              <a:solidFill>
                <a:srgbClr val="445469"/>
              </a:solidFill>
            </a:endParaRPr>
          </a:p>
        </p:txBody>
      </p:sp>
      <p:sp>
        <p:nvSpPr>
          <p:cNvPr id="9" name="Rectangle 8">
            <a:extLst>
              <a:ext uri="{FF2B5EF4-FFF2-40B4-BE49-F238E27FC236}">
                <a16:creationId xmlns="" xmlns:a16="http://schemas.microsoft.com/office/drawing/2014/main" id="{1B1AFF40-3B9F-496B-BD48-9994C6A6A3F4}"/>
              </a:ext>
            </a:extLst>
          </p:cNvPr>
          <p:cNvSpPr/>
          <p:nvPr/>
        </p:nvSpPr>
        <p:spPr>
          <a:xfrm>
            <a:off x="671804" y="4747810"/>
            <a:ext cx="10464196" cy="144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445469"/>
              </a:solidFill>
            </a:endParaRPr>
          </a:p>
        </p:txBody>
      </p:sp>
      <p:sp>
        <p:nvSpPr>
          <p:cNvPr id="10" name="Rectangle 9">
            <a:extLst>
              <a:ext uri="{FF2B5EF4-FFF2-40B4-BE49-F238E27FC236}">
                <a16:creationId xmlns="" xmlns:a16="http://schemas.microsoft.com/office/drawing/2014/main" id="{B27087C3-C5F7-429B-B50D-4D48C41EAF9F}"/>
              </a:ext>
            </a:extLst>
          </p:cNvPr>
          <p:cNvSpPr/>
          <p:nvPr/>
        </p:nvSpPr>
        <p:spPr>
          <a:xfrm>
            <a:off x="671804" y="4369176"/>
            <a:ext cx="10464196"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Chapter Proposal</a:t>
            </a:r>
            <a:endParaRPr lang="it-IT" b="1" dirty="0">
              <a:solidFill>
                <a:srgbClr val="445469"/>
              </a:solidFill>
            </a:endParaRPr>
          </a:p>
        </p:txBody>
      </p:sp>
      <p:grpSp>
        <p:nvGrpSpPr>
          <p:cNvPr id="2" name="Group 1">
            <a:extLst>
              <a:ext uri="{FF2B5EF4-FFF2-40B4-BE49-F238E27FC236}">
                <a16:creationId xmlns="" xmlns:a16="http://schemas.microsoft.com/office/drawing/2014/main" id="{C5FDC230-2BCE-4FA8-B0E7-52BB0297CB2E}"/>
              </a:ext>
            </a:extLst>
          </p:cNvPr>
          <p:cNvGrpSpPr/>
          <p:nvPr/>
        </p:nvGrpSpPr>
        <p:grpSpPr>
          <a:xfrm>
            <a:off x="765264" y="4818074"/>
            <a:ext cx="3240000" cy="1293166"/>
            <a:chOff x="849084" y="4818074"/>
            <a:chExt cx="3240000" cy="540000"/>
          </a:xfrm>
        </p:grpSpPr>
        <p:sp>
          <p:nvSpPr>
            <p:cNvPr id="11" name="Rectangle 10">
              <a:extLst>
                <a:ext uri="{FF2B5EF4-FFF2-40B4-BE49-F238E27FC236}">
                  <a16:creationId xmlns="" xmlns:a16="http://schemas.microsoft.com/office/drawing/2014/main" id="{A5E10DA0-A016-4B59-849A-C40EA56BFBED}"/>
                </a:ext>
              </a:extLst>
            </p:cNvPr>
            <p:cNvSpPr/>
            <p:nvPr/>
          </p:nvSpPr>
          <p:spPr>
            <a:xfrm>
              <a:off x="849084" y="4818074"/>
              <a:ext cx="3240000" cy="54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sz="1400" dirty="0">
                  <a:solidFill>
                    <a:srgbClr val="445469"/>
                  </a:solidFill>
                </a:rPr>
                <a:t>Technologies and reporting metrics for gas emission reductions</a:t>
              </a:r>
            </a:p>
          </p:txBody>
        </p:sp>
        <p:sp>
          <p:nvSpPr>
            <p:cNvPr id="12" name="Rectangle 11">
              <a:extLst>
                <a:ext uri="{FF2B5EF4-FFF2-40B4-BE49-F238E27FC236}">
                  <a16:creationId xmlns="" xmlns:a16="http://schemas.microsoft.com/office/drawing/2014/main" id="{011BD146-6566-42EC-B619-8D6118C4A462}"/>
                </a:ext>
              </a:extLst>
            </p:cNvPr>
            <p:cNvSpPr/>
            <p:nvPr/>
          </p:nvSpPr>
          <p:spPr>
            <a:xfrm>
              <a:off x="862645" y="4818074"/>
              <a:ext cx="252000" cy="540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1</a:t>
              </a:r>
              <a:endParaRPr lang="it-IT" dirty="0">
                <a:solidFill>
                  <a:srgbClr val="445469"/>
                </a:solidFill>
              </a:endParaRPr>
            </a:p>
          </p:txBody>
        </p:sp>
      </p:grpSp>
      <p:sp>
        <p:nvSpPr>
          <p:cNvPr id="15" name="Rectangle 14">
            <a:extLst>
              <a:ext uri="{FF2B5EF4-FFF2-40B4-BE49-F238E27FC236}">
                <a16:creationId xmlns="" xmlns:a16="http://schemas.microsoft.com/office/drawing/2014/main" id="{C09E00C6-B09C-440A-A894-497721640B9B}"/>
              </a:ext>
            </a:extLst>
          </p:cNvPr>
          <p:cNvSpPr/>
          <p:nvPr/>
        </p:nvSpPr>
        <p:spPr>
          <a:xfrm>
            <a:off x="4297435" y="4818074"/>
            <a:ext cx="3240000" cy="1293166"/>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sz="1400" dirty="0">
                <a:solidFill>
                  <a:srgbClr val="445469"/>
                </a:solidFill>
              </a:rPr>
              <a:t>Management of transmission system during Covid period: new best practices deployed and </a:t>
            </a:r>
            <a:r>
              <a:rPr lang="en-US" sz="1400" dirty="0">
                <a:solidFill>
                  <a:srgbClr val="FF0000"/>
                </a:solidFill>
              </a:rPr>
              <a:t>management models</a:t>
            </a:r>
          </a:p>
        </p:txBody>
      </p:sp>
      <p:sp>
        <p:nvSpPr>
          <p:cNvPr id="21" name="Rectangle 20">
            <a:extLst>
              <a:ext uri="{FF2B5EF4-FFF2-40B4-BE49-F238E27FC236}">
                <a16:creationId xmlns="" xmlns:a16="http://schemas.microsoft.com/office/drawing/2014/main" id="{77DB4CE1-E9BE-4C6D-813D-281C5E0FE3E6}"/>
              </a:ext>
            </a:extLst>
          </p:cNvPr>
          <p:cNvSpPr/>
          <p:nvPr/>
        </p:nvSpPr>
        <p:spPr>
          <a:xfrm>
            <a:off x="4301875" y="4818074"/>
            <a:ext cx="252000" cy="1293166"/>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2</a:t>
            </a:r>
            <a:endParaRPr lang="it-IT" dirty="0">
              <a:solidFill>
                <a:srgbClr val="445469"/>
              </a:solidFill>
            </a:endParaRPr>
          </a:p>
        </p:txBody>
      </p:sp>
      <p:grpSp>
        <p:nvGrpSpPr>
          <p:cNvPr id="14" name="Group 13">
            <a:extLst>
              <a:ext uri="{FF2B5EF4-FFF2-40B4-BE49-F238E27FC236}">
                <a16:creationId xmlns="" xmlns:a16="http://schemas.microsoft.com/office/drawing/2014/main" id="{EBC3B3E7-D03D-4C63-A06E-2AFAD446E67F}"/>
              </a:ext>
            </a:extLst>
          </p:cNvPr>
          <p:cNvGrpSpPr/>
          <p:nvPr/>
        </p:nvGrpSpPr>
        <p:grpSpPr>
          <a:xfrm>
            <a:off x="7829606" y="4818074"/>
            <a:ext cx="3240000" cy="1293166"/>
            <a:chOff x="7578146" y="4818074"/>
            <a:chExt cx="3240000" cy="540000"/>
          </a:xfrm>
        </p:grpSpPr>
        <p:sp>
          <p:nvSpPr>
            <p:cNvPr id="18" name="Rectangle 17">
              <a:extLst>
                <a:ext uri="{FF2B5EF4-FFF2-40B4-BE49-F238E27FC236}">
                  <a16:creationId xmlns="" xmlns:a16="http://schemas.microsoft.com/office/drawing/2014/main" id="{20F4A942-6F37-4F87-A02F-AB9DE8EF5605}"/>
                </a:ext>
              </a:extLst>
            </p:cNvPr>
            <p:cNvSpPr/>
            <p:nvPr/>
          </p:nvSpPr>
          <p:spPr>
            <a:xfrm>
              <a:off x="7578146" y="4818074"/>
              <a:ext cx="3240000" cy="54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en-US" sz="1400" dirty="0">
                  <a:solidFill>
                    <a:srgbClr val="445469"/>
                  </a:solidFill>
                </a:rPr>
                <a:t>New technologies for the enhancement of transmission systems safety</a:t>
              </a:r>
            </a:p>
          </p:txBody>
        </p:sp>
        <p:sp>
          <p:nvSpPr>
            <p:cNvPr id="22" name="Rectangle 21">
              <a:extLst>
                <a:ext uri="{FF2B5EF4-FFF2-40B4-BE49-F238E27FC236}">
                  <a16:creationId xmlns="" xmlns:a16="http://schemas.microsoft.com/office/drawing/2014/main" id="{098A2BF0-1E45-464F-B33E-C3ED6823ED7D}"/>
                </a:ext>
              </a:extLst>
            </p:cNvPr>
            <p:cNvSpPr/>
            <p:nvPr/>
          </p:nvSpPr>
          <p:spPr>
            <a:xfrm>
              <a:off x="7578146" y="4818074"/>
              <a:ext cx="252000" cy="540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3</a:t>
              </a:r>
              <a:endParaRPr lang="it-IT" dirty="0">
                <a:solidFill>
                  <a:srgbClr val="445469"/>
                </a:solidFill>
              </a:endParaRPr>
            </a:p>
          </p:txBody>
        </p:sp>
      </p:grpSp>
      <p:sp>
        <p:nvSpPr>
          <p:cNvPr id="13" name="灯片编号占位符 12"/>
          <p:cNvSpPr>
            <a:spLocks noGrp="1"/>
          </p:cNvSpPr>
          <p:nvPr>
            <p:ph type="sldNum" sz="quarter" idx="12"/>
          </p:nvPr>
        </p:nvSpPr>
        <p:spPr/>
        <p:txBody>
          <a:bodyPr/>
          <a:lstStyle/>
          <a:p>
            <a:fld id="{49AE70B2-8BF9-45C0-BB95-33D1B9D3A854}" type="slidenum">
              <a:rPr lang="zh-CN" altLang="en-US" smtClean="0"/>
              <a:t>36</a:t>
            </a:fld>
            <a:endParaRPr lang="en-US" altLang="zh-CN"/>
          </a:p>
        </p:txBody>
      </p:sp>
    </p:spTree>
    <p:extLst>
      <p:ext uri="{BB962C8B-B14F-4D97-AF65-F5344CB8AC3E}">
        <p14:creationId xmlns:p14="http://schemas.microsoft.com/office/powerpoint/2010/main" val="304712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0715CF1-FFEB-44AC-AB08-FED755C791F4}"/>
              </a:ext>
            </a:extLst>
          </p:cNvPr>
          <p:cNvSpPr>
            <a:spLocks noGrp="1"/>
          </p:cNvSpPr>
          <p:nvPr>
            <p:ph type="title"/>
          </p:nvPr>
        </p:nvSpPr>
        <p:spPr/>
        <p:txBody>
          <a:bodyPr>
            <a:normAutofit/>
          </a:bodyPr>
          <a:lstStyle/>
          <a:p>
            <a:r>
              <a:rPr lang="en-US" dirty="0"/>
              <a:t>Study Group 3 - </a:t>
            </a:r>
            <a:r>
              <a:rPr lang="en-US" sz="2200" dirty="0"/>
              <a:t>Sector </a:t>
            </a:r>
            <a:r>
              <a:rPr lang="en-US" sz="2200" dirty="0" smtClean="0"/>
              <a:t>Coupling </a:t>
            </a:r>
            <a:r>
              <a:rPr lang="en-US" sz="2200" dirty="0"/>
              <a:t>and </a:t>
            </a:r>
            <a:r>
              <a:rPr lang="en-US" sz="2200" dirty="0" smtClean="0"/>
              <a:t>New </a:t>
            </a:r>
            <a:r>
              <a:rPr lang="en-US" sz="2200" dirty="0"/>
              <a:t>G</a:t>
            </a:r>
            <a:r>
              <a:rPr lang="en-US" sz="2200" dirty="0" smtClean="0"/>
              <a:t>ases </a:t>
            </a:r>
            <a:r>
              <a:rPr lang="en-US" sz="2200" dirty="0"/>
              <a:t>for Transmission Systems</a:t>
            </a:r>
            <a:r>
              <a:rPr lang="en-US" dirty="0"/>
              <a:t> </a:t>
            </a:r>
            <a:endParaRPr lang="it-IT" dirty="0"/>
          </a:p>
        </p:txBody>
      </p:sp>
      <p:sp>
        <p:nvSpPr>
          <p:cNvPr id="5" name="Rectangle 4">
            <a:extLst>
              <a:ext uri="{FF2B5EF4-FFF2-40B4-BE49-F238E27FC236}">
                <a16:creationId xmlns="" xmlns:a16="http://schemas.microsoft.com/office/drawing/2014/main" id="{6A8920D2-6FBE-4C59-8CA7-32468415BE4E}"/>
              </a:ext>
            </a:extLst>
          </p:cNvPr>
          <p:cNvSpPr/>
          <p:nvPr/>
        </p:nvSpPr>
        <p:spPr>
          <a:xfrm>
            <a:off x="671804" y="1590871"/>
            <a:ext cx="5040000" cy="27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400" dirty="0">
                <a:solidFill>
                  <a:srgbClr val="445469"/>
                </a:solidFill>
              </a:rPr>
              <a:t>Analysis of the updated technologies to enhance the cooperation between different systems (gas &amp; power);</a:t>
            </a:r>
          </a:p>
          <a:p>
            <a:pPr marL="171450" indent="-171450">
              <a:buFont typeface="Wingdings" panose="05000000000000000000" pitchFamily="2" charset="2"/>
              <a:buChar char="§"/>
            </a:pPr>
            <a:r>
              <a:rPr lang="en-US" sz="1400" dirty="0">
                <a:solidFill>
                  <a:srgbClr val="445469"/>
                </a:solidFill>
              </a:rPr>
              <a:t>Analysis of the potential benefits of  this cooperation amongst the two systems;</a:t>
            </a:r>
          </a:p>
          <a:p>
            <a:pPr marL="171450" indent="-171450">
              <a:buFont typeface="Wingdings" panose="05000000000000000000" pitchFamily="2" charset="2"/>
              <a:buChar char="§"/>
            </a:pPr>
            <a:r>
              <a:rPr lang="en-US" sz="1400" dirty="0">
                <a:solidFill>
                  <a:srgbClr val="445469"/>
                </a:solidFill>
              </a:rPr>
              <a:t>Analysis, challenges and tests of  the conversion of infrastructures natural gas systems (pipelines/compressor stations etc.) to new gases (e.g. various levels of hydrogen and other new gases in the blend)</a:t>
            </a:r>
          </a:p>
          <a:p>
            <a:pPr marL="171450" indent="-171450">
              <a:buFont typeface="Wingdings" panose="05000000000000000000" pitchFamily="2" charset="2"/>
              <a:buChar char="§"/>
            </a:pPr>
            <a:r>
              <a:rPr lang="en-US" sz="1400" dirty="0">
                <a:solidFill>
                  <a:srgbClr val="FF0000"/>
                </a:solidFill>
              </a:rPr>
              <a:t>Regulatory framework stimulating new gases </a:t>
            </a:r>
          </a:p>
        </p:txBody>
      </p:sp>
      <p:sp>
        <p:nvSpPr>
          <p:cNvPr id="6" name="Rectangle 5">
            <a:extLst>
              <a:ext uri="{FF2B5EF4-FFF2-40B4-BE49-F238E27FC236}">
                <a16:creationId xmlns="" xmlns:a16="http://schemas.microsoft.com/office/drawing/2014/main" id="{2BB32AFC-0A86-454C-8E10-3DF74C252170}"/>
              </a:ext>
            </a:extLst>
          </p:cNvPr>
          <p:cNvSpPr/>
          <p:nvPr/>
        </p:nvSpPr>
        <p:spPr>
          <a:xfrm>
            <a:off x="671804" y="1212236"/>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Scope</a:t>
            </a:r>
            <a:endParaRPr lang="it-IT" b="1" dirty="0">
              <a:solidFill>
                <a:srgbClr val="445469"/>
              </a:solidFill>
            </a:endParaRPr>
          </a:p>
        </p:txBody>
      </p:sp>
      <p:sp>
        <p:nvSpPr>
          <p:cNvPr id="7" name="Rectangle 6">
            <a:extLst>
              <a:ext uri="{FF2B5EF4-FFF2-40B4-BE49-F238E27FC236}">
                <a16:creationId xmlns="" xmlns:a16="http://schemas.microsoft.com/office/drawing/2014/main" id="{1E583E7F-3776-4CBF-8DCC-276ED3E7FC00}"/>
              </a:ext>
            </a:extLst>
          </p:cNvPr>
          <p:cNvSpPr/>
          <p:nvPr/>
        </p:nvSpPr>
        <p:spPr>
          <a:xfrm>
            <a:off x="6096000" y="1590871"/>
            <a:ext cx="5040000" cy="270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How can gas systems helps the balancing of the power systems?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Which are the available technologies for transmission systems to increase the cooperation with power systems (P2G, power recovery from Pressure Reduction Stations etc.)?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How further allow the transmission of new gases in the current systems, which are the limitation (physical, standards availability etc.)?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445469"/>
                </a:solidFill>
                <a:effectLst/>
                <a:uLnTx/>
                <a:uFillTx/>
                <a:latin typeface="Arial"/>
                <a:ea typeface="微软雅黑"/>
                <a:cs typeface="+mn-cs"/>
              </a:rPr>
              <a:t>What is necessary to do to have a real gas assets readiness for the transmission systems for new gases?</a:t>
            </a:r>
          </a:p>
        </p:txBody>
      </p:sp>
      <p:sp>
        <p:nvSpPr>
          <p:cNvPr id="8" name="Rectangle 7">
            <a:extLst>
              <a:ext uri="{FF2B5EF4-FFF2-40B4-BE49-F238E27FC236}">
                <a16:creationId xmlns="" xmlns:a16="http://schemas.microsoft.com/office/drawing/2014/main" id="{ACE10009-8AB9-4462-9537-18EFB8DA3629}"/>
              </a:ext>
            </a:extLst>
          </p:cNvPr>
          <p:cNvSpPr/>
          <p:nvPr/>
        </p:nvSpPr>
        <p:spPr>
          <a:xfrm>
            <a:off x="6096000" y="1212236"/>
            <a:ext cx="5040000"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Questions to address</a:t>
            </a:r>
            <a:endParaRPr lang="it-IT" b="1" dirty="0">
              <a:solidFill>
                <a:srgbClr val="445469"/>
              </a:solidFill>
            </a:endParaRPr>
          </a:p>
        </p:txBody>
      </p:sp>
      <p:sp>
        <p:nvSpPr>
          <p:cNvPr id="9" name="Rectangle 8">
            <a:extLst>
              <a:ext uri="{FF2B5EF4-FFF2-40B4-BE49-F238E27FC236}">
                <a16:creationId xmlns="" xmlns:a16="http://schemas.microsoft.com/office/drawing/2014/main" id="{1B1AFF40-3B9F-496B-BD48-9994C6A6A3F4}"/>
              </a:ext>
            </a:extLst>
          </p:cNvPr>
          <p:cNvSpPr/>
          <p:nvPr/>
        </p:nvSpPr>
        <p:spPr>
          <a:xfrm>
            <a:off x="671804" y="4747810"/>
            <a:ext cx="10464196" cy="1440000"/>
          </a:xfrm>
          <a:prstGeom prst="rect">
            <a:avLst/>
          </a:prstGeom>
          <a:no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445469"/>
              </a:solidFill>
            </a:endParaRPr>
          </a:p>
        </p:txBody>
      </p:sp>
      <p:sp>
        <p:nvSpPr>
          <p:cNvPr id="10" name="Rectangle 9">
            <a:extLst>
              <a:ext uri="{FF2B5EF4-FFF2-40B4-BE49-F238E27FC236}">
                <a16:creationId xmlns="" xmlns:a16="http://schemas.microsoft.com/office/drawing/2014/main" id="{B27087C3-C5F7-429B-B50D-4D48C41EAF9F}"/>
              </a:ext>
            </a:extLst>
          </p:cNvPr>
          <p:cNvSpPr/>
          <p:nvPr/>
        </p:nvSpPr>
        <p:spPr>
          <a:xfrm>
            <a:off x="658813" y="4387810"/>
            <a:ext cx="10464196" cy="360000"/>
          </a:xfrm>
          <a:prstGeom prst="rect">
            <a:avLst/>
          </a:prstGeom>
          <a:solidFill>
            <a:srgbClr val="DEF0FA"/>
          </a:solidFill>
          <a:ln w="19050">
            <a:solidFill>
              <a:srgbClr val="DEF0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5469"/>
                </a:solidFill>
              </a:rPr>
              <a:t>Chapter Proposal</a:t>
            </a:r>
            <a:endParaRPr lang="it-IT" b="1" dirty="0">
              <a:solidFill>
                <a:srgbClr val="445469"/>
              </a:solidFill>
            </a:endParaRPr>
          </a:p>
        </p:txBody>
      </p:sp>
      <p:grpSp>
        <p:nvGrpSpPr>
          <p:cNvPr id="2" name="Group 1">
            <a:extLst>
              <a:ext uri="{FF2B5EF4-FFF2-40B4-BE49-F238E27FC236}">
                <a16:creationId xmlns="" xmlns:a16="http://schemas.microsoft.com/office/drawing/2014/main" id="{C5FDC230-2BCE-4FA8-B0E7-52BB0297CB2E}"/>
              </a:ext>
            </a:extLst>
          </p:cNvPr>
          <p:cNvGrpSpPr/>
          <p:nvPr/>
        </p:nvGrpSpPr>
        <p:grpSpPr>
          <a:xfrm>
            <a:off x="765264" y="4818074"/>
            <a:ext cx="3240000" cy="1293166"/>
            <a:chOff x="849084" y="4818074"/>
            <a:chExt cx="3240000" cy="540000"/>
          </a:xfrm>
        </p:grpSpPr>
        <p:sp>
          <p:nvSpPr>
            <p:cNvPr id="11" name="Rectangle 10">
              <a:extLst>
                <a:ext uri="{FF2B5EF4-FFF2-40B4-BE49-F238E27FC236}">
                  <a16:creationId xmlns="" xmlns:a16="http://schemas.microsoft.com/office/drawing/2014/main" id="{A5E10DA0-A016-4B59-849A-C40EA56BFBED}"/>
                </a:ext>
              </a:extLst>
            </p:cNvPr>
            <p:cNvSpPr/>
            <p:nvPr/>
          </p:nvSpPr>
          <p:spPr>
            <a:xfrm>
              <a:off x="849084" y="4818074"/>
              <a:ext cx="3240000" cy="54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45469"/>
                  </a:solidFill>
                </a:rPr>
                <a:t>Sector coupling – Examples of cooperation</a:t>
              </a:r>
            </a:p>
          </p:txBody>
        </p:sp>
        <p:sp>
          <p:nvSpPr>
            <p:cNvPr id="12" name="Rectangle 11">
              <a:extLst>
                <a:ext uri="{FF2B5EF4-FFF2-40B4-BE49-F238E27FC236}">
                  <a16:creationId xmlns="" xmlns:a16="http://schemas.microsoft.com/office/drawing/2014/main" id="{011BD146-6566-42EC-B619-8D6118C4A462}"/>
                </a:ext>
              </a:extLst>
            </p:cNvPr>
            <p:cNvSpPr/>
            <p:nvPr/>
          </p:nvSpPr>
          <p:spPr>
            <a:xfrm>
              <a:off x="862645" y="4818074"/>
              <a:ext cx="252000" cy="540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1</a:t>
              </a:r>
              <a:endParaRPr lang="it-IT" dirty="0">
                <a:solidFill>
                  <a:srgbClr val="445469"/>
                </a:solidFill>
              </a:endParaRPr>
            </a:p>
          </p:txBody>
        </p:sp>
      </p:grpSp>
      <p:sp>
        <p:nvSpPr>
          <p:cNvPr id="15" name="Rectangle 14">
            <a:extLst>
              <a:ext uri="{FF2B5EF4-FFF2-40B4-BE49-F238E27FC236}">
                <a16:creationId xmlns="" xmlns:a16="http://schemas.microsoft.com/office/drawing/2014/main" id="{C09E00C6-B09C-440A-A894-497721640B9B}"/>
              </a:ext>
            </a:extLst>
          </p:cNvPr>
          <p:cNvSpPr/>
          <p:nvPr/>
        </p:nvSpPr>
        <p:spPr>
          <a:xfrm>
            <a:off x="4297435" y="4818074"/>
            <a:ext cx="3240000" cy="1293166"/>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lgn="ctr"/>
            <a:r>
              <a:rPr lang="en-US" sz="1400" dirty="0">
                <a:solidFill>
                  <a:srgbClr val="445469"/>
                </a:solidFill>
              </a:rPr>
              <a:t>Study cases in operating hydrogen grids and H2 readiness studies</a:t>
            </a:r>
          </a:p>
        </p:txBody>
      </p:sp>
      <p:sp>
        <p:nvSpPr>
          <p:cNvPr id="21" name="Rectangle 20">
            <a:extLst>
              <a:ext uri="{FF2B5EF4-FFF2-40B4-BE49-F238E27FC236}">
                <a16:creationId xmlns="" xmlns:a16="http://schemas.microsoft.com/office/drawing/2014/main" id="{77DB4CE1-E9BE-4C6D-813D-281C5E0FE3E6}"/>
              </a:ext>
            </a:extLst>
          </p:cNvPr>
          <p:cNvSpPr/>
          <p:nvPr/>
        </p:nvSpPr>
        <p:spPr>
          <a:xfrm>
            <a:off x="4301875" y="4818074"/>
            <a:ext cx="252000" cy="1293166"/>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2</a:t>
            </a:r>
            <a:endParaRPr lang="it-IT" dirty="0">
              <a:solidFill>
                <a:srgbClr val="445469"/>
              </a:solidFill>
            </a:endParaRPr>
          </a:p>
        </p:txBody>
      </p:sp>
      <p:grpSp>
        <p:nvGrpSpPr>
          <p:cNvPr id="14" name="Group 13">
            <a:extLst>
              <a:ext uri="{FF2B5EF4-FFF2-40B4-BE49-F238E27FC236}">
                <a16:creationId xmlns="" xmlns:a16="http://schemas.microsoft.com/office/drawing/2014/main" id="{EBC3B3E7-D03D-4C63-A06E-2AFAD446E67F}"/>
              </a:ext>
            </a:extLst>
          </p:cNvPr>
          <p:cNvGrpSpPr/>
          <p:nvPr/>
        </p:nvGrpSpPr>
        <p:grpSpPr>
          <a:xfrm>
            <a:off x="7829606" y="4818074"/>
            <a:ext cx="3240000" cy="1293166"/>
            <a:chOff x="7578146" y="4818074"/>
            <a:chExt cx="3240000" cy="540000"/>
          </a:xfrm>
        </p:grpSpPr>
        <p:sp>
          <p:nvSpPr>
            <p:cNvPr id="18" name="Rectangle 17">
              <a:extLst>
                <a:ext uri="{FF2B5EF4-FFF2-40B4-BE49-F238E27FC236}">
                  <a16:creationId xmlns="" xmlns:a16="http://schemas.microsoft.com/office/drawing/2014/main" id="{20F4A942-6F37-4F87-A02F-AB9DE8EF5605}"/>
                </a:ext>
              </a:extLst>
            </p:cNvPr>
            <p:cNvSpPr/>
            <p:nvPr/>
          </p:nvSpPr>
          <p:spPr>
            <a:xfrm>
              <a:off x="7578146" y="4818074"/>
              <a:ext cx="3240000" cy="540000"/>
            </a:xfrm>
            <a:prstGeom prst="rect">
              <a:avLst/>
            </a:prstGeom>
            <a:no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400" dirty="0">
                  <a:solidFill>
                    <a:srgbClr val="FF0000"/>
                  </a:solidFill>
                </a:rPr>
                <a:t>New gases: best practices and study cases in operating transmission systems </a:t>
              </a:r>
            </a:p>
          </p:txBody>
        </p:sp>
        <p:sp>
          <p:nvSpPr>
            <p:cNvPr id="22" name="Rectangle 21">
              <a:extLst>
                <a:ext uri="{FF2B5EF4-FFF2-40B4-BE49-F238E27FC236}">
                  <a16:creationId xmlns="" xmlns:a16="http://schemas.microsoft.com/office/drawing/2014/main" id="{098A2BF0-1E45-464F-B33E-C3ED6823ED7D}"/>
                </a:ext>
              </a:extLst>
            </p:cNvPr>
            <p:cNvSpPr/>
            <p:nvPr/>
          </p:nvSpPr>
          <p:spPr>
            <a:xfrm>
              <a:off x="7578146" y="4818074"/>
              <a:ext cx="252000" cy="540000"/>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5469"/>
                  </a:solidFill>
                </a:rPr>
                <a:t>3</a:t>
              </a:r>
              <a:endParaRPr lang="it-IT" dirty="0">
                <a:solidFill>
                  <a:srgbClr val="445469"/>
                </a:solidFill>
              </a:endParaRPr>
            </a:p>
          </p:txBody>
        </p:sp>
      </p:grpSp>
      <p:sp>
        <p:nvSpPr>
          <p:cNvPr id="13" name="灯片编号占位符 12"/>
          <p:cNvSpPr>
            <a:spLocks noGrp="1"/>
          </p:cNvSpPr>
          <p:nvPr>
            <p:ph type="sldNum" sz="quarter" idx="12"/>
          </p:nvPr>
        </p:nvSpPr>
        <p:spPr/>
        <p:txBody>
          <a:bodyPr/>
          <a:lstStyle/>
          <a:p>
            <a:fld id="{49AE70B2-8BF9-45C0-BB95-33D1B9D3A854}" type="slidenum">
              <a:rPr lang="zh-CN" altLang="en-US" smtClean="0"/>
              <a:t>37</a:t>
            </a:fld>
            <a:endParaRPr lang="en-US" altLang="zh-CN"/>
          </a:p>
        </p:txBody>
      </p:sp>
    </p:spTree>
    <p:extLst>
      <p:ext uri="{BB962C8B-B14F-4D97-AF65-F5344CB8AC3E}">
        <p14:creationId xmlns:p14="http://schemas.microsoft.com/office/powerpoint/2010/main" val="1454581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50D28743-5D88-406B-B972-C560927E64DF}"/>
              </a:ext>
            </a:extLst>
          </p:cNvPr>
          <p:cNvSpPr>
            <a:spLocks noGrp="1"/>
          </p:cNvSpPr>
          <p:nvPr>
            <p:ph idx="1"/>
          </p:nvPr>
        </p:nvSpPr>
        <p:spPr>
          <a:xfrm>
            <a:off x="353695" y="1106170"/>
            <a:ext cx="11376025" cy="4939030"/>
          </a:xfrm>
        </p:spPr>
        <p:txBody>
          <a:bodyPr>
            <a:normAutofit/>
          </a:bodyPr>
          <a:lstStyle/>
          <a:p>
            <a:pPr marL="0" indent="0">
              <a:buNone/>
            </a:pPr>
            <a:endParaRPr lang="it-IT" sz="2000" b="0" dirty="0"/>
          </a:p>
          <a:p>
            <a:pPr marL="0" indent="0">
              <a:buNone/>
            </a:pPr>
            <a:endParaRPr lang="it-IT" sz="2000" b="0" dirty="0"/>
          </a:p>
          <a:p>
            <a:pPr marL="0" indent="0">
              <a:buNone/>
            </a:pPr>
            <a:endParaRPr lang="it-IT" dirty="0"/>
          </a:p>
        </p:txBody>
      </p:sp>
      <p:sp>
        <p:nvSpPr>
          <p:cNvPr id="6" name="Content Placeholder 1">
            <a:extLst>
              <a:ext uri="{FF2B5EF4-FFF2-40B4-BE49-F238E27FC236}">
                <a16:creationId xmlns="" xmlns:a16="http://schemas.microsoft.com/office/drawing/2014/main" id="{0638FA71-34E0-4EC8-A8F0-F010742A4686}"/>
              </a:ext>
            </a:extLst>
          </p:cNvPr>
          <p:cNvSpPr txBox="1">
            <a:spLocks/>
          </p:cNvSpPr>
          <p:nvPr/>
        </p:nvSpPr>
        <p:spPr>
          <a:xfrm>
            <a:off x="353695" y="1812607"/>
            <a:ext cx="11456035" cy="47593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200"/>
              </a:spcAft>
              <a:buFont typeface="Arial" panose="020B0604020202020204" pitchFamily="34" charset="0"/>
              <a:buChar char="●"/>
              <a:defRPr sz="2400" b="0" u="none" strike="noStrike" kern="1200" cap="none" spc="50" normalizeH="0" baseline="0">
                <a:solidFill>
                  <a:schemeClr val="tx1"/>
                </a:solidFill>
                <a:uFillTx/>
                <a:latin typeface="微软雅黑 (标题)"/>
                <a:ea typeface="+mn-ea"/>
                <a:cs typeface="+mn-cs"/>
              </a:defRPr>
            </a:lvl1pPr>
            <a:lvl2pPr marL="457200" indent="0" algn="l" defTabSz="914400" rtl="0" eaLnBrk="1" fontAlgn="auto" latinLnBrk="0" hangingPunct="1">
              <a:lnSpc>
                <a:spcPct val="150000"/>
              </a:lnSpc>
              <a:spcBef>
                <a:spcPts val="0"/>
              </a:spcBef>
              <a:spcAft>
                <a:spcPts val="1200"/>
              </a:spcAft>
              <a:buFont typeface="Arial" panose="020B0604020202020204" pitchFamily="34" charset="0"/>
              <a:buNone/>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50000"/>
              </a:lnSpc>
              <a:spcBef>
                <a:spcPts val="0"/>
              </a:spcBef>
              <a:spcAft>
                <a:spcPts val="12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mn-ea"/>
              </a:rPr>
              <a:t>The </a:t>
            </a:r>
            <a:r>
              <a:rPr kumimoji="0" lang="it-IT" sz="2000" b="0" i="0" u="none" strike="noStrike" kern="1200" cap="none" spc="0" normalizeH="0" baseline="0" noProof="0" dirty="0" smtClean="0">
                <a:ln>
                  <a:noFill/>
                </a:ln>
                <a:solidFill>
                  <a:prstClr val="black"/>
                </a:solidFill>
                <a:effectLst/>
                <a:uLnTx/>
                <a:uFillTx/>
                <a:latin typeface="+mn-ea"/>
              </a:rPr>
              <a:t>main differences between </a:t>
            </a:r>
            <a:r>
              <a:rPr kumimoji="0" lang="it-IT" sz="2000" b="0" i="0" u="none" strike="noStrike" kern="1200" cap="none" spc="0" normalizeH="0" baseline="0" noProof="0" dirty="0">
                <a:ln>
                  <a:noFill/>
                </a:ln>
                <a:solidFill>
                  <a:prstClr val="black"/>
                </a:solidFill>
                <a:effectLst/>
                <a:uLnTx/>
                <a:uFillTx/>
                <a:latin typeface="+mn-ea"/>
              </a:rPr>
              <a:t>the </a:t>
            </a:r>
            <a:r>
              <a:rPr kumimoji="0" lang="it-IT" sz="2000" b="0" i="0" u="none" strike="noStrike" kern="1200" cap="none" spc="0" normalizeH="0" baseline="0" noProof="0" dirty="0" smtClean="0">
                <a:ln>
                  <a:noFill/>
                </a:ln>
                <a:solidFill>
                  <a:prstClr val="black"/>
                </a:solidFill>
                <a:effectLst/>
                <a:uLnTx/>
                <a:uFillTx/>
                <a:latin typeface="+mn-ea"/>
              </a:rPr>
              <a:t>proposal done at the beginning </a:t>
            </a:r>
            <a:r>
              <a:rPr kumimoji="0" lang="it-IT" sz="2000" b="0" i="0" u="none" strike="noStrike" kern="1200" cap="none" spc="0" normalizeH="0" baseline="0" noProof="0" dirty="0">
                <a:ln>
                  <a:noFill/>
                </a:ln>
                <a:solidFill>
                  <a:prstClr val="black"/>
                </a:solidFill>
                <a:effectLst/>
                <a:uLnTx/>
                <a:uFillTx/>
                <a:latin typeface="+mn-ea"/>
              </a:rPr>
              <a:t>of the </a:t>
            </a:r>
            <a:r>
              <a:rPr kumimoji="0" lang="it-IT" sz="2000" b="0" i="0" u="none" strike="noStrike" kern="1200" cap="none" spc="0" normalizeH="0" baseline="0" noProof="0" dirty="0" smtClean="0">
                <a:ln>
                  <a:noFill/>
                </a:ln>
                <a:solidFill>
                  <a:prstClr val="black"/>
                </a:solidFill>
                <a:effectLst/>
                <a:uLnTx/>
                <a:uFillTx/>
                <a:latin typeface="+mn-ea"/>
              </a:rPr>
              <a:t>triennium </a:t>
            </a:r>
            <a:r>
              <a:rPr kumimoji="0" lang="it-IT" sz="2000" b="0" i="0" u="none" strike="noStrike" kern="1200" cap="none" spc="0" normalizeH="0" baseline="0" noProof="0" dirty="0">
                <a:ln>
                  <a:noFill/>
                </a:ln>
                <a:solidFill>
                  <a:prstClr val="black"/>
                </a:solidFill>
                <a:effectLst/>
                <a:uLnTx/>
                <a:uFillTx/>
                <a:latin typeface="+mn-ea"/>
              </a:rPr>
              <a:t>and the </a:t>
            </a:r>
            <a:r>
              <a:rPr kumimoji="0" lang="it-IT" sz="2000" b="0" i="0" u="none" strike="noStrike" kern="1200" cap="none" spc="0" normalizeH="0" baseline="0" noProof="0" dirty="0" smtClean="0">
                <a:ln>
                  <a:noFill/>
                </a:ln>
                <a:solidFill>
                  <a:prstClr val="black"/>
                </a:solidFill>
                <a:effectLst/>
                <a:uLnTx/>
                <a:uFillTx/>
                <a:latin typeface="+mn-ea"/>
              </a:rPr>
              <a:t>decisions </a:t>
            </a:r>
            <a:r>
              <a:rPr kumimoji="0" lang="it-IT" sz="2000" b="0" i="0" u="none" strike="noStrike" kern="1200" cap="none" spc="0" normalizeH="0" baseline="0" noProof="0" dirty="0">
                <a:ln>
                  <a:noFill/>
                </a:ln>
                <a:solidFill>
                  <a:prstClr val="black"/>
                </a:solidFill>
                <a:effectLst/>
                <a:uLnTx/>
                <a:uFillTx/>
                <a:latin typeface="+mn-ea"/>
              </a:rPr>
              <a:t>made after </a:t>
            </a:r>
            <a:r>
              <a:rPr kumimoji="0" lang="it-IT" sz="2000" b="0" i="0" u="none" strike="noStrike" kern="1200" cap="none" spc="0" normalizeH="0" baseline="0" noProof="0" dirty="0" smtClean="0">
                <a:ln>
                  <a:noFill/>
                </a:ln>
                <a:solidFill>
                  <a:prstClr val="black"/>
                </a:solidFill>
                <a:effectLst/>
                <a:uLnTx/>
                <a:uFillTx/>
                <a:latin typeface="+mn-ea"/>
              </a:rPr>
              <a:t>discussion </a:t>
            </a:r>
            <a:r>
              <a:rPr kumimoji="0" lang="it-IT" sz="2000" b="0" i="0" u="none" strike="noStrike" kern="1200" cap="none" spc="0" normalizeH="0" baseline="0" noProof="0" dirty="0">
                <a:ln>
                  <a:noFill/>
                </a:ln>
                <a:solidFill>
                  <a:prstClr val="black"/>
                </a:solidFill>
                <a:effectLst/>
                <a:uLnTx/>
                <a:uFillTx/>
                <a:latin typeface="+mn-ea"/>
              </a:rPr>
              <a:t>with the SG Leaders are the following </a:t>
            </a:r>
            <a:r>
              <a:rPr kumimoji="0" lang="it-IT" sz="2000" b="0" i="0" u="none" strike="noStrike" kern="1200" cap="none" spc="0" normalizeH="0" baseline="0" noProof="0" dirty="0" smtClean="0">
                <a:ln>
                  <a:noFill/>
                </a:ln>
                <a:solidFill>
                  <a:prstClr val="black"/>
                </a:solidFill>
                <a:effectLst/>
                <a:uLnTx/>
                <a:uFillTx/>
                <a:latin typeface="+mn-ea"/>
              </a:rPr>
              <a:t>ones:</a:t>
            </a:r>
            <a:endParaRPr kumimoji="0" lang="it-IT" sz="2000" b="0" i="0" u="none" strike="noStrike" kern="1200" cap="none" spc="0" normalizeH="0" baseline="0" noProof="0" dirty="0">
              <a:ln>
                <a:noFill/>
              </a:ln>
              <a:solidFill>
                <a:prstClr val="black"/>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000" dirty="0">
              <a:solidFill>
                <a:prstClr val="black"/>
              </a:solidFill>
              <a:latin typeface="+mn-ea"/>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000" b="0" i="0" u="none" strike="noStrike" kern="1200" cap="none" spc="0" normalizeH="0" baseline="0" noProof="0" dirty="0">
                <a:ln>
                  <a:noFill/>
                </a:ln>
                <a:solidFill>
                  <a:prstClr val="black"/>
                </a:solidFill>
                <a:effectLst/>
                <a:uLnTx/>
                <a:uFillTx/>
                <a:latin typeface="+mn-ea"/>
              </a:rPr>
              <a:t>SG3 </a:t>
            </a:r>
            <a:r>
              <a:rPr kumimoji="0" lang="it-IT" sz="2000" b="0" i="0" u="none" strike="noStrike" kern="1200" cap="none" spc="0" normalizeH="0" baseline="0" noProof="0" dirty="0" smtClean="0">
                <a:ln>
                  <a:noFill/>
                </a:ln>
                <a:solidFill>
                  <a:prstClr val="black"/>
                </a:solidFill>
                <a:effectLst/>
                <a:uLnTx/>
                <a:uFillTx/>
                <a:latin typeface="+mn-ea"/>
              </a:rPr>
              <a:t>will partially </a:t>
            </a:r>
            <a:r>
              <a:rPr kumimoji="0" lang="it-IT" sz="2000" b="0" i="0" u="none" strike="noStrike" kern="1200" cap="none" spc="0" normalizeH="0" baseline="0" noProof="0" dirty="0">
                <a:ln>
                  <a:noFill/>
                </a:ln>
                <a:solidFill>
                  <a:prstClr val="black"/>
                </a:solidFill>
                <a:effectLst/>
                <a:uLnTx/>
                <a:uFillTx/>
                <a:latin typeface="+mn-ea"/>
              </a:rPr>
              <a:t>deal with </a:t>
            </a:r>
            <a:r>
              <a:rPr kumimoji="0" lang="it-IT" sz="2000" b="0" i="0" u="none" strike="noStrike" kern="1200" cap="none" spc="0" normalizeH="0" baseline="0" noProof="0" dirty="0" smtClean="0">
                <a:ln>
                  <a:noFill/>
                </a:ln>
                <a:solidFill>
                  <a:prstClr val="black"/>
                </a:solidFill>
                <a:effectLst/>
                <a:uLnTx/>
                <a:uFillTx/>
                <a:latin typeface="+mn-ea"/>
              </a:rPr>
              <a:t>regulations </a:t>
            </a:r>
            <a:r>
              <a:rPr kumimoji="0" lang="it-IT" sz="2000" b="0" i="0" u="none" strike="noStrike" kern="1200" cap="none" spc="0" normalizeH="0" baseline="0" noProof="0" dirty="0">
                <a:ln>
                  <a:noFill/>
                </a:ln>
                <a:solidFill>
                  <a:prstClr val="black"/>
                </a:solidFill>
                <a:effectLst/>
                <a:uLnTx/>
                <a:uFillTx/>
                <a:latin typeface="+mn-ea"/>
              </a:rPr>
              <a:t>of new </a:t>
            </a:r>
            <a:r>
              <a:rPr kumimoji="0" lang="it-IT" sz="2000" b="0" i="0" u="none" strike="noStrike" kern="1200" cap="none" spc="0" normalizeH="0" baseline="0" noProof="0" dirty="0" smtClean="0">
                <a:ln>
                  <a:noFill/>
                </a:ln>
                <a:solidFill>
                  <a:prstClr val="black"/>
                </a:solidFill>
                <a:effectLst/>
                <a:uLnTx/>
                <a:uFillTx/>
                <a:latin typeface="+mn-ea"/>
              </a:rPr>
              <a:t>gases, covering </a:t>
            </a:r>
            <a:r>
              <a:rPr kumimoji="0" lang="it-IT" sz="2000" b="0" i="0" u="none" strike="noStrike" kern="1200" cap="none" spc="0" normalizeH="0" baseline="0" noProof="0" dirty="0">
                <a:ln>
                  <a:noFill/>
                </a:ln>
                <a:solidFill>
                  <a:prstClr val="black"/>
                </a:solidFill>
                <a:effectLst/>
                <a:uLnTx/>
                <a:uFillTx/>
                <a:latin typeface="+mn-ea"/>
              </a:rPr>
              <a:t>some </a:t>
            </a:r>
            <a:r>
              <a:rPr kumimoji="0" lang="it-IT" sz="2000" b="0" i="0" u="none" strike="noStrike" kern="1200" cap="none" spc="0" normalizeH="0" baseline="0" noProof="0" dirty="0" smtClean="0">
                <a:ln>
                  <a:noFill/>
                </a:ln>
                <a:solidFill>
                  <a:prstClr val="black"/>
                </a:solidFill>
                <a:effectLst/>
                <a:uLnTx/>
                <a:uFillTx/>
                <a:latin typeface="+mn-ea"/>
              </a:rPr>
              <a:t>topics which were meant </a:t>
            </a:r>
            <a:r>
              <a:rPr kumimoji="0" lang="it-IT" sz="2000" b="0" i="0" u="none" strike="noStrike" kern="1200" cap="none" spc="0" normalizeH="0" baseline="0" noProof="0" dirty="0">
                <a:ln>
                  <a:noFill/>
                </a:ln>
                <a:solidFill>
                  <a:prstClr val="black"/>
                </a:solidFill>
                <a:effectLst/>
                <a:uLnTx/>
                <a:uFillTx/>
                <a:latin typeface="+mn-ea"/>
              </a:rPr>
              <a:t>to be part of </a:t>
            </a:r>
            <a:r>
              <a:rPr kumimoji="0" lang="it-IT" sz="2000" b="0" i="0" u="none" strike="noStrike" kern="1200" cap="none" spc="0" normalizeH="0" baseline="0" noProof="0" dirty="0" smtClean="0">
                <a:ln>
                  <a:noFill/>
                </a:ln>
                <a:solidFill>
                  <a:prstClr val="black"/>
                </a:solidFill>
                <a:effectLst/>
                <a:uLnTx/>
                <a:uFillTx/>
                <a:latin typeface="+mn-ea"/>
              </a:rPr>
              <a:t>SG4;</a:t>
            </a:r>
            <a:endParaRPr kumimoji="0" lang="it-IT" sz="2000" b="0" i="0" u="none" strike="noStrike" kern="1200" cap="none" spc="0" normalizeH="0" baseline="0" noProof="0" dirty="0">
              <a:ln>
                <a:noFill/>
              </a:ln>
              <a:solidFill>
                <a:prstClr val="black"/>
              </a:solidFill>
              <a:effectLst/>
              <a:uLnTx/>
              <a:uFillTx/>
              <a:latin typeface="+mn-ea"/>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it-IT" sz="2000" dirty="0">
                <a:solidFill>
                  <a:prstClr val="black"/>
                </a:solidFill>
                <a:latin typeface="+mn-ea"/>
              </a:rPr>
              <a:t>SG3 </a:t>
            </a:r>
            <a:r>
              <a:rPr lang="it-IT" sz="2000" dirty="0" smtClean="0">
                <a:solidFill>
                  <a:prstClr val="black"/>
                </a:solidFill>
                <a:latin typeface="+mn-ea"/>
              </a:rPr>
              <a:t>decided </a:t>
            </a:r>
            <a:r>
              <a:rPr lang="it-IT" sz="2000" dirty="0">
                <a:solidFill>
                  <a:prstClr val="black"/>
                </a:solidFill>
                <a:latin typeface="+mn-ea"/>
              </a:rPr>
              <a:t>to </a:t>
            </a:r>
            <a:r>
              <a:rPr lang="it-IT" sz="2000" dirty="0" smtClean="0">
                <a:solidFill>
                  <a:prstClr val="black"/>
                </a:solidFill>
                <a:latin typeface="+mn-ea"/>
              </a:rPr>
              <a:t>present </a:t>
            </a:r>
            <a:r>
              <a:rPr lang="it-IT" sz="2000" dirty="0">
                <a:solidFill>
                  <a:prstClr val="black"/>
                </a:solidFill>
                <a:latin typeface="+mn-ea"/>
              </a:rPr>
              <a:t>study </a:t>
            </a:r>
            <a:r>
              <a:rPr lang="it-IT" sz="2000" dirty="0" smtClean="0">
                <a:solidFill>
                  <a:prstClr val="black"/>
                </a:solidFill>
                <a:latin typeface="+mn-ea"/>
              </a:rPr>
              <a:t>cases related </a:t>
            </a:r>
            <a:r>
              <a:rPr lang="it-IT" sz="2000" dirty="0">
                <a:solidFill>
                  <a:prstClr val="black"/>
                </a:solidFill>
                <a:latin typeface="+mn-ea"/>
              </a:rPr>
              <a:t>to new </a:t>
            </a:r>
            <a:r>
              <a:rPr lang="it-IT" sz="2000" dirty="0" smtClean="0">
                <a:solidFill>
                  <a:prstClr val="black"/>
                </a:solidFill>
                <a:latin typeface="+mn-ea"/>
              </a:rPr>
              <a:t>gases </a:t>
            </a:r>
            <a:r>
              <a:rPr lang="it-IT" sz="2000" dirty="0">
                <a:solidFill>
                  <a:prstClr val="black"/>
                </a:solidFill>
                <a:latin typeface="+mn-ea"/>
              </a:rPr>
              <a:t>in general in </a:t>
            </a:r>
            <a:r>
              <a:rPr lang="it-IT" sz="2000" dirty="0" smtClean="0">
                <a:solidFill>
                  <a:prstClr val="black"/>
                </a:solidFill>
                <a:latin typeface="+mn-ea"/>
              </a:rPr>
              <a:t>chapter </a:t>
            </a:r>
            <a:r>
              <a:rPr lang="it-IT" sz="2000" dirty="0">
                <a:solidFill>
                  <a:prstClr val="black"/>
                </a:solidFill>
                <a:latin typeface="+mn-ea"/>
              </a:rPr>
              <a:t>3, </a:t>
            </a:r>
            <a:r>
              <a:rPr lang="it-IT" sz="2000" dirty="0" smtClean="0">
                <a:solidFill>
                  <a:prstClr val="black"/>
                </a:solidFill>
                <a:latin typeface="+mn-ea"/>
              </a:rPr>
              <a:t>rather having </a:t>
            </a:r>
            <a:r>
              <a:rPr lang="it-IT" sz="2000" dirty="0">
                <a:solidFill>
                  <a:prstClr val="black"/>
                </a:solidFill>
                <a:latin typeface="+mn-ea"/>
              </a:rPr>
              <a:t>a </a:t>
            </a:r>
            <a:r>
              <a:rPr lang="it-IT" sz="2000" dirty="0" smtClean="0">
                <a:solidFill>
                  <a:prstClr val="black"/>
                </a:solidFill>
                <a:latin typeface="+mn-ea"/>
              </a:rPr>
              <a:t>whole chapter </a:t>
            </a:r>
            <a:r>
              <a:rPr lang="it-IT" sz="2000" dirty="0">
                <a:solidFill>
                  <a:prstClr val="black"/>
                </a:solidFill>
                <a:latin typeface="+mn-ea"/>
              </a:rPr>
              <a:t>for biomethane.</a:t>
            </a:r>
            <a:endParaRPr lang="en-US" sz="2000" dirty="0">
              <a:solidFill>
                <a:prstClr val="black"/>
              </a:solidFill>
              <a:latin typeface="+mn-ea"/>
            </a:endParaRPr>
          </a:p>
        </p:txBody>
      </p:sp>
      <p:sp>
        <p:nvSpPr>
          <p:cNvPr id="7" name="Title 3">
            <a:extLst>
              <a:ext uri="{FF2B5EF4-FFF2-40B4-BE49-F238E27FC236}">
                <a16:creationId xmlns="" xmlns:a16="http://schemas.microsoft.com/office/drawing/2014/main" id="{B8C878B2-2012-4D13-B7BF-E16269A8645B}"/>
              </a:ext>
            </a:extLst>
          </p:cNvPr>
          <p:cNvSpPr txBox="1">
            <a:spLocks/>
          </p:cNvSpPr>
          <p:nvPr/>
        </p:nvSpPr>
        <p:spPr>
          <a:xfrm>
            <a:off x="356870" y="386080"/>
            <a:ext cx="11484610" cy="1058227"/>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微软雅黑 (标题)"/>
                <a:ea typeface="+mj-ea"/>
                <a:cs typeface="+mj-cs"/>
              </a:defRPr>
            </a:lvl1pPr>
          </a:lstStyle>
          <a:p>
            <a:r>
              <a:rPr lang="it-IT" dirty="0" smtClean="0">
                <a:latin typeface="+mj-lt"/>
              </a:rPr>
              <a:t>Differences between </a:t>
            </a:r>
            <a:r>
              <a:rPr lang="it-IT" dirty="0">
                <a:latin typeface="+mj-lt"/>
              </a:rPr>
              <a:t>TWP SG </a:t>
            </a:r>
            <a:r>
              <a:rPr lang="it-IT" dirty="0" smtClean="0">
                <a:latin typeface="+mj-lt"/>
              </a:rPr>
              <a:t>proposals </a:t>
            </a:r>
            <a:r>
              <a:rPr lang="it-IT" dirty="0">
                <a:latin typeface="+mj-lt"/>
              </a:rPr>
              <a:t>and SG </a:t>
            </a:r>
            <a:r>
              <a:rPr lang="it-IT" dirty="0" smtClean="0">
                <a:latin typeface="+mj-lt"/>
              </a:rPr>
              <a:t>topics </a:t>
            </a:r>
            <a:r>
              <a:rPr lang="it-IT" dirty="0">
                <a:latin typeface="+mj-lt"/>
              </a:rPr>
              <a:t>after first meeting</a:t>
            </a:r>
          </a:p>
        </p:txBody>
      </p:sp>
      <p:sp>
        <p:nvSpPr>
          <p:cNvPr id="4" name="灯片编号占位符 3"/>
          <p:cNvSpPr>
            <a:spLocks noGrp="1"/>
          </p:cNvSpPr>
          <p:nvPr>
            <p:ph type="sldNum" sz="quarter" idx="12"/>
          </p:nvPr>
        </p:nvSpPr>
        <p:spPr/>
        <p:txBody>
          <a:bodyPr/>
          <a:lstStyle/>
          <a:p>
            <a:fld id="{49AE70B2-8BF9-45C0-BB95-33D1B9D3A854}" type="slidenum">
              <a:rPr lang="zh-CN" altLang="en-US" smtClean="0"/>
              <a:t>38</a:t>
            </a:fld>
            <a:endParaRPr lang="en-US" altLang="zh-CN"/>
          </a:p>
        </p:txBody>
      </p:sp>
    </p:spTree>
    <p:extLst>
      <p:ext uri="{BB962C8B-B14F-4D97-AF65-F5344CB8AC3E}">
        <p14:creationId xmlns:p14="http://schemas.microsoft.com/office/powerpoint/2010/main" val="3122287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64083" y="107548"/>
            <a:ext cx="11456035" cy="705485"/>
          </a:xfrm>
        </p:spPr>
        <p:txBody>
          <a:bodyPr>
            <a:normAutofit/>
          </a:bodyPr>
          <a:lstStyle/>
          <a:p>
            <a:r>
              <a:rPr lang="en-US" altLang="zh-CN" dirty="0" smtClean="0"/>
              <a:t>Organisational Chart</a:t>
            </a:r>
            <a:endParaRPr lang="zh-CN" altLang="en-US" dirty="0"/>
          </a:p>
        </p:txBody>
      </p:sp>
      <p:grpSp>
        <p:nvGrpSpPr>
          <p:cNvPr id="4" name="Gruppo 3">
            <a:extLst>
              <a:ext uri="{FF2B5EF4-FFF2-40B4-BE49-F238E27FC236}">
                <a16:creationId xmlns="" xmlns:a16="http://schemas.microsoft.com/office/drawing/2014/main" id="{03B91DDE-7551-4768-89A3-B99DB6CD983E}"/>
              </a:ext>
            </a:extLst>
          </p:cNvPr>
          <p:cNvGrpSpPr/>
          <p:nvPr/>
        </p:nvGrpSpPr>
        <p:grpSpPr>
          <a:xfrm>
            <a:off x="1406652" y="327543"/>
            <a:ext cx="10521265" cy="5785338"/>
            <a:chOff x="2251082" y="1277578"/>
            <a:chExt cx="7689837" cy="4674353"/>
          </a:xfrm>
        </p:grpSpPr>
        <p:cxnSp>
          <p:nvCxnSpPr>
            <p:cNvPr id="35" name="Connettore 4 8">
              <a:extLst>
                <a:ext uri="{FF2B5EF4-FFF2-40B4-BE49-F238E27FC236}">
                  <a16:creationId xmlns="" xmlns:a16="http://schemas.microsoft.com/office/drawing/2014/main" id="{F8571AA2-DFA8-4E78-94C6-44DB70B02C61}"/>
                </a:ext>
              </a:extLst>
            </p:cNvPr>
            <p:cNvCxnSpPr>
              <a:cxnSpLocks/>
              <a:stCxn id="23" idx="2"/>
              <a:endCxn id="57" idx="0"/>
            </p:cNvCxnSpPr>
            <p:nvPr/>
          </p:nvCxnSpPr>
          <p:spPr>
            <a:xfrm rot="5400000">
              <a:off x="3848900" y="1630187"/>
              <a:ext cx="1291284" cy="320291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6" name="Rettangolo 10">
              <a:extLst>
                <a:ext uri="{FF2B5EF4-FFF2-40B4-BE49-F238E27FC236}">
                  <a16:creationId xmlns="" xmlns:a16="http://schemas.microsoft.com/office/drawing/2014/main" id="{8EC92681-54FA-487B-8AB4-FDAE9D27FACF}"/>
                </a:ext>
              </a:extLst>
            </p:cNvPr>
            <p:cNvSpPr>
              <a:spLocks noChangeArrowheads="1"/>
            </p:cNvSpPr>
            <p:nvPr/>
          </p:nvSpPr>
          <p:spPr bwMode="auto">
            <a:xfrm>
              <a:off x="2251082" y="4250267"/>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LEADER</a:t>
              </a:r>
              <a:endParaRPr lang="it-IT" altLang="it-IT" sz="900" b="1" i="1" dirty="0">
                <a:solidFill>
                  <a:srgbClr val="FFFFFF"/>
                </a:solidFill>
                <a:latin typeface="Gill Sans MT" panose="020B0502020104020203" pitchFamily="34" charset="0"/>
              </a:endParaRPr>
            </a:p>
          </p:txBody>
        </p:sp>
        <p:sp>
          <p:nvSpPr>
            <p:cNvPr id="57" name="AutoShape 13">
              <a:extLst>
                <a:ext uri="{FF2B5EF4-FFF2-40B4-BE49-F238E27FC236}">
                  <a16:creationId xmlns="" xmlns:a16="http://schemas.microsoft.com/office/drawing/2014/main" id="{7AC435EC-EDD7-4552-B6EF-3061E2DA405A}"/>
                </a:ext>
              </a:extLst>
            </p:cNvPr>
            <p:cNvSpPr>
              <a:spLocks noChangeAspect="1" noChangeArrowheads="1"/>
            </p:cNvSpPr>
            <p:nvPr/>
          </p:nvSpPr>
          <p:spPr bwMode="auto">
            <a:xfrm>
              <a:off x="2251082" y="3877287"/>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Mio KOBAYASHI (</a:t>
              </a:r>
              <a:r>
                <a:rPr lang="en-US" sz="900" b="1" kern="0" dirty="0" err="1">
                  <a:solidFill>
                    <a:srgbClr val="000000"/>
                  </a:solidFill>
                  <a:latin typeface="Gill Sans MT" pitchFamily="34" charset="0"/>
                </a:rPr>
                <a:t>Tokio</a:t>
              </a:r>
              <a:r>
                <a:rPr lang="en-US" sz="900" b="1" kern="0" dirty="0">
                  <a:solidFill>
                    <a:srgbClr val="000000"/>
                  </a:solidFill>
                  <a:latin typeface="Gill Sans MT" pitchFamily="34" charset="0"/>
                </a:rPr>
                <a:t> Gas)</a:t>
              </a:r>
              <a:endParaRPr lang="it-IT" sz="900" b="1" kern="0" dirty="0">
                <a:solidFill>
                  <a:srgbClr val="000000"/>
                </a:solidFill>
                <a:latin typeface="Gill Sans MT" pitchFamily="34" charset="0"/>
              </a:endParaRPr>
            </a:p>
          </p:txBody>
        </p:sp>
        <p:sp>
          <p:nvSpPr>
            <p:cNvPr id="64" name="Rettangolo 10">
              <a:extLst>
                <a:ext uri="{FF2B5EF4-FFF2-40B4-BE49-F238E27FC236}">
                  <a16:creationId xmlns="" xmlns:a16="http://schemas.microsoft.com/office/drawing/2014/main" id="{E9A619DE-6C44-463E-AE34-31163D61E1B9}"/>
                </a:ext>
              </a:extLst>
            </p:cNvPr>
            <p:cNvSpPr>
              <a:spLocks noChangeArrowheads="1"/>
            </p:cNvSpPr>
            <p:nvPr/>
          </p:nvSpPr>
          <p:spPr bwMode="auto">
            <a:xfrm>
              <a:off x="2251082" y="4964214"/>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DEPUTY LEADER</a:t>
              </a:r>
              <a:endParaRPr lang="it-IT" altLang="it-IT" sz="900" b="1" i="1" dirty="0">
                <a:solidFill>
                  <a:srgbClr val="FFFFFF"/>
                </a:solidFill>
                <a:latin typeface="Gill Sans MT" panose="020B0502020104020203" pitchFamily="34" charset="0"/>
              </a:endParaRPr>
            </a:p>
          </p:txBody>
        </p:sp>
        <p:sp>
          <p:nvSpPr>
            <p:cNvPr id="65" name="AutoShape 13">
              <a:extLst>
                <a:ext uri="{FF2B5EF4-FFF2-40B4-BE49-F238E27FC236}">
                  <a16:creationId xmlns="" xmlns:a16="http://schemas.microsoft.com/office/drawing/2014/main" id="{2C891FE1-9817-46E4-9860-7EEE25DE4EA9}"/>
                </a:ext>
              </a:extLst>
            </p:cNvPr>
            <p:cNvSpPr>
              <a:spLocks noChangeAspect="1" noChangeArrowheads="1"/>
            </p:cNvSpPr>
            <p:nvPr/>
          </p:nvSpPr>
          <p:spPr bwMode="auto">
            <a:xfrm>
              <a:off x="2251082" y="4591234"/>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Fabrizio BORRI (Snam)</a:t>
              </a:r>
              <a:endParaRPr lang="it-IT" sz="900" b="1" kern="0" dirty="0">
                <a:solidFill>
                  <a:srgbClr val="000000"/>
                </a:solidFill>
                <a:latin typeface="Gill Sans MT" pitchFamily="34" charset="0"/>
              </a:endParaRPr>
            </a:p>
          </p:txBody>
        </p:sp>
        <p:sp>
          <p:nvSpPr>
            <p:cNvPr id="58" name="Rettangolo 10">
              <a:extLst>
                <a:ext uri="{FF2B5EF4-FFF2-40B4-BE49-F238E27FC236}">
                  <a16:creationId xmlns="" xmlns:a16="http://schemas.microsoft.com/office/drawing/2014/main" id="{9B0E8442-1AD7-45E0-ACD7-1666ED978DDE}"/>
                </a:ext>
              </a:extLst>
            </p:cNvPr>
            <p:cNvSpPr>
              <a:spLocks noChangeArrowheads="1"/>
            </p:cNvSpPr>
            <p:nvPr/>
          </p:nvSpPr>
          <p:spPr bwMode="auto">
            <a:xfrm>
              <a:off x="4386360" y="4250267"/>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LEADER</a:t>
              </a:r>
              <a:endParaRPr lang="it-IT" altLang="it-IT" sz="900" b="1" i="1" dirty="0">
                <a:solidFill>
                  <a:srgbClr val="FFFFFF"/>
                </a:solidFill>
                <a:latin typeface="Gill Sans MT" panose="020B0502020104020203" pitchFamily="34" charset="0"/>
              </a:endParaRPr>
            </a:p>
          </p:txBody>
        </p:sp>
        <p:sp>
          <p:nvSpPr>
            <p:cNvPr id="59" name="AutoShape 13">
              <a:extLst>
                <a:ext uri="{FF2B5EF4-FFF2-40B4-BE49-F238E27FC236}">
                  <a16:creationId xmlns="" xmlns:a16="http://schemas.microsoft.com/office/drawing/2014/main" id="{B5A2FCD6-8EC2-4954-AC0D-86A4A9A4FCDC}"/>
                </a:ext>
              </a:extLst>
            </p:cNvPr>
            <p:cNvSpPr>
              <a:spLocks noChangeAspect="1" noChangeArrowheads="1"/>
            </p:cNvSpPr>
            <p:nvPr/>
          </p:nvSpPr>
          <p:spPr bwMode="auto">
            <a:xfrm>
              <a:off x="4386360" y="3877287"/>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err="1">
                  <a:solidFill>
                    <a:srgbClr val="000000"/>
                  </a:solidFill>
                  <a:latin typeface="Gill Sans MT" pitchFamily="34" charset="0"/>
                </a:rPr>
                <a:t>Marianella</a:t>
              </a:r>
              <a:r>
                <a:rPr lang="en-US" sz="900" b="1" kern="0" dirty="0">
                  <a:solidFill>
                    <a:srgbClr val="000000"/>
                  </a:solidFill>
                  <a:latin typeface="Gill Sans MT" pitchFamily="34" charset="0"/>
                </a:rPr>
                <a:t> OJEDA (</a:t>
              </a:r>
              <a:r>
                <a:rPr lang="en-US" sz="900" b="1" kern="0" dirty="0" err="1">
                  <a:solidFill>
                    <a:srgbClr val="000000"/>
                  </a:solidFill>
                  <a:latin typeface="Gill Sans MT" pitchFamily="34" charset="0"/>
                </a:rPr>
                <a:t>Promigas</a:t>
              </a:r>
              <a:r>
                <a:rPr lang="en-US" sz="900" b="1" kern="0" dirty="0">
                  <a:solidFill>
                    <a:srgbClr val="000000"/>
                  </a:solidFill>
                  <a:latin typeface="Gill Sans MT" pitchFamily="34" charset="0"/>
                </a:rPr>
                <a:t>)</a:t>
              </a:r>
              <a:endParaRPr lang="it-IT" sz="900" b="1" kern="0" dirty="0">
                <a:solidFill>
                  <a:srgbClr val="000000"/>
                </a:solidFill>
                <a:latin typeface="Gill Sans MT" pitchFamily="34" charset="0"/>
              </a:endParaRPr>
            </a:p>
          </p:txBody>
        </p:sp>
        <p:sp>
          <p:nvSpPr>
            <p:cNvPr id="66" name="Rettangolo 10">
              <a:extLst>
                <a:ext uri="{FF2B5EF4-FFF2-40B4-BE49-F238E27FC236}">
                  <a16:creationId xmlns="" xmlns:a16="http://schemas.microsoft.com/office/drawing/2014/main" id="{1401D899-67C3-4EE4-A6DD-E8A6EC05950D}"/>
                </a:ext>
              </a:extLst>
            </p:cNvPr>
            <p:cNvSpPr>
              <a:spLocks noChangeArrowheads="1"/>
            </p:cNvSpPr>
            <p:nvPr/>
          </p:nvSpPr>
          <p:spPr bwMode="auto">
            <a:xfrm>
              <a:off x="4386360" y="4964214"/>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DEPUTY LEADER</a:t>
              </a:r>
              <a:endParaRPr lang="it-IT" altLang="it-IT" sz="900" b="1" i="1" dirty="0">
                <a:solidFill>
                  <a:srgbClr val="FFFFFF"/>
                </a:solidFill>
                <a:latin typeface="Gill Sans MT" panose="020B0502020104020203" pitchFamily="34" charset="0"/>
              </a:endParaRPr>
            </a:p>
          </p:txBody>
        </p:sp>
        <p:sp>
          <p:nvSpPr>
            <p:cNvPr id="67" name="AutoShape 13">
              <a:extLst>
                <a:ext uri="{FF2B5EF4-FFF2-40B4-BE49-F238E27FC236}">
                  <a16:creationId xmlns="" xmlns:a16="http://schemas.microsoft.com/office/drawing/2014/main" id="{1E155717-2555-464A-8CEA-6A2EE621FB96}"/>
                </a:ext>
              </a:extLst>
            </p:cNvPr>
            <p:cNvSpPr>
              <a:spLocks noChangeAspect="1" noChangeArrowheads="1"/>
            </p:cNvSpPr>
            <p:nvPr/>
          </p:nvSpPr>
          <p:spPr bwMode="auto">
            <a:xfrm>
              <a:off x="4386360" y="4591234"/>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err="1">
                  <a:solidFill>
                    <a:srgbClr val="000000"/>
                  </a:solidFill>
                  <a:latin typeface="Gill Sans MT" pitchFamily="34" charset="0"/>
                </a:rPr>
                <a:t>Mohd</a:t>
              </a:r>
              <a:r>
                <a:rPr lang="en-US" sz="900" b="1" kern="0" dirty="0">
                  <a:solidFill>
                    <a:srgbClr val="000000"/>
                  </a:solidFill>
                  <a:latin typeface="Gill Sans MT" pitchFamily="34" charset="0"/>
                </a:rPr>
                <a:t> NAZMI (Petronas)</a:t>
              </a:r>
              <a:endParaRPr lang="it-IT" sz="900" b="1" kern="0" dirty="0">
                <a:solidFill>
                  <a:srgbClr val="000000"/>
                </a:solidFill>
                <a:latin typeface="Gill Sans MT" pitchFamily="34" charset="0"/>
              </a:endParaRPr>
            </a:p>
          </p:txBody>
        </p:sp>
        <p:sp>
          <p:nvSpPr>
            <p:cNvPr id="60" name="Rettangolo 10">
              <a:extLst>
                <a:ext uri="{FF2B5EF4-FFF2-40B4-BE49-F238E27FC236}">
                  <a16:creationId xmlns="" xmlns:a16="http://schemas.microsoft.com/office/drawing/2014/main" id="{8B585830-23CB-4039-BC39-5D677BA7ECBB}"/>
                </a:ext>
              </a:extLst>
            </p:cNvPr>
            <p:cNvSpPr>
              <a:spLocks noChangeArrowheads="1"/>
            </p:cNvSpPr>
            <p:nvPr/>
          </p:nvSpPr>
          <p:spPr bwMode="auto">
            <a:xfrm>
              <a:off x="6521638" y="4250267"/>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LEADER</a:t>
              </a:r>
              <a:endParaRPr lang="it-IT" altLang="it-IT" sz="900" b="1" i="1" dirty="0">
                <a:solidFill>
                  <a:srgbClr val="FFFFFF"/>
                </a:solidFill>
                <a:latin typeface="Gill Sans MT" panose="020B0502020104020203" pitchFamily="34" charset="0"/>
              </a:endParaRPr>
            </a:p>
          </p:txBody>
        </p:sp>
        <p:sp>
          <p:nvSpPr>
            <p:cNvPr id="61" name="AutoShape 13">
              <a:extLst>
                <a:ext uri="{FF2B5EF4-FFF2-40B4-BE49-F238E27FC236}">
                  <a16:creationId xmlns="" xmlns:a16="http://schemas.microsoft.com/office/drawing/2014/main" id="{0A83F2A3-517B-4F19-A10C-428F4BB8C439}"/>
                </a:ext>
              </a:extLst>
            </p:cNvPr>
            <p:cNvSpPr>
              <a:spLocks noChangeAspect="1" noChangeArrowheads="1"/>
            </p:cNvSpPr>
            <p:nvPr/>
          </p:nvSpPr>
          <p:spPr bwMode="auto">
            <a:xfrm>
              <a:off x="6521638" y="3877287"/>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Michal SLABY (Net4Gas)</a:t>
              </a:r>
              <a:endParaRPr lang="it-IT" sz="900" b="1" kern="0" dirty="0">
                <a:solidFill>
                  <a:srgbClr val="000000"/>
                </a:solidFill>
                <a:latin typeface="Gill Sans MT" pitchFamily="34" charset="0"/>
              </a:endParaRPr>
            </a:p>
          </p:txBody>
        </p:sp>
        <p:sp>
          <p:nvSpPr>
            <p:cNvPr id="68" name="Rettangolo 10">
              <a:extLst>
                <a:ext uri="{FF2B5EF4-FFF2-40B4-BE49-F238E27FC236}">
                  <a16:creationId xmlns="" xmlns:a16="http://schemas.microsoft.com/office/drawing/2014/main" id="{480BF03C-7924-43E7-807B-F2777B7F6DEE}"/>
                </a:ext>
              </a:extLst>
            </p:cNvPr>
            <p:cNvSpPr>
              <a:spLocks noChangeArrowheads="1"/>
            </p:cNvSpPr>
            <p:nvPr/>
          </p:nvSpPr>
          <p:spPr bwMode="auto">
            <a:xfrm>
              <a:off x="6521638" y="4964214"/>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DEPUTY LEADER</a:t>
              </a:r>
              <a:endParaRPr lang="it-IT" altLang="it-IT" sz="900" b="1" i="1" dirty="0">
                <a:solidFill>
                  <a:srgbClr val="FFFFFF"/>
                </a:solidFill>
                <a:latin typeface="Gill Sans MT" panose="020B0502020104020203" pitchFamily="34" charset="0"/>
              </a:endParaRPr>
            </a:p>
          </p:txBody>
        </p:sp>
        <p:sp>
          <p:nvSpPr>
            <p:cNvPr id="69" name="AutoShape 13">
              <a:extLst>
                <a:ext uri="{FF2B5EF4-FFF2-40B4-BE49-F238E27FC236}">
                  <a16:creationId xmlns="" xmlns:a16="http://schemas.microsoft.com/office/drawing/2014/main" id="{697FCF47-AB57-4212-B606-7CBB4ACD458D}"/>
                </a:ext>
              </a:extLst>
            </p:cNvPr>
            <p:cNvSpPr>
              <a:spLocks noChangeAspect="1" noChangeArrowheads="1"/>
            </p:cNvSpPr>
            <p:nvPr/>
          </p:nvSpPr>
          <p:spPr bwMode="auto">
            <a:xfrm>
              <a:off x="6521638" y="4591234"/>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err="1">
                  <a:solidFill>
                    <a:srgbClr val="000000"/>
                  </a:solidFill>
                  <a:latin typeface="Gill Sans MT" pitchFamily="34" charset="0"/>
                </a:rPr>
                <a:t>Nourreddine</a:t>
              </a:r>
              <a:r>
                <a:rPr lang="en-US" sz="900" b="1" kern="0" dirty="0">
                  <a:solidFill>
                    <a:srgbClr val="000000"/>
                  </a:solidFill>
                  <a:latin typeface="Gill Sans MT" pitchFamily="34" charset="0"/>
                </a:rPr>
                <a:t>  SAID (</a:t>
              </a:r>
              <a:r>
                <a:rPr lang="en-US" sz="900" b="1" kern="0" dirty="0" err="1">
                  <a:solidFill>
                    <a:srgbClr val="000000"/>
                  </a:solidFill>
                  <a:latin typeface="Gill Sans MT" pitchFamily="34" charset="0"/>
                </a:rPr>
                <a:t>Sergaz</a:t>
              </a:r>
              <a:r>
                <a:rPr lang="en-US" sz="900" b="1" kern="0" dirty="0">
                  <a:solidFill>
                    <a:srgbClr val="000000"/>
                  </a:solidFill>
                  <a:latin typeface="Gill Sans MT" pitchFamily="34" charset="0"/>
                </a:rPr>
                <a:t>)</a:t>
              </a:r>
              <a:endParaRPr lang="it-IT" sz="900" b="1" kern="0" dirty="0">
                <a:solidFill>
                  <a:srgbClr val="000000"/>
                </a:solidFill>
                <a:latin typeface="Gill Sans MT" pitchFamily="34" charset="0"/>
              </a:endParaRPr>
            </a:p>
          </p:txBody>
        </p:sp>
        <p:grpSp>
          <p:nvGrpSpPr>
            <p:cNvPr id="166" name="Group 165">
              <a:extLst>
                <a:ext uri="{FF2B5EF4-FFF2-40B4-BE49-F238E27FC236}">
                  <a16:creationId xmlns="" xmlns:a16="http://schemas.microsoft.com/office/drawing/2014/main" id="{3586C9E8-3301-4696-9138-626FCD778188}"/>
                </a:ext>
              </a:extLst>
            </p:cNvPr>
            <p:cNvGrpSpPr/>
            <p:nvPr/>
          </p:nvGrpSpPr>
          <p:grpSpPr>
            <a:xfrm>
              <a:off x="8656916" y="3877287"/>
              <a:ext cx="1284003" cy="604703"/>
              <a:chOff x="6720000" y="3877287"/>
              <a:chExt cx="1284003" cy="604703"/>
            </a:xfrm>
          </p:grpSpPr>
          <p:sp>
            <p:nvSpPr>
              <p:cNvPr id="62" name="Rettangolo 10">
                <a:extLst>
                  <a:ext uri="{FF2B5EF4-FFF2-40B4-BE49-F238E27FC236}">
                    <a16:creationId xmlns="" xmlns:a16="http://schemas.microsoft.com/office/drawing/2014/main" id="{9B750285-84FE-4435-AC3F-EEE62CDA6707}"/>
                  </a:ext>
                </a:extLst>
              </p:cNvPr>
              <p:cNvSpPr>
                <a:spLocks noChangeArrowheads="1"/>
              </p:cNvSpPr>
              <p:nvPr/>
            </p:nvSpPr>
            <p:spPr bwMode="auto">
              <a:xfrm>
                <a:off x="6720000" y="4250267"/>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LEADER</a:t>
                </a:r>
                <a:endParaRPr lang="it-IT" altLang="it-IT" sz="900" b="1" i="1" dirty="0">
                  <a:solidFill>
                    <a:srgbClr val="FFFFFF"/>
                  </a:solidFill>
                  <a:latin typeface="Gill Sans MT" panose="020B0502020104020203" pitchFamily="34" charset="0"/>
                </a:endParaRPr>
              </a:p>
            </p:txBody>
          </p:sp>
          <p:sp>
            <p:nvSpPr>
              <p:cNvPr id="63" name="AutoShape 13">
                <a:extLst>
                  <a:ext uri="{FF2B5EF4-FFF2-40B4-BE49-F238E27FC236}">
                    <a16:creationId xmlns="" xmlns:a16="http://schemas.microsoft.com/office/drawing/2014/main" id="{7514E311-A892-4914-9D0F-C0A339C3CB6E}"/>
                  </a:ext>
                </a:extLst>
              </p:cNvPr>
              <p:cNvSpPr>
                <a:spLocks noChangeAspect="1" noChangeArrowheads="1"/>
              </p:cNvSpPr>
              <p:nvPr/>
            </p:nvSpPr>
            <p:spPr bwMode="auto">
              <a:xfrm>
                <a:off x="6720000" y="3877287"/>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grpSp>
          <p:nvGrpSpPr>
            <p:cNvPr id="167" name="Group 166">
              <a:extLst>
                <a:ext uri="{FF2B5EF4-FFF2-40B4-BE49-F238E27FC236}">
                  <a16:creationId xmlns="" xmlns:a16="http://schemas.microsoft.com/office/drawing/2014/main" id="{0B0D1E63-A490-49CA-BE0D-8E5D19994D40}"/>
                </a:ext>
              </a:extLst>
            </p:cNvPr>
            <p:cNvGrpSpPr/>
            <p:nvPr/>
          </p:nvGrpSpPr>
          <p:grpSpPr>
            <a:xfrm>
              <a:off x="8656916" y="4591234"/>
              <a:ext cx="1284003" cy="604703"/>
              <a:chOff x="6720000" y="4591234"/>
              <a:chExt cx="1284003" cy="604703"/>
            </a:xfrm>
          </p:grpSpPr>
          <p:sp>
            <p:nvSpPr>
              <p:cNvPr id="70" name="Rettangolo 10">
                <a:extLst>
                  <a:ext uri="{FF2B5EF4-FFF2-40B4-BE49-F238E27FC236}">
                    <a16:creationId xmlns="" xmlns:a16="http://schemas.microsoft.com/office/drawing/2014/main" id="{41B0CEF0-28F9-42B5-9BD1-08C73391D3AB}"/>
                  </a:ext>
                </a:extLst>
              </p:cNvPr>
              <p:cNvSpPr>
                <a:spLocks noChangeArrowheads="1"/>
              </p:cNvSpPr>
              <p:nvPr/>
            </p:nvSpPr>
            <p:spPr bwMode="auto">
              <a:xfrm>
                <a:off x="6720000" y="4964214"/>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DEPUTY LEADER</a:t>
                </a:r>
                <a:endParaRPr lang="it-IT" altLang="it-IT" sz="900" b="1" i="1" dirty="0">
                  <a:solidFill>
                    <a:srgbClr val="FFFFFF"/>
                  </a:solidFill>
                  <a:latin typeface="Gill Sans MT" panose="020B0502020104020203" pitchFamily="34" charset="0"/>
                </a:endParaRPr>
              </a:p>
            </p:txBody>
          </p:sp>
          <p:sp>
            <p:nvSpPr>
              <p:cNvPr id="71" name="AutoShape 13">
                <a:extLst>
                  <a:ext uri="{FF2B5EF4-FFF2-40B4-BE49-F238E27FC236}">
                    <a16:creationId xmlns="" xmlns:a16="http://schemas.microsoft.com/office/drawing/2014/main" id="{B16CE0E5-BE31-4442-8568-71348618F6B7}"/>
                  </a:ext>
                </a:extLst>
              </p:cNvPr>
              <p:cNvSpPr>
                <a:spLocks noChangeAspect="1" noChangeArrowheads="1"/>
              </p:cNvSpPr>
              <p:nvPr/>
            </p:nvSpPr>
            <p:spPr bwMode="auto">
              <a:xfrm>
                <a:off x="6720000" y="4591234"/>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cxnSp>
          <p:nvCxnSpPr>
            <p:cNvPr id="25" name="Connettore a gomito 3">
              <a:extLst>
                <a:ext uri="{FF2B5EF4-FFF2-40B4-BE49-F238E27FC236}">
                  <a16:creationId xmlns="" xmlns:a16="http://schemas.microsoft.com/office/drawing/2014/main" id="{E8147FE2-548E-4E65-9B9A-2C8768566E02}"/>
                </a:ext>
              </a:extLst>
            </p:cNvPr>
            <p:cNvCxnSpPr>
              <a:cxnSpLocks/>
              <a:stCxn id="20" idx="2"/>
              <a:endCxn id="24" idx="0"/>
            </p:cNvCxnSpPr>
            <p:nvPr/>
          </p:nvCxnSpPr>
          <p:spPr>
            <a:xfrm>
              <a:off x="6096000" y="1882281"/>
              <a:ext cx="0" cy="99019"/>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 xmlns:a16="http://schemas.microsoft.com/office/drawing/2014/main" id="{2FBFAC48-FB9D-4B5B-8FDA-7732DFD8933B}"/>
                </a:ext>
              </a:extLst>
            </p:cNvPr>
            <p:cNvGrpSpPr/>
            <p:nvPr/>
          </p:nvGrpSpPr>
          <p:grpSpPr>
            <a:xfrm>
              <a:off x="5453998" y="1277578"/>
              <a:ext cx="1284003" cy="604703"/>
              <a:chOff x="4272865" y="1842685"/>
              <a:chExt cx="1284003" cy="604703"/>
            </a:xfrm>
          </p:grpSpPr>
          <p:sp>
            <p:nvSpPr>
              <p:cNvPr id="20" name="Rettangolo 10">
                <a:extLst>
                  <a:ext uri="{FF2B5EF4-FFF2-40B4-BE49-F238E27FC236}">
                    <a16:creationId xmlns="" xmlns:a16="http://schemas.microsoft.com/office/drawing/2014/main" id="{5FC16A07-5A4A-4331-AD66-1B7271AB1890}"/>
                  </a:ext>
                </a:extLst>
              </p:cNvPr>
              <p:cNvSpPr>
                <a:spLocks noChangeArrowheads="1"/>
              </p:cNvSpPr>
              <p:nvPr/>
            </p:nvSpPr>
            <p:spPr bwMode="auto">
              <a:xfrm>
                <a:off x="4272865" y="2215665"/>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CHAIRMAN</a:t>
                </a:r>
                <a:endParaRPr lang="it-IT" altLang="it-IT" sz="900" b="1" i="1" dirty="0">
                  <a:solidFill>
                    <a:srgbClr val="FFFFFF"/>
                  </a:solidFill>
                  <a:latin typeface="Gill Sans MT" panose="020B0502020104020203" pitchFamily="34" charset="0"/>
                </a:endParaRPr>
              </a:p>
            </p:txBody>
          </p:sp>
          <p:sp>
            <p:nvSpPr>
              <p:cNvPr id="21" name="AutoShape 13">
                <a:extLst>
                  <a:ext uri="{FF2B5EF4-FFF2-40B4-BE49-F238E27FC236}">
                    <a16:creationId xmlns="" xmlns:a16="http://schemas.microsoft.com/office/drawing/2014/main" id="{CF3B0122-71B3-4440-9AFF-7D97A5C1E27A}"/>
                  </a:ext>
                </a:extLst>
              </p:cNvPr>
              <p:cNvSpPr>
                <a:spLocks noChangeAspect="1" noChangeArrowheads="1"/>
              </p:cNvSpPr>
              <p:nvPr/>
            </p:nvSpPr>
            <p:spPr bwMode="auto">
              <a:xfrm>
                <a:off x="4272865" y="1842685"/>
                <a:ext cx="1284003" cy="368218"/>
              </a:xfrm>
              <a:prstGeom prst="rect">
                <a:avLst/>
              </a:prstGeom>
              <a:solidFill>
                <a:schemeClr val="bg1"/>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latin typeface="Gill Sans MT" pitchFamily="34" charset="0"/>
                  </a:rPr>
                  <a:t>Vittorio MUSAZZI</a:t>
                </a:r>
                <a:endParaRPr lang="it-IT" sz="900" b="1" kern="0" dirty="0">
                  <a:latin typeface="Gill Sans MT" pitchFamily="34" charset="0"/>
                </a:endParaRPr>
              </a:p>
            </p:txBody>
          </p:sp>
        </p:grpSp>
        <p:grpSp>
          <p:nvGrpSpPr>
            <p:cNvPr id="110" name="Group 109">
              <a:extLst>
                <a:ext uri="{FF2B5EF4-FFF2-40B4-BE49-F238E27FC236}">
                  <a16:creationId xmlns="" xmlns:a16="http://schemas.microsoft.com/office/drawing/2014/main" id="{D947BA3F-157A-4827-9D8D-47E9C240D41B}"/>
                </a:ext>
              </a:extLst>
            </p:cNvPr>
            <p:cNvGrpSpPr/>
            <p:nvPr/>
          </p:nvGrpSpPr>
          <p:grpSpPr>
            <a:xfrm>
              <a:off x="5453998" y="1981300"/>
              <a:ext cx="1284003" cy="604703"/>
              <a:chOff x="4272865" y="2643255"/>
              <a:chExt cx="1284003" cy="604703"/>
            </a:xfrm>
          </p:grpSpPr>
          <p:sp>
            <p:nvSpPr>
              <p:cNvPr id="23" name="Rettangolo 10">
                <a:extLst>
                  <a:ext uri="{FF2B5EF4-FFF2-40B4-BE49-F238E27FC236}">
                    <a16:creationId xmlns="" xmlns:a16="http://schemas.microsoft.com/office/drawing/2014/main" id="{3D3743A7-54EF-4D00-846C-F4E02B9405C4}"/>
                  </a:ext>
                </a:extLst>
              </p:cNvPr>
              <p:cNvSpPr>
                <a:spLocks noChangeArrowheads="1"/>
              </p:cNvSpPr>
              <p:nvPr/>
            </p:nvSpPr>
            <p:spPr bwMode="auto">
              <a:xfrm>
                <a:off x="4272865" y="3016235"/>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VICE CHAIRMAN</a:t>
                </a:r>
                <a:endParaRPr lang="it-IT" altLang="it-IT" sz="900" b="1" i="1" dirty="0">
                  <a:solidFill>
                    <a:srgbClr val="FFFFFF"/>
                  </a:solidFill>
                  <a:latin typeface="Gill Sans MT" panose="020B0502020104020203" pitchFamily="34" charset="0"/>
                </a:endParaRPr>
              </a:p>
            </p:txBody>
          </p:sp>
          <p:sp>
            <p:nvSpPr>
              <p:cNvPr id="24" name="AutoShape 13">
                <a:extLst>
                  <a:ext uri="{FF2B5EF4-FFF2-40B4-BE49-F238E27FC236}">
                    <a16:creationId xmlns="" xmlns:a16="http://schemas.microsoft.com/office/drawing/2014/main" id="{9097A885-C55E-46AA-B847-932B22A05660}"/>
                  </a:ext>
                </a:extLst>
              </p:cNvPr>
              <p:cNvSpPr>
                <a:spLocks noChangeAspect="1" noChangeArrowheads="1"/>
              </p:cNvSpPr>
              <p:nvPr/>
            </p:nvSpPr>
            <p:spPr bwMode="auto">
              <a:xfrm>
                <a:off x="4272865" y="2643255"/>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Rudy van BEURDEN </a:t>
                </a:r>
                <a:endParaRPr lang="it-IT" sz="900" b="1" kern="0" dirty="0">
                  <a:solidFill>
                    <a:srgbClr val="000000"/>
                  </a:solidFill>
                  <a:latin typeface="Gill Sans MT" pitchFamily="34" charset="0"/>
                </a:endParaRPr>
              </a:p>
            </p:txBody>
          </p:sp>
        </p:grpSp>
        <p:grpSp>
          <p:nvGrpSpPr>
            <p:cNvPr id="111" name="Group 110">
              <a:extLst>
                <a:ext uri="{FF2B5EF4-FFF2-40B4-BE49-F238E27FC236}">
                  <a16:creationId xmlns="" xmlns:a16="http://schemas.microsoft.com/office/drawing/2014/main" id="{7D1A4D55-21F4-4665-8254-CEA289E49B9D}"/>
                </a:ext>
              </a:extLst>
            </p:cNvPr>
            <p:cNvGrpSpPr/>
            <p:nvPr/>
          </p:nvGrpSpPr>
          <p:grpSpPr>
            <a:xfrm>
              <a:off x="7266020" y="2418321"/>
              <a:ext cx="1284003" cy="604703"/>
              <a:chOff x="4272865" y="3443825"/>
              <a:chExt cx="1284003" cy="604703"/>
            </a:xfrm>
          </p:grpSpPr>
          <p:sp>
            <p:nvSpPr>
              <p:cNvPr id="54" name="Rettangolo 10">
                <a:extLst>
                  <a:ext uri="{FF2B5EF4-FFF2-40B4-BE49-F238E27FC236}">
                    <a16:creationId xmlns="" xmlns:a16="http://schemas.microsoft.com/office/drawing/2014/main" id="{3763BD59-E809-455A-9AE7-13D3E3ADC994}"/>
                  </a:ext>
                </a:extLst>
              </p:cNvPr>
              <p:cNvSpPr>
                <a:spLocks noChangeArrowheads="1"/>
              </p:cNvSpPr>
              <p:nvPr/>
            </p:nvSpPr>
            <p:spPr bwMode="auto">
              <a:xfrm>
                <a:off x="4272865" y="3816805"/>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SECRETARY</a:t>
                </a:r>
                <a:endParaRPr lang="it-IT" altLang="it-IT" sz="900" b="1" i="1" dirty="0">
                  <a:solidFill>
                    <a:srgbClr val="FFFFFF"/>
                  </a:solidFill>
                  <a:latin typeface="Gill Sans MT" panose="020B0502020104020203" pitchFamily="34" charset="0"/>
                </a:endParaRPr>
              </a:p>
            </p:txBody>
          </p:sp>
          <p:sp>
            <p:nvSpPr>
              <p:cNvPr id="55" name="AutoShape 13">
                <a:extLst>
                  <a:ext uri="{FF2B5EF4-FFF2-40B4-BE49-F238E27FC236}">
                    <a16:creationId xmlns="" xmlns:a16="http://schemas.microsoft.com/office/drawing/2014/main" id="{4B9C7173-187D-4FD8-AA51-D64B635E296B}"/>
                  </a:ext>
                </a:extLst>
              </p:cNvPr>
              <p:cNvSpPr>
                <a:spLocks noChangeAspect="1" noChangeArrowheads="1"/>
              </p:cNvSpPr>
              <p:nvPr/>
            </p:nvSpPr>
            <p:spPr bwMode="auto">
              <a:xfrm>
                <a:off x="4272865" y="3443825"/>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Marco FABBRO</a:t>
                </a:r>
                <a:endParaRPr lang="it-IT" sz="900" b="1" kern="0" dirty="0">
                  <a:solidFill>
                    <a:srgbClr val="000000"/>
                  </a:solidFill>
                  <a:latin typeface="Gill Sans MT" pitchFamily="34" charset="0"/>
                </a:endParaRPr>
              </a:p>
            </p:txBody>
          </p:sp>
        </p:grpSp>
        <p:cxnSp>
          <p:nvCxnSpPr>
            <p:cNvPr id="85" name="Connettore a gomito 3">
              <a:extLst>
                <a:ext uri="{FF2B5EF4-FFF2-40B4-BE49-F238E27FC236}">
                  <a16:creationId xmlns="" xmlns:a16="http://schemas.microsoft.com/office/drawing/2014/main" id="{55E1B185-0D45-4752-B891-F39874E4D521}"/>
                </a:ext>
              </a:extLst>
            </p:cNvPr>
            <p:cNvCxnSpPr>
              <a:cxnSpLocks/>
              <a:stCxn id="56" idx="2"/>
              <a:endCxn id="65" idx="0"/>
            </p:cNvCxnSpPr>
            <p:nvPr/>
          </p:nvCxnSpPr>
          <p:spPr>
            <a:xfrm>
              <a:off x="2893084" y="4481990"/>
              <a:ext cx="0" cy="1092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8" name="Connettore a gomito 3">
              <a:extLst>
                <a:ext uri="{FF2B5EF4-FFF2-40B4-BE49-F238E27FC236}">
                  <a16:creationId xmlns="" xmlns:a16="http://schemas.microsoft.com/office/drawing/2014/main" id="{903000C5-B195-42C5-BCD0-058CEC5E3D85}"/>
                </a:ext>
              </a:extLst>
            </p:cNvPr>
            <p:cNvCxnSpPr>
              <a:cxnSpLocks/>
              <a:stCxn id="58" idx="2"/>
              <a:endCxn id="67" idx="0"/>
            </p:cNvCxnSpPr>
            <p:nvPr/>
          </p:nvCxnSpPr>
          <p:spPr>
            <a:xfrm>
              <a:off x="5028362" y="4481990"/>
              <a:ext cx="0" cy="1092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1" name="Connettore a gomito 3">
              <a:extLst>
                <a:ext uri="{FF2B5EF4-FFF2-40B4-BE49-F238E27FC236}">
                  <a16:creationId xmlns="" xmlns:a16="http://schemas.microsoft.com/office/drawing/2014/main" id="{1E2E4877-CDFD-4E45-A7C0-9AE6898C7CBC}"/>
                </a:ext>
              </a:extLst>
            </p:cNvPr>
            <p:cNvCxnSpPr>
              <a:cxnSpLocks/>
              <a:stCxn id="60" idx="2"/>
              <a:endCxn id="69" idx="0"/>
            </p:cNvCxnSpPr>
            <p:nvPr/>
          </p:nvCxnSpPr>
          <p:spPr>
            <a:xfrm>
              <a:off x="7163640" y="4481990"/>
              <a:ext cx="0" cy="1092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4" name="Connettore a gomito 3">
              <a:extLst>
                <a:ext uri="{FF2B5EF4-FFF2-40B4-BE49-F238E27FC236}">
                  <a16:creationId xmlns="" xmlns:a16="http://schemas.microsoft.com/office/drawing/2014/main" id="{B4A3386A-9B1E-4D94-ADCD-016BFB186DB7}"/>
                </a:ext>
              </a:extLst>
            </p:cNvPr>
            <p:cNvCxnSpPr>
              <a:cxnSpLocks/>
              <a:stCxn id="62" idx="2"/>
              <a:endCxn id="71" idx="0"/>
            </p:cNvCxnSpPr>
            <p:nvPr/>
          </p:nvCxnSpPr>
          <p:spPr>
            <a:xfrm>
              <a:off x="9298918" y="4481990"/>
              <a:ext cx="0" cy="1092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7" name="Connettore 4 8">
              <a:extLst>
                <a:ext uri="{FF2B5EF4-FFF2-40B4-BE49-F238E27FC236}">
                  <a16:creationId xmlns="" xmlns:a16="http://schemas.microsoft.com/office/drawing/2014/main" id="{38E2E7AC-F3F9-4D4C-8F63-A9F7F4B790AA}"/>
                </a:ext>
              </a:extLst>
            </p:cNvPr>
            <p:cNvCxnSpPr>
              <a:cxnSpLocks/>
              <a:stCxn id="23" idx="2"/>
              <a:endCxn id="59" idx="0"/>
            </p:cNvCxnSpPr>
            <p:nvPr/>
          </p:nvCxnSpPr>
          <p:spPr>
            <a:xfrm rot="5400000">
              <a:off x="4916539" y="2697826"/>
              <a:ext cx="1291284" cy="106763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00" name="Connettore 4 8">
              <a:extLst>
                <a:ext uri="{FF2B5EF4-FFF2-40B4-BE49-F238E27FC236}">
                  <a16:creationId xmlns="" xmlns:a16="http://schemas.microsoft.com/office/drawing/2014/main" id="{F45A462D-61D4-49FD-A9AE-B4583DDFD9EC}"/>
                </a:ext>
              </a:extLst>
            </p:cNvPr>
            <p:cNvCxnSpPr>
              <a:cxnSpLocks/>
              <a:stCxn id="23" idx="2"/>
              <a:endCxn id="61" idx="0"/>
            </p:cNvCxnSpPr>
            <p:nvPr/>
          </p:nvCxnSpPr>
          <p:spPr>
            <a:xfrm rot="16200000" flipH="1">
              <a:off x="5984178" y="2697825"/>
              <a:ext cx="1291284" cy="106764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03" name="Connettore 4 8">
              <a:extLst>
                <a:ext uri="{FF2B5EF4-FFF2-40B4-BE49-F238E27FC236}">
                  <a16:creationId xmlns="" xmlns:a16="http://schemas.microsoft.com/office/drawing/2014/main" id="{EA41F0BC-88D3-4DD9-8511-72ECF7FD9A0A}"/>
                </a:ext>
              </a:extLst>
            </p:cNvPr>
            <p:cNvCxnSpPr>
              <a:cxnSpLocks/>
              <a:stCxn id="63" idx="0"/>
              <a:endCxn id="23" idx="2"/>
            </p:cNvCxnSpPr>
            <p:nvPr/>
          </p:nvCxnSpPr>
          <p:spPr>
            <a:xfrm rot="16200000" flipV="1">
              <a:off x="7051817" y="1630186"/>
              <a:ext cx="1291284" cy="320291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16" name="Connettore 4 8">
              <a:extLst>
                <a:ext uri="{FF2B5EF4-FFF2-40B4-BE49-F238E27FC236}">
                  <a16:creationId xmlns="" xmlns:a16="http://schemas.microsoft.com/office/drawing/2014/main" id="{07E767EB-77EA-484C-A262-033661C8A6FE}"/>
                </a:ext>
              </a:extLst>
            </p:cNvPr>
            <p:cNvCxnSpPr>
              <a:cxnSpLocks/>
              <a:stCxn id="23" idx="2"/>
              <a:endCxn id="54" idx="1"/>
            </p:cNvCxnSpPr>
            <p:nvPr/>
          </p:nvCxnSpPr>
          <p:spPr>
            <a:xfrm rot="16200000" flipH="1">
              <a:off x="6520430" y="2161573"/>
              <a:ext cx="321160" cy="117002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 xmlns:a16="http://schemas.microsoft.com/office/drawing/2014/main" id="{95220A08-2048-4BDA-BA64-096E2A7940C7}"/>
                </a:ext>
              </a:extLst>
            </p:cNvPr>
            <p:cNvSpPr/>
            <p:nvPr/>
          </p:nvSpPr>
          <p:spPr>
            <a:xfrm>
              <a:off x="2251167" y="3149782"/>
              <a:ext cx="1283918" cy="604933"/>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8828">
                <a:lnSpc>
                  <a:spcPct val="90000"/>
                </a:lnSpc>
                <a:defRPr/>
              </a:pPr>
              <a:r>
                <a:rPr lang="en-US" sz="1200" b="1" kern="0" dirty="0">
                  <a:solidFill>
                    <a:srgbClr val="000000"/>
                  </a:solidFill>
                  <a:latin typeface="Gill Sans MT" pitchFamily="34" charset="0"/>
                </a:rPr>
                <a:t>SG1</a:t>
              </a:r>
            </a:p>
            <a:p>
              <a:pPr algn="ctr" defTabSz="1098828">
                <a:lnSpc>
                  <a:spcPct val="90000"/>
                </a:lnSpc>
                <a:defRPr/>
              </a:pPr>
              <a:r>
                <a:rPr lang="en-US" sz="1200" kern="0" dirty="0">
                  <a:solidFill>
                    <a:srgbClr val="000000"/>
                  </a:solidFill>
                  <a:latin typeface="Gill Sans MT" pitchFamily="34" charset="0"/>
                </a:rPr>
                <a:t>Digitalization and </a:t>
              </a:r>
            </a:p>
            <a:p>
              <a:pPr algn="ctr" defTabSz="1098828">
                <a:lnSpc>
                  <a:spcPct val="90000"/>
                </a:lnSpc>
                <a:defRPr/>
              </a:pPr>
              <a:r>
                <a:rPr lang="en-US" sz="1200" kern="0" dirty="0">
                  <a:solidFill>
                    <a:srgbClr val="000000"/>
                  </a:solidFill>
                  <a:latin typeface="Gill Sans MT" pitchFamily="34" charset="0"/>
                </a:rPr>
                <a:t>Artificial Intelligence </a:t>
              </a:r>
            </a:p>
            <a:p>
              <a:pPr algn="ctr" defTabSz="1098828">
                <a:lnSpc>
                  <a:spcPct val="90000"/>
                </a:lnSpc>
                <a:defRPr/>
              </a:pPr>
              <a:r>
                <a:rPr lang="en-US" sz="1200" kern="0" dirty="0">
                  <a:solidFill>
                    <a:srgbClr val="000000"/>
                  </a:solidFill>
                  <a:latin typeface="Gill Sans MT" pitchFamily="34" charset="0"/>
                </a:rPr>
                <a:t>in Transmission Systems</a:t>
              </a:r>
              <a:endParaRPr lang="it-IT" sz="1200" kern="0" dirty="0">
                <a:solidFill>
                  <a:srgbClr val="000000"/>
                </a:solidFill>
                <a:latin typeface="Gill Sans MT" pitchFamily="34" charset="0"/>
              </a:endParaRPr>
            </a:p>
          </p:txBody>
        </p:sp>
        <p:sp>
          <p:nvSpPr>
            <p:cNvPr id="139" name="Rectangle 138">
              <a:extLst>
                <a:ext uri="{FF2B5EF4-FFF2-40B4-BE49-F238E27FC236}">
                  <a16:creationId xmlns="" xmlns:a16="http://schemas.microsoft.com/office/drawing/2014/main" id="{96DD14C3-D8A8-41A5-809C-84BF71D00F30}"/>
                </a:ext>
              </a:extLst>
            </p:cNvPr>
            <p:cNvSpPr/>
            <p:nvPr/>
          </p:nvSpPr>
          <p:spPr>
            <a:xfrm>
              <a:off x="4386360" y="3148129"/>
              <a:ext cx="1284003" cy="606586"/>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8828">
                <a:lnSpc>
                  <a:spcPct val="90000"/>
                </a:lnSpc>
                <a:defRPr/>
              </a:pPr>
              <a:r>
                <a:rPr lang="en-US" sz="1200" b="1" kern="0" dirty="0">
                  <a:solidFill>
                    <a:srgbClr val="000000"/>
                  </a:solidFill>
                  <a:latin typeface="Gill Sans MT" pitchFamily="34" charset="0"/>
                </a:rPr>
                <a:t>SG2</a:t>
              </a:r>
            </a:p>
            <a:p>
              <a:pPr algn="ctr" defTabSz="1098828">
                <a:lnSpc>
                  <a:spcPct val="90000"/>
                </a:lnSpc>
                <a:defRPr/>
              </a:pPr>
              <a:r>
                <a:rPr lang="en-US" sz="1200" kern="0" dirty="0">
                  <a:solidFill>
                    <a:srgbClr val="000000"/>
                  </a:solidFill>
                  <a:latin typeface="Gill Sans MT" pitchFamily="34" charset="0"/>
                </a:rPr>
                <a:t>Safety and environmental </a:t>
              </a:r>
            </a:p>
            <a:p>
              <a:pPr algn="ctr" defTabSz="1098828">
                <a:lnSpc>
                  <a:spcPct val="90000"/>
                </a:lnSpc>
                <a:defRPr/>
              </a:pPr>
              <a:r>
                <a:rPr lang="en-US" sz="1200" kern="0" dirty="0">
                  <a:solidFill>
                    <a:srgbClr val="000000"/>
                  </a:solidFill>
                  <a:latin typeface="Gill Sans MT" pitchFamily="34" charset="0"/>
                </a:rPr>
                <a:t>footprint </a:t>
              </a:r>
            </a:p>
            <a:p>
              <a:pPr algn="ctr" defTabSz="1098828">
                <a:lnSpc>
                  <a:spcPct val="90000"/>
                </a:lnSpc>
                <a:defRPr/>
              </a:pPr>
              <a:r>
                <a:rPr lang="en-US" sz="1200" kern="0" dirty="0">
                  <a:solidFill>
                    <a:srgbClr val="000000"/>
                  </a:solidFill>
                  <a:latin typeface="Gill Sans MT" pitchFamily="34" charset="0"/>
                </a:rPr>
                <a:t>of Transmission systems</a:t>
              </a:r>
            </a:p>
          </p:txBody>
        </p:sp>
        <p:sp>
          <p:nvSpPr>
            <p:cNvPr id="140" name="Rectangle 139">
              <a:extLst>
                <a:ext uri="{FF2B5EF4-FFF2-40B4-BE49-F238E27FC236}">
                  <a16:creationId xmlns="" xmlns:a16="http://schemas.microsoft.com/office/drawing/2014/main" id="{8D4BA0DD-2680-4827-A440-FA0E13A97E19}"/>
                </a:ext>
              </a:extLst>
            </p:cNvPr>
            <p:cNvSpPr/>
            <p:nvPr/>
          </p:nvSpPr>
          <p:spPr>
            <a:xfrm>
              <a:off x="6521636" y="3148129"/>
              <a:ext cx="1284003" cy="606586"/>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8828">
                <a:lnSpc>
                  <a:spcPct val="90000"/>
                </a:lnSpc>
                <a:defRPr/>
              </a:pPr>
              <a:r>
                <a:rPr lang="en-US" sz="1200" b="1" kern="0" dirty="0">
                  <a:solidFill>
                    <a:srgbClr val="000000"/>
                  </a:solidFill>
                  <a:latin typeface="Gill Sans MT" pitchFamily="34" charset="0"/>
                </a:rPr>
                <a:t>SG3</a:t>
              </a:r>
            </a:p>
            <a:p>
              <a:pPr algn="ctr" defTabSz="1098828">
                <a:lnSpc>
                  <a:spcPct val="90000"/>
                </a:lnSpc>
                <a:defRPr/>
              </a:pPr>
              <a:r>
                <a:rPr lang="en-US" sz="1200" kern="0" dirty="0">
                  <a:solidFill>
                    <a:srgbClr val="000000"/>
                  </a:solidFill>
                  <a:latin typeface="Gill Sans MT" pitchFamily="34" charset="0"/>
                </a:rPr>
                <a:t>Sector coupling and new gases for Transmission Systems</a:t>
              </a:r>
              <a:endParaRPr lang="it-IT" sz="1200" kern="0" dirty="0">
                <a:solidFill>
                  <a:srgbClr val="000000"/>
                </a:solidFill>
                <a:latin typeface="Gill Sans MT" pitchFamily="34" charset="0"/>
              </a:endParaRPr>
            </a:p>
          </p:txBody>
        </p:sp>
        <p:sp>
          <p:nvSpPr>
            <p:cNvPr id="141" name="Rectangle 140">
              <a:extLst>
                <a:ext uri="{FF2B5EF4-FFF2-40B4-BE49-F238E27FC236}">
                  <a16:creationId xmlns="" xmlns:a16="http://schemas.microsoft.com/office/drawing/2014/main" id="{AB26D59A-7E4F-460A-87A5-EC709C260394}"/>
                </a:ext>
              </a:extLst>
            </p:cNvPr>
            <p:cNvSpPr/>
            <p:nvPr/>
          </p:nvSpPr>
          <p:spPr>
            <a:xfrm>
              <a:off x="8643522" y="3148129"/>
              <a:ext cx="1284003" cy="606586"/>
            </a:xfrm>
            <a:prstGeom prst="rect">
              <a:avLst/>
            </a:prstGeom>
            <a:solidFill>
              <a:srgbClr val="DE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8828">
                <a:lnSpc>
                  <a:spcPct val="90000"/>
                </a:lnSpc>
                <a:defRPr/>
              </a:pPr>
              <a:r>
                <a:rPr lang="en-US" sz="1200" b="1" kern="0" dirty="0">
                  <a:solidFill>
                    <a:srgbClr val="000000"/>
                  </a:solidFill>
                  <a:latin typeface="Gill Sans MT" pitchFamily="34" charset="0"/>
                </a:rPr>
                <a:t>SG4 (TBC)</a:t>
              </a:r>
            </a:p>
            <a:p>
              <a:pPr algn="ctr" defTabSz="1098828">
                <a:lnSpc>
                  <a:spcPct val="90000"/>
                </a:lnSpc>
                <a:defRPr/>
              </a:pPr>
              <a:r>
                <a:rPr lang="en-US" sz="1200" kern="0" dirty="0">
                  <a:solidFill>
                    <a:srgbClr val="000000"/>
                  </a:solidFill>
                  <a:latin typeface="Gill Sans MT" pitchFamily="34" charset="0"/>
                </a:rPr>
                <a:t>Third Party Access </a:t>
              </a:r>
            </a:p>
            <a:p>
              <a:pPr algn="ctr" defTabSz="1098828">
                <a:lnSpc>
                  <a:spcPct val="90000"/>
                </a:lnSpc>
                <a:defRPr/>
              </a:pPr>
              <a:r>
                <a:rPr lang="en-US" sz="1200" kern="0" dirty="0">
                  <a:solidFill>
                    <a:srgbClr val="000000"/>
                  </a:solidFill>
                  <a:latin typeface="Gill Sans MT" pitchFamily="34" charset="0"/>
                </a:rPr>
                <a:t>to Transmission Systems</a:t>
              </a:r>
              <a:endParaRPr lang="it-IT" sz="1200" kern="0" dirty="0">
                <a:solidFill>
                  <a:srgbClr val="000000"/>
                </a:solidFill>
                <a:latin typeface="Gill Sans MT" pitchFamily="34" charset="0"/>
              </a:endParaRPr>
            </a:p>
          </p:txBody>
        </p:sp>
        <p:cxnSp>
          <p:nvCxnSpPr>
            <p:cNvPr id="152" name="Connettore a gomito 3">
              <a:extLst>
                <a:ext uri="{FF2B5EF4-FFF2-40B4-BE49-F238E27FC236}">
                  <a16:creationId xmlns="" xmlns:a16="http://schemas.microsoft.com/office/drawing/2014/main" id="{18D0D0FD-088A-41C1-9225-42CD3FE1681A}"/>
                </a:ext>
              </a:extLst>
            </p:cNvPr>
            <p:cNvCxnSpPr>
              <a:cxnSpLocks/>
              <a:stCxn id="64" idx="2"/>
              <a:endCxn id="73" idx="0"/>
            </p:cNvCxnSpPr>
            <p:nvPr/>
          </p:nvCxnSpPr>
          <p:spPr>
            <a:xfrm>
              <a:off x="2893084" y="5195937"/>
              <a:ext cx="0" cy="15129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53" name="Connettore a gomito 3">
              <a:extLst>
                <a:ext uri="{FF2B5EF4-FFF2-40B4-BE49-F238E27FC236}">
                  <a16:creationId xmlns="" xmlns:a16="http://schemas.microsoft.com/office/drawing/2014/main" id="{054E6A6D-8472-4287-BBB4-416120C030A1}"/>
                </a:ext>
              </a:extLst>
            </p:cNvPr>
            <p:cNvCxnSpPr>
              <a:cxnSpLocks/>
              <a:stCxn id="66" idx="2"/>
              <a:endCxn id="75" idx="0"/>
            </p:cNvCxnSpPr>
            <p:nvPr/>
          </p:nvCxnSpPr>
          <p:spPr>
            <a:xfrm>
              <a:off x="5028362" y="5195937"/>
              <a:ext cx="0" cy="15129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54" name="Connettore a gomito 3">
              <a:extLst>
                <a:ext uri="{FF2B5EF4-FFF2-40B4-BE49-F238E27FC236}">
                  <a16:creationId xmlns="" xmlns:a16="http://schemas.microsoft.com/office/drawing/2014/main" id="{A8931201-3D41-4CBE-BD35-F2F02D3D1A3F}"/>
                </a:ext>
              </a:extLst>
            </p:cNvPr>
            <p:cNvCxnSpPr>
              <a:cxnSpLocks/>
              <a:stCxn id="68" idx="2"/>
              <a:endCxn id="77" idx="0"/>
            </p:cNvCxnSpPr>
            <p:nvPr/>
          </p:nvCxnSpPr>
          <p:spPr>
            <a:xfrm>
              <a:off x="7163640" y="5195937"/>
              <a:ext cx="0" cy="15129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55" name="Connettore a gomito 3">
              <a:extLst>
                <a:ext uri="{FF2B5EF4-FFF2-40B4-BE49-F238E27FC236}">
                  <a16:creationId xmlns="" xmlns:a16="http://schemas.microsoft.com/office/drawing/2014/main" id="{DF1F4B57-5346-41A1-ABD9-9441E4ABD317}"/>
                </a:ext>
              </a:extLst>
            </p:cNvPr>
            <p:cNvCxnSpPr>
              <a:cxnSpLocks/>
              <a:stCxn id="70" idx="2"/>
              <a:endCxn id="80" idx="0"/>
            </p:cNvCxnSpPr>
            <p:nvPr/>
          </p:nvCxnSpPr>
          <p:spPr>
            <a:xfrm>
              <a:off x="9298918" y="5195937"/>
              <a:ext cx="0" cy="151291"/>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 xmlns:a16="http://schemas.microsoft.com/office/drawing/2014/main" id="{E5C26019-32A0-4295-B765-1D0AC8049E06}"/>
                </a:ext>
              </a:extLst>
            </p:cNvPr>
            <p:cNvGrpSpPr/>
            <p:nvPr/>
          </p:nvGrpSpPr>
          <p:grpSpPr>
            <a:xfrm>
              <a:off x="2251082" y="5347228"/>
              <a:ext cx="1284003" cy="604703"/>
              <a:chOff x="2251082" y="5554492"/>
              <a:chExt cx="1284003" cy="604703"/>
            </a:xfrm>
          </p:grpSpPr>
          <p:sp>
            <p:nvSpPr>
              <p:cNvPr id="72" name="Rettangolo 10">
                <a:extLst>
                  <a:ext uri="{FF2B5EF4-FFF2-40B4-BE49-F238E27FC236}">
                    <a16:creationId xmlns="" xmlns:a16="http://schemas.microsoft.com/office/drawing/2014/main" id="{72C56D78-3CDD-4F14-AB2B-83A5EADB688F}"/>
                  </a:ext>
                </a:extLst>
              </p:cNvPr>
              <p:cNvSpPr>
                <a:spLocks noChangeArrowheads="1"/>
              </p:cNvSpPr>
              <p:nvPr/>
            </p:nvSpPr>
            <p:spPr bwMode="auto">
              <a:xfrm>
                <a:off x="2251082" y="5927472"/>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it-IT" sz="900" b="1" i="1" dirty="0">
                    <a:solidFill>
                      <a:srgbClr val="FFFFFF"/>
                    </a:solidFill>
                    <a:latin typeface="Gill Sans MT" panose="020B0502020104020203" pitchFamily="34" charset="0"/>
                  </a:rPr>
                  <a:t>CHAPTER LEADERS</a:t>
                </a:r>
                <a:endParaRPr lang="it-IT" altLang="it-IT" sz="900" b="1" i="1" dirty="0">
                  <a:solidFill>
                    <a:srgbClr val="FFFFFF"/>
                  </a:solidFill>
                  <a:latin typeface="Gill Sans MT" panose="020B0502020104020203" pitchFamily="34" charset="0"/>
                </a:endParaRPr>
              </a:p>
            </p:txBody>
          </p:sp>
          <p:sp>
            <p:nvSpPr>
              <p:cNvPr id="73" name="AutoShape 13">
                <a:extLst>
                  <a:ext uri="{FF2B5EF4-FFF2-40B4-BE49-F238E27FC236}">
                    <a16:creationId xmlns="" xmlns:a16="http://schemas.microsoft.com/office/drawing/2014/main" id="{D8F44510-A6EA-4469-87DF-42A45E897BFD}"/>
                  </a:ext>
                </a:extLst>
              </p:cNvPr>
              <p:cNvSpPr>
                <a:spLocks noChangeAspect="1" noChangeArrowheads="1"/>
              </p:cNvSpPr>
              <p:nvPr/>
            </p:nvSpPr>
            <p:spPr bwMode="auto">
              <a:xfrm>
                <a:off x="2251082" y="5554492"/>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grpSp>
          <p:nvGrpSpPr>
            <p:cNvPr id="8" name="Group 7">
              <a:extLst>
                <a:ext uri="{FF2B5EF4-FFF2-40B4-BE49-F238E27FC236}">
                  <a16:creationId xmlns="" xmlns:a16="http://schemas.microsoft.com/office/drawing/2014/main" id="{C22E2AEF-F920-467A-B6F9-01E5A32DC36D}"/>
                </a:ext>
              </a:extLst>
            </p:cNvPr>
            <p:cNvGrpSpPr/>
            <p:nvPr/>
          </p:nvGrpSpPr>
          <p:grpSpPr>
            <a:xfrm>
              <a:off x="4386360" y="5347228"/>
              <a:ext cx="1284003" cy="604703"/>
              <a:chOff x="4386360" y="5554492"/>
              <a:chExt cx="1284003" cy="604703"/>
            </a:xfrm>
          </p:grpSpPr>
          <p:sp>
            <p:nvSpPr>
              <p:cNvPr id="74" name="Rettangolo 10">
                <a:extLst>
                  <a:ext uri="{FF2B5EF4-FFF2-40B4-BE49-F238E27FC236}">
                    <a16:creationId xmlns="" xmlns:a16="http://schemas.microsoft.com/office/drawing/2014/main" id="{BC2CDCC8-39EB-460F-A72F-C92BC35217A9}"/>
                  </a:ext>
                </a:extLst>
              </p:cNvPr>
              <p:cNvSpPr>
                <a:spLocks noChangeArrowheads="1"/>
              </p:cNvSpPr>
              <p:nvPr/>
            </p:nvSpPr>
            <p:spPr bwMode="auto">
              <a:xfrm>
                <a:off x="4386360" y="5927472"/>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CHAPTER LEADERS</a:t>
                </a:r>
                <a:endParaRPr lang="it-IT" altLang="it-IT" sz="900" b="1" i="1" dirty="0">
                  <a:solidFill>
                    <a:srgbClr val="FFFFFF"/>
                  </a:solidFill>
                  <a:latin typeface="Gill Sans MT" panose="020B0502020104020203" pitchFamily="34" charset="0"/>
                </a:endParaRPr>
              </a:p>
            </p:txBody>
          </p:sp>
          <p:sp>
            <p:nvSpPr>
              <p:cNvPr id="75" name="AutoShape 13">
                <a:extLst>
                  <a:ext uri="{FF2B5EF4-FFF2-40B4-BE49-F238E27FC236}">
                    <a16:creationId xmlns="" xmlns:a16="http://schemas.microsoft.com/office/drawing/2014/main" id="{A2517476-94F8-4E03-ADC4-87AB93E6BFBF}"/>
                  </a:ext>
                </a:extLst>
              </p:cNvPr>
              <p:cNvSpPr>
                <a:spLocks noChangeAspect="1" noChangeArrowheads="1"/>
              </p:cNvSpPr>
              <p:nvPr/>
            </p:nvSpPr>
            <p:spPr bwMode="auto">
              <a:xfrm>
                <a:off x="4386360" y="5554492"/>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grpSp>
          <p:nvGrpSpPr>
            <p:cNvPr id="9" name="Group 8">
              <a:extLst>
                <a:ext uri="{FF2B5EF4-FFF2-40B4-BE49-F238E27FC236}">
                  <a16:creationId xmlns="" xmlns:a16="http://schemas.microsoft.com/office/drawing/2014/main" id="{E3B7A59C-8F63-40C7-BEB7-DA699E2E4E3F}"/>
                </a:ext>
              </a:extLst>
            </p:cNvPr>
            <p:cNvGrpSpPr/>
            <p:nvPr/>
          </p:nvGrpSpPr>
          <p:grpSpPr>
            <a:xfrm>
              <a:off x="6521638" y="5347228"/>
              <a:ext cx="1284003" cy="604703"/>
              <a:chOff x="6521638" y="5554492"/>
              <a:chExt cx="1284003" cy="604703"/>
            </a:xfrm>
          </p:grpSpPr>
          <p:sp>
            <p:nvSpPr>
              <p:cNvPr id="76" name="Rettangolo 10">
                <a:extLst>
                  <a:ext uri="{FF2B5EF4-FFF2-40B4-BE49-F238E27FC236}">
                    <a16:creationId xmlns="" xmlns:a16="http://schemas.microsoft.com/office/drawing/2014/main" id="{2BA8D70C-EE0B-4F77-ADF5-968F541148E2}"/>
                  </a:ext>
                </a:extLst>
              </p:cNvPr>
              <p:cNvSpPr>
                <a:spLocks noChangeArrowheads="1"/>
              </p:cNvSpPr>
              <p:nvPr/>
            </p:nvSpPr>
            <p:spPr bwMode="auto">
              <a:xfrm>
                <a:off x="6521638" y="5927472"/>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CHAPTER LEADERS</a:t>
                </a:r>
                <a:endParaRPr lang="it-IT" altLang="it-IT" sz="900" b="1" i="1" dirty="0">
                  <a:solidFill>
                    <a:srgbClr val="FFFFFF"/>
                  </a:solidFill>
                  <a:latin typeface="Gill Sans MT" panose="020B0502020104020203" pitchFamily="34" charset="0"/>
                </a:endParaRPr>
              </a:p>
            </p:txBody>
          </p:sp>
          <p:sp>
            <p:nvSpPr>
              <p:cNvPr id="77" name="AutoShape 13">
                <a:extLst>
                  <a:ext uri="{FF2B5EF4-FFF2-40B4-BE49-F238E27FC236}">
                    <a16:creationId xmlns="" xmlns:a16="http://schemas.microsoft.com/office/drawing/2014/main" id="{FE376B64-497C-4E2E-A56B-1E1C87BAEEFB}"/>
                  </a:ext>
                </a:extLst>
              </p:cNvPr>
              <p:cNvSpPr>
                <a:spLocks noChangeAspect="1" noChangeArrowheads="1"/>
              </p:cNvSpPr>
              <p:nvPr/>
            </p:nvSpPr>
            <p:spPr bwMode="auto">
              <a:xfrm>
                <a:off x="6521638" y="5554492"/>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grpSp>
          <p:nvGrpSpPr>
            <p:cNvPr id="78" name="Group 77">
              <a:extLst>
                <a:ext uri="{FF2B5EF4-FFF2-40B4-BE49-F238E27FC236}">
                  <a16:creationId xmlns="" xmlns:a16="http://schemas.microsoft.com/office/drawing/2014/main" id="{8751A92B-3D7E-4A0D-8AB2-B4911238C4A1}"/>
                </a:ext>
              </a:extLst>
            </p:cNvPr>
            <p:cNvGrpSpPr/>
            <p:nvPr/>
          </p:nvGrpSpPr>
          <p:grpSpPr>
            <a:xfrm>
              <a:off x="8656916" y="5347228"/>
              <a:ext cx="1284003" cy="604703"/>
              <a:chOff x="6720000" y="4591234"/>
              <a:chExt cx="1284003" cy="604703"/>
            </a:xfrm>
          </p:grpSpPr>
          <p:sp>
            <p:nvSpPr>
              <p:cNvPr id="79" name="Rettangolo 10">
                <a:extLst>
                  <a:ext uri="{FF2B5EF4-FFF2-40B4-BE49-F238E27FC236}">
                    <a16:creationId xmlns="" xmlns:a16="http://schemas.microsoft.com/office/drawing/2014/main" id="{4017688D-3458-430D-AA14-16F74D62CA6C}"/>
                  </a:ext>
                </a:extLst>
              </p:cNvPr>
              <p:cNvSpPr>
                <a:spLocks noChangeArrowheads="1"/>
              </p:cNvSpPr>
              <p:nvPr/>
            </p:nvSpPr>
            <p:spPr bwMode="auto">
              <a:xfrm>
                <a:off x="6720000" y="4964214"/>
                <a:ext cx="1284003" cy="231723"/>
              </a:xfrm>
              <a:prstGeom prst="rect">
                <a:avLst/>
              </a:prstGeom>
              <a:solidFill>
                <a:srgbClr val="002F5F"/>
              </a:solidFill>
              <a:ln w="9525">
                <a:solidFill>
                  <a:srgbClr val="000000"/>
                </a:solidFill>
                <a:miter lim="800000"/>
                <a:headEnd/>
                <a:tailEnd/>
              </a:ln>
            </p:spPr>
            <p:txBody>
              <a:bodyPr lIns="0" tIns="45694" rIns="0" bIns="45694" anchor="ctr"/>
              <a:lstStyle>
                <a:lvl1pPr>
                  <a:spcBef>
                    <a:spcPct val="20000"/>
                  </a:spcBef>
                  <a:buFont typeface="Arial" panose="020B0604020202020204" pitchFamily="34" charset="0"/>
                  <a:defRPr sz="1900">
                    <a:solidFill>
                      <a:srgbClr val="002F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900">
                    <a:solidFill>
                      <a:srgbClr val="C0C0C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2400">
                    <a:solidFill>
                      <a:srgbClr val="002F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000">
                    <a:solidFill>
                      <a:srgbClr val="002F5F"/>
                    </a:solidFill>
                    <a:latin typeface="Arial" panose="020B0604020202020204" pitchFamily="34" charset="0"/>
                    <a:cs typeface="Arial" panose="020B0604020202020204" pitchFamily="34" charset="0"/>
                  </a:defRPr>
                </a:lvl9pPr>
              </a:lstStyle>
              <a:p>
                <a:pPr algn="ctr">
                  <a:lnSpc>
                    <a:spcPct val="90000"/>
                  </a:lnSpc>
                  <a:spcBef>
                    <a:spcPct val="0"/>
                  </a:spcBef>
                </a:pPr>
                <a:r>
                  <a:rPr lang="en-US" altLang="it-IT" sz="900" b="1" i="1" dirty="0">
                    <a:solidFill>
                      <a:srgbClr val="FFFFFF"/>
                    </a:solidFill>
                    <a:latin typeface="Gill Sans MT" panose="020B0502020104020203" pitchFamily="34" charset="0"/>
                  </a:rPr>
                  <a:t>CHAPTER LEADERS</a:t>
                </a:r>
                <a:endParaRPr lang="it-IT" altLang="it-IT" sz="900" b="1" i="1" dirty="0">
                  <a:solidFill>
                    <a:srgbClr val="FFFFFF"/>
                  </a:solidFill>
                  <a:latin typeface="Gill Sans MT" panose="020B0502020104020203" pitchFamily="34" charset="0"/>
                </a:endParaRPr>
              </a:p>
            </p:txBody>
          </p:sp>
          <p:sp>
            <p:nvSpPr>
              <p:cNvPr id="80" name="AutoShape 13">
                <a:extLst>
                  <a:ext uri="{FF2B5EF4-FFF2-40B4-BE49-F238E27FC236}">
                    <a16:creationId xmlns="" xmlns:a16="http://schemas.microsoft.com/office/drawing/2014/main" id="{B63A1BD7-481A-475F-AA2A-7C0249977A43}"/>
                  </a:ext>
                </a:extLst>
              </p:cNvPr>
              <p:cNvSpPr>
                <a:spLocks noChangeAspect="1" noChangeArrowheads="1"/>
              </p:cNvSpPr>
              <p:nvPr/>
            </p:nvSpPr>
            <p:spPr bwMode="auto">
              <a:xfrm>
                <a:off x="6720000" y="4591234"/>
                <a:ext cx="1284003" cy="368218"/>
              </a:xfrm>
              <a:prstGeom prst="rect">
                <a:avLst/>
              </a:prstGeom>
              <a:solidFill>
                <a:srgbClr val="FFFFFF"/>
              </a:solidFill>
              <a:ln w="9525" algn="ctr">
                <a:solidFill>
                  <a:srgbClr val="000000"/>
                </a:solidFill>
                <a:round/>
                <a:headEnd/>
                <a:tailEnd/>
              </a:ln>
            </p:spPr>
            <p:txBody>
              <a:bodyPr lIns="0" tIns="0" rIns="64934" bIns="0" anchor="ctr"/>
              <a:lstStyle/>
              <a:p>
                <a:pPr algn="ctr" defTabSz="1098828">
                  <a:lnSpc>
                    <a:spcPct val="90000"/>
                  </a:lnSpc>
                  <a:defRPr/>
                </a:pPr>
                <a:r>
                  <a:rPr lang="en-US" sz="900" b="1" kern="0" dirty="0">
                    <a:solidFill>
                      <a:srgbClr val="000000"/>
                    </a:solidFill>
                    <a:latin typeface="Gill Sans MT" pitchFamily="34" charset="0"/>
                  </a:rPr>
                  <a:t>TBD</a:t>
                </a:r>
                <a:endParaRPr lang="it-IT" sz="900" b="1" kern="0" dirty="0">
                  <a:solidFill>
                    <a:srgbClr val="000000"/>
                  </a:solidFill>
                  <a:latin typeface="Gill Sans MT" pitchFamily="34" charset="0"/>
                </a:endParaRPr>
              </a:p>
            </p:txBody>
          </p:sp>
        </p:grpSp>
      </p:grpSp>
      <p:sp>
        <p:nvSpPr>
          <p:cNvPr id="81" name="TextBox 80">
            <a:extLst>
              <a:ext uri="{FF2B5EF4-FFF2-40B4-BE49-F238E27FC236}">
                <a16:creationId xmlns="" xmlns:a16="http://schemas.microsoft.com/office/drawing/2014/main" id="{813FFCF9-B097-4119-8D4E-A0EBDF970EE5}"/>
              </a:ext>
            </a:extLst>
          </p:cNvPr>
          <p:cNvSpPr txBox="1"/>
          <p:nvPr/>
        </p:nvSpPr>
        <p:spPr>
          <a:xfrm>
            <a:off x="270176" y="953220"/>
            <a:ext cx="4070619" cy="1323439"/>
          </a:xfrm>
          <a:prstGeom prst="rect">
            <a:avLst/>
          </a:prstGeom>
          <a:noFill/>
        </p:spPr>
        <p:txBody>
          <a:bodyPr wrap="square">
            <a:spAutoFit/>
          </a:bodyPr>
          <a:lstStyle/>
          <a:p>
            <a:pPr algn="just"/>
            <a:r>
              <a:rPr lang="it-IT" altLang="zh-CN" sz="1600" dirty="0">
                <a:sym typeface="+mn-ea"/>
              </a:rPr>
              <a:t>This chart reflects our will to have motivated and experienced people leading IGU Study Groups. </a:t>
            </a:r>
          </a:p>
          <a:p>
            <a:pPr algn="just"/>
            <a:r>
              <a:rPr lang="it-IT" altLang="zh-CN" sz="1600" dirty="0">
                <a:sym typeface="+mn-ea"/>
              </a:rPr>
              <a:t>There’s a significative geographic distribution (four continents).</a:t>
            </a:r>
            <a:endParaRPr lang="it-IT" sz="1600"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39</a:t>
            </a:fld>
            <a:endParaRPr lang="en-US" altLang="zh-CN"/>
          </a:p>
        </p:txBody>
      </p:sp>
    </p:spTree>
    <p:extLst>
      <p:ext uri="{BB962C8B-B14F-4D97-AF65-F5344CB8AC3E}">
        <p14:creationId xmlns:p14="http://schemas.microsoft.com/office/powerpoint/2010/main" val="161094089"/>
      </p:ext>
    </p:extLst>
  </p:cSld>
  <p:clrMapOvr>
    <a:masterClrMapping/>
  </p:clrMapOvr>
  <p:extLst mod="1">
    <p:ext uri="{6950BFC3-D8DA-4A85-94F7-54DA5524770B}">
      <p188:commentRel xmlns:p188="http://schemas.microsoft.com/office/powerpoint/2018/8/main" xmlns=""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1" y="385445"/>
            <a:ext cx="10331450" cy="705485"/>
          </a:xfrm>
        </p:spPr>
        <p:txBody>
          <a:bodyPr>
            <a:normAutofit/>
          </a:bodyPr>
          <a:lstStyle/>
          <a:p>
            <a:pPr algn="ctr"/>
            <a:r>
              <a:rPr lang="en-GB" dirty="0">
                <a:solidFill>
                  <a:srgbClr val="0070C0"/>
                </a:solidFill>
              </a:rPr>
              <a:t>CC Meeting 1</a:t>
            </a:r>
            <a:endParaRPr lang="zh-CN" altLang="en-US" dirty="0">
              <a:solidFill>
                <a:srgbClr val="0070C0"/>
              </a:solidFill>
            </a:endParaRPr>
          </a:p>
        </p:txBody>
      </p:sp>
      <p:sp>
        <p:nvSpPr>
          <p:cNvPr id="6" name="内容占位符 5"/>
          <p:cNvSpPr>
            <a:spLocks noGrp="1"/>
          </p:cNvSpPr>
          <p:nvPr>
            <p:ph idx="1"/>
          </p:nvPr>
        </p:nvSpPr>
        <p:spPr>
          <a:xfrm>
            <a:off x="369997" y="1208640"/>
            <a:ext cx="11456035" cy="4759325"/>
          </a:xfrm>
        </p:spPr>
        <p:txBody>
          <a:bodyPr>
            <a:normAutofit fontScale="92500" lnSpcReduction="20000"/>
          </a:bodyPr>
          <a:lstStyle/>
          <a:p>
            <a:pPr fontAlgn="ctr"/>
            <a:r>
              <a:rPr lang="en-GB" b="0" dirty="0">
                <a:solidFill>
                  <a:schemeClr val="tx1"/>
                </a:solidFill>
                <a:latin typeface="+mn-ea"/>
              </a:rPr>
              <a:t>Opening remarks by CC Chair </a:t>
            </a:r>
          </a:p>
          <a:p>
            <a:pPr fontAlgn="ctr"/>
            <a:r>
              <a:rPr lang="en-GB" b="0" dirty="0">
                <a:solidFill>
                  <a:schemeClr val="tx1"/>
                </a:solidFill>
                <a:latin typeface="+mn-ea"/>
              </a:rPr>
              <a:t>Message from IGU President </a:t>
            </a:r>
            <a:r>
              <a:rPr lang="en-GB" b="0" dirty="0" smtClean="0">
                <a:solidFill>
                  <a:schemeClr val="tx1"/>
                </a:solidFill>
                <a:latin typeface="+mn-ea"/>
              </a:rPr>
              <a:t>&amp; Certificates </a:t>
            </a:r>
            <a:r>
              <a:rPr lang="en-US" altLang="zh-CN" b="0" dirty="0" smtClean="0">
                <a:solidFill>
                  <a:schemeClr val="tx1"/>
                </a:solidFill>
                <a:latin typeface="+mn-ea"/>
              </a:rPr>
              <a:t>Awarding</a:t>
            </a:r>
            <a:r>
              <a:rPr lang="en-GB" b="0" dirty="0" smtClean="0">
                <a:solidFill>
                  <a:schemeClr val="tx1"/>
                </a:solidFill>
                <a:latin typeface="+mn-ea"/>
              </a:rPr>
              <a:t> Ceremony</a:t>
            </a:r>
            <a:endParaRPr lang="en-GB" b="0" dirty="0">
              <a:solidFill>
                <a:schemeClr val="tx1"/>
              </a:solidFill>
              <a:latin typeface="+mn-ea"/>
            </a:endParaRPr>
          </a:p>
          <a:p>
            <a:pPr fontAlgn="ctr"/>
            <a:r>
              <a:rPr lang="en-GB" b="0" dirty="0" smtClean="0">
                <a:solidFill>
                  <a:schemeClr val="tx1"/>
                </a:solidFill>
                <a:latin typeface="+mn-ea"/>
              </a:rPr>
              <a:t>CC Information </a:t>
            </a:r>
            <a:r>
              <a:rPr lang="en-GB" b="0" dirty="0">
                <a:solidFill>
                  <a:schemeClr val="tx1"/>
                </a:solidFill>
                <a:latin typeface="+mn-ea"/>
              </a:rPr>
              <a:t>updates </a:t>
            </a:r>
          </a:p>
          <a:p>
            <a:pPr marL="571500" indent="-342900" fontAlgn="ctr">
              <a:buFont typeface="Courier New" panose="02070309020205020404" pitchFamily="49" charset="0"/>
              <a:buChar char="o"/>
            </a:pPr>
            <a:r>
              <a:rPr lang="en-US" altLang="zh-CN" b="0" dirty="0">
                <a:solidFill>
                  <a:schemeClr val="tx1"/>
                </a:solidFill>
                <a:latin typeface="+mn-ea"/>
              </a:rPr>
              <a:t>Results of </a:t>
            </a:r>
            <a:r>
              <a:rPr lang="en-GB" b="0" dirty="0">
                <a:solidFill>
                  <a:schemeClr val="tx1"/>
                </a:solidFill>
                <a:latin typeface="+mn-ea"/>
              </a:rPr>
              <a:t>members recruitment</a:t>
            </a:r>
          </a:p>
          <a:p>
            <a:pPr marL="571500" indent="-342900" fontAlgn="ctr">
              <a:buFont typeface="Courier New" panose="02070309020205020404" pitchFamily="49" charset="0"/>
              <a:buChar char="o"/>
            </a:pPr>
            <a:r>
              <a:rPr lang="en-US" altLang="zh-CN" b="0" dirty="0">
                <a:solidFill>
                  <a:schemeClr val="tx1"/>
                </a:solidFill>
                <a:latin typeface="+mn-ea"/>
              </a:rPr>
              <a:t>Results of Members Portal training </a:t>
            </a:r>
            <a:endParaRPr lang="en-GB" b="0" dirty="0">
              <a:solidFill>
                <a:schemeClr val="tx1"/>
              </a:solidFill>
              <a:latin typeface="+mn-ea"/>
            </a:endParaRPr>
          </a:p>
          <a:p>
            <a:pPr marL="571500" indent="-342900" fontAlgn="ctr">
              <a:buFont typeface="Courier New" panose="02070309020205020404" pitchFamily="49" charset="0"/>
              <a:buChar char="o"/>
            </a:pPr>
            <a:r>
              <a:rPr lang="en-US" b="0" dirty="0" smtClean="0">
                <a:solidFill>
                  <a:schemeClr val="tx1"/>
                </a:solidFill>
                <a:latin typeface="+mn-ea"/>
              </a:rPr>
              <a:t>TWP2022-2025 </a:t>
            </a:r>
            <a:r>
              <a:rPr lang="en-US" altLang="zh-CN" b="0" dirty="0">
                <a:solidFill>
                  <a:schemeClr val="tx1"/>
                </a:solidFill>
                <a:latin typeface="+mn-ea"/>
              </a:rPr>
              <a:t>full text </a:t>
            </a:r>
            <a:r>
              <a:rPr lang="en-US" b="0" dirty="0">
                <a:solidFill>
                  <a:schemeClr val="tx1"/>
                </a:solidFill>
                <a:latin typeface="+mn-ea"/>
              </a:rPr>
              <a:t>version updates</a:t>
            </a:r>
            <a:endParaRPr lang="en-GB" b="0" dirty="0">
              <a:solidFill>
                <a:schemeClr val="tx1"/>
              </a:solidFill>
              <a:latin typeface="+mn-ea"/>
            </a:endParaRPr>
          </a:p>
          <a:p>
            <a:pPr fontAlgn="ctr"/>
            <a:r>
              <a:rPr lang="en-GB" b="0" dirty="0">
                <a:solidFill>
                  <a:schemeClr val="tx1"/>
                </a:solidFill>
                <a:latin typeface="+mn-ea"/>
              </a:rPr>
              <a:t>Discussion Topic One：</a:t>
            </a:r>
            <a:r>
              <a:rPr lang="en-US" altLang="zh-CN" b="0" dirty="0">
                <a:solidFill>
                  <a:schemeClr val="tx1"/>
                </a:solidFill>
                <a:latin typeface="+mn-ea"/>
              </a:rPr>
              <a:t>H</a:t>
            </a:r>
            <a:r>
              <a:rPr lang="en-GB" b="0" dirty="0">
                <a:solidFill>
                  <a:schemeClr val="tx1"/>
                </a:solidFill>
                <a:latin typeface="+mn-ea"/>
              </a:rPr>
              <a:t>ow to motivate members to join CC activities and stimulate individuals to contribute to committees and TFs they are nominated to?   </a:t>
            </a:r>
          </a:p>
          <a:p>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4</a:t>
            </a:fld>
            <a:endParaRPr lang="en-US" altLang="zh-C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联系 15">
            <a:extLst>
              <a:ext uri="{FF2B5EF4-FFF2-40B4-BE49-F238E27FC236}">
                <a16:creationId xmlns="" xmlns:a16="http://schemas.microsoft.com/office/drawing/2014/main" id="{D2356C1D-34F5-4D5C-B8C6-CF541EBFD678}"/>
              </a:ext>
            </a:extLst>
          </p:cNvPr>
          <p:cNvSpPr/>
          <p:nvPr/>
        </p:nvSpPr>
        <p:spPr>
          <a:xfrm>
            <a:off x="1802931" y="2363228"/>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400" b="1" dirty="0"/>
              <a:t>4</a:t>
            </a:r>
            <a:endParaRPr lang="zh-CN" altLang="en-US" b="1" dirty="0"/>
          </a:p>
        </p:txBody>
      </p:sp>
      <p:sp>
        <p:nvSpPr>
          <p:cNvPr id="6" name="文本占位符 14">
            <a:extLst>
              <a:ext uri="{FF2B5EF4-FFF2-40B4-BE49-F238E27FC236}">
                <a16:creationId xmlns="" xmlns:a16="http://schemas.microsoft.com/office/drawing/2014/main" id="{BEDA1482-A5AE-449B-9F41-B0780A831DB0}"/>
              </a:ext>
            </a:extLst>
          </p:cNvPr>
          <p:cNvSpPr>
            <a:spLocks noGrp="1"/>
          </p:cNvSpPr>
          <p:nvPr>
            <p:custDataLst>
              <p:tags r:id="rId1"/>
            </p:custDataLst>
          </p:nvPr>
        </p:nvSpPr>
        <p:spPr>
          <a:xfrm>
            <a:off x="2734290" y="2439924"/>
            <a:ext cx="7431405"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spcBef>
                <a:spcPct val="0"/>
              </a:spcBef>
            </a:pPr>
            <a:r>
              <a:rPr lang="en-US" altLang="ko-KR" sz="3200" dirty="0">
                <a:ea typeface="微软雅黑" panose="020B0503020204020204" charset="-122"/>
                <a:sym typeface="+mn-ea"/>
              </a:rPr>
              <a:t>First </a:t>
            </a:r>
            <a:r>
              <a:rPr lang="en-US" altLang="ko-KR" sz="3200" dirty="0" smtClean="0">
                <a:ea typeface="微软雅黑" panose="020B0503020204020204" charset="-122"/>
                <a:sym typeface="+mn-ea"/>
              </a:rPr>
              <a:t>Meeting Highlights</a:t>
            </a:r>
            <a:endParaRPr lang="zh-CN" altLang="en-US" sz="3200" spc="0" dirty="0">
              <a:latin typeface="微软雅黑" panose="020B0503020204020204" charset="-122"/>
              <a:ea typeface="+mj-ea"/>
              <a:cs typeface="+mj-cs"/>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40</a:t>
            </a:fld>
            <a:endParaRPr lang="en-US" altLang="zh-CN"/>
          </a:p>
        </p:txBody>
      </p:sp>
    </p:spTree>
    <p:extLst>
      <p:ext uri="{BB962C8B-B14F-4D97-AF65-F5344CB8AC3E}">
        <p14:creationId xmlns:p14="http://schemas.microsoft.com/office/powerpoint/2010/main" val="1872089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50D28743-5D88-406B-B972-C560927E64DF}"/>
              </a:ext>
            </a:extLst>
          </p:cNvPr>
          <p:cNvSpPr>
            <a:spLocks noGrp="1"/>
          </p:cNvSpPr>
          <p:nvPr>
            <p:ph idx="1"/>
          </p:nvPr>
        </p:nvSpPr>
        <p:spPr>
          <a:xfrm>
            <a:off x="353695" y="1106170"/>
            <a:ext cx="11376025" cy="4939030"/>
          </a:xfrm>
        </p:spPr>
        <p:txBody>
          <a:bodyPr>
            <a:normAutofit/>
          </a:bodyPr>
          <a:lstStyle/>
          <a:p>
            <a:pPr marL="0" indent="0">
              <a:buNone/>
            </a:pPr>
            <a:endParaRPr lang="it-IT" sz="2000" b="0" dirty="0"/>
          </a:p>
          <a:p>
            <a:pPr marL="0" indent="0">
              <a:buNone/>
            </a:pPr>
            <a:endParaRPr lang="it-IT" sz="2000" b="0" dirty="0"/>
          </a:p>
          <a:p>
            <a:pPr marL="0" indent="0">
              <a:buNone/>
            </a:pPr>
            <a:endParaRPr lang="it-IT" dirty="0"/>
          </a:p>
        </p:txBody>
      </p:sp>
      <p:sp>
        <p:nvSpPr>
          <p:cNvPr id="4" name="Titolo 3">
            <a:extLst>
              <a:ext uri="{FF2B5EF4-FFF2-40B4-BE49-F238E27FC236}">
                <a16:creationId xmlns="" xmlns:a16="http://schemas.microsoft.com/office/drawing/2014/main" id="{BD6C596B-DF91-4BA0-BD0A-86BDD5F867DC}"/>
              </a:ext>
            </a:extLst>
          </p:cNvPr>
          <p:cNvSpPr>
            <a:spLocks noGrp="1"/>
          </p:cNvSpPr>
          <p:nvPr>
            <p:ph type="title"/>
          </p:nvPr>
        </p:nvSpPr>
        <p:spPr>
          <a:xfrm>
            <a:off x="353695" y="216535"/>
            <a:ext cx="11484610" cy="705485"/>
          </a:xfrm>
        </p:spPr>
        <p:txBody>
          <a:bodyPr>
            <a:normAutofit/>
          </a:bodyPr>
          <a:lstStyle/>
          <a:p>
            <a:r>
              <a:rPr lang="it-IT" dirty="0"/>
              <a:t>First </a:t>
            </a:r>
            <a:r>
              <a:rPr lang="it-IT" dirty="0" smtClean="0"/>
              <a:t>Meeting Highlights</a:t>
            </a:r>
            <a:endParaRPr lang="it-IT" dirty="0"/>
          </a:p>
        </p:txBody>
      </p:sp>
      <p:sp>
        <p:nvSpPr>
          <p:cNvPr id="6" name="Content Placeholder 1">
            <a:extLst>
              <a:ext uri="{FF2B5EF4-FFF2-40B4-BE49-F238E27FC236}">
                <a16:creationId xmlns="" xmlns:a16="http://schemas.microsoft.com/office/drawing/2014/main" id="{DF7F3B9E-17C4-4605-97DF-1EFCEAA8AD65}"/>
              </a:ext>
            </a:extLst>
          </p:cNvPr>
          <p:cNvSpPr txBox="1">
            <a:spLocks/>
          </p:cNvSpPr>
          <p:nvPr/>
        </p:nvSpPr>
        <p:spPr>
          <a:xfrm>
            <a:off x="356870" y="1271270"/>
            <a:ext cx="11456035" cy="47593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200"/>
              </a:spcAft>
              <a:buFont typeface="Arial" panose="020B0604020202020204" pitchFamily="34" charset="0"/>
              <a:buChar char="●"/>
              <a:defRPr sz="2400" b="0" u="none" strike="noStrike" kern="1200" cap="none" spc="50" normalizeH="0" baseline="0">
                <a:solidFill>
                  <a:schemeClr val="tx1"/>
                </a:solidFill>
                <a:uFillTx/>
                <a:latin typeface="微软雅黑 (标题)"/>
                <a:ea typeface="+mn-ea"/>
                <a:cs typeface="+mn-cs"/>
              </a:defRPr>
            </a:lvl1pPr>
            <a:lvl2pPr marL="457200" indent="0" algn="l" defTabSz="914400" rtl="0" eaLnBrk="1" fontAlgn="auto" latinLnBrk="0" hangingPunct="1">
              <a:lnSpc>
                <a:spcPct val="150000"/>
              </a:lnSpc>
              <a:spcBef>
                <a:spcPts val="0"/>
              </a:spcBef>
              <a:spcAft>
                <a:spcPts val="1200"/>
              </a:spcAft>
              <a:buFont typeface="Arial" panose="020B0604020202020204" pitchFamily="34" charset="0"/>
              <a:buNone/>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50000"/>
              </a:lnSpc>
              <a:spcBef>
                <a:spcPts val="0"/>
              </a:spcBef>
              <a:spcAft>
                <a:spcPts val="12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50000"/>
              </a:lnSpc>
              <a:spcBef>
                <a:spcPts val="0"/>
              </a:spcBef>
              <a:spcAft>
                <a:spcPts val="12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it-IT" sz="2000" b="1" dirty="0" smtClean="0">
                <a:latin typeface="微软雅黑" panose="020B0503020204020204" pitchFamily="34" charset="-122"/>
                <a:ea typeface="微软雅黑" panose="020B0503020204020204" pitchFamily="34" charset="-122"/>
              </a:rPr>
              <a:t>Number </a:t>
            </a:r>
            <a:r>
              <a:rPr lang="it-IT" sz="2000" b="1" dirty="0">
                <a:latin typeface="微软雅黑" panose="020B0503020204020204" pitchFamily="34" charset="-122"/>
                <a:ea typeface="微软雅黑" panose="020B0503020204020204" pitchFamily="34" charset="-122"/>
              </a:rPr>
              <a:t>of </a:t>
            </a:r>
            <a:r>
              <a:rPr lang="it-IT" sz="2000" b="1" dirty="0" smtClean="0">
                <a:latin typeface="微软雅黑" panose="020B0503020204020204" pitchFamily="34" charset="-122"/>
                <a:ea typeface="微软雅黑" panose="020B0503020204020204" pitchFamily="34" charset="-122"/>
              </a:rPr>
              <a:t>participants: </a:t>
            </a:r>
            <a:r>
              <a:rPr lang="it-IT" sz="2000" dirty="0">
                <a:latin typeface="微软雅黑" panose="020B0503020204020204" pitchFamily="34" charset="-122"/>
                <a:ea typeface="微软雅黑" panose="020B0503020204020204" pitchFamily="34" charset="-122"/>
              </a:rPr>
              <a:t>			18 + Chair, Vice Chair and Secretary</a:t>
            </a:r>
          </a:p>
          <a:p>
            <a:pPr>
              <a:buFont typeface="Wingdings" panose="05000000000000000000" pitchFamily="2" charset="2"/>
              <a:buChar char="§"/>
            </a:pPr>
            <a:r>
              <a:rPr lang="it-IT" sz="2000" b="1" dirty="0" smtClean="0">
                <a:latin typeface="微软雅黑" panose="020B0503020204020204" pitchFamily="34" charset="-122"/>
                <a:ea typeface="微软雅黑" panose="020B0503020204020204" pitchFamily="34" charset="-122"/>
              </a:rPr>
              <a:t>Number </a:t>
            </a:r>
            <a:r>
              <a:rPr lang="it-IT" sz="2000" b="1" dirty="0">
                <a:latin typeface="微软雅黑" panose="020B0503020204020204" pitchFamily="34" charset="-122"/>
                <a:ea typeface="微软雅黑" panose="020B0503020204020204" pitchFamily="34" charset="-122"/>
              </a:rPr>
              <a:t>of countries </a:t>
            </a:r>
            <a:r>
              <a:rPr lang="it-IT" sz="2000" b="1" dirty="0" smtClean="0">
                <a:latin typeface="微软雅黑" panose="020B0503020204020204" pitchFamily="34" charset="-122"/>
                <a:ea typeface="微软雅黑" panose="020B0503020204020204" pitchFamily="34" charset="-122"/>
              </a:rPr>
              <a:t>represented: </a:t>
            </a:r>
            <a:r>
              <a:rPr lang="it-IT" sz="2000" dirty="0">
                <a:latin typeface="微软雅黑" panose="020B0503020204020204" pitchFamily="34" charset="-122"/>
                <a:ea typeface="微软雅黑" panose="020B0503020204020204" pitchFamily="34" charset="-122"/>
              </a:rPr>
              <a:t>	13; </a:t>
            </a:r>
            <a:r>
              <a:rPr lang="it-IT" sz="2000" dirty="0" smtClean="0">
                <a:latin typeface="微软雅黑" panose="020B0503020204020204" pitchFamily="34" charset="-122"/>
                <a:ea typeface="微软雅黑" panose="020B0503020204020204" pitchFamily="34" charset="-122"/>
              </a:rPr>
              <a:t>only </a:t>
            </a:r>
            <a:r>
              <a:rPr lang="it-IT" sz="2000" dirty="0">
                <a:latin typeface="微软雅黑" panose="020B0503020204020204" pitchFamily="34" charset="-122"/>
                <a:ea typeface="微软雅黑" panose="020B0503020204020204" pitchFamily="34" charset="-122"/>
              </a:rPr>
              <a:t>4 Non </a:t>
            </a:r>
            <a:r>
              <a:rPr lang="it-IT" sz="2000" dirty="0" smtClean="0">
                <a:latin typeface="微软雅黑" panose="020B0503020204020204" pitchFamily="34" charset="-122"/>
                <a:ea typeface="微软雅黑" panose="020B0503020204020204" pitchFamily="34" charset="-122"/>
              </a:rPr>
              <a:t>European </a:t>
            </a:r>
            <a:r>
              <a:rPr lang="it-IT" sz="2000" dirty="0">
                <a:latin typeface="微软雅黑" panose="020B0503020204020204" pitchFamily="34" charset="-122"/>
                <a:ea typeface="微软雅黑" panose="020B0503020204020204" pitchFamily="34" charset="-122"/>
              </a:rPr>
              <a:t>countries</a:t>
            </a:r>
          </a:p>
          <a:p>
            <a:pPr>
              <a:buFont typeface="Wingdings" panose="05000000000000000000" pitchFamily="2" charset="2"/>
              <a:buChar char="§"/>
            </a:pPr>
            <a:endParaRPr lang="it-IT" sz="2000" dirty="0">
              <a:latin typeface="微软雅黑" panose="020B0503020204020204" pitchFamily="34" charset="-122"/>
              <a:ea typeface="微软雅黑" panose="020B0503020204020204" pitchFamily="34" charset="-122"/>
            </a:endParaRPr>
          </a:p>
          <a:p>
            <a:pPr>
              <a:buFont typeface="Wingdings" panose="05000000000000000000" pitchFamily="2" charset="2"/>
              <a:buChar char="§"/>
            </a:pPr>
            <a:r>
              <a:rPr lang="it-IT" sz="2000" b="1" dirty="0" smtClean="0">
                <a:latin typeface="微软雅黑" panose="020B0503020204020204" pitchFamily="34" charset="-122"/>
                <a:ea typeface="微软雅黑" panose="020B0503020204020204" pitchFamily="34" charset="-122"/>
              </a:rPr>
              <a:t>Number </a:t>
            </a:r>
            <a:r>
              <a:rPr lang="it-IT" sz="2000" b="1" dirty="0">
                <a:latin typeface="微软雅黑" panose="020B0503020204020204" pitchFamily="34" charset="-122"/>
                <a:ea typeface="微软雅黑" panose="020B0503020204020204" pitchFamily="34" charset="-122"/>
              </a:rPr>
              <a:t>of </a:t>
            </a:r>
            <a:r>
              <a:rPr lang="it-IT" sz="2000" b="1" dirty="0" smtClean="0">
                <a:latin typeface="微软雅黑" panose="020B0503020204020204" pitchFamily="34" charset="-122"/>
                <a:ea typeface="微软雅黑" panose="020B0503020204020204" pitchFamily="34" charset="-122"/>
              </a:rPr>
              <a:t>proposed </a:t>
            </a:r>
            <a:r>
              <a:rPr lang="it-IT" sz="2000" b="1" dirty="0">
                <a:latin typeface="微软雅黑" panose="020B0503020204020204" pitchFamily="34" charset="-122"/>
                <a:ea typeface="微软雅黑" panose="020B0503020204020204" pitchFamily="34" charset="-122"/>
              </a:rPr>
              <a:t>study </a:t>
            </a:r>
            <a:r>
              <a:rPr lang="it-IT" sz="2000" b="1" dirty="0" smtClean="0">
                <a:latin typeface="微软雅黑" panose="020B0503020204020204" pitchFamily="34" charset="-122"/>
                <a:ea typeface="微软雅黑" panose="020B0503020204020204" pitchFamily="34" charset="-122"/>
              </a:rPr>
              <a:t>cases </a:t>
            </a:r>
            <a:r>
              <a:rPr lang="it-IT" sz="2000" b="1" dirty="0">
                <a:latin typeface="微软雅黑" panose="020B0503020204020204" pitchFamily="34" charset="-122"/>
                <a:ea typeface="微软雅黑" panose="020B0503020204020204" pitchFamily="34" charset="-122"/>
              </a:rPr>
              <a:t>for </a:t>
            </a:r>
            <a:r>
              <a:rPr lang="it-IT" sz="2000" b="1" dirty="0" smtClean="0">
                <a:latin typeface="微软雅黑" panose="020B0503020204020204" pitchFamily="34" charset="-122"/>
                <a:ea typeface="微软雅黑" panose="020B0503020204020204" pitchFamily="34" charset="-122"/>
              </a:rPr>
              <a:t>next </a:t>
            </a:r>
            <a:r>
              <a:rPr lang="it-IT" sz="2000" b="1" dirty="0">
                <a:latin typeface="微软雅黑" panose="020B0503020204020204" pitchFamily="34" charset="-122"/>
                <a:ea typeface="微软雅黑" panose="020B0503020204020204" pitchFamily="34" charset="-122"/>
              </a:rPr>
              <a:t>meetings</a:t>
            </a:r>
            <a:r>
              <a:rPr lang="it-IT" sz="2000" dirty="0">
                <a:latin typeface="微软雅黑" panose="020B0503020204020204" pitchFamily="34" charset="-122"/>
                <a:ea typeface="微软雅黑" panose="020B0503020204020204" pitchFamily="34" charset="-122"/>
              </a:rPr>
              <a:t>:   17 from 11 companies										</a:t>
            </a:r>
          </a:p>
          <a:p>
            <a:pPr>
              <a:buFont typeface="Wingdings" panose="05000000000000000000" pitchFamily="2" charset="2"/>
              <a:buChar char="§"/>
            </a:pPr>
            <a:endParaRPr lang="it-IT" sz="2000" dirty="0">
              <a:latin typeface="微软雅黑" panose="020B0503020204020204" pitchFamily="34" charset="-122"/>
              <a:ea typeface="微软雅黑" panose="020B0503020204020204" pitchFamily="34" charset="-122"/>
            </a:endParaRPr>
          </a:p>
          <a:p>
            <a:pPr>
              <a:buFont typeface="Wingdings" panose="05000000000000000000" pitchFamily="2" charset="2"/>
              <a:buChar char="§"/>
            </a:pPr>
            <a:r>
              <a:rPr lang="it-IT" sz="2000" dirty="0">
                <a:latin typeface="微软雅黑" panose="020B0503020204020204" pitchFamily="34" charset="-122"/>
                <a:ea typeface="微软雅黑" panose="020B0503020204020204" pitchFamily="34" charset="-122"/>
              </a:rPr>
              <a:t>Some </a:t>
            </a:r>
            <a:r>
              <a:rPr lang="it-IT" sz="2000" dirty="0" smtClean="0">
                <a:latin typeface="微软雅黑" panose="020B0503020204020204" pitchFamily="34" charset="-122"/>
                <a:ea typeface="微软雅黑" panose="020B0503020204020204" pitchFamily="34" charset="-122"/>
              </a:rPr>
              <a:t>topics discussed </a:t>
            </a:r>
            <a:r>
              <a:rPr lang="it-IT" sz="2000" dirty="0">
                <a:latin typeface="微软雅黑" panose="020B0503020204020204" pitchFamily="34" charset="-122"/>
                <a:ea typeface="微软雅黑" panose="020B0503020204020204" pitchFamily="34" charset="-122"/>
              </a:rPr>
              <a:t>so far are </a:t>
            </a:r>
            <a:r>
              <a:rPr lang="it-IT" sz="2000" dirty="0" smtClean="0">
                <a:latin typeface="微软雅黑" panose="020B0503020204020204" pitchFamily="34" charset="-122"/>
                <a:ea typeface="微软雅黑" panose="020B0503020204020204" pitchFamily="34" charset="-122"/>
              </a:rPr>
              <a:t>possibly </a:t>
            </a:r>
            <a:r>
              <a:rPr lang="it-IT" sz="2000" dirty="0">
                <a:latin typeface="微软雅黑" panose="020B0503020204020204" pitchFamily="34" charset="-122"/>
                <a:ea typeface="微软雅黑" panose="020B0503020204020204" pitchFamily="34" charset="-122"/>
              </a:rPr>
              <a:t>to be </a:t>
            </a:r>
            <a:r>
              <a:rPr lang="it-IT" sz="2000" dirty="0" smtClean="0">
                <a:latin typeface="微软雅黑" panose="020B0503020204020204" pitchFamily="34" charset="-122"/>
                <a:ea typeface="微软雅黑" panose="020B0503020204020204" pitchFamily="34" charset="-122"/>
              </a:rPr>
              <a:t>shared </a:t>
            </a:r>
            <a:r>
              <a:rPr lang="it-IT" sz="2000" dirty="0">
                <a:latin typeface="微软雅黑" panose="020B0503020204020204" pitchFamily="34" charset="-122"/>
                <a:ea typeface="微软雅黑" panose="020B0503020204020204" pitchFamily="34" charset="-122"/>
              </a:rPr>
              <a:t>with </a:t>
            </a:r>
            <a:r>
              <a:rPr lang="it-IT" sz="2000" b="1" dirty="0">
                <a:latin typeface="微软雅黑" panose="020B0503020204020204" pitchFamily="34" charset="-122"/>
                <a:ea typeface="微软雅黑" panose="020B0503020204020204" pitchFamily="34" charset="-122"/>
              </a:rPr>
              <a:t>TFD and Distribution Committee</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41</a:t>
            </a:fld>
            <a:endParaRPr lang="en-US" altLang="zh-CN"/>
          </a:p>
        </p:txBody>
      </p:sp>
    </p:spTree>
    <p:extLst>
      <p:ext uri="{BB962C8B-B14F-4D97-AF65-F5344CB8AC3E}">
        <p14:creationId xmlns:p14="http://schemas.microsoft.com/office/powerpoint/2010/main" val="3811648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 xmlns:a16="http://schemas.microsoft.com/office/drawing/2014/main" id="{BD6C596B-DF91-4BA0-BD0A-86BDD5F867DC}"/>
              </a:ext>
            </a:extLst>
          </p:cNvPr>
          <p:cNvSpPr>
            <a:spLocks noGrp="1"/>
          </p:cNvSpPr>
          <p:nvPr>
            <p:ph type="title"/>
          </p:nvPr>
        </p:nvSpPr>
        <p:spPr>
          <a:xfrm>
            <a:off x="353695" y="216535"/>
            <a:ext cx="11484610" cy="705485"/>
          </a:xfrm>
        </p:spPr>
        <p:txBody>
          <a:bodyPr>
            <a:normAutofit/>
          </a:bodyPr>
          <a:lstStyle/>
          <a:p>
            <a:r>
              <a:rPr lang="it-IT"/>
              <a:t>TRACOM Composition</a:t>
            </a:r>
            <a:endParaRPr lang="it-IT" dirty="0"/>
          </a:p>
        </p:txBody>
      </p:sp>
      <p:graphicFrame>
        <p:nvGraphicFramePr>
          <p:cNvPr id="10" name="Grafico 9">
            <a:extLst>
              <a:ext uri="{FF2B5EF4-FFF2-40B4-BE49-F238E27FC236}">
                <a16:creationId xmlns="" xmlns:a16="http://schemas.microsoft.com/office/drawing/2014/main" id="{6177CFB6-6F24-44DE-A853-3B32E2C4A0CE}"/>
              </a:ext>
            </a:extLst>
          </p:cNvPr>
          <p:cNvGraphicFramePr>
            <a:graphicFrameLocks/>
          </p:cNvGraphicFramePr>
          <p:nvPr>
            <p:extLst/>
          </p:nvPr>
        </p:nvGraphicFramePr>
        <p:xfrm>
          <a:off x="1828801" y="1039091"/>
          <a:ext cx="8984672" cy="4911436"/>
        </p:xfrm>
        <a:graphic>
          <a:graphicData uri="http://schemas.openxmlformats.org/drawingml/2006/chart">
            <c:chart xmlns:c="http://schemas.openxmlformats.org/drawingml/2006/chart" xmlns:r="http://schemas.openxmlformats.org/officeDocument/2006/relationships" r:id="rId2"/>
          </a:graphicData>
        </a:graphic>
      </p:graphicFrame>
      <p:sp>
        <p:nvSpPr>
          <p:cNvPr id="2" name="灯片编号占位符 1"/>
          <p:cNvSpPr>
            <a:spLocks noGrp="1"/>
          </p:cNvSpPr>
          <p:nvPr>
            <p:ph type="sldNum" sz="quarter" idx="12"/>
          </p:nvPr>
        </p:nvSpPr>
        <p:spPr/>
        <p:txBody>
          <a:bodyPr/>
          <a:lstStyle/>
          <a:p>
            <a:fld id="{49AE70B2-8BF9-45C0-BB95-33D1B9D3A854}" type="slidenum">
              <a:rPr lang="zh-CN" altLang="en-US" smtClean="0"/>
              <a:t>42</a:t>
            </a:fld>
            <a:endParaRPr lang="en-US" altLang="zh-CN"/>
          </a:p>
        </p:txBody>
      </p:sp>
    </p:spTree>
    <p:extLst>
      <p:ext uri="{BB962C8B-B14F-4D97-AF65-F5344CB8AC3E}">
        <p14:creationId xmlns:p14="http://schemas.microsoft.com/office/powerpoint/2010/main" val="2080591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50D28743-5D88-406B-B972-C560927E64DF}"/>
              </a:ext>
            </a:extLst>
          </p:cNvPr>
          <p:cNvSpPr>
            <a:spLocks noGrp="1"/>
          </p:cNvSpPr>
          <p:nvPr>
            <p:ph idx="1"/>
          </p:nvPr>
        </p:nvSpPr>
        <p:spPr>
          <a:xfrm>
            <a:off x="353695" y="1121410"/>
            <a:ext cx="11376025" cy="5287645"/>
          </a:xfrm>
        </p:spPr>
        <p:txBody>
          <a:bodyPr>
            <a:normAutofit fontScale="70000" lnSpcReduction="20000"/>
          </a:bodyPr>
          <a:lstStyle/>
          <a:p>
            <a:pPr marL="0" indent="0">
              <a:buNone/>
            </a:pPr>
            <a:r>
              <a:rPr lang="en-GB" sz="2300" b="0" dirty="0">
                <a:solidFill>
                  <a:schemeClr val="tx1"/>
                </a:solidFill>
                <a:latin typeface="+mn-ea"/>
              </a:rPr>
              <a:t>At the time of the first TRACOM meeting only 29 people coming from 16 different countries were appointed. </a:t>
            </a:r>
          </a:p>
          <a:p>
            <a:pPr marL="0" indent="0">
              <a:buNone/>
            </a:pPr>
            <a:r>
              <a:rPr lang="en-GB" sz="2300" b="0" dirty="0">
                <a:solidFill>
                  <a:schemeClr val="tx1"/>
                </a:solidFill>
                <a:latin typeface="+mn-ea"/>
              </a:rPr>
              <a:t>Current number of members in TRACOM: 30</a:t>
            </a:r>
          </a:p>
          <a:p>
            <a:pPr marL="0" indent="0">
              <a:buNone/>
            </a:pPr>
            <a:r>
              <a:rPr lang="en-GB" sz="2300" b="0" dirty="0">
                <a:solidFill>
                  <a:schemeClr val="tx1"/>
                </a:solidFill>
                <a:latin typeface="+mn-ea"/>
              </a:rPr>
              <a:t>During last triennium, TRACOM members: 80</a:t>
            </a:r>
          </a:p>
          <a:p>
            <a:pPr marL="0" indent="0">
              <a:buNone/>
            </a:pPr>
            <a:r>
              <a:rPr lang="en-GB" sz="2000" b="0" dirty="0">
                <a:latin typeface="+mn-ea"/>
              </a:rPr>
              <a:t> </a:t>
            </a:r>
            <a:r>
              <a:rPr lang="en-GB" sz="2800" b="1" u="sng" dirty="0">
                <a:solidFill>
                  <a:schemeClr val="accent1">
                    <a:lumMod val="50000"/>
                  </a:schemeClr>
                </a:solidFill>
                <a:latin typeface="+mn-ea"/>
              </a:rPr>
              <a:t>Low number of people registered to TRACOM: </a:t>
            </a:r>
            <a:r>
              <a:rPr lang="en-GB" sz="2800" b="1" dirty="0">
                <a:solidFill>
                  <a:schemeClr val="accent1">
                    <a:lumMod val="50000"/>
                  </a:schemeClr>
                </a:solidFill>
                <a:latin typeface="+mn-ea"/>
              </a:rPr>
              <a:t>this could bring to few papers produced and reduce international representativeness</a:t>
            </a:r>
          </a:p>
          <a:p>
            <a:pPr marL="0" indent="0">
              <a:buNone/>
            </a:pPr>
            <a:r>
              <a:rPr lang="en-GB" sz="2900" b="1" u="sng" dirty="0">
                <a:solidFill>
                  <a:schemeClr val="accent1">
                    <a:lumMod val="50000"/>
                  </a:schemeClr>
                </a:solidFill>
                <a:latin typeface="+mn-ea"/>
              </a:rPr>
              <a:t>Actions taken during the first meeting:</a:t>
            </a:r>
            <a:endParaRPr lang="en-GB" sz="2900" b="1" dirty="0">
              <a:solidFill>
                <a:schemeClr val="accent1">
                  <a:lumMod val="50000"/>
                </a:schemeClr>
              </a:solidFill>
              <a:latin typeface="+mn-ea"/>
            </a:endParaRPr>
          </a:p>
          <a:p>
            <a:pPr>
              <a:buFont typeface="Wingdings" panose="05000000000000000000" pitchFamily="2" charset="2"/>
              <a:buChar char="§"/>
            </a:pPr>
            <a:r>
              <a:rPr lang="en-GB" sz="2300" b="0" dirty="0">
                <a:solidFill>
                  <a:schemeClr val="tx1"/>
                </a:solidFill>
                <a:latin typeface="+mn-ea"/>
                <a:sym typeface="Wingdings" panose="05000000000000000000" pitchFamily="2" charset="2"/>
              </a:rPr>
              <a:t>To encourage the appointment by all the people attending the meeting to appoint as soon as possible to IGU through their company/Charter Member</a:t>
            </a:r>
          </a:p>
          <a:p>
            <a:pPr>
              <a:buFont typeface="Wingdings" panose="05000000000000000000" pitchFamily="2" charset="2"/>
              <a:buChar char="§"/>
            </a:pPr>
            <a:r>
              <a:rPr lang="en-GB" sz="2300" b="0" dirty="0">
                <a:solidFill>
                  <a:schemeClr val="tx1"/>
                </a:solidFill>
                <a:latin typeface="+mn-ea"/>
                <a:sym typeface="Wingdings" panose="05000000000000000000" pitchFamily="2" charset="2"/>
              </a:rPr>
              <a:t>To encourage TRACOM members to involve Colleagues in their companies to support each SG, even if they are not directly involved</a:t>
            </a:r>
          </a:p>
          <a:p>
            <a:pPr>
              <a:buFont typeface="Wingdings" panose="05000000000000000000" pitchFamily="2" charset="2"/>
              <a:buChar char="§"/>
            </a:pPr>
            <a:r>
              <a:rPr lang="en-GB" sz="2300" b="0" dirty="0">
                <a:solidFill>
                  <a:schemeClr val="tx1"/>
                </a:solidFill>
                <a:latin typeface="+mn-ea"/>
                <a:sym typeface="Wingdings" panose="05000000000000000000" pitchFamily="2" charset="2"/>
              </a:rPr>
              <a:t>To look for new study cases even via surveys</a:t>
            </a:r>
          </a:p>
          <a:p>
            <a:pPr>
              <a:buFont typeface="Wingdings" panose="05000000000000000000" pitchFamily="2" charset="2"/>
              <a:buChar char="§"/>
            </a:pPr>
            <a:r>
              <a:rPr lang="en-GB" sz="2300" b="0" dirty="0">
                <a:solidFill>
                  <a:schemeClr val="tx1"/>
                </a:solidFill>
                <a:latin typeface="+mn-ea"/>
                <a:sym typeface="Wingdings" panose="05000000000000000000" pitchFamily="2" charset="2"/>
              </a:rPr>
              <a:t>To urge a remind to all Charter Members to appoint people to </a:t>
            </a:r>
            <a:r>
              <a:rPr lang="en-GB" sz="2300" b="0" dirty="0" smtClean="0">
                <a:solidFill>
                  <a:schemeClr val="tx1"/>
                </a:solidFill>
                <a:latin typeface="+mn-ea"/>
                <a:sym typeface="Wingdings" panose="05000000000000000000" pitchFamily="2" charset="2"/>
              </a:rPr>
              <a:t>TRACOM</a:t>
            </a:r>
            <a:endParaRPr lang="it-IT" dirty="0">
              <a:latin typeface="+mn-ea"/>
            </a:endParaRPr>
          </a:p>
        </p:txBody>
      </p:sp>
      <p:sp>
        <p:nvSpPr>
          <p:cNvPr id="4" name="Titolo 3">
            <a:extLst>
              <a:ext uri="{FF2B5EF4-FFF2-40B4-BE49-F238E27FC236}">
                <a16:creationId xmlns="" xmlns:a16="http://schemas.microsoft.com/office/drawing/2014/main" id="{BD6C596B-DF91-4BA0-BD0A-86BDD5F867DC}"/>
              </a:ext>
            </a:extLst>
          </p:cNvPr>
          <p:cNvSpPr>
            <a:spLocks noGrp="1"/>
          </p:cNvSpPr>
          <p:nvPr>
            <p:ph type="title"/>
          </p:nvPr>
        </p:nvSpPr>
        <p:spPr>
          <a:xfrm>
            <a:off x="353695" y="60960"/>
            <a:ext cx="11484610" cy="705485"/>
          </a:xfrm>
        </p:spPr>
        <p:txBody>
          <a:bodyPr>
            <a:normAutofit/>
          </a:bodyPr>
          <a:lstStyle/>
          <a:p>
            <a:r>
              <a:rPr lang="it-IT" dirty="0" smtClean="0"/>
              <a:t>Considerations </a:t>
            </a:r>
            <a:r>
              <a:rPr lang="it-IT" dirty="0"/>
              <a:t>after </a:t>
            </a:r>
            <a:r>
              <a:rPr lang="it-IT" dirty="0" smtClean="0"/>
              <a:t>First Meeting</a:t>
            </a:r>
            <a:endParaRPr lang="it-IT"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43</a:t>
            </a:fld>
            <a:endParaRPr lang="en-US" altLang="zh-CN"/>
          </a:p>
        </p:txBody>
      </p:sp>
    </p:spTree>
    <p:extLst>
      <p:ext uri="{BB962C8B-B14F-4D97-AF65-F5344CB8AC3E}">
        <p14:creationId xmlns:p14="http://schemas.microsoft.com/office/powerpoint/2010/main" val="3391211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 xmlns:a16="http://schemas.microsoft.com/office/drawing/2014/main" id="{BB392C00-F118-4977-B025-DF099A0066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8408" y="3700861"/>
            <a:ext cx="3347366" cy="2510525"/>
          </a:xfrm>
          <a:prstGeom prst="rect">
            <a:avLst/>
          </a:prstGeom>
        </p:spPr>
      </p:pic>
      <p:pic>
        <p:nvPicPr>
          <p:cNvPr id="16" name="Immagine 15">
            <a:extLst>
              <a:ext uri="{FF2B5EF4-FFF2-40B4-BE49-F238E27FC236}">
                <a16:creationId xmlns="" xmlns:a16="http://schemas.microsoft.com/office/drawing/2014/main" id="{F0A18BD1-BA0C-4588-A33F-56F128443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578" y="3540157"/>
            <a:ext cx="3559126" cy="2669345"/>
          </a:xfrm>
          <a:prstGeom prst="rect">
            <a:avLst/>
          </a:prstGeom>
        </p:spPr>
      </p:pic>
      <p:pic>
        <p:nvPicPr>
          <p:cNvPr id="18" name="Immagine 17">
            <a:extLst>
              <a:ext uri="{FF2B5EF4-FFF2-40B4-BE49-F238E27FC236}">
                <a16:creationId xmlns="" xmlns:a16="http://schemas.microsoft.com/office/drawing/2014/main" id="{6DCAD4BE-62E6-4C4E-9052-0D68AA61F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1130" y="1036663"/>
            <a:ext cx="2826739" cy="2120477"/>
          </a:xfrm>
          <a:prstGeom prst="rect">
            <a:avLst/>
          </a:prstGeom>
        </p:spPr>
      </p:pic>
      <p:sp>
        <p:nvSpPr>
          <p:cNvPr id="27" name="Titolo 26">
            <a:extLst>
              <a:ext uri="{FF2B5EF4-FFF2-40B4-BE49-F238E27FC236}">
                <a16:creationId xmlns="" xmlns:a16="http://schemas.microsoft.com/office/drawing/2014/main" id="{DAEC37B2-5F05-4985-AADF-C6281F9AFAD4}"/>
              </a:ext>
            </a:extLst>
          </p:cNvPr>
          <p:cNvSpPr>
            <a:spLocks noGrp="1"/>
          </p:cNvSpPr>
          <p:nvPr>
            <p:ph type="title"/>
          </p:nvPr>
        </p:nvSpPr>
        <p:spPr>
          <a:xfrm>
            <a:off x="4614821" y="361903"/>
            <a:ext cx="3838477" cy="705485"/>
          </a:xfrm>
        </p:spPr>
        <p:txBody>
          <a:bodyPr>
            <a:normAutofit/>
          </a:bodyPr>
          <a:lstStyle/>
          <a:p>
            <a:r>
              <a:rPr lang="it-IT" sz="2000" dirty="0">
                <a:solidFill>
                  <a:srgbClr val="00B050"/>
                </a:solidFill>
                <a:latin typeface="Comic Sans MS" panose="030F0702030302020204" pitchFamily="66" charset="0"/>
                <a:cs typeface="Vijaya" panose="020B0502040204020203" pitchFamily="18" charset="0"/>
              </a:rPr>
              <a:t>group and </a:t>
            </a:r>
            <a:r>
              <a:rPr lang="it-IT" sz="2000" dirty="0" smtClean="0">
                <a:solidFill>
                  <a:srgbClr val="00B050"/>
                </a:solidFill>
                <a:latin typeface="Comic Sans MS" panose="030F0702030302020204" pitchFamily="66" charset="0"/>
                <a:cs typeface="Vijaya" panose="020B0502040204020203" pitchFamily="18" charset="0"/>
              </a:rPr>
              <a:t>working </a:t>
            </a:r>
            <a:r>
              <a:rPr lang="it-IT" sz="2000" dirty="0">
                <a:solidFill>
                  <a:srgbClr val="00B050"/>
                </a:solidFill>
                <a:latin typeface="Comic Sans MS" panose="030F0702030302020204" pitchFamily="66" charset="0"/>
                <a:cs typeface="Vijaya" panose="020B0502040204020203" pitchFamily="18" charset="0"/>
              </a:rPr>
              <a:t>sessions</a:t>
            </a:r>
          </a:p>
        </p:txBody>
      </p:sp>
      <p:sp>
        <p:nvSpPr>
          <p:cNvPr id="28" name="Titolo 26">
            <a:extLst>
              <a:ext uri="{FF2B5EF4-FFF2-40B4-BE49-F238E27FC236}">
                <a16:creationId xmlns="" xmlns:a16="http://schemas.microsoft.com/office/drawing/2014/main" id="{3B5B7B95-5564-4D4D-BCBE-B5576CC9B53E}"/>
              </a:ext>
            </a:extLst>
          </p:cNvPr>
          <p:cNvSpPr txBox="1">
            <a:spLocks/>
          </p:cNvSpPr>
          <p:nvPr/>
        </p:nvSpPr>
        <p:spPr>
          <a:xfrm rot="19805294">
            <a:off x="1367840" y="4120233"/>
            <a:ext cx="1969473" cy="421147"/>
          </a:xfrm>
          <a:prstGeom prst="rect">
            <a:avLst/>
          </a:prstGeom>
          <a:solidFill>
            <a:schemeClr val="tx2">
              <a:lumMod val="10000"/>
              <a:lumOff val="90000"/>
            </a:schemeClr>
          </a:solidFill>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微软雅黑 (标题)"/>
                <a:ea typeface="+mj-ea"/>
                <a:cs typeface="+mj-cs"/>
              </a:defRPr>
            </a:lvl1pPr>
          </a:lstStyle>
          <a:p>
            <a:pPr algn="ctr"/>
            <a:r>
              <a:rPr lang="it-IT" sz="2000" dirty="0">
                <a:solidFill>
                  <a:schemeClr val="accent4">
                    <a:lumMod val="75000"/>
                  </a:schemeClr>
                </a:solidFill>
                <a:latin typeface="Comic Sans MS" panose="030F0702030302020204" pitchFamily="66" charset="0"/>
                <a:cs typeface="Vijaya" panose="020B0502040204020203" pitchFamily="18" charset="0"/>
              </a:rPr>
              <a:t>Gala </a:t>
            </a:r>
            <a:r>
              <a:rPr lang="it-IT" sz="2000" dirty="0" err="1">
                <a:solidFill>
                  <a:schemeClr val="accent4">
                    <a:lumMod val="75000"/>
                  </a:schemeClr>
                </a:solidFill>
                <a:latin typeface="Comic Sans MS" panose="030F0702030302020204" pitchFamily="66" charset="0"/>
                <a:cs typeface="Vijaya" panose="020B0502040204020203" pitchFamily="18" charset="0"/>
              </a:rPr>
              <a:t>dinner</a:t>
            </a:r>
            <a:endParaRPr lang="it-IT" sz="2000" dirty="0">
              <a:solidFill>
                <a:schemeClr val="accent4">
                  <a:lumMod val="75000"/>
                </a:schemeClr>
              </a:solidFill>
              <a:latin typeface="Comic Sans MS" panose="030F0702030302020204" pitchFamily="66" charset="0"/>
              <a:cs typeface="Vijaya" panose="020B0502040204020203" pitchFamily="18" charset="0"/>
            </a:endParaRPr>
          </a:p>
        </p:txBody>
      </p:sp>
      <p:sp>
        <p:nvSpPr>
          <p:cNvPr id="29" name="Titolo 26">
            <a:extLst>
              <a:ext uri="{FF2B5EF4-FFF2-40B4-BE49-F238E27FC236}">
                <a16:creationId xmlns="" xmlns:a16="http://schemas.microsoft.com/office/drawing/2014/main" id="{5E0576F5-ED5C-47D9-A980-0CF3E8386C20}"/>
              </a:ext>
            </a:extLst>
          </p:cNvPr>
          <p:cNvSpPr txBox="1">
            <a:spLocks/>
          </p:cNvSpPr>
          <p:nvPr/>
        </p:nvSpPr>
        <p:spPr>
          <a:xfrm>
            <a:off x="8844634" y="2941155"/>
            <a:ext cx="3347366"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微软雅黑 (标题)"/>
                <a:ea typeface="+mj-ea"/>
                <a:cs typeface="+mj-cs"/>
              </a:defRPr>
            </a:lvl1pPr>
          </a:lstStyle>
          <a:p>
            <a:r>
              <a:rPr lang="it-IT" sz="2000" dirty="0" smtClean="0">
                <a:latin typeface="Comic Sans MS" panose="030F0702030302020204" pitchFamily="66" charset="0"/>
                <a:cs typeface="Vijaya" panose="020B0502040204020203" pitchFamily="18" charset="0"/>
              </a:rPr>
              <a:t>Visit </a:t>
            </a:r>
            <a:r>
              <a:rPr lang="it-IT" sz="2000" dirty="0">
                <a:latin typeface="Comic Sans MS" panose="030F0702030302020204" pitchFamily="66" charset="0"/>
                <a:cs typeface="Vijaya" panose="020B0502040204020203" pitchFamily="18" charset="0"/>
              </a:rPr>
              <a:t>to Snam </a:t>
            </a:r>
            <a:r>
              <a:rPr lang="it-IT" sz="2000" dirty="0" smtClean="0">
                <a:latin typeface="Comic Sans MS" panose="030F0702030302020204" pitchFamily="66" charset="0"/>
                <a:cs typeface="Vijaya" panose="020B0502040204020203" pitchFamily="18" charset="0"/>
              </a:rPr>
              <a:t>Messina’s compressor </a:t>
            </a:r>
            <a:r>
              <a:rPr lang="it-IT" sz="2000" dirty="0">
                <a:latin typeface="Comic Sans MS" panose="030F0702030302020204" pitchFamily="66" charset="0"/>
                <a:cs typeface="Vijaya" panose="020B0502040204020203" pitchFamily="18" charset="0"/>
              </a:rPr>
              <a:t>station</a:t>
            </a:r>
          </a:p>
        </p:txBody>
      </p:sp>
      <p:pic>
        <p:nvPicPr>
          <p:cNvPr id="4" name="Immagine 3">
            <a:extLst>
              <a:ext uri="{FF2B5EF4-FFF2-40B4-BE49-F238E27FC236}">
                <a16:creationId xmlns="" xmlns:a16="http://schemas.microsoft.com/office/drawing/2014/main" id="{EACEE5FA-47B4-4363-B440-AA18664B3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847" y="121372"/>
            <a:ext cx="4261403" cy="3196471"/>
          </a:xfrm>
          <a:prstGeom prst="rect">
            <a:avLst/>
          </a:prstGeom>
        </p:spPr>
      </p:pic>
      <p:sp>
        <p:nvSpPr>
          <p:cNvPr id="2" name="灯片编号占位符 1"/>
          <p:cNvSpPr>
            <a:spLocks noGrp="1"/>
          </p:cNvSpPr>
          <p:nvPr>
            <p:ph type="sldNum" sz="quarter" idx="12"/>
          </p:nvPr>
        </p:nvSpPr>
        <p:spPr/>
        <p:txBody>
          <a:bodyPr/>
          <a:lstStyle/>
          <a:p>
            <a:fld id="{49AE70B2-8BF9-45C0-BB95-33D1B9D3A854}" type="slidenum">
              <a:rPr lang="zh-CN" altLang="en-US" smtClean="0"/>
              <a:t>44</a:t>
            </a:fld>
            <a:endParaRPr lang="en-US" altLang="zh-CN"/>
          </a:p>
        </p:txBody>
      </p:sp>
    </p:spTree>
    <p:extLst>
      <p:ext uri="{BB962C8B-B14F-4D97-AF65-F5344CB8AC3E}">
        <p14:creationId xmlns:p14="http://schemas.microsoft.com/office/powerpoint/2010/main" val="1209873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pPr lvl="0"/>
            <a:r>
              <a:rPr lang="en-US" altLang="zh-CN" dirty="0"/>
              <a:t>Next </a:t>
            </a:r>
            <a:r>
              <a:rPr lang="en-US" altLang="zh-CN" dirty="0" smtClean="0"/>
              <a:t>Meetings</a:t>
            </a:r>
            <a:endParaRPr lang="zh-CN" altLang="en-US" dirty="0"/>
          </a:p>
        </p:txBody>
      </p:sp>
      <p:sp>
        <p:nvSpPr>
          <p:cNvPr id="4" name="副标题 3"/>
          <p:cNvSpPr>
            <a:spLocks noGrp="1"/>
          </p:cNvSpPr>
          <p:nvPr>
            <p:ph type="subTitle" idx="1"/>
          </p:nvPr>
        </p:nvSpPr>
        <p:spPr/>
        <p:txBody>
          <a:bodyPr/>
          <a:lstStyle/>
          <a:p>
            <a:r>
              <a:rPr lang="en-US" altLang="zh-CN" dirty="0"/>
              <a:t>5</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45</a:t>
            </a:fld>
            <a:endParaRPr lang="en-US" altLang="zh-CN"/>
          </a:p>
        </p:txBody>
      </p:sp>
    </p:spTree>
    <p:extLst>
      <p:ext uri="{BB962C8B-B14F-4D97-AF65-F5344CB8AC3E}">
        <p14:creationId xmlns:p14="http://schemas.microsoft.com/office/powerpoint/2010/main" val="595656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2CEB69E-98F7-48EB-BC80-5CAB248124FB}"/>
              </a:ext>
            </a:extLst>
          </p:cNvPr>
          <p:cNvSpPr>
            <a:spLocks noGrp="1"/>
          </p:cNvSpPr>
          <p:nvPr>
            <p:ph idx="1"/>
          </p:nvPr>
        </p:nvSpPr>
        <p:spPr/>
        <p:txBody>
          <a:bodyPr>
            <a:noAutofit/>
          </a:bodyPr>
          <a:lstStyle/>
          <a:p>
            <a:pPr algn="just">
              <a:lnSpc>
                <a:spcPct val="150000"/>
              </a:lnSpc>
              <a:buFont typeface="Wingdings" panose="05000000000000000000" pitchFamily="2" charset="2"/>
              <a:buChar char="§"/>
            </a:pPr>
            <a:r>
              <a:rPr lang="en-US" sz="2000" b="0" dirty="0">
                <a:solidFill>
                  <a:schemeClr val="tx1"/>
                </a:solidFill>
                <a:latin typeface="+mn-ea"/>
              </a:rPr>
              <a:t>The first meeting was held in </a:t>
            </a:r>
            <a:r>
              <a:rPr lang="en-US" sz="2000" dirty="0">
                <a:solidFill>
                  <a:schemeClr val="tx1"/>
                </a:solidFill>
                <a:latin typeface="+mn-ea"/>
              </a:rPr>
              <a:t>Italy from September 27</a:t>
            </a:r>
            <a:r>
              <a:rPr lang="en-US" sz="2000" baseline="30000" dirty="0">
                <a:solidFill>
                  <a:schemeClr val="tx1"/>
                </a:solidFill>
                <a:latin typeface="+mn-ea"/>
              </a:rPr>
              <a:t>th</a:t>
            </a:r>
            <a:r>
              <a:rPr lang="en-US" sz="2000" dirty="0">
                <a:solidFill>
                  <a:schemeClr val="tx1"/>
                </a:solidFill>
                <a:latin typeface="+mn-ea"/>
              </a:rPr>
              <a:t>  to September 29</a:t>
            </a:r>
            <a:r>
              <a:rPr lang="en-US" sz="2000" baseline="30000" dirty="0">
                <a:solidFill>
                  <a:schemeClr val="tx1"/>
                </a:solidFill>
                <a:latin typeface="+mn-ea"/>
              </a:rPr>
              <a:t>th</a:t>
            </a:r>
            <a:r>
              <a:rPr lang="en-US" sz="2000" dirty="0">
                <a:solidFill>
                  <a:schemeClr val="tx1"/>
                </a:solidFill>
                <a:latin typeface="+mn-ea"/>
              </a:rPr>
              <a:t> </a:t>
            </a:r>
            <a:r>
              <a:rPr lang="en-US" sz="2000" b="0" dirty="0">
                <a:solidFill>
                  <a:schemeClr val="tx1"/>
                </a:solidFill>
                <a:latin typeface="+mn-ea"/>
              </a:rPr>
              <a:t>.</a:t>
            </a:r>
          </a:p>
          <a:p>
            <a:pPr algn="just">
              <a:lnSpc>
                <a:spcPct val="150000"/>
              </a:lnSpc>
              <a:buFont typeface="Wingdings" panose="05000000000000000000" pitchFamily="2" charset="2"/>
              <a:buChar char="§"/>
            </a:pPr>
            <a:r>
              <a:rPr lang="en-US" sz="2000" b="0" dirty="0">
                <a:solidFill>
                  <a:schemeClr val="tx1"/>
                </a:solidFill>
                <a:latin typeface="+mn-ea"/>
              </a:rPr>
              <a:t>The second meeting will be held in </a:t>
            </a:r>
            <a:r>
              <a:rPr lang="en-US" sz="2000" dirty="0">
                <a:solidFill>
                  <a:schemeClr val="tx1"/>
                </a:solidFill>
                <a:latin typeface="+mn-ea"/>
              </a:rPr>
              <a:t>Kuala Lumpur (Malaysia) </a:t>
            </a:r>
            <a:r>
              <a:rPr lang="en-US" sz="2000" b="0" dirty="0">
                <a:solidFill>
                  <a:schemeClr val="tx1"/>
                </a:solidFill>
                <a:latin typeface="+mn-ea"/>
              </a:rPr>
              <a:t>mid of April </a:t>
            </a:r>
            <a:r>
              <a:rPr lang="en-US" sz="2000" b="0" dirty="0" smtClean="0">
                <a:solidFill>
                  <a:schemeClr val="tx1"/>
                </a:solidFill>
                <a:latin typeface="+mn-ea"/>
              </a:rPr>
              <a:t>2023. </a:t>
            </a:r>
            <a:endParaRPr lang="en-US" sz="2000" b="0" dirty="0">
              <a:solidFill>
                <a:schemeClr val="tx1"/>
              </a:solidFill>
              <a:latin typeface="+mn-ea"/>
            </a:endParaRPr>
          </a:p>
          <a:p>
            <a:pPr algn="just">
              <a:lnSpc>
                <a:spcPct val="150000"/>
              </a:lnSpc>
              <a:buFont typeface="Wingdings" panose="05000000000000000000" pitchFamily="2" charset="2"/>
              <a:buChar char="§"/>
            </a:pPr>
            <a:r>
              <a:rPr lang="en-US" sz="2000" b="0" dirty="0">
                <a:solidFill>
                  <a:schemeClr val="tx1"/>
                </a:solidFill>
                <a:latin typeface="+mn-ea"/>
              </a:rPr>
              <a:t> Meetings modes to be </a:t>
            </a:r>
            <a:r>
              <a:rPr lang="en-US" sz="2000" dirty="0">
                <a:solidFill>
                  <a:schemeClr val="tx1"/>
                </a:solidFill>
                <a:latin typeface="+mn-ea"/>
              </a:rPr>
              <a:t>in person </a:t>
            </a:r>
            <a:r>
              <a:rPr lang="en-US" sz="2000" b="0" dirty="0">
                <a:solidFill>
                  <a:schemeClr val="tx1"/>
                </a:solidFill>
                <a:latin typeface="+mn-ea"/>
              </a:rPr>
              <a:t>or </a:t>
            </a:r>
            <a:r>
              <a:rPr lang="en-US" sz="2000" dirty="0">
                <a:solidFill>
                  <a:schemeClr val="tx1"/>
                </a:solidFill>
                <a:latin typeface="+mn-ea"/>
              </a:rPr>
              <a:t>fully remote </a:t>
            </a:r>
            <a:r>
              <a:rPr lang="en-US" sz="2000" b="0" dirty="0">
                <a:solidFill>
                  <a:schemeClr val="tx1"/>
                </a:solidFill>
                <a:latin typeface="+mn-ea"/>
              </a:rPr>
              <a:t>(hybrid meetings possibly to be avoided</a:t>
            </a:r>
            <a:r>
              <a:rPr lang="en-US" sz="2000" b="0" dirty="0" smtClean="0">
                <a:solidFill>
                  <a:schemeClr val="tx1"/>
                </a:solidFill>
                <a:latin typeface="+mn-ea"/>
              </a:rPr>
              <a:t>).</a:t>
            </a:r>
            <a:endParaRPr lang="en-US" sz="2000" b="0" dirty="0">
              <a:solidFill>
                <a:schemeClr val="tx1"/>
              </a:solidFill>
              <a:latin typeface="+mn-ea"/>
            </a:endParaRPr>
          </a:p>
          <a:p>
            <a:pPr algn="just">
              <a:lnSpc>
                <a:spcPct val="150000"/>
              </a:lnSpc>
              <a:buFont typeface="Wingdings" panose="05000000000000000000" pitchFamily="2" charset="2"/>
              <a:buChar char="§"/>
            </a:pPr>
            <a:r>
              <a:rPr lang="en-US" sz="2000" b="0" dirty="0">
                <a:solidFill>
                  <a:schemeClr val="tx1"/>
                </a:solidFill>
                <a:latin typeface="+mn-ea"/>
              </a:rPr>
              <a:t>Transmission Committee members have been invited for </a:t>
            </a:r>
            <a:r>
              <a:rPr lang="en-US" sz="2000" dirty="0">
                <a:solidFill>
                  <a:schemeClr val="tx1"/>
                </a:solidFill>
                <a:latin typeface="+mn-ea"/>
              </a:rPr>
              <a:t>volunteering to host </a:t>
            </a:r>
            <a:r>
              <a:rPr lang="en-US" sz="2000" b="0" dirty="0">
                <a:solidFill>
                  <a:schemeClr val="tx1"/>
                </a:solidFill>
                <a:latin typeface="+mn-ea"/>
              </a:rPr>
              <a:t>the next meetings, starting from September </a:t>
            </a:r>
            <a:r>
              <a:rPr lang="en-US" sz="2000" b="0" dirty="0" smtClean="0">
                <a:solidFill>
                  <a:schemeClr val="tx1"/>
                </a:solidFill>
                <a:latin typeface="+mn-ea"/>
              </a:rPr>
              <a:t>2023.</a:t>
            </a:r>
            <a:endParaRPr lang="en-US" sz="2000" b="0" dirty="0">
              <a:solidFill>
                <a:schemeClr val="tx1"/>
              </a:solidFill>
              <a:latin typeface="+mn-ea"/>
            </a:endParaRPr>
          </a:p>
        </p:txBody>
      </p:sp>
      <p:sp>
        <p:nvSpPr>
          <p:cNvPr id="4" name="Title 3">
            <a:extLst>
              <a:ext uri="{FF2B5EF4-FFF2-40B4-BE49-F238E27FC236}">
                <a16:creationId xmlns="" xmlns:a16="http://schemas.microsoft.com/office/drawing/2014/main" id="{4C86E1A7-10B5-4628-8CFE-3794AF8065BB}"/>
              </a:ext>
            </a:extLst>
          </p:cNvPr>
          <p:cNvSpPr>
            <a:spLocks noGrp="1"/>
          </p:cNvSpPr>
          <p:nvPr>
            <p:ph type="title"/>
          </p:nvPr>
        </p:nvSpPr>
        <p:spPr/>
        <p:txBody>
          <a:bodyPr>
            <a:normAutofit/>
          </a:bodyPr>
          <a:lstStyle/>
          <a:p>
            <a:r>
              <a:rPr lang="en-US" altLang="zh-CN" dirty="0"/>
              <a:t>Next </a:t>
            </a:r>
            <a:r>
              <a:rPr lang="en-US" altLang="zh-CN" dirty="0" smtClean="0"/>
              <a:t>Meetings</a:t>
            </a:r>
            <a:endParaRPr lang="it-IT"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46</a:t>
            </a:fld>
            <a:endParaRPr lang="en-US" altLang="zh-CN"/>
          </a:p>
        </p:txBody>
      </p:sp>
    </p:spTree>
    <p:extLst>
      <p:ext uri="{BB962C8B-B14F-4D97-AF65-F5344CB8AC3E}">
        <p14:creationId xmlns:p14="http://schemas.microsoft.com/office/powerpoint/2010/main" val="1282961302"/>
      </p:ext>
    </p:extLst>
  </p:cSld>
  <p:clrMapOvr>
    <a:masterClrMapping/>
  </p:clrMapOvr>
  <p:extLst mod="1">
    <p:ext uri="{6950BFC3-D8DA-4A85-94F7-54DA5524770B}">
      <p188:commentRel xmlns:p188="http://schemas.microsoft.com/office/powerpoint/2018/8/main" xmlns=""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olidFill>
                  <a:schemeClr val="tx1"/>
                </a:solidFill>
              </a:rPr>
              <a:t>Comments From Vittorio</a:t>
            </a:r>
            <a:endParaRPr lang="en-GB" dirty="0">
              <a:solidFill>
                <a:schemeClr val="tx1"/>
              </a:solidFill>
            </a:endParaRPr>
          </a:p>
        </p:txBody>
      </p:sp>
      <p:sp>
        <p:nvSpPr>
          <p:cNvPr id="4" name="文本占位符 1"/>
          <p:cNvSpPr txBox="1">
            <a:spLocks/>
          </p:cNvSpPr>
          <p:nvPr/>
        </p:nvSpPr>
        <p:spPr>
          <a:xfrm>
            <a:off x="355600" y="1270000"/>
            <a:ext cx="11484610" cy="4670425"/>
          </a:xfrm>
          <a:prstGeom prst="rect">
            <a:avLst/>
          </a:prstGeo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0" dirty="0">
                <a:solidFill>
                  <a:schemeClr val="tx1"/>
                </a:solidFill>
                <a:latin typeface="Microsoft YaHei" panose="020B0503020204020204" pitchFamily="34" charset="-122"/>
                <a:ea typeface="Microsoft YaHei" panose="020B0503020204020204" pitchFamily="34" charset="-122"/>
              </a:rPr>
              <a:t>In my opinion we have to strength the cooperation also between Committees and TFs in order to have an overall improvement of the activities of IGU.</a:t>
            </a:r>
          </a:p>
          <a:p>
            <a:r>
              <a:rPr lang="en-GB" sz="2400" b="0" dirty="0">
                <a:solidFill>
                  <a:schemeClr val="tx1"/>
                </a:solidFill>
                <a:latin typeface="Microsoft YaHei" panose="020B0503020204020204" pitchFamily="34" charset="-122"/>
                <a:ea typeface="Microsoft YaHei" panose="020B0503020204020204" pitchFamily="34" charset="-122"/>
              </a:rPr>
              <a:t>In particular on transversal topics to be proposed as mid period targets (to be defined as soon as possible if deemed so)</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47</a:t>
            </a:fld>
            <a:endParaRPr lang="en-US" altLang="zh-CN"/>
          </a:p>
        </p:txBody>
      </p:sp>
    </p:spTree>
    <p:extLst>
      <p:ext uri="{BB962C8B-B14F-4D97-AF65-F5344CB8AC3E}">
        <p14:creationId xmlns:p14="http://schemas.microsoft.com/office/powerpoint/2010/main" val="3478044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3203574" y="2117090"/>
            <a:ext cx="6069517" cy="1314450"/>
          </a:xfrm>
        </p:spPr>
        <p:txBody>
          <a:bodyPr>
            <a:noAutofit/>
          </a:bodyPr>
          <a:lstStyle/>
          <a:p>
            <a:pPr algn="l"/>
            <a:r>
              <a:rPr lang="sk-SK" altLang="ko-KR" dirty="0">
                <a:ea typeface="微软雅黑" panose="020B0503020204020204" charset="-122"/>
                <a:sym typeface="+mn-ea"/>
              </a:rPr>
              <a:t>Storage </a:t>
            </a:r>
            <a:r>
              <a:rPr lang="sk-SK" altLang="ko-KR" dirty="0" smtClean="0">
                <a:ea typeface="微软雅黑" panose="020B0503020204020204" charset="-122"/>
                <a:sym typeface="+mn-ea"/>
              </a:rPr>
              <a:t>Committee</a:t>
            </a:r>
            <a:endParaRPr lang="en-US" altLang="ko-KR" dirty="0">
              <a:ea typeface="微软雅黑" panose="020B0503020204020204" charset="-122"/>
              <a:sym typeface="+mn-ea"/>
            </a:endParaRPr>
          </a:p>
        </p:txBody>
      </p:sp>
    </p:spTree>
    <p:extLst>
      <p:ext uri="{BB962C8B-B14F-4D97-AF65-F5344CB8AC3E}">
        <p14:creationId xmlns:p14="http://schemas.microsoft.com/office/powerpoint/2010/main" val="1880588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联系 1"/>
          <p:cNvSpPr/>
          <p:nvPr userDrawn="1"/>
        </p:nvSpPr>
        <p:spPr>
          <a:xfrm>
            <a:off x="1982213" y="1313329"/>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联系 14"/>
          <p:cNvSpPr/>
          <p:nvPr userDrawn="1"/>
        </p:nvSpPr>
        <p:spPr>
          <a:xfrm>
            <a:off x="1982213" y="3050689"/>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占位符 19"/>
          <p:cNvSpPr>
            <a:spLocks noGrp="1"/>
          </p:cNvSpPr>
          <p:nvPr>
            <p:custDataLst>
              <p:tags r:id="rId1"/>
            </p:custDataLst>
          </p:nvPr>
        </p:nvSpPr>
        <p:spPr>
          <a:xfrm>
            <a:off x="2161400" y="1429534"/>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a:solidFill>
                  <a:schemeClr val="bg1"/>
                </a:solidFill>
                <a:uFillTx/>
              </a:rPr>
              <a:t>1</a:t>
            </a:r>
          </a:p>
        </p:txBody>
      </p:sp>
      <p:sp>
        <p:nvSpPr>
          <p:cNvPr id="7" name="流程图: 联系 6"/>
          <p:cNvSpPr/>
          <p:nvPr userDrawn="1"/>
        </p:nvSpPr>
        <p:spPr>
          <a:xfrm>
            <a:off x="1982213" y="3919369"/>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联系 7"/>
          <p:cNvSpPr/>
          <p:nvPr userDrawn="1"/>
        </p:nvSpPr>
        <p:spPr>
          <a:xfrm>
            <a:off x="1982213" y="2182009"/>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19"/>
          <p:cNvSpPr>
            <a:spLocks noGrp="1"/>
          </p:cNvSpPr>
          <p:nvPr>
            <p:custDataLst>
              <p:tags r:id="rId2"/>
            </p:custDataLst>
          </p:nvPr>
        </p:nvSpPr>
        <p:spPr>
          <a:xfrm>
            <a:off x="2161400" y="2297579"/>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a:solidFill>
                  <a:schemeClr val="bg1"/>
                </a:solidFill>
                <a:uFillTx/>
              </a:rPr>
              <a:t>2</a:t>
            </a:r>
          </a:p>
        </p:txBody>
      </p:sp>
      <p:sp>
        <p:nvSpPr>
          <p:cNvPr id="22" name="文本占位符 19"/>
          <p:cNvSpPr>
            <a:spLocks noGrp="1"/>
          </p:cNvSpPr>
          <p:nvPr>
            <p:custDataLst>
              <p:tags r:id="rId3"/>
            </p:custDataLst>
          </p:nvPr>
        </p:nvSpPr>
        <p:spPr>
          <a:xfrm>
            <a:off x="2162035" y="3165624"/>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a:solidFill>
                  <a:schemeClr val="bg1"/>
                </a:solidFill>
                <a:uFillTx/>
              </a:rPr>
              <a:t>3</a:t>
            </a:r>
          </a:p>
        </p:txBody>
      </p:sp>
      <p:sp>
        <p:nvSpPr>
          <p:cNvPr id="24" name="文本占位符 19"/>
          <p:cNvSpPr>
            <a:spLocks noGrp="1"/>
          </p:cNvSpPr>
          <p:nvPr>
            <p:custDataLst>
              <p:tags r:id="rId4"/>
            </p:custDataLst>
          </p:nvPr>
        </p:nvSpPr>
        <p:spPr>
          <a:xfrm>
            <a:off x="2161400" y="4033669"/>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a:solidFill>
                  <a:schemeClr val="bg1"/>
                </a:solidFill>
                <a:uFillTx/>
              </a:rPr>
              <a:t>4</a:t>
            </a:r>
          </a:p>
        </p:txBody>
      </p:sp>
      <p:sp>
        <p:nvSpPr>
          <p:cNvPr id="25" name="文本占位符 19"/>
          <p:cNvSpPr>
            <a:spLocks noGrp="1"/>
          </p:cNvSpPr>
          <p:nvPr>
            <p:custDataLst>
              <p:tags r:id="rId5"/>
            </p:custDataLst>
          </p:nvPr>
        </p:nvSpPr>
        <p:spPr>
          <a:xfrm>
            <a:off x="2161400" y="4901714"/>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r>
              <a:rPr lang="en-US" altLang="zh-CN" spc="0" dirty="0">
                <a:solidFill>
                  <a:schemeClr val="bg1"/>
                </a:solidFill>
                <a:uFillTx/>
              </a:rPr>
              <a:t>5</a:t>
            </a:r>
          </a:p>
        </p:txBody>
      </p:sp>
      <p:sp>
        <p:nvSpPr>
          <p:cNvPr id="26" name="文本占位符 19"/>
          <p:cNvSpPr>
            <a:spLocks noGrp="1"/>
          </p:cNvSpPr>
          <p:nvPr>
            <p:custDataLst>
              <p:tags r:id="rId6"/>
            </p:custDataLst>
          </p:nvPr>
        </p:nvSpPr>
        <p:spPr>
          <a:xfrm>
            <a:off x="2946708" y="5264150"/>
            <a:ext cx="342900" cy="483870"/>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pPr lvl="0"/>
            <a:endParaRPr lang="en-US" altLang="zh-CN" spc="0" dirty="0">
              <a:solidFill>
                <a:schemeClr val="bg1"/>
              </a:solidFill>
              <a:uFillTx/>
            </a:endParaRPr>
          </a:p>
        </p:txBody>
      </p:sp>
      <p:sp>
        <p:nvSpPr>
          <p:cNvPr id="21" name="文本占位符 19"/>
          <p:cNvSpPr>
            <a:spLocks noGrp="1"/>
          </p:cNvSpPr>
          <p:nvPr>
            <p:custDataLst>
              <p:tags r:id="rId7"/>
            </p:custDataLst>
          </p:nvPr>
        </p:nvSpPr>
        <p:spPr>
          <a:xfrm>
            <a:off x="3214882" y="1272341"/>
            <a:ext cx="6734609" cy="666115"/>
          </a:xfrm>
          <a:prstGeom prst="rect">
            <a:avLst/>
          </a:prstGeom>
        </p:spPr>
        <p:txBody>
          <a:bodyPr vert="horz" lIns="90000" tIns="46800" rIns="90000" bIns="46800" rtlCol="0" anchor="ctr"/>
          <a:lstStyle/>
          <a:p>
            <a:r>
              <a:rPr lang="sk-SK" altLang="zh-CN" sz="3200" b="1" spc="100" dirty="0">
                <a:solidFill>
                  <a:srgbClr val="0066B3"/>
                </a:solidFill>
                <a:latin typeface="微软雅黑 (标题)"/>
                <a:sym typeface="+mn-ea"/>
              </a:rPr>
              <a:t>Triennial Work Plan </a:t>
            </a:r>
            <a:r>
              <a:rPr lang="sk-SK" altLang="zh-CN" sz="3200" b="1" spc="100" dirty="0" smtClean="0">
                <a:solidFill>
                  <a:srgbClr val="0066B3"/>
                </a:solidFill>
                <a:latin typeface="微软雅黑 (标题)"/>
                <a:sym typeface="+mn-ea"/>
              </a:rPr>
              <a:t>Updates</a:t>
            </a:r>
            <a:endParaRPr lang="en-GB" altLang="zh-CN" sz="3200" b="1" spc="100" dirty="0">
              <a:solidFill>
                <a:srgbClr val="0066B3"/>
              </a:solidFill>
              <a:latin typeface="微软雅黑 (标题)"/>
              <a:sym typeface="+mn-ea"/>
            </a:endParaRPr>
          </a:p>
        </p:txBody>
      </p:sp>
      <p:sp>
        <p:nvSpPr>
          <p:cNvPr id="23" name="文本占位符 14"/>
          <p:cNvSpPr>
            <a:spLocks noGrp="1"/>
          </p:cNvSpPr>
          <p:nvPr>
            <p:custDataLst>
              <p:tags r:id="rId8"/>
            </p:custDataLst>
          </p:nvPr>
        </p:nvSpPr>
        <p:spPr>
          <a:xfrm>
            <a:off x="3214887" y="2199364"/>
            <a:ext cx="6624163"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r>
              <a:rPr lang="en-US" altLang="zh-CN" sz="3200" dirty="0">
                <a:latin typeface="微软雅黑 (标题)"/>
                <a:sym typeface="+mn-ea"/>
              </a:rPr>
              <a:t>First Meeting</a:t>
            </a:r>
            <a:r>
              <a:rPr lang="sk-SK" altLang="zh-CN" sz="3200" dirty="0">
                <a:latin typeface="微软雅黑 (标题)"/>
                <a:sym typeface="+mn-ea"/>
              </a:rPr>
              <a:t> in Bratislava</a:t>
            </a:r>
            <a:endParaRPr lang="en-GB" altLang="zh-CN" sz="3200" dirty="0">
              <a:latin typeface="微软雅黑 (标题)"/>
            </a:endParaRPr>
          </a:p>
        </p:txBody>
      </p:sp>
      <p:sp>
        <p:nvSpPr>
          <p:cNvPr id="29" name="文本占位符 14"/>
          <p:cNvSpPr>
            <a:spLocks noGrp="1"/>
          </p:cNvSpPr>
          <p:nvPr>
            <p:custDataLst>
              <p:tags r:id="rId9"/>
            </p:custDataLst>
          </p:nvPr>
        </p:nvSpPr>
        <p:spPr>
          <a:xfrm>
            <a:off x="3214882" y="3063757"/>
            <a:ext cx="7849358"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r>
              <a:rPr lang="sk-SK" altLang="zh-CN" sz="3200" dirty="0">
                <a:latin typeface="微软雅黑 (标题)"/>
                <a:sym typeface="+mn-ea"/>
              </a:rPr>
              <a:t>Open Questions from First </a:t>
            </a:r>
            <a:r>
              <a:rPr lang="sk-SK" altLang="zh-CN" sz="3200" dirty="0" smtClean="0">
                <a:latin typeface="微软雅黑 (标题)"/>
                <a:sym typeface="+mn-ea"/>
              </a:rPr>
              <a:t>Meeting</a:t>
            </a:r>
            <a:endParaRPr lang="en-GB" altLang="zh-CN" sz="3200" dirty="0">
              <a:latin typeface="微软雅黑 (标题)"/>
            </a:endParaRPr>
          </a:p>
        </p:txBody>
      </p:sp>
      <p:sp>
        <p:nvSpPr>
          <p:cNvPr id="30" name="文本占位符 14"/>
          <p:cNvSpPr>
            <a:spLocks noGrp="1"/>
          </p:cNvSpPr>
          <p:nvPr>
            <p:custDataLst>
              <p:tags r:id="rId10"/>
            </p:custDataLst>
          </p:nvPr>
        </p:nvSpPr>
        <p:spPr>
          <a:xfrm>
            <a:off x="3214882" y="3940676"/>
            <a:ext cx="6624163" cy="66611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pPr lvl="0"/>
            <a:r>
              <a:rPr lang="sk-SK" altLang="zh-CN" sz="3200" dirty="0">
                <a:latin typeface="微软雅黑 (标题)"/>
                <a:sym typeface="+mn-ea"/>
              </a:rPr>
              <a:t>Next </a:t>
            </a:r>
            <a:r>
              <a:rPr lang="sk-SK" altLang="zh-CN" sz="3200" dirty="0" smtClean="0">
                <a:latin typeface="微软雅黑 (标题)"/>
                <a:sym typeface="+mn-ea"/>
              </a:rPr>
              <a:t>Meetings</a:t>
            </a:r>
            <a:endParaRPr lang="en-GB" altLang="zh-CN" sz="3200" dirty="0">
              <a:latin typeface="微软雅黑 (标题)"/>
            </a:endParaRPr>
          </a:p>
        </p:txBody>
      </p:sp>
      <p:sp>
        <p:nvSpPr>
          <p:cNvPr id="14" name="文本占位符 13"/>
          <p:cNvSpPr>
            <a:spLocks noGrp="1"/>
          </p:cNvSpPr>
          <p:nvPr>
            <p:ph type="body" sz="half" idx="4294967295"/>
          </p:nvPr>
        </p:nvSpPr>
        <p:spPr>
          <a:xfrm>
            <a:off x="2965618" y="5278755"/>
            <a:ext cx="343535" cy="469265"/>
          </a:xfrm>
          <a:solidFill>
            <a:schemeClr val="bg1"/>
          </a:solidFill>
        </p:spPr>
        <p:txBody>
          <a:bodyPr>
            <a:noAutofit/>
          </a:bodyPr>
          <a:lstStyle/>
          <a:p>
            <a:pPr marL="0" indent="0">
              <a:buNone/>
            </a:pPr>
            <a:r>
              <a:rPr lang="en-US" altLang="zh-CN" sz="2400" dirty="0">
                <a:solidFill>
                  <a:schemeClr val="bg1"/>
                </a:solidFill>
              </a:rPr>
              <a:t>6</a:t>
            </a:r>
          </a:p>
        </p:txBody>
      </p:sp>
    </p:spTree>
    <p:extLst>
      <p:ext uri="{BB962C8B-B14F-4D97-AF65-F5344CB8AC3E}">
        <p14:creationId xmlns:p14="http://schemas.microsoft.com/office/powerpoint/2010/main" val="17733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en-GB" dirty="0">
                <a:ea typeface="微软雅黑" panose="020B0503020204020204" charset="-122"/>
              </a:rPr>
              <a:t>Opening </a:t>
            </a:r>
            <a:r>
              <a:rPr lang="en-GB" dirty="0" smtClean="0">
                <a:ea typeface="微软雅黑" panose="020B0503020204020204" charset="-122"/>
              </a:rPr>
              <a:t>Remarks </a:t>
            </a:r>
            <a:endParaRPr lang="zh-CN" altLang="en-US" dirty="0">
              <a:ea typeface="微软雅黑" panose="020B0503020204020204" charset="-122"/>
            </a:endParaRPr>
          </a:p>
        </p:txBody>
      </p:sp>
      <p:sp>
        <p:nvSpPr>
          <p:cNvPr id="4" name="副标题 3"/>
          <p:cNvSpPr>
            <a:spLocks noGrp="1"/>
          </p:cNvSpPr>
          <p:nvPr>
            <p:ph type="subTitle" idx="1"/>
          </p:nvPr>
        </p:nvSpPr>
        <p:spPr/>
        <p:txBody>
          <a:bodyPr/>
          <a:lstStyle/>
          <a:p>
            <a:r>
              <a:rPr lang="en-US" altLang="zh-CN"/>
              <a:t>1</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5</a:t>
            </a:fld>
            <a:endParaRPr lang="en-US" altLang="zh-CN"/>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531450F4-1C9C-4E6E-83B7-1C89CCED5D82}"/>
              </a:ext>
            </a:extLst>
          </p:cNvPr>
          <p:cNvSpPr>
            <a:spLocks noGrp="1"/>
          </p:cNvSpPr>
          <p:nvPr>
            <p:ph idx="1"/>
          </p:nvPr>
        </p:nvSpPr>
        <p:spPr/>
        <p:txBody>
          <a:bodyPr>
            <a:normAutofit fontScale="85000" lnSpcReduction="10000"/>
          </a:bodyPr>
          <a:lstStyle/>
          <a:p>
            <a:r>
              <a:rPr lang="sk-SK" dirty="0"/>
              <a:t>SG1 – Gas Storage </a:t>
            </a:r>
            <a:r>
              <a:rPr lang="sk-SK" dirty="0" smtClean="0"/>
              <a:t>Database</a:t>
            </a:r>
            <a:r>
              <a:rPr lang="en-US" dirty="0" smtClean="0"/>
              <a:t> </a:t>
            </a:r>
            <a:endParaRPr lang="sk-SK" dirty="0"/>
          </a:p>
          <a:p>
            <a:pPr lvl="1"/>
            <a:r>
              <a:rPr lang="sk-SK" dirty="0"/>
              <a:t>Leader: Petra </a:t>
            </a:r>
            <a:r>
              <a:rPr lang="sk-SK" dirty="0" smtClean="0"/>
              <a:t>Bocmanova</a:t>
            </a:r>
            <a:r>
              <a:rPr lang="en-US" dirty="0" smtClean="0"/>
              <a:t> </a:t>
            </a:r>
            <a:endParaRPr lang="sk-SK" dirty="0"/>
          </a:p>
          <a:p>
            <a:pPr lvl="1"/>
            <a:r>
              <a:rPr lang="sk-SK" dirty="0"/>
              <a:t>Deputy Leader: Simon </a:t>
            </a:r>
            <a:r>
              <a:rPr lang="sk-SK" dirty="0" smtClean="0"/>
              <a:t>Sinsky</a:t>
            </a:r>
            <a:r>
              <a:rPr lang="en-US" dirty="0" smtClean="0"/>
              <a:t> </a:t>
            </a:r>
            <a:endParaRPr lang="sk-SK" dirty="0"/>
          </a:p>
          <a:p>
            <a:r>
              <a:rPr lang="sk-SK" dirty="0"/>
              <a:t>SG2 – </a:t>
            </a:r>
            <a:r>
              <a:rPr lang="en-US" dirty="0"/>
              <a:t>Best Practices in UGS Design, Operations, and Maintenance</a:t>
            </a:r>
            <a:endParaRPr lang="sk-SK" dirty="0"/>
          </a:p>
          <a:p>
            <a:pPr lvl="1"/>
            <a:r>
              <a:rPr lang="sk-SK" dirty="0" smtClean="0"/>
              <a:t>Leader: </a:t>
            </a:r>
            <a:r>
              <a:rPr lang="sk-SK" dirty="0"/>
              <a:t>Amer Abdel Haq</a:t>
            </a:r>
          </a:p>
          <a:p>
            <a:pPr lvl="1"/>
            <a:r>
              <a:rPr lang="sk-SK" dirty="0"/>
              <a:t>Deputy </a:t>
            </a:r>
            <a:r>
              <a:rPr lang="sk-SK" dirty="0" smtClean="0"/>
              <a:t>Leader: </a:t>
            </a:r>
            <a:r>
              <a:rPr lang="sk-SK" dirty="0"/>
              <a:t>TBC</a:t>
            </a:r>
          </a:p>
          <a:p>
            <a:r>
              <a:rPr lang="sk-SK" dirty="0"/>
              <a:t>SG3 – </a:t>
            </a:r>
            <a:r>
              <a:rPr lang="en-US" dirty="0"/>
              <a:t>UGS to Todays Markets and Environment</a:t>
            </a:r>
          </a:p>
          <a:p>
            <a:pPr lvl="1"/>
            <a:r>
              <a:rPr lang="sk-SK" dirty="0" smtClean="0"/>
              <a:t>Leader: </a:t>
            </a:r>
            <a:r>
              <a:rPr lang="en-GB" dirty="0"/>
              <a:t>Carole Le</a:t>
            </a:r>
            <a:r>
              <a:rPr lang="sk-SK" dirty="0"/>
              <a:t>-</a:t>
            </a:r>
            <a:r>
              <a:rPr lang="en-GB" dirty="0" smtClean="0"/>
              <a:t>Henaff</a:t>
            </a:r>
            <a:endParaRPr lang="sk-SK" dirty="0"/>
          </a:p>
          <a:p>
            <a:pPr lvl="1"/>
            <a:r>
              <a:rPr lang="sk-SK" dirty="0"/>
              <a:t>Deputy </a:t>
            </a:r>
            <a:r>
              <a:rPr lang="sk-SK" dirty="0" smtClean="0"/>
              <a:t>Leader: </a:t>
            </a:r>
            <a:r>
              <a:rPr lang="sk-SK" dirty="0"/>
              <a:t>Anna Slavkovská</a:t>
            </a:r>
          </a:p>
          <a:p>
            <a:endParaRPr lang="sk-SK" dirty="0"/>
          </a:p>
          <a:p>
            <a:endParaRPr lang="sk-SK" dirty="0"/>
          </a:p>
        </p:txBody>
      </p:sp>
      <p:sp>
        <p:nvSpPr>
          <p:cNvPr id="3" name="Slide Number Placeholder 2">
            <a:extLst>
              <a:ext uri="{FF2B5EF4-FFF2-40B4-BE49-F238E27FC236}">
                <a16:creationId xmlns="" xmlns:a16="http://schemas.microsoft.com/office/drawing/2014/main" id="{AF00501E-93AE-45C0-91D3-81112C0DF51E}"/>
              </a:ext>
            </a:extLst>
          </p:cNvPr>
          <p:cNvSpPr>
            <a:spLocks noGrp="1"/>
          </p:cNvSpPr>
          <p:nvPr>
            <p:ph type="sldNum" sz="quarter" idx="12"/>
          </p:nvPr>
        </p:nvSpPr>
        <p:spPr/>
        <p:txBody>
          <a:bodyPr/>
          <a:lstStyle/>
          <a:p>
            <a:fld id="{49AE70B2-8BF9-45C0-BB95-33D1B9D3A854}" type="slidenum">
              <a:rPr lang="zh-CN" altLang="en-US" smtClean="0"/>
              <a:t>50</a:t>
            </a:fld>
            <a:endParaRPr lang="en-US" altLang="zh-CN"/>
          </a:p>
        </p:txBody>
      </p:sp>
      <p:sp>
        <p:nvSpPr>
          <p:cNvPr id="4" name="Title 3">
            <a:extLst>
              <a:ext uri="{FF2B5EF4-FFF2-40B4-BE49-F238E27FC236}">
                <a16:creationId xmlns="" xmlns:a16="http://schemas.microsoft.com/office/drawing/2014/main" id="{1B067C46-E903-4E5A-8CE7-C3A2023F00BD}"/>
              </a:ext>
            </a:extLst>
          </p:cNvPr>
          <p:cNvSpPr>
            <a:spLocks noGrp="1"/>
          </p:cNvSpPr>
          <p:nvPr>
            <p:ph type="title"/>
          </p:nvPr>
        </p:nvSpPr>
        <p:spPr/>
        <p:txBody>
          <a:bodyPr/>
          <a:lstStyle/>
          <a:p>
            <a:r>
              <a:rPr lang="sk-SK" dirty="0"/>
              <a:t>Storage </a:t>
            </a:r>
            <a:r>
              <a:rPr lang="sk-SK" dirty="0" smtClean="0"/>
              <a:t>Committee</a:t>
            </a:r>
            <a:endParaRPr lang="sk-SK" dirty="0"/>
          </a:p>
        </p:txBody>
      </p:sp>
    </p:spTree>
    <p:extLst>
      <p:ext uri="{BB962C8B-B14F-4D97-AF65-F5344CB8AC3E}">
        <p14:creationId xmlns:p14="http://schemas.microsoft.com/office/powerpoint/2010/main" val="43110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6B6AC83-DD02-499F-85EF-BDA50FAF8E4C}"/>
              </a:ext>
            </a:extLst>
          </p:cNvPr>
          <p:cNvSpPr>
            <a:spLocks noGrp="1"/>
          </p:cNvSpPr>
          <p:nvPr>
            <p:ph idx="1"/>
          </p:nvPr>
        </p:nvSpPr>
        <p:spPr/>
        <p:txBody>
          <a:bodyPr>
            <a:normAutofit fontScale="70000" lnSpcReduction="20000"/>
          </a:bodyPr>
          <a:lstStyle/>
          <a:p>
            <a:pPr marL="0" indent="0">
              <a:spcAft>
                <a:spcPts val="600"/>
              </a:spcAft>
              <a:buNone/>
            </a:pPr>
            <a:r>
              <a:rPr lang="en-GB" b="1" dirty="0"/>
              <a:t>Focus of work:</a:t>
            </a:r>
          </a:p>
          <a:p>
            <a:pPr>
              <a:spcAft>
                <a:spcPts val="0"/>
              </a:spcAft>
            </a:pPr>
            <a:r>
              <a:rPr lang="en-GB" dirty="0"/>
              <a:t>Improved data consistency/Expanded data base</a:t>
            </a:r>
          </a:p>
          <a:p>
            <a:pPr marL="800100" lvl="1" indent="-342900">
              <a:spcAft>
                <a:spcPts val="0"/>
              </a:spcAft>
              <a:buFont typeface="Arial" panose="020B0604020202020204" pitchFamily="34" charset="0"/>
              <a:buChar char="•"/>
            </a:pPr>
            <a:r>
              <a:rPr lang="en-GB" dirty="0"/>
              <a:t>Split </a:t>
            </a:r>
            <a:r>
              <a:rPr lang="en-GB" dirty="0" smtClean="0"/>
              <a:t>db </a:t>
            </a:r>
            <a:r>
              <a:rPr lang="en-GB" dirty="0"/>
              <a:t>into 2 groups of countries – for countries „without reliable communication“ we will start searching for contacts/data </a:t>
            </a:r>
            <a:r>
              <a:rPr lang="en-GB" dirty="0" smtClean="0"/>
              <a:t>immediately</a:t>
            </a:r>
            <a:endParaRPr lang="en-GB" dirty="0"/>
          </a:p>
          <a:p>
            <a:pPr marL="800100" lvl="1" indent="-342900">
              <a:spcAft>
                <a:spcPts val="0"/>
              </a:spcAft>
              <a:buFont typeface="Arial" panose="020B0604020202020204" pitchFamily="34" charset="0"/>
              <a:buChar char="•"/>
            </a:pPr>
            <a:r>
              <a:rPr lang="en-GB" dirty="0"/>
              <a:t>Doublecheck countries with no entry in database</a:t>
            </a:r>
          </a:p>
          <a:p>
            <a:pPr>
              <a:spcAft>
                <a:spcPts val="0"/>
              </a:spcAft>
            </a:pPr>
            <a:r>
              <a:rPr lang="en-GB" dirty="0"/>
              <a:t>Explore adding other storage sites/unconventional/Include projects of energy storage (hydrogen, biomethane, synthetic methane):</a:t>
            </a:r>
          </a:p>
          <a:p>
            <a:pPr marL="800100" lvl="1" indent="-342900">
              <a:spcAft>
                <a:spcPts val="0"/>
              </a:spcAft>
              <a:buFont typeface="Arial" panose="020B0604020202020204" pitchFamily="34" charset="0"/>
              <a:buChar char="•"/>
            </a:pPr>
            <a:r>
              <a:rPr lang="en-GB" dirty="0"/>
              <a:t>Add additional parameter into </a:t>
            </a:r>
            <a:r>
              <a:rPr lang="en-GB" dirty="0" smtClean="0"/>
              <a:t>db </a:t>
            </a:r>
            <a:r>
              <a:rPr lang="en-GB" dirty="0"/>
              <a:t>about hydrogen readiness ready 5%/ready 100%/under consideration/no/not available/confidential</a:t>
            </a:r>
          </a:p>
          <a:p>
            <a:pPr marL="800100" lvl="1" indent="-342900">
              <a:spcAft>
                <a:spcPts val="0"/>
              </a:spcAft>
              <a:buFont typeface="Arial" panose="020B0604020202020204" pitchFamily="34" charset="0"/>
              <a:buChar char="•"/>
            </a:pPr>
            <a:r>
              <a:rPr lang="en-GB" dirty="0"/>
              <a:t>New hydrogen projects – not decided whether to include (we will decide after coordination with Sustainability Committee and RDI Committee </a:t>
            </a:r>
          </a:p>
          <a:p>
            <a:pPr marL="0" indent="0">
              <a:spcBef>
                <a:spcPts val="600"/>
              </a:spcBef>
              <a:spcAft>
                <a:spcPts val="0"/>
              </a:spcAft>
              <a:buNone/>
            </a:pPr>
            <a:r>
              <a:rPr lang="en-GB" b="1" dirty="0"/>
              <a:t>Outputs: </a:t>
            </a:r>
            <a:r>
              <a:rPr lang="en-GB" dirty="0"/>
              <a:t>Improving public awareness and access of the database:</a:t>
            </a:r>
          </a:p>
          <a:p>
            <a:pPr marL="800100" lvl="1" indent="-342900">
              <a:spcAft>
                <a:spcPts val="0"/>
              </a:spcAft>
              <a:buFont typeface="Arial" panose="020B0604020202020204" pitchFamily="34" charset="0"/>
              <a:buChar char="•"/>
            </a:pPr>
            <a:r>
              <a:rPr lang="en-GB" dirty="0"/>
              <a:t>Produce and present Triennium </a:t>
            </a:r>
            <a:r>
              <a:rPr lang="en-GB" dirty="0" smtClean="0"/>
              <a:t>db </a:t>
            </a:r>
            <a:r>
              <a:rPr lang="en-GB" dirty="0"/>
              <a:t>report</a:t>
            </a:r>
          </a:p>
          <a:p>
            <a:pPr marL="800100" lvl="1" indent="-342900">
              <a:spcAft>
                <a:spcPts val="0"/>
              </a:spcAft>
              <a:buFont typeface="Arial" panose="020B0604020202020204" pitchFamily="34" charset="0"/>
              <a:buChar char="•"/>
            </a:pPr>
            <a:r>
              <a:rPr lang="en-GB" dirty="0"/>
              <a:t>Increase </a:t>
            </a:r>
            <a:r>
              <a:rPr lang="en-GB" dirty="0" smtClean="0"/>
              <a:t>awareness </a:t>
            </a:r>
            <a:r>
              <a:rPr lang="en-GB" dirty="0"/>
              <a:t>by mentioning at conferences/articles (target: 3 presentations)</a:t>
            </a:r>
          </a:p>
          <a:p>
            <a:pPr marL="800100" lvl="1" indent="-342900">
              <a:spcAft>
                <a:spcPts val="0"/>
              </a:spcAft>
              <a:buFont typeface="Arial" panose="020B0604020202020204" pitchFamily="34" charset="0"/>
              <a:buChar char="•"/>
            </a:pPr>
            <a:r>
              <a:rPr lang="en-GB" dirty="0"/>
              <a:t>Promote on IGU web site/social media</a:t>
            </a:r>
          </a:p>
          <a:p>
            <a:pPr marL="800100" lvl="1" indent="-342900">
              <a:spcAft>
                <a:spcPts val="0"/>
              </a:spcAft>
              <a:buFont typeface="Arial" panose="020B0604020202020204" pitchFamily="34" charset="0"/>
              <a:buChar char="•"/>
            </a:pPr>
            <a:r>
              <a:rPr lang="en-GB" dirty="0"/>
              <a:t>Promote within Articles/Presentations of other Study Groups (2, 3)</a:t>
            </a:r>
          </a:p>
        </p:txBody>
      </p:sp>
      <p:sp>
        <p:nvSpPr>
          <p:cNvPr id="3" name="Slide Number Placeholder 2">
            <a:extLst>
              <a:ext uri="{FF2B5EF4-FFF2-40B4-BE49-F238E27FC236}">
                <a16:creationId xmlns="" xmlns:a16="http://schemas.microsoft.com/office/drawing/2014/main" id="{76B4AE73-C1A6-4FF9-90F6-D97AC5C144EA}"/>
              </a:ext>
            </a:extLst>
          </p:cNvPr>
          <p:cNvSpPr>
            <a:spLocks noGrp="1"/>
          </p:cNvSpPr>
          <p:nvPr>
            <p:ph type="sldNum" sz="quarter" idx="12"/>
          </p:nvPr>
        </p:nvSpPr>
        <p:spPr/>
        <p:txBody>
          <a:bodyPr/>
          <a:lstStyle/>
          <a:p>
            <a:fld id="{49AE70B2-8BF9-45C0-BB95-33D1B9D3A854}" type="slidenum">
              <a:rPr lang="zh-CN" altLang="en-US" smtClean="0"/>
              <a:t>51</a:t>
            </a:fld>
            <a:endParaRPr lang="en-US" altLang="zh-CN"/>
          </a:p>
        </p:txBody>
      </p:sp>
      <p:sp>
        <p:nvSpPr>
          <p:cNvPr id="4" name="Title 3">
            <a:extLst>
              <a:ext uri="{FF2B5EF4-FFF2-40B4-BE49-F238E27FC236}">
                <a16:creationId xmlns="" xmlns:a16="http://schemas.microsoft.com/office/drawing/2014/main" id="{47DBBCE6-2949-4570-B2C9-E66AD5F603EC}"/>
              </a:ext>
            </a:extLst>
          </p:cNvPr>
          <p:cNvSpPr>
            <a:spLocks noGrp="1"/>
          </p:cNvSpPr>
          <p:nvPr>
            <p:ph type="title"/>
          </p:nvPr>
        </p:nvSpPr>
        <p:spPr/>
        <p:txBody>
          <a:bodyPr>
            <a:normAutofit/>
          </a:bodyPr>
          <a:lstStyle/>
          <a:p>
            <a:r>
              <a:rPr lang="sk-SK" dirty="0"/>
              <a:t>SG1 – Gas Storage </a:t>
            </a:r>
            <a:r>
              <a:rPr lang="sk-SK" dirty="0" smtClean="0"/>
              <a:t>Database</a:t>
            </a:r>
            <a:endParaRPr lang="sk-SK" dirty="0"/>
          </a:p>
        </p:txBody>
      </p:sp>
    </p:spTree>
    <p:extLst>
      <p:ext uri="{BB962C8B-B14F-4D97-AF65-F5344CB8AC3E}">
        <p14:creationId xmlns:p14="http://schemas.microsoft.com/office/powerpoint/2010/main" val="3269948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CD60556-9609-4361-B480-E64F3F69679D}"/>
              </a:ext>
            </a:extLst>
          </p:cNvPr>
          <p:cNvSpPr>
            <a:spLocks noGrp="1"/>
          </p:cNvSpPr>
          <p:nvPr>
            <p:ph idx="1"/>
          </p:nvPr>
        </p:nvSpPr>
        <p:spPr/>
        <p:txBody>
          <a:bodyPr>
            <a:normAutofit/>
          </a:bodyPr>
          <a:lstStyle/>
          <a:p>
            <a:pPr marL="0" indent="0">
              <a:buNone/>
            </a:pPr>
            <a:r>
              <a:rPr lang="en-GB" sz="2000" b="1" dirty="0"/>
              <a:t>Focus of work:</a:t>
            </a:r>
          </a:p>
          <a:p>
            <a:pPr marL="457200" indent="-457200">
              <a:spcAft>
                <a:spcPts val="600"/>
              </a:spcAft>
              <a:buFont typeface="+mj-lt"/>
              <a:buAutoNum type="arabicPeriod"/>
            </a:pPr>
            <a:r>
              <a:rPr lang="en-US" sz="2000" dirty="0"/>
              <a:t>Technical and geological challenges of H2-storage (blended as well as pure). What are the important issues to be taken into account? What is important for defining a final possible concentration of H2 in CH4?</a:t>
            </a:r>
            <a:endParaRPr lang="sk-SK" sz="2000" dirty="0"/>
          </a:p>
          <a:p>
            <a:pPr marL="457200" indent="-457200">
              <a:spcAft>
                <a:spcPts val="0"/>
              </a:spcAft>
              <a:buFont typeface="+mj-lt"/>
              <a:buAutoNum type="arabicPeriod"/>
            </a:pPr>
            <a:r>
              <a:rPr lang="en-US" sz="2000" dirty="0"/>
              <a:t>Gas emissions a) CH4, b) H2, and how to limit both or both to a possible lowest level?</a:t>
            </a:r>
            <a:endParaRPr lang="sk-SK" sz="2000" dirty="0"/>
          </a:p>
          <a:p>
            <a:pPr marL="0" indent="0">
              <a:spcBef>
                <a:spcPts val="1200"/>
              </a:spcBef>
              <a:buNone/>
            </a:pPr>
            <a:r>
              <a:rPr lang="sk-SK" sz="2000" b="1" dirty="0" smtClean="0"/>
              <a:t>Outputs:</a:t>
            </a:r>
            <a:endParaRPr lang="sk-SK" sz="2000" b="1" dirty="0"/>
          </a:p>
          <a:p>
            <a:pPr>
              <a:spcAft>
                <a:spcPts val="0"/>
              </a:spcAft>
            </a:pPr>
            <a:r>
              <a:rPr lang="sk-SK" sz="2000" dirty="0"/>
              <a:t>Study on t</a:t>
            </a:r>
            <a:r>
              <a:rPr lang="en-US" sz="2000" dirty="0" err="1" smtClean="0"/>
              <a:t>echnical</a:t>
            </a:r>
            <a:r>
              <a:rPr lang="en-US" sz="2000" dirty="0" smtClean="0"/>
              <a:t> </a:t>
            </a:r>
            <a:r>
              <a:rPr lang="en-US" sz="2000" dirty="0"/>
              <a:t>and geological challenges of H2-st</a:t>
            </a:r>
            <a:r>
              <a:rPr lang="sk-SK" sz="2000" dirty="0" smtClean="0"/>
              <a:t>orage</a:t>
            </a:r>
            <a:r>
              <a:rPr lang="en-US" sz="2000" dirty="0" smtClean="0"/>
              <a:t> </a:t>
            </a:r>
            <a:endParaRPr lang="sk-SK" sz="2000" dirty="0"/>
          </a:p>
          <a:p>
            <a:pPr>
              <a:spcAft>
                <a:spcPts val="0"/>
              </a:spcAft>
            </a:pPr>
            <a:r>
              <a:rPr lang="sk-SK" sz="2000" dirty="0"/>
              <a:t>Study on best </a:t>
            </a:r>
            <a:r>
              <a:rPr lang="sk-SK" sz="2000" dirty="0" smtClean="0"/>
              <a:t>practices </a:t>
            </a:r>
            <a:r>
              <a:rPr lang="sk-SK" sz="2000" dirty="0"/>
              <a:t>to limit CH4 emissions in storage operations</a:t>
            </a:r>
          </a:p>
        </p:txBody>
      </p:sp>
      <p:sp>
        <p:nvSpPr>
          <p:cNvPr id="3" name="Slide Number Placeholder 2">
            <a:extLst>
              <a:ext uri="{FF2B5EF4-FFF2-40B4-BE49-F238E27FC236}">
                <a16:creationId xmlns="" xmlns:a16="http://schemas.microsoft.com/office/drawing/2014/main" id="{BEEA44CA-064F-41EB-8FF2-3B32B8B426B9}"/>
              </a:ext>
            </a:extLst>
          </p:cNvPr>
          <p:cNvSpPr>
            <a:spLocks noGrp="1"/>
          </p:cNvSpPr>
          <p:nvPr>
            <p:ph type="sldNum" sz="quarter" idx="12"/>
          </p:nvPr>
        </p:nvSpPr>
        <p:spPr/>
        <p:txBody>
          <a:bodyPr/>
          <a:lstStyle/>
          <a:p>
            <a:fld id="{49AE70B2-8BF9-45C0-BB95-33D1B9D3A854}" type="slidenum">
              <a:rPr lang="zh-CN" altLang="en-US" smtClean="0"/>
              <a:t>52</a:t>
            </a:fld>
            <a:endParaRPr lang="en-US" altLang="zh-CN"/>
          </a:p>
        </p:txBody>
      </p:sp>
      <p:sp>
        <p:nvSpPr>
          <p:cNvPr id="4" name="Title 3">
            <a:extLst>
              <a:ext uri="{FF2B5EF4-FFF2-40B4-BE49-F238E27FC236}">
                <a16:creationId xmlns="" xmlns:a16="http://schemas.microsoft.com/office/drawing/2014/main" id="{382AD756-C8FE-425B-8740-E773DBE8F9F6}"/>
              </a:ext>
            </a:extLst>
          </p:cNvPr>
          <p:cNvSpPr>
            <a:spLocks noGrp="1"/>
          </p:cNvSpPr>
          <p:nvPr>
            <p:ph type="title"/>
          </p:nvPr>
        </p:nvSpPr>
        <p:spPr/>
        <p:txBody>
          <a:bodyPr>
            <a:normAutofit fontScale="90000"/>
          </a:bodyPr>
          <a:lstStyle/>
          <a:p>
            <a:r>
              <a:rPr lang="sk-SK" dirty="0"/>
              <a:t>SG2 - </a:t>
            </a:r>
            <a:r>
              <a:rPr lang="en-US" dirty="0"/>
              <a:t>Best Practices in UGS Design, Operations, and Maintenance</a:t>
            </a:r>
            <a:endParaRPr lang="sk-SK" dirty="0"/>
          </a:p>
        </p:txBody>
      </p:sp>
    </p:spTree>
    <p:extLst>
      <p:ext uri="{BB962C8B-B14F-4D97-AF65-F5344CB8AC3E}">
        <p14:creationId xmlns:p14="http://schemas.microsoft.com/office/powerpoint/2010/main" val="1752337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2B9A537-3323-4FC0-8D30-03FD7265CE8C}"/>
              </a:ext>
            </a:extLst>
          </p:cNvPr>
          <p:cNvSpPr>
            <a:spLocks noGrp="1"/>
          </p:cNvSpPr>
          <p:nvPr>
            <p:ph idx="1"/>
          </p:nvPr>
        </p:nvSpPr>
        <p:spPr/>
        <p:txBody>
          <a:bodyPr>
            <a:normAutofit lnSpcReduction="10000"/>
          </a:bodyPr>
          <a:lstStyle/>
          <a:p>
            <a:pPr marL="0" indent="0">
              <a:spcAft>
                <a:spcPts val="600"/>
              </a:spcAft>
              <a:buNone/>
            </a:pPr>
            <a:r>
              <a:rPr lang="en-GB" sz="1400" b="1" dirty="0"/>
              <a:t>Focus of work</a:t>
            </a:r>
            <a:r>
              <a:rPr lang="sk-SK" sz="1400" b="1" dirty="0"/>
              <a:t>, </a:t>
            </a:r>
            <a:r>
              <a:rPr lang="sk-SK" sz="1400" b="1" dirty="0" smtClean="0"/>
              <a:t>prioritized topics for </a:t>
            </a:r>
            <a:r>
              <a:rPr lang="sk-SK" sz="1400" b="1" dirty="0"/>
              <a:t>2022-25</a:t>
            </a:r>
            <a:r>
              <a:rPr lang="en-GB" sz="1400" b="1" dirty="0"/>
              <a:t>:</a:t>
            </a:r>
          </a:p>
          <a:p>
            <a:pPr marL="457200" indent="-457200">
              <a:spcAft>
                <a:spcPts val="600"/>
              </a:spcAft>
              <a:buFont typeface="+mj-lt"/>
              <a:buAutoNum type="arabicPeriod"/>
            </a:pPr>
            <a:r>
              <a:rPr lang="en-US" sz="1400" dirty="0"/>
              <a:t>Underground storage to be filled ahead of next winter – focus on security of supply value of storages</a:t>
            </a:r>
            <a:endParaRPr lang="sk-SK" sz="1400" dirty="0"/>
          </a:p>
          <a:p>
            <a:pPr marL="457200" indent="-457200">
              <a:spcAft>
                <a:spcPts val="600"/>
              </a:spcAft>
              <a:buFont typeface="+mj-lt"/>
              <a:buAutoNum type="arabicPeriod"/>
            </a:pPr>
            <a:r>
              <a:rPr lang="en-US" sz="1400" dirty="0"/>
              <a:t>Decarbonized energy long-term storage </a:t>
            </a:r>
          </a:p>
          <a:p>
            <a:pPr marL="457200" indent="-457200">
              <a:spcAft>
                <a:spcPts val="600"/>
              </a:spcAft>
              <a:buFont typeface="+mj-lt"/>
              <a:buAutoNum type="arabicPeriod"/>
            </a:pPr>
            <a:r>
              <a:rPr lang="en-US" sz="1400" dirty="0"/>
              <a:t>Key role of underground hydrogen storage – the essential bridge between variable RES and renewable H2 profiles </a:t>
            </a:r>
            <a:endParaRPr lang="sk-SK" sz="1400" dirty="0"/>
          </a:p>
          <a:p>
            <a:pPr marL="0" indent="0">
              <a:spcBef>
                <a:spcPts val="1200"/>
              </a:spcBef>
              <a:spcAft>
                <a:spcPts val="600"/>
              </a:spcAft>
              <a:buNone/>
            </a:pPr>
            <a:r>
              <a:rPr lang="sk-SK" sz="1400" b="1" dirty="0" smtClean="0"/>
              <a:t>Outputs:</a:t>
            </a:r>
            <a:endParaRPr lang="sk-SK" sz="1400" b="1" dirty="0"/>
          </a:p>
          <a:p>
            <a:pPr>
              <a:spcAft>
                <a:spcPts val="0"/>
              </a:spcAft>
            </a:pPr>
            <a:r>
              <a:rPr lang="en-US" sz="1400" dirty="0"/>
              <a:t>to prepare a short position paper/presentation regarding the IGU position, remarks and/or </a:t>
            </a:r>
            <a:r>
              <a:rPr lang="en-US" sz="1400" b="1" dirty="0"/>
              <a:t>recommendations in order to fill the storages ahead of next winter</a:t>
            </a:r>
            <a:r>
              <a:rPr lang="en-US" sz="1400" dirty="0"/>
              <a:t> – to be used also in discussions with national authorities – until the end of the year</a:t>
            </a:r>
            <a:endParaRPr lang="sk-SK" sz="1400" dirty="0"/>
          </a:p>
          <a:p>
            <a:pPr>
              <a:spcAft>
                <a:spcPts val="0"/>
              </a:spcAft>
            </a:pPr>
            <a:r>
              <a:rPr lang="en-US" sz="1400" dirty="0"/>
              <a:t>to prepare a study on</a:t>
            </a:r>
            <a:r>
              <a:rPr lang="sk-SK" sz="1400" dirty="0"/>
              <a:t> </a:t>
            </a:r>
            <a:r>
              <a:rPr lang="en-US" sz="1400" b="1" dirty="0"/>
              <a:t>Evolving market conditions based on the development of renewables </a:t>
            </a:r>
            <a:r>
              <a:rPr lang="en-US" sz="1400" dirty="0"/>
              <a:t>and stronger electrification</a:t>
            </a:r>
            <a:endParaRPr lang="sk-SK" sz="1400" dirty="0"/>
          </a:p>
          <a:p>
            <a:pPr>
              <a:spcAft>
                <a:spcPts val="0"/>
              </a:spcAft>
            </a:pPr>
            <a:r>
              <a:rPr lang="en-US" sz="1400" dirty="0"/>
              <a:t>Promoting long-term and large-scale storage technologies, while supporting an integrated energy approach and sector coupling. </a:t>
            </a:r>
          </a:p>
          <a:p>
            <a:pPr>
              <a:spcAft>
                <a:spcPts val="0"/>
              </a:spcAft>
            </a:pPr>
            <a:r>
              <a:rPr lang="en-US" sz="1400" dirty="0"/>
              <a:t>Via studies or other types of projects, developing a </a:t>
            </a:r>
            <a:r>
              <a:rPr lang="en-US" sz="1400" b="1" dirty="0"/>
              <a:t>narrative in </a:t>
            </a:r>
            <a:r>
              <a:rPr lang="en-US" sz="1400" b="1" dirty="0" err="1" smtClean="0"/>
              <a:t>favour</a:t>
            </a:r>
            <a:r>
              <a:rPr lang="en-US" sz="1400" b="1" dirty="0" smtClean="0"/>
              <a:t> </a:t>
            </a:r>
            <a:r>
              <a:rPr lang="en-US" sz="1400" b="1" dirty="0"/>
              <a:t>of storage capabilities in a decarbonized market </a:t>
            </a:r>
            <a:r>
              <a:rPr lang="en-US" sz="1400" dirty="0"/>
              <a:t>(including market design, strategic </a:t>
            </a:r>
            <a:r>
              <a:rPr lang="en-US" sz="1400" dirty="0" smtClean="0"/>
              <a:t>behavior </a:t>
            </a:r>
            <a:r>
              <a:rPr lang="en-US" sz="1400" dirty="0"/>
              <a:t>and performance to be achieved in a decarbonized market, underlying regulatory framework).</a:t>
            </a:r>
            <a:endParaRPr lang="sk-SK" sz="1400" dirty="0"/>
          </a:p>
          <a:p>
            <a:pPr>
              <a:spcAft>
                <a:spcPts val="0"/>
              </a:spcAft>
            </a:pPr>
            <a:r>
              <a:rPr lang="en-US" sz="1400" dirty="0"/>
              <a:t>Via studies or other types of projects </a:t>
            </a:r>
            <a:r>
              <a:rPr lang="en-US" sz="1400" b="1" dirty="0"/>
              <a:t>provide our view on the key role of hydrogen storages for electricity producers</a:t>
            </a:r>
            <a:r>
              <a:rPr lang="en-US" sz="1400" dirty="0"/>
              <a:t> from variable RES, services H2 storages can provide for RES </a:t>
            </a:r>
            <a:endParaRPr lang="sk-SK" sz="1400" dirty="0"/>
          </a:p>
        </p:txBody>
      </p:sp>
      <p:sp>
        <p:nvSpPr>
          <p:cNvPr id="3" name="Slide Number Placeholder 2">
            <a:extLst>
              <a:ext uri="{FF2B5EF4-FFF2-40B4-BE49-F238E27FC236}">
                <a16:creationId xmlns="" xmlns:a16="http://schemas.microsoft.com/office/drawing/2014/main" id="{A30D88AA-C2A5-4895-B39A-40B9526568B5}"/>
              </a:ext>
            </a:extLst>
          </p:cNvPr>
          <p:cNvSpPr>
            <a:spLocks noGrp="1"/>
          </p:cNvSpPr>
          <p:nvPr>
            <p:ph type="sldNum" sz="quarter" idx="12"/>
          </p:nvPr>
        </p:nvSpPr>
        <p:spPr/>
        <p:txBody>
          <a:bodyPr/>
          <a:lstStyle/>
          <a:p>
            <a:fld id="{49AE70B2-8BF9-45C0-BB95-33D1B9D3A854}" type="slidenum">
              <a:rPr lang="zh-CN" altLang="en-US" smtClean="0"/>
              <a:t>53</a:t>
            </a:fld>
            <a:endParaRPr lang="en-US" altLang="zh-CN"/>
          </a:p>
        </p:txBody>
      </p:sp>
      <p:sp>
        <p:nvSpPr>
          <p:cNvPr id="4" name="Title 3">
            <a:extLst>
              <a:ext uri="{FF2B5EF4-FFF2-40B4-BE49-F238E27FC236}">
                <a16:creationId xmlns="" xmlns:a16="http://schemas.microsoft.com/office/drawing/2014/main" id="{B962013D-A0B2-4A5B-AAC2-977BCD663EE4}"/>
              </a:ext>
            </a:extLst>
          </p:cNvPr>
          <p:cNvSpPr>
            <a:spLocks noGrp="1"/>
          </p:cNvSpPr>
          <p:nvPr>
            <p:ph type="title"/>
          </p:nvPr>
        </p:nvSpPr>
        <p:spPr/>
        <p:txBody>
          <a:bodyPr/>
          <a:lstStyle/>
          <a:p>
            <a:r>
              <a:rPr lang="sk-SK" dirty="0"/>
              <a:t>SG3 – </a:t>
            </a:r>
            <a:r>
              <a:rPr lang="en-US" dirty="0"/>
              <a:t>UGS to Todays Markets and Environment</a:t>
            </a:r>
            <a:endParaRPr lang="sk-SK" dirty="0"/>
          </a:p>
        </p:txBody>
      </p:sp>
    </p:spTree>
    <p:extLst>
      <p:ext uri="{BB962C8B-B14F-4D97-AF65-F5344CB8AC3E}">
        <p14:creationId xmlns:p14="http://schemas.microsoft.com/office/powerpoint/2010/main" val="1319449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2523604-6BCD-4624-A170-984563AB3A3C}"/>
              </a:ext>
            </a:extLst>
          </p:cNvPr>
          <p:cNvSpPr>
            <a:spLocks noGrp="1"/>
          </p:cNvSpPr>
          <p:nvPr>
            <p:ph idx="1"/>
          </p:nvPr>
        </p:nvSpPr>
        <p:spPr/>
        <p:txBody>
          <a:bodyPr>
            <a:normAutofit fontScale="92500" lnSpcReduction="20000"/>
          </a:bodyPr>
          <a:lstStyle/>
          <a:p>
            <a:r>
              <a:rPr lang="en-GB" b="1" dirty="0"/>
              <a:t>Participants: </a:t>
            </a:r>
            <a:r>
              <a:rPr lang="en-GB" dirty="0"/>
              <a:t>31 registered, of which 19 in person and 12 on-line</a:t>
            </a:r>
            <a:endParaRPr lang="sk-SK" dirty="0"/>
          </a:p>
          <a:p>
            <a:pPr>
              <a:spcAft>
                <a:spcPts val="0"/>
              </a:spcAft>
            </a:pPr>
            <a:r>
              <a:rPr lang="en-GB" b="1" dirty="0"/>
              <a:t>Topics:</a:t>
            </a:r>
            <a:endParaRPr lang="sk-SK" b="1" dirty="0"/>
          </a:p>
          <a:p>
            <a:pPr marL="800100" lvl="1" indent="-342900">
              <a:spcAft>
                <a:spcPts val="0"/>
              </a:spcAft>
              <a:buFont typeface="Arial" panose="020B0604020202020204" pitchFamily="34" charset="0"/>
              <a:buChar char="•"/>
            </a:pPr>
            <a:r>
              <a:rPr lang="en-GB" dirty="0">
                <a:solidFill>
                  <a:schemeClr val="tx1"/>
                </a:solidFill>
              </a:rPr>
              <a:t>Inputs from Study Group leaders on current issues of underground gas storages</a:t>
            </a:r>
          </a:p>
          <a:p>
            <a:pPr marL="800100" lvl="1" indent="-342900">
              <a:spcAft>
                <a:spcPts val="0"/>
              </a:spcAft>
              <a:buFont typeface="Arial" panose="020B0604020202020204" pitchFamily="34" charset="0"/>
              <a:buChar char="•"/>
            </a:pPr>
            <a:r>
              <a:rPr lang="en-GB" dirty="0">
                <a:solidFill>
                  <a:schemeClr val="tx1"/>
                </a:solidFill>
              </a:rPr>
              <a:t>Presentations related to hydrogen storage projects, requirements and regulation</a:t>
            </a:r>
          </a:p>
          <a:p>
            <a:pPr marL="800100" lvl="1" indent="-342900">
              <a:spcAft>
                <a:spcPts val="0"/>
              </a:spcAft>
              <a:buFont typeface="Arial" panose="020B0604020202020204" pitchFamily="34" charset="0"/>
              <a:buChar char="•"/>
            </a:pPr>
            <a:r>
              <a:rPr lang="en-GB" dirty="0">
                <a:solidFill>
                  <a:schemeClr val="tx1"/>
                </a:solidFill>
              </a:rPr>
              <a:t>Overview of storage abandonment practises </a:t>
            </a:r>
          </a:p>
          <a:p>
            <a:pPr marL="800100" lvl="1" indent="-342900">
              <a:spcAft>
                <a:spcPts val="0"/>
              </a:spcAft>
              <a:buFont typeface="Arial" panose="020B0604020202020204" pitchFamily="34" charset="0"/>
              <a:buChar char="•"/>
            </a:pPr>
            <a:r>
              <a:rPr lang="en-GB" dirty="0">
                <a:solidFill>
                  <a:schemeClr val="tx1"/>
                </a:solidFill>
              </a:rPr>
              <a:t>Methane emissions reduction – exchanging best practises </a:t>
            </a:r>
          </a:p>
          <a:p>
            <a:pPr marL="800100" lvl="1" indent="-342900">
              <a:spcAft>
                <a:spcPts val="0"/>
              </a:spcAft>
              <a:buFont typeface="Arial" panose="020B0604020202020204" pitchFamily="34" charset="0"/>
              <a:buChar char="•"/>
            </a:pPr>
            <a:r>
              <a:rPr lang="en-GB" dirty="0">
                <a:solidFill>
                  <a:schemeClr val="tx1"/>
                </a:solidFill>
              </a:rPr>
              <a:t>Messages from CC Chair and presentation IGU program</a:t>
            </a:r>
          </a:p>
          <a:p>
            <a:pPr marL="800100" lvl="1" indent="-342900">
              <a:spcAft>
                <a:spcPts val="0"/>
              </a:spcAft>
              <a:buFont typeface="Arial" panose="020B0604020202020204" pitchFamily="34" charset="0"/>
              <a:buChar char="•"/>
            </a:pPr>
            <a:r>
              <a:rPr lang="en-GB" dirty="0">
                <a:solidFill>
                  <a:schemeClr val="tx1"/>
                </a:solidFill>
              </a:rPr>
              <a:t>Discussions on TWP resulting in defining focal areas</a:t>
            </a:r>
            <a:endParaRPr lang="sk-SK" dirty="0">
              <a:solidFill>
                <a:schemeClr val="tx1"/>
              </a:solidFill>
            </a:endParaRPr>
          </a:p>
          <a:p>
            <a:pPr marL="228600" lvl="1" indent="-228600">
              <a:lnSpc>
                <a:spcPct val="140000"/>
              </a:lnSpc>
              <a:spcAft>
                <a:spcPts val="0"/>
              </a:spcAft>
              <a:buFont typeface="Arial" panose="020B0604020202020204" pitchFamily="34" charset="0"/>
              <a:buChar char="●"/>
            </a:pPr>
            <a:r>
              <a:rPr lang="en-GB" sz="2400" b="1" dirty="0">
                <a:solidFill>
                  <a:schemeClr val="tx1"/>
                </a:solidFill>
                <a:latin typeface="微软雅黑 (标题)"/>
              </a:rPr>
              <a:t>Outcomes: Definition of priority areas we will focus on, definition of Triennium work outcomes, best practises sharing, next meeting options established</a:t>
            </a:r>
          </a:p>
          <a:p>
            <a:pPr lvl="1"/>
            <a:endParaRPr lang="sk-SK" dirty="0"/>
          </a:p>
        </p:txBody>
      </p:sp>
      <p:sp>
        <p:nvSpPr>
          <p:cNvPr id="3" name="Slide Number Placeholder 2">
            <a:extLst>
              <a:ext uri="{FF2B5EF4-FFF2-40B4-BE49-F238E27FC236}">
                <a16:creationId xmlns="" xmlns:a16="http://schemas.microsoft.com/office/drawing/2014/main" id="{1CE2F3B4-4C9B-428A-88BE-A12BC67E217B}"/>
              </a:ext>
            </a:extLst>
          </p:cNvPr>
          <p:cNvSpPr>
            <a:spLocks noGrp="1"/>
          </p:cNvSpPr>
          <p:nvPr>
            <p:ph type="sldNum" sz="quarter" idx="12"/>
          </p:nvPr>
        </p:nvSpPr>
        <p:spPr/>
        <p:txBody>
          <a:bodyPr/>
          <a:lstStyle/>
          <a:p>
            <a:fld id="{49AE70B2-8BF9-45C0-BB95-33D1B9D3A854}" type="slidenum">
              <a:rPr lang="zh-CN" altLang="en-US" smtClean="0"/>
              <a:t>54</a:t>
            </a:fld>
            <a:endParaRPr lang="en-US" altLang="zh-CN"/>
          </a:p>
        </p:txBody>
      </p:sp>
      <p:sp>
        <p:nvSpPr>
          <p:cNvPr id="4" name="Title 3">
            <a:extLst>
              <a:ext uri="{FF2B5EF4-FFF2-40B4-BE49-F238E27FC236}">
                <a16:creationId xmlns="" xmlns:a16="http://schemas.microsoft.com/office/drawing/2014/main" id="{EEB032B6-64B3-4901-8B8F-F6B7D487461C}"/>
              </a:ext>
            </a:extLst>
          </p:cNvPr>
          <p:cNvSpPr>
            <a:spLocks noGrp="1"/>
          </p:cNvSpPr>
          <p:nvPr>
            <p:ph type="title"/>
          </p:nvPr>
        </p:nvSpPr>
        <p:spPr/>
        <p:txBody>
          <a:bodyPr/>
          <a:lstStyle/>
          <a:p>
            <a:r>
              <a:rPr lang="sk-SK" dirty="0"/>
              <a:t>First </a:t>
            </a:r>
            <a:r>
              <a:rPr lang="sk-SK" dirty="0" smtClean="0"/>
              <a:t>Meeting </a:t>
            </a:r>
            <a:r>
              <a:rPr lang="sk-SK" dirty="0"/>
              <a:t>in Bratislava</a:t>
            </a:r>
          </a:p>
        </p:txBody>
      </p:sp>
    </p:spTree>
    <p:extLst>
      <p:ext uri="{BB962C8B-B14F-4D97-AF65-F5344CB8AC3E}">
        <p14:creationId xmlns:p14="http://schemas.microsoft.com/office/powerpoint/2010/main" val="3988736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itting in a room&#10;&#10;Description automatically generated with low confidence">
            <a:extLst>
              <a:ext uri="{FF2B5EF4-FFF2-40B4-BE49-F238E27FC236}">
                <a16:creationId xmlns="" xmlns:a16="http://schemas.microsoft.com/office/drawing/2014/main" id="{215409FB-9085-482E-AE3A-09083AD0F5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0748" y="1482669"/>
            <a:ext cx="3248251" cy="2436188"/>
          </a:xfrm>
        </p:spPr>
      </p:pic>
      <p:sp>
        <p:nvSpPr>
          <p:cNvPr id="3" name="Slide Number Placeholder 2">
            <a:extLst>
              <a:ext uri="{FF2B5EF4-FFF2-40B4-BE49-F238E27FC236}">
                <a16:creationId xmlns="" xmlns:a16="http://schemas.microsoft.com/office/drawing/2014/main" id="{1CE2F3B4-4C9B-428A-88BE-A12BC67E217B}"/>
              </a:ext>
            </a:extLst>
          </p:cNvPr>
          <p:cNvSpPr>
            <a:spLocks noGrp="1"/>
          </p:cNvSpPr>
          <p:nvPr>
            <p:ph type="sldNum" sz="quarter" idx="12"/>
          </p:nvPr>
        </p:nvSpPr>
        <p:spPr/>
        <p:txBody>
          <a:bodyPr/>
          <a:lstStyle/>
          <a:p>
            <a:fld id="{49AE70B2-8BF9-45C0-BB95-33D1B9D3A854}" type="slidenum">
              <a:rPr lang="zh-CN" altLang="en-US" smtClean="0"/>
              <a:t>55</a:t>
            </a:fld>
            <a:endParaRPr lang="en-US" altLang="zh-CN"/>
          </a:p>
        </p:txBody>
      </p:sp>
      <p:sp>
        <p:nvSpPr>
          <p:cNvPr id="4" name="Title 3">
            <a:extLst>
              <a:ext uri="{FF2B5EF4-FFF2-40B4-BE49-F238E27FC236}">
                <a16:creationId xmlns="" xmlns:a16="http://schemas.microsoft.com/office/drawing/2014/main" id="{EEB032B6-64B3-4901-8B8F-F6B7D487461C}"/>
              </a:ext>
            </a:extLst>
          </p:cNvPr>
          <p:cNvSpPr>
            <a:spLocks noGrp="1"/>
          </p:cNvSpPr>
          <p:nvPr>
            <p:ph type="title"/>
          </p:nvPr>
        </p:nvSpPr>
        <p:spPr/>
        <p:txBody>
          <a:bodyPr/>
          <a:lstStyle/>
          <a:p>
            <a:r>
              <a:rPr lang="sk-SK" dirty="0"/>
              <a:t>First </a:t>
            </a:r>
            <a:r>
              <a:rPr lang="sk-SK" dirty="0" smtClean="0"/>
              <a:t>Meeting </a:t>
            </a:r>
            <a:r>
              <a:rPr lang="sk-SK" dirty="0"/>
              <a:t>in Bratislava</a:t>
            </a:r>
          </a:p>
        </p:txBody>
      </p:sp>
      <p:pic>
        <p:nvPicPr>
          <p:cNvPr id="8" name="Picture 7" descr="A group of people posing for a photo&#10;&#10;Description automatically generated">
            <a:extLst>
              <a:ext uri="{FF2B5EF4-FFF2-40B4-BE49-F238E27FC236}">
                <a16:creationId xmlns="" xmlns:a16="http://schemas.microsoft.com/office/drawing/2014/main" id="{85B4F227-A4AC-48A3-B7BF-8DE6334C9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002" y="658662"/>
            <a:ext cx="3313257" cy="2484943"/>
          </a:xfrm>
          <a:prstGeom prst="rect">
            <a:avLst/>
          </a:prstGeom>
        </p:spPr>
      </p:pic>
      <p:pic>
        <p:nvPicPr>
          <p:cNvPr id="10" name="Picture 9" descr="A group of people in white uniforms&#10;&#10;Description automatically generated with low confidence">
            <a:extLst>
              <a:ext uri="{FF2B5EF4-FFF2-40B4-BE49-F238E27FC236}">
                <a16:creationId xmlns="" xmlns:a16="http://schemas.microsoft.com/office/drawing/2014/main" id="{C1FFCBC2-B740-4C52-B8A6-615CF83E2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59" y="3595125"/>
            <a:ext cx="3229744" cy="2422308"/>
          </a:xfrm>
          <a:prstGeom prst="rect">
            <a:avLst/>
          </a:prstGeom>
        </p:spPr>
      </p:pic>
      <p:sp>
        <p:nvSpPr>
          <p:cNvPr id="11" name="TextBox 10">
            <a:extLst>
              <a:ext uri="{FF2B5EF4-FFF2-40B4-BE49-F238E27FC236}">
                <a16:creationId xmlns="" xmlns:a16="http://schemas.microsoft.com/office/drawing/2014/main" id="{AECDBF7C-347C-4ED1-9708-640A4632D79D}"/>
              </a:ext>
            </a:extLst>
          </p:cNvPr>
          <p:cNvSpPr txBox="1"/>
          <p:nvPr/>
        </p:nvSpPr>
        <p:spPr>
          <a:xfrm>
            <a:off x="1317645" y="4015409"/>
            <a:ext cx="2091278" cy="369332"/>
          </a:xfrm>
          <a:prstGeom prst="rect">
            <a:avLst/>
          </a:prstGeom>
          <a:noFill/>
        </p:spPr>
        <p:txBody>
          <a:bodyPr wrap="none" rtlCol="0">
            <a:spAutoFit/>
          </a:bodyPr>
          <a:lstStyle/>
          <a:p>
            <a:r>
              <a:rPr lang="sk-SK" b="1" dirty="0"/>
              <a:t>Working </a:t>
            </a:r>
            <a:r>
              <a:rPr lang="sk-SK" b="1" dirty="0" smtClean="0"/>
              <a:t>session</a:t>
            </a:r>
            <a:endParaRPr lang="sk-SK" b="1" dirty="0"/>
          </a:p>
        </p:txBody>
      </p:sp>
      <p:sp>
        <p:nvSpPr>
          <p:cNvPr id="12" name="TextBox 11">
            <a:extLst>
              <a:ext uri="{FF2B5EF4-FFF2-40B4-BE49-F238E27FC236}">
                <a16:creationId xmlns="" xmlns:a16="http://schemas.microsoft.com/office/drawing/2014/main" id="{67A45F74-24E3-47B6-AC28-1C2E55732DED}"/>
              </a:ext>
            </a:extLst>
          </p:cNvPr>
          <p:cNvSpPr txBox="1"/>
          <p:nvPr/>
        </p:nvSpPr>
        <p:spPr>
          <a:xfrm>
            <a:off x="9062812" y="3143605"/>
            <a:ext cx="915635" cy="369332"/>
          </a:xfrm>
          <a:prstGeom prst="rect">
            <a:avLst/>
          </a:prstGeom>
          <a:noFill/>
        </p:spPr>
        <p:txBody>
          <a:bodyPr wrap="none" rtlCol="0">
            <a:spAutoFit/>
          </a:bodyPr>
          <a:lstStyle/>
          <a:p>
            <a:r>
              <a:rPr lang="sk-SK" b="1" dirty="0" smtClean="0"/>
              <a:t>Dinner</a:t>
            </a:r>
            <a:endParaRPr lang="sk-SK" b="1" dirty="0"/>
          </a:p>
        </p:txBody>
      </p:sp>
      <p:sp>
        <p:nvSpPr>
          <p:cNvPr id="13" name="TextBox 12">
            <a:extLst>
              <a:ext uri="{FF2B5EF4-FFF2-40B4-BE49-F238E27FC236}">
                <a16:creationId xmlns="" xmlns:a16="http://schemas.microsoft.com/office/drawing/2014/main" id="{D9807792-4778-4774-A46F-87A6AFE9EC3F}"/>
              </a:ext>
            </a:extLst>
          </p:cNvPr>
          <p:cNvSpPr txBox="1"/>
          <p:nvPr/>
        </p:nvSpPr>
        <p:spPr>
          <a:xfrm>
            <a:off x="5163164" y="3146445"/>
            <a:ext cx="2569934" cy="369332"/>
          </a:xfrm>
          <a:prstGeom prst="rect">
            <a:avLst/>
          </a:prstGeom>
          <a:noFill/>
        </p:spPr>
        <p:txBody>
          <a:bodyPr wrap="none" rtlCol="0">
            <a:spAutoFit/>
          </a:bodyPr>
          <a:lstStyle/>
          <a:p>
            <a:r>
              <a:rPr lang="sk-SK" b="1" dirty="0"/>
              <a:t>Site </a:t>
            </a:r>
            <a:r>
              <a:rPr lang="sk-SK" b="1" dirty="0" smtClean="0"/>
              <a:t>visit </a:t>
            </a:r>
            <a:r>
              <a:rPr lang="sk-SK" b="1" dirty="0"/>
              <a:t>UGS Gajary</a:t>
            </a:r>
          </a:p>
        </p:txBody>
      </p:sp>
    </p:spTree>
    <p:extLst>
      <p:ext uri="{BB962C8B-B14F-4D97-AF65-F5344CB8AC3E}">
        <p14:creationId xmlns:p14="http://schemas.microsoft.com/office/powerpoint/2010/main" val="2764804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 xmlns:a16="http://schemas.microsoft.com/office/drawing/2014/main" id="{4E652527-579A-DF51-12D7-4496EA0A84D3}"/>
              </a:ext>
            </a:extLst>
          </p:cNvPr>
          <p:cNvSpPr>
            <a:spLocks noGrp="1"/>
          </p:cNvSpPr>
          <p:nvPr>
            <p:ph idx="1"/>
          </p:nvPr>
        </p:nvSpPr>
        <p:spPr/>
        <p:txBody>
          <a:bodyPr>
            <a:normAutofit/>
          </a:bodyPr>
          <a:lstStyle/>
          <a:p>
            <a:pPr marL="768282" lvl="1" indent="-311079">
              <a:buFont typeface="Wingdings" panose="05000000000000000000" pitchFamily="2" charset="2"/>
              <a:buChar char="Ø"/>
            </a:pPr>
            <a:r>
              <a:rPr lang="en-GB" dirty="0"/>
              <a:t>Who shall approve the position paper/presentation as IGU position?</a:t>
            </a:r>
          </a:p>
          <a:p>
            <a:pPr marL="768282" lvl="1" indent="-311079">
              <a:buFont typeface="Wingdings" panose="05000000000000000000" pitchFamily="2" charset="2"/>
              <a:buChar char="Ø"/>
            </a:pPr>
            <a:r>
              <a:rPr lang="en-GB" dirty="0"/>
              <a:t>Should we have a coordinated approach to dissemination? Or shall each group publish on its own?</a:t>
            </a:r>
          </a:p>
          <a:p>
            <a:pPr marL="768282" lvl="1" indent="-311079">
              <a:buFont typeface="Wingdings" panose="05000000000000000000" pitchFamily="2" charset="2"/>
              <a:buChar char="Ø"/>
            </a:pPr>
            <a:r>
              <a:rPr lang="en-GB" dirty="0"/>
              <a:t>What are dissemination channels available?</a:t>
            </a:r>
          </a:p>
          <a:p>
            <a:pPr marL="768282" lvl="1" indent="-311079">
              <a:buFont typeface="Wingdings" panose="05000000000000000000" pitchFamily="2" charset="2"/>
              <a:buChar char="Ø"/>
            </a:pPr>
            <a:r>
              <a:rPr lang="en-GB" dirty="0"/>
              <a:t>How to proceed with social media:</a:t>
            </a:r>
          </a:p>
          <a:p>
            <a:pPr marL="1454082" lvl="2" indent="-311079">
              <a:buFont typeface="Wingdings" panose="05000000000000000000" pitchFamily="2" charset="2"/>
              <a:buChar char="Ø"/>
            </a:pPr>
            <a:r>
              <a:rPr lang="en-GB" dirty="0"/>
              <a:t>What are the rules for publishing on social medias</a:t>
            </a:r>
          </a:p>
          <a:p>
            <a:pPr marL="1454082" lvl="2" indent="-311079">
              <a:buFont typeface="Wingdings" panose="05000000000000000000" pitchFamily="2" charset="2"/>
              <a:buChar char="Ø"/>
            </a:pPr>
            <a:r>
              <a:rPr lang="en-GB" dirty="0"/>
              <a:t>Which platforms are supported? LinkedIn, Twitter, Instagram, Facebook?</a:t>
            </a:r>
            <a:endParaRPr lang="sk-SK" dirty="0"/>
          </a:p>
          <a:p>
            <a:pPr marL="768282" lvl="1" indent="-311079">
              <a:buFont typeface="Wingdings" panose="05000000000000000000" pitchFamily="2" charset="2"/>
              <a:buChar char="Ø"/>
            </a:pPr>
            <a:r>
              <a:rPr lang="en-GB" sz="2000" dirty="0"/>
              <a:t>Closer cooperation with other organizations (GIE,..)?</a:t>
            </a:r>
            <a:endParaRPr lang="en-GB" dirty="0"/>
          </a:p>
        </p:txBody>
      </p:sp>
      <p:sp>
        <p:nvSpPr>
          <p:cNvPr id="3" name="Espace réservé du numéro de diapositive 2">
            <a:extLst>
              <a:ext uri="{FF2B5EF4-FFF2-40B4-BE49-F238E27FC236}">
                <a16:creationId xmlns="" xmlns:a16="http://schemas.microsoft.com/office/drawing/2014/main" id="{465315DA-929F-85D5-5EC5-8329A8CD997E}"/>
              </a:ext>
            </a:extLst>
          </p:cNvPr>
          <p:cNvSpPr>
            <a:spLocks noGrp="1"/>
          </p:cNvSpPr>
          <p:nvPr>
            <p:ph type="sldNum" sz="quarter" idx="12"/>
          </p:nvPr>
        </p:nvSpPr>
        <p:spPr/>
        <p:txBody>
          <a:bodyPr/>
          <a:lstStyle/>
          <a:p>
            <a:fld id="{352E9017-209F-2341-BF35-ECAA3959CCA5}" type="slidenum">
              <a:rPr lang="fr-FR" smtClean="0"/>
              <a:pPr/>
              <a:t>56</a:t>
            </a:fld>
            <a:endParaRPr lang="fr-FR"/>
          </a:p>
        </p:txBody>
      </p:sp>
      <p:sp>
        <p:nvSpPr>
          <p:cNvPr id="5" name="Titre 4">
            <a:extLst>
              <a:ext uri="{FF2B5EF4-FFF2-40B4-BE49-F238E27FC236}">
                <a16:creationId xmlns="" xmlns:a16="http://schemas.microsoft.com/office/drawing/2014/main" id="{94DBB3F4-0BF9-2090-21A9-71650F823EBD}"/>
              </a:ext>
            </a:extLst>
          </p:cNvPr>
          <p:cNvSpPr>
            <a:spLocks noGrp="1"/>
          </p:cNvSpPr>
          <p:nvPr>
            <p:ph type="title"/>
          </p:nvPr>
        </p:nvSpPr>
        <p:spPr/>
        <p:txBody>
          <a:bodyPr/>
          <a:lstStyle/>
          <a:p>
            <a:r>
              <a:rPr lang="en-US" dirty="0"/>
              <a:t>Dissemination</a:t>
            </a:r>
            <a:r>
              <a:rPr lang="sk-SK" dirty="0"/>
              <a:t> – </a:t>
            </a:r>
            <a:r>
              <a:rPr lang="en-US" dirty="0"/>
              <a:t>what needs to be agreed</a:t>
            </a:r>
          </a:p>
        </p:txBody>
      </p:sp>
    </p:spTree>
    <p:extLst>
      <p:ext uri="{BB962C8B-B14F-4D97-AF65-F5344CB8AC3E}">
        <p14:creationId xmlns:p14="http://schemas.microsoft.com/office/powerpoint/2010/main" val="680275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8E509FD-4118-4A52-9645-62CDD4D57D7F}"/>
              </a:ext>
            </a:extLst>
          </p:cNvPr>
          <p:cNvSpPr>
            <a:spLocks noGrp="1"/>
          </p:cNvSpPr>
          <p:nvPr>
            <p:ph idx="1"/>
          </p:nvPr>
        </p:nvSpPr>
        <p:spPr>
          <a:xfrm>
            <a:off x="355600" y="1099802"/>
            <a:ext cx="11456035" cy="4759325"/>
          </a:xfrm>
        </p:spPr>
        <p:txBody>
          <a:bodyPr>
            <a:normAutofit/>
          </a:bodyPr>
          <a:lstStyle/>
          <a:p>
            <a:r>
              <a:rPr lang="en-GB" sz="2000" dirty="0"/>
              <a:t>IGU web page functionalities/issues with access and uploading of group info (presentations, meeting info, members info etc.)</a:t>
            </a:r>
          </a:p>
          <a:p>
            <a:r>
              <a:rPr lang="en-GB" sz="2000" dirty="0"/>
              <a:t>How to expand the group? How to </a:t>
            </a:r>
            <a:r>
              <a:rPr lang="en-GB" sz="2000" dirty="0" err="1"/>
              <a:t>activize</a:t>
            </a:r>
            <a:r>
              <a:rPr lang="en-GB" sz="2000" dirty="0"/>
              <a:t> the group?</a:t>
            </a:r>
          </a:p>
        </p:txBody>
      </p:sp>
      <p:sp>
        <p:nvSpPr>
          <p:cNvPr id="3" name="Slide Number Placeholder 2">
            <a:extLst>
              <a:ext uri="{FF2B5EF4-FFF2-40B4-BE49-F238E27FC236}">
                <a16:creationId xmlns="" xmlns:a16="http://schemas.microsoft.com/office/drawing/2014/main" id="{DA4BC399-C189-4C4D-A2F0-3C83A83AAE49}"/>
              </a:ext>
            </a:extLst>
          </p:cNvPr>
          <p:cNvSpPr>
            <a:spLocks noGrp="1"/>
          </p:cNvSpPr>
          <p:nvPr>
            <p:ph type="sldNum" sz="quarter" idx="12"/>
          </p:nvPr>
        </p:nvSpPr>
        <p:spPr/>
        <p:txBody>
          <a:bodyPr/>
          <a:lstStyle/>
          <a:p>
            <a:fld id="{49AE70B2-8BF9-45C0-BB95-33D1B9D3A854}" type="slidenum">
              <a:rPr lang="zh-CN" altLang="en-US" smtClean="0"/>
              <a:t>57</a:t>
            </a:fld>
            <a:endParaRPr lang="en-US" altLang="zh-CN"/>
          </a:p>
        </p:txBody>
      </p:sp>
      <p:sp>
        <p:nvSpPr>
          <p:cNvPr id="4" name="Title 3">
            <a:extLst>
              <a:ext uri="{FF2B5EF4-FFF2-40B4-BE49-F238E27FC236}">
                <a16:creationId xmlns="" xmlns:a16="http://schemas.microsoft.com/office/drawing/2014/main" id="{21B8AE68-F31F-4008-B654-F38DD341D767}"/>
              </a:ext>
            </a:extLst>
          </p:cNvPr>
          <p:cNvSpPr>
            <a:spLocks noGrp="1"/>
          </p:cNvSpPr>
          <p:nvPr>
            <p:ph type="title"/>
          </p:nvPr>
        </p:nvSpPr>
        <p:spPr/>
        <p:txBody>
          <a:bodyPr/>
          <a:lstStyle/>
          <a:p>
            <a:r>
              <a:rPr lang="sk-SK" dirty="0"/>
              <a:t>Other </a:t>
            </a:r>
            <a:r>
              <a:rPr lang="en-US" altLang="zh-CN" dirty="0" smtClean="0"/>
              <a:t>P</a:t>
            </a:r>
            <a:r>
              <a:rPr lang="sk-SK" dirty="0" smtClean="0"/>
              <a:t>oints </a:t>
            </a:r>
            <a:r>
              <a:rPr lang="sk-SK" dirty="0"/>
              <a:t>to </a:t>
            </a:r>
            <a:r>
              <a:rPr lang="en-US" dirty="0" smtClean="0"/>
              <a:t>D</a:t>
            </a:r>
            <a:r>
              <a:rPr lang="sk-SK" dirty="0" smtClean="0"/>
              <a:t>iscuss</a:t>
            </a:r>
            <a:endParaRPr lang="sk-SK" dirty="0"/>
          </a:p>
        </p:txBody>
      </p:sp>
      <p:pic>
        <p:nvPicPr>
          <p:cNvPr id="6" name="Picture 5">
            <a:extLst>
              <a:ext uri="{FF2B5EF4-FFF2-40B4-BE49-F238E27FC236}">
                <a16:creationId xmlns="" xmlns:a16="http://schemas.microsoft.com/office/drawing/2014/main" id="{A7086A35-98F1-42D1-920A-DE70B5671CDC}"/>
              </a:ext>
            </a:extLst>
          </p:cNvPr>
          <p:cNvPicPr>
            <a:picLocks noChangeAspect="1"/>
          </p:cNvPicPr>
          <p:nvPr/>
        </p:nvPicPr>
        <p:blipFill>
          <a:blip r:embed="rId2"/>
          <a:stretch>
            <a:fillRect/>
          </a:stretch>
        </p:blipFill>
        <p:spPr>
          <a:xfrm>
            <a:off x="687181" y="2494461"/>
            <a:ext cx="4317933" cy="3708000"/>
          </a:xfrm>
          <a:prstGeom prst="rect">
            <a:avLst/>
          </a:prstGeom>
        </p:spPr>
      </p:pic>
      <p:pic>
        <p:nvPicPr>
          <p:cNvPr id="7" name="Picture 6">
            <a:extLst>
              <a:ext uri="{FF2B5EF4-FFF2-40B4-BE49-F238E27FC236}">
                <a16:creationId xmlns="" xmlns:a16="http://schemas.microsoft.com/office/drawing/2014/main" id="{87EE18DE-604B-4917-96A4-FC8E5466B12F}"/>
              </a:ext>
            </a:extLst>
          </p:cNvPr>
          <p:cNvPicPr>
            <a:picLocks noChangeAspect="1"/>
          </p:cNvPicPr>
          <p:nvPr/>
        </p:nvPicPr>
        <p:blipFill>
          <a:blip r:embed="rId3"/>
          <a:stretch>
            <a:fillRect/>
          </a:stretch>
        </p:blipFill>
        <p:spPr>
          <a:xfrm>
            <a:off x="5574683" y="2494461"/>
            <a:ext cx="4340599" cy="3708000"/>
          </a:xfrm>
          <a:prstGeom prst="rect">
            <a:avLst/>
          </a:prstGeom>
        </p:spPr>
      </p:pic>
      <p:sp>
        <p:nvSpPr>
          <p:cNvPr id="8" name="Rectangle 7">
            <a:extLst>
              <a:ext uri="{FF2B5EF4-FFF2-40B4-BE49-F238E27FC236}">
                <a16:creationId xmlns="" xmlns:a16="http://schemas.microsoft.com/office/drawing/2014/main" id="{877FB3B7-E626-4B73-8EAC-784D9FB9CDD7}"/>
              </a:ext>
            </a:extLst>
          </p:cNvPr>
          <p:cNvSpPr/>
          <p:nvPr/>
        </p:nvSpPr>
        <p:spPr>
          <a:xfrm>
            <a:off x="10916005" y="3340968"/>
            <a:ext cx="511156" cy="176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TextBox 8">
            <a:extLst>
              <a:ext uri="{FF2B5EF4-FFF2-40B4-BE49-F238E27FC236}">
                <a16:creationId xmlns="" xmlns:a16="http://schemas.microsoft.com/office/drawing/2014/main" id="{A979045C-AB74-4665-BFBD-47E3A6AE6378}"/>
              </a:ext>
            </a:extLst>
          </p:cNvPr>
          <p:cNvSpPr txBox="1"/>
          <p:nvPr/>
        </p:nvSpPr>
        <p:spPr>
          <a:xfrm>
            <a:off x="10299756" y="3569215"/>
            <a:ext cx="1937774" cy="523220"/>
          </a:xfrm>
          <a:prstGeom prst="rect">
            <a:avLst/>
          </a:prstGeom>
          <a:noFill/>
        </p:spPr>
        <p:txBody>
          <a:bodyPr wrap="square" rtlCol="0">
            <a:spAutoFit/>
          </a:bodyPr>
          <a:lstStyle/>
          <a:p>
            <a:r>
              <a:rPr lang="en-GB" sz="1400" dirty="0"/>
              <a:t>Country has member in Storage Committee</a:t>
            </a:r>
          </a:p>
        </p:txBody>
      </p:sp>
    </p:spTree>
    <p:extLst>
      <p:ext uri="{BB962C8B-B14F-4D97-AF65-F5344CB8AC3E}">
        <p14:creationId xmlns:p14="http://schemas.microsoft.com/office/powerpoint/2010/main" val="1816028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rmAutofit/>
          </a:bodyPr>
          <a:lstStyle/>
          <a:p>
            <a:r>
              <a:rPr lang="sk-SK" altLang="zh-CN" dirty="0">
                <a:latin typeface="微软雅黑（标题）"/>
              </a:rPr>
              <a:t>Next </a:t>
            </a:r>
            <a:r>
              <a:rPr lang="en-US" altLang="zh-CN" dirty="0">
                <a:latin typeface="微软雅黑（标题）"/>
              </a:rPr>
              <a:t>M</a:t>
            </a:r>
            <a:r>
              <a:rPr lang="sk-SK" altLang="zh-CN" dirty="0" smtClean="0">
                <a:latin typeface="微软雅黑（标题）"/>
              </a:rPr>
              <a:t>eetings </a:t>
            </a:r>
            <a:r>
              <a:rPr lang="sk-SK" altLang="zh-CN" dirty="0">
                <a:latin typeface="微软雅黑（标题）"/>
              </a:rPr>
              <a:t>(TBC)</a:t>
            </a:r>
            <a:endParaRPr lang="zh-CN" altLang="en-US" dirty="0">
              <a:latin typeface="微软雅黑（标题）"/>
            </a:endParaRPr>
          </a:p>
        </p:txBody>
      </p:sp>
      <p:sp>
        <p:nvSpPr>
          <p:cNvPr id="4" name="内容占位符 3"/>
          <p:cNvSpPr>
            <a:spLocks noGrp="1"/>
          </p:cNvSpPr>
          <p:nvPr>
            <p:ph idx="1"/>
          </p:nvPr>
        </p:nvSpPr>
        <p:spPr/>
        <p:txBody>
          <a:bodyPr/>
          <a:lstStyle/>
          <a:p>
            <a:r>
              <a:rPr lang="sk-SK" altLang="zh-CN" dirty="0" smtClean="0">
                <a:latin typeface="微软雅黑 (标题)"/>
              </a:rPr>
              <a:t>Spring </a:t>
            </a:r>
            <a:r>
              <a:rPr lang="sk-SK" altLang="zh-CN" dirty="0">
                <a:latin typeface="微软雅黑 (标题)"/>
              </a:rPr>
              <a:t>2023 – </a:t>
            </a:r>
            <a:r>
              <a:rPr lang="sk-SK" altLang="zh-CN" dirty="0" smtClean="0">
                <a:latin typeface="微软雅黑 (标题)"/>
              </a:rPr>
              <a:t>Germany</a:t>
            </a:r>
            <a:r>
              <a:rPr lang="en-US" altLang="zh-CN" dirty="0" smtClean="0">
                <a:latin typeface="微软雅黑 (标题)"/>
              </a:rPr>
              <a:t> </a:t>
            </a:r>
            <a:endParaRPr lang="sk-SK" altLang="zh-CN" dirty="0">
              <a:latin typeface="微软雅黑 (标题)"/>
            </a:endParaRPr>
          </a:p>
          <a:p>
            <a:r>
              <a:rPr lang="sk-SK" altLang="zh-CN" dirty="0"/>
              <a:t>Autumn 2023 – </a:t>
            </a:r>
            <a:r>
              <a:rPr lang="sk-SK" altLang="zh-CN" dirty="0" smtClean="0"/>
              <a:t>France</a:t>
            </a:r>
            <a:r>
              <a:rPr lang="en-US" altLang="zh-CN" dirty="0" smtClean="0"/>
              <a:t> </a:t>
            </a:r>
            <a:endParaRPr lang="sk-SK" altLang="zh-CN" dirty="0"/>
          </a:p>
          <a:p>
            <a:r>
              <a:rPr lang="sk-SK" altLang="zh-CN" dirty="0">
                <a:latin typeface="微软雅黑 (标题)"/>
              </a:rPr>
              <a:t>Spring 2024 – </a:t>
            </a:r>
            <a:r>
              <a:rPr lang="sk-SK" altLang="zh-CN" dirty="0" smtClean="0">
                <a:latin typeface="微软雅黑 (标题)"/>
              </a:rPr>
              <a:t>Poland</a:t>
            </a:r>
            <a:r>
              <a:rPr lang="en-US" altLang="zh-CN" dirty="0" smtClean="0">
                <a:latin typeface="微软雅黑 (标题)"/>
              </a:rPr>
              <a:t> </a:t>
            </a:r>
            <a:r>
              <a:rPr lang="sk-SK" altLang="zh-CN" dirty="0" smtClean="0">
                <a:latin typeface="微软雅黑 (标题)"/>
              </a:rPr>
              <a:t> </a:t>
            </a:r>
            <a:endParaRPr lang="sk-SK" altLang="zh-CN" dirty="0">
              <a:latin typeface="微软雅黑 (标题)"/>
            </a:endParaRPr>
          </a:p>
          <a:p>
            <a:r>
              <a:rPr lang="sk-SK" altLang="zh-CN" dirty="0" smtClean="0"/>
              <a:t>Autumn </a:t>
            </a:r>
            <a:r>
              <a:rPr lang="sk-SK" altLang="zh-CN" dirty="0"/>
              <a:t>2024 – TBD </a:t>
            </a:r>
          </a:p>
          <a:p>
            <a:r>
              <a:rPr lang="sk-SK" altLang="zh-CN" dirty="0" smtClean="0">
                <a:latin typeface="微软雅黑 (标题)"/>
              </a:rPr>
              <a:t>Spring </a:t>
            </a:r>
            <a:r>
              <a:rPr lang="sk-SK" altLang="zh-CN" dirty="0">
                <a:latin typeface="微软雅黑 (标题)"/>
              </a:rPr>
              <a:t>2025 – TBD </a:t>
            </a:r>
            <a:endParaRPr lang="zh-CN" altLang="en-US" dirty="0">
              <a:latin typeface="微软雅黑 (标题)"/>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58</a:t>
            </a:fld>
            <a:endParaRPr lang="en-US" altLang="zh-CN"/>
          </a:p>
        </p:txBody>
      </p:sp>
    </p:spTree>
    <p:extLst>
      <p:ext uri="{BB962C8B-B14F-4D97-AF65-F5344CB8AC3E}">
        <p14:creationId xmlns:p14="http://schemas.microsoft.com/office/powerpoint/2010/main" val="3899956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pPr algn="ctr"/>
            <a:r>
              <a:rPr lang="en-GB" dirty="0" smtClean="0"/>
              <a:t>RDI Committee</a:t>
            </a:r>
            <a:endParaRPr lang="en-GB" dirty="0"/>
          </a:p>
        </p:txBody>
      </p:sp>
    </p:spTree>
    <p:extLst>
      <p:ext uri="{BB962C8B-B14F-4D97-AF65-F5344CB8AC3E}">
        <p14:creationId xmlns:p14="http://schemas.microsoft.com/office/powerpoint/2010/main" val="197734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6</a:t>
            </a:fld>
            <a:endParaRPr lang="en-US" altLang="zh-CN"/>
          </a:p>
        </p:txBody>
      </p:sp>
      <p:sp>
        <p:nvSpPr>
          <p:cNvPr id="3" name="标题 2"/>
          <p:cNvSpPr>
            <a:spLocks noGrp="1"/>
          </p:cNvSpPr>
          <p:nvPr>
            <p:ph type="title"/>
          </p:nvPr>
        </p:nvSpPr>
        <p:spPr>
          <a:xfrm>
            <a:off x="355710" y="156548"/>
            <a:ext cx="11484610" cy="705485"/>
          </a:xfrm>
        </p:spPr>
        <p:txBody>
          <a:bodyPr/>
          <a:lstStyle/>
          <a:p>
            <a:r>
              <a:rPr lang="en-US" dirty="0" smtClean="0"/>
              <a:t>Attendees</a:t>
            </a:r>
            <a:endParaRPr lang="en-GB" dirty="0"/>
          </a:p>
        </p:txBody>
      </p:sp>
      <p:graphicFrame>
        <p:nvGraphicFramePr>
          <p:cNvPr id="4" name="表格 3"/>
          <p:cNvGraphicFramePr>
            <a:graphicFrameLocks noGrp="1"/>
          </p:cNvGraphicFramePr>
          <p:nvPr>
            <p:extLst>
              <p:ext uri="{D42A27DB-BD31-4B8C-83A1-F6EECF244321}">
                <p14:modId xmlns:p14="http://schemas.microsoft.com/office/powerpoint/2010/main" val="1722758367"/>
              </p:ext>
            </p:extLst>
          </p:nvPr>
        </p:nvGraphicFramePr>
        <p:xfrm>
          <a:off x="2" y="813090"/>
          <a:ext cx="11584413" cy="6044910"/>
        </p:xfrm>
        <a:graphic>
          <a:graphicData uri="http://schemas.openxmlformats.org/drawingml/2006/table">
            <a:tbl>
              <a:tblPr>
                <a:tableStyleId>{2D5ABB26-0587-4C30-8999-92F81FD0307C}</a:tableStyleId>
              </a:tblPr>
              <a:tblGrid>
                <a:gridCol w="3206827"/>
                <a:gridCol w="2764062"/>
                <a:gridCol w="1876138"/>
                <a:gridCol w="1876138"/>
                <a:gridCol w="1861248"/>
              </a:tblGrid>
              <a:tr h="177473">
                <a:tc gridSpan="2">
                  <a:txBody>
                    <a:bodyPr/>
                    <a:lstStyle/>
                    <a:p>
                      <a:pPr algn="ctr" fontAlgn="ctr"/>
                      <a:r>
                        <a:rPr lang="en-GB" sz="1100" b="1" u="none" strike="noStrike" dirty="0">
                          <a:effectLst/>
                        </a:rPr>
                        <a:t>Role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ctr" fontAlgn="ctr"/>
                      <a:endParaRPr lang="en-GB" sz="12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100" b="1" u="none" strike="noStrike" dirty="0">
                          <a:effectLst/>
                        </a:rPr>
                        <a:t>Mr/Ms</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Surname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77473">
                <a:tc gridSpan="2">
                  <a:txBody>
                    <a:bodyPr/>
                    <a:lstStyle/>
                    <a:p>
                      <a:pPr algn="ctr" fontAlgn="b"/>
                      <a:r>
                        <a:rPr lang="en-GB" sz="1100" u="none" strike="noStrike" dirty="0">
                          <a:effectLst/>
                        </a:rPr>
                        <a:t>IGU President</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Ms</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Yalan</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Li</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dirty="0" smtClean="0">
                          <a:effectLst/>
                        </a:rPr>
                        <a:t>IGU </a:t>
                      </a:r>
                      <a:r>
                        <a:rPr lang="en-US" altLang="zh-CN" sz="1100" u="none" strike="noStrike" dirty="0" smtClean="0">
                          <a:effectLst/>
                        </a:rPr>
                        <a:t>Vice</a:t>
                      </a:r>
                      <a:r>
                        <a:rPr lang="en-GB" sz="1100" u="none" strike="noStrike" dirty="0" smtClean="0">
                          <a:effectLst/>
                        </a:rPr>
                        <a:t> </a:t>
                      </a:r>
                      <a:r>
                        <a:rPr lang="en-GB" sz="1100" u="none" strike="noStrike" dirty="0">
                          <a:effectLst/>
                        </a:rPr>
                        <a:t>President</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a:t>
                      </a:r>
                      <a:r>
                        <a:rPr lang="en-US" altLang="zh-CN" sz="1100" u="none" strike="noStrike" kern="1200" dirty="0" smtClean="0">
                          <a:solidFill>
                            <a:schemeClr val="tx1"/>
                          </a:solidFill>
                          <a:effectLst/>
                          <a:latin typeface="+mn-lt"/>
                          <a:ea typeface="+mn-ea"/>
                          <a:cs typeface="+mn-cs"/>
                        </a:rPr>
                        <a:t>r</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Andrea</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Stegher</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7473">
                <a:tc gridSpan="2">
                  <a:txBody>
                    <a:bodyPr/>
                    <a:lstStyle/>
                    <a:p>
                      <a:pPr algn="ctr" fontAlgn="b"/>
                      <a:r>
                        <a:rPr lang="en-US" altLang="zh-CN" sz="1100" b="0" i="0" u="none" strike="noStrike" dirty="0" smtClean="0">
                          <a:solidFill>
                            <a:srgbClr val="000000"/>
                          </a:solidFill>
                          <a:effectLst/>
                          <a:latin typeface="+mn-ea"/>
                          <a:ea typeface="+mn-ea"/>
                        </a:rPr>
                        <a:t>IGU Immediate Past President</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err="1"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Joe M.</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Kang</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dirty="0">
                          <a:effectLst/>
                        </a:rPr>
                        <a:t>CC Chair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Lei</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Yang</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a:effectLst/>
                        </a:rPr>
                        <a:t>CC Vice Chair</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Mr</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Vittorio </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Musazzi</a:t>
                      </a: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a:effectLst/>
                        </a:rPr>
                        <a:t>CC Secretary</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smtClean="0">
                          <a:effectLst/>
                        </a:rPr>
                        <a:t>Mr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Kai</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Zhu</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a:effectLst/>
                        </a:rPr>
                        <a:t>CC China Office Manager</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Ms</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Yuanhua</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Zhang</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5">
                  <a:txBody>
                    <a:bodyPr/>
                    <a:lstStyle/>
                    <a:p>
                      <a:pPr algn="ctr" fontAlgn="b"/>
                      <a:r>
                        <a:rPr lang="en-GB" sz="1100" u="none" strike="noStrike" dirty="0">
                          <a:effectLst/>
                        </a:rPr>
                        <a:t> </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77473">
                <a:tc gridSpan="2">
                  <a:txBody>
                    <a:bodyPr/>
                    <a:lstStyle/>
                    <a:p>
                      <a:pPr algn="ctr" fontAlgn="b"/>
                      <a:r>
                        <a:rPr lang="en-GB" sz="1100" u="none" strike="noStrike">
                          <a:effectLst/>
                        </a:rPr>
                        <a:t>Secretary General</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Mr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Milton </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Catelin</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dirty="0">
                          <a:effectLst/>
                        </a:rPr>
                        <a:t>Flagship Events Director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Mr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Rodney</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Cox</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2">
                  <a:txBody>
                    <a:bodyPr/>
                    <a:lstStyle/>
                    <a:p>
                      <a:pPr algn="ctr" fontAlgn="b"/>
                      <a:r>
                        <a:rPr lang="en-GB" sz="1100" u="none" strike="noStrike" dirty="0">
                          <a:effectLst/>
                        </a:rPr>
                        <a:t>Strategic </a:t>
                      </a:r>
                      <a:r>
                        <a:rPr lang="en-GB" sz="1100" u="none" strike="noStrike" dirty="0" smtClean="0">
                          <a:effectLst/>
                        </a:rPr>
                        <a:t>Communications </a:t>
                      </a:r>
                      <a:r>
                        <a:rPr lang="en-GB" sz="1100" u="none" strike="noStrike" dirty="0">
                          <a:effectLst/>
                        </a:rPr>
                        <a:t>&amp; Membership Director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Ms </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a:effectLst/>
                        </a:rPr>
                        <a:t>Tatiana</a:t>
                      </a:r>
                      <a:endParaRPr lang="en-GB" sz="1100" b="0" i="0" u="none" strike="noStrike">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Khanberg</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424">
                <a:tc gridSpan="2">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Membership Engagement Manager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fontAlgn="b" latinLnBrk="0" hangingPunct="1"/>
                      <a:endParaRPr lang="en-GB" sz="1200" u="none" strike="noStrike" kern="1200" dirty="0">
                        <a:solidFill>
                          <a:schemeClr val="tx1"/>
                        </a:solidFill>
                        <a:effectLst/>
                        <a:latin typeface="+mn-lt"/>
                        <a:ea typeface="+mn-ea"/>
                        <a:cs typeface="+mn-cs"/>
                      </a:endParaRPr>
                    </a:p>
                  </a:txBody>
                  <a:tcPr marL="6350" marR="6350" marT="6350"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Ms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Marcela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Martinez</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gridSpan="5">
                  <a:txBody>
                    <a:bodyPr/>
                    <a:lstStyle/>
                    <a:p>
                      <a:pPr algn="ctr" fontAlgn="b"/>
                      <a:r>
                        <a:rPr lang="en-GB" sz="1100" u="none" strike="noStrike" dirty="0">
                          <a:effectLst/>
                        </a:rPr>
                        <a:t> </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pPr algn="l"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l"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l" fontAlgn="b"/>
                      <a:endParaRPr lang="en-GB" sz="12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77473">
                <a:tc>
                  <a:txBody>
                    <a:bodyPr/>
                    <a:lstStyle/>
                    <a:p>
                      <a:pPr algn="ctr" fontAlgn="ctr"/>
                      <a:r>
                        <a:rPr lang="en-GB" sz="1100" b="1" u="none" strike="noStrike" dirty="0">
                          <a:effectLst/>
                        </a:rPr>
                        <a:t>Committee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Role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Mr/Ms</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Surname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77473">
                <a:tc rowSpan="2">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Storage Committee </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Ladislav </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Barkoci</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vMerge="1">
                  <a:txBody>
                    <a:bodyPr/>
                    <a:lstStyle/>
                    <a:p>
                      <a:pPr marL="0" algn="ctr" defTabSz="914400" rtl="0" eaLnBrk="1" fontAlgn="b" latinLnBrk="0" hangingPunct="1"/>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Secretary</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err="1" smtClean="0">
                          <a:solidFill>
                            <a:schemeClr val="tx1"/>
                          </a:solidFill>
                          <a:effectLst/>
                          <a:latin typeface="+mn-lt"/>
                          <a:ea typeface="+mn-ea"/>
                          <a:cs typeface="+mn-cs"/>
                        </a:rPr>
                        <a:t>Ms</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Petra</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err="1" smtClean="0">
                          <a:solidFill>
                            <a:schemeClr val="tx1"/>
                          </a:solidFill>
                          <a:effectLst/>
                          <a:latin typeface="+mn-lt"/>
                          <a:ea typeface="+mn-ea"/>
                          <a:cs typeface="+mn-cs"/>
                        </a:rPr>
                        <a:t>Bocmanova</a:t>
                      </a:r>
                      <a:r>
                        <a:rPr lang="en-GB" sz="1100" u="none" strike="noStrike" kern="1200" dirty="0" smtClean="0">
                          <a:solidFill>
                            <a:schemeClr val="tx1"/>
                          </a:solidFill>
                          <a:effectLst/>
                          <a:latin typeface="+mn-lt"/>
                          <a:ea typeface="+mn-ea"/>
                          <a:cs typeface="+mn-cs"/>
                        </a:rPr>
                        <a:t> </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Transmission Committee</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Vittorio </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Musazzi</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Sustainability Committee</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Ms</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Naiara</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Ortiz de Mendibil</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Strategy Committee</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Amir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 Foster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rowSpan="2">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LNG Committee </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Chair R</a:t>
                      </a:r>
                      <a:r>
                        <a:rPr lang="en-US" altLang="zh-CN" sz="1100" u="none" strike="noStrike" kern="1200" dirty="0" smtClean="0">
                          <a:solidFill>
                            <a:schemeClr val="tx1"/>
                          </a:solidFill>
                          <a:effectLst/>
                          <a:latin typeface="+mn-lt"/>
                          <a:ea typeface="+mn-ea"/>
                          <a:cs typeface="+mn-cs"/>
                        </a:rPr>
                        <a:t>representative</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Jeongwook</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Khang</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vMerge="1">
                  <a:txBody>
                    <a:bodyPr/>
                    <a:lstStyle/>
                    <a:p>
                      <a:endParaRPr lang="en-GB"/>
                    </a:p>
                  </a:txBody>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Vice 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Atsuo</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 Kanno</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rowSpan="2">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R&amp;D and Innovation Committee</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a:solidFill>
                            <a:schemeClr val="tx1"/>
                          </a:solidFill>
                          <a:effectLst/>
                          <a:latin typeface="+mn-lt"/>
                          <a:ea typeface="+mn-ea"/>
                          <a:cs typeface="+mn-cs"/>
                        </a:rPr>
                        <a:t>Chair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Gerard</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GB" sz="1100" u="none" strike="noStrike" kern="1200" dirty="0">
                          <a:solidFill>
                            <a:schemeClr val="tx1"/>
                          </a:solidFill>
                          <a:effectLst/>
                          <a:latin typeface="+mn-lt"/>
                          <a:ea typeface="+mn-ea"/>
                          <a:cs typeface="+mn-cs"/>
                        </a:rPr>
                        <a:t>Martinus</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vMerge="1">
                  <a:txBody>
                    <a:bodyPr/>
                    <a:lstStyle/>
                    <a:p>
                      <a:pPr marL="0" algn="ctr" defTabSz="914400" rtl="0" eaLnBrk="1" fontAlgn="b" latinLnBrk="0" hangingPunct="1"/>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Vice Chair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err="1"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Duncan</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100" u="none" strike="noStrike" kern="1200" dirty="0" smtClean="0">
                          <a:solidFill>
                            <a:schemeClr val="tx1"/>
                          </a:solidFill>
                          <a:effectLst/>
                          <a:latin typeface="+mn-lt"/>
                          <a:ea typeface="+mn-ea"/>
                          <a:cs typeface="+mn-cs"/>
                        </a:rPr>
                        <a:t>Robinson</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638">
                <a:tc>
                  <a:txBody>
                    <a:bodyPr/>
                    <a:lstStyle/>
                    <a:p>
                      <a:pPr algn="ctr" fontAlgn="ctr"/>
                      <a:r>
                        <a:rPr lang="en-GB" sz="1100" b="1" u="none" strike="noStrike" dirty="0">
                          <a:effectLst/>
                        </a:rPr>
                        <a:t>Task Forces</a:t>
                      </a:r>
                      <a:endParaRPr lang="en-GB" sz="1100" b="1" i="0" u="none" strike="noStrike" dirty="0">
                        <a:solidFill>
                          <a:srgbClr val="000000"/>
                        </a:solidFill>
                        <a:effectLst/>
                        <a:latin typeface="+mn-ea"/>
                        <a:ea typeface="+mn-ea"/>
                      </a:endParaRPr>
                    </a:p>
                  </a:txBody>
                  <a:tcPr marL="5342" marR="5342" marT="5342" marB="0"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Role </a:t>
                      </a:r>
                      <a:endParaRPr lang="en-GB" sz="1100" b="1" i="0" u="none" strike="noStrike" dirty="0">
                        <a:solidFill>
                          <a:srgbClr val="000000"/>
                        </a:solidFill>
                        <a:effectLst/>
                        <a:latin typeface="+mn-ea"/>
                        <a:ea typeface="+mn-ea"/>
                      </a:endParaRPr>
                    </a:p>
                  </a:txBody>
                  <a:tcPr marL="5342" marR="5342" marT="5342" marB="0"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Mr/Ms</a:t>
                      </a:r>
                      <a:endParaRPr lang="en-GB" sz="1100" b="1" i="0" u="none" strike="noStrike" dirty="0">
                        <a:solidFill>
                          <a:srgbClr val="000000"/>
                        </a:solidFill>
                        <a:effectLst/>
                        <a:latin typeface="+mn-ea"/>
                        <a:ea typeface="+mn-ea"/>
                      </a:endParaRPr>
                    </a:p>
                  </a:txBody>
                  <a:tcPr marL="5342" marR="5342" marT="5342" marB="0"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Name</a:t>
                      </a:r>
                      <a:endParaRPr lang="en-GB" sz="1100" b="1" i="0" u="none" strike="noStrike" dirty="0">
                        <a:solidFill>
                          <a:srgbClr val="000000"/>
                        </a:solidFill>
                        <a:effectLst/>
                        <a:latin typeface="+mn-ea"/>
                        <a:ea typeface="+mn-ea"/>
                      </a:endParaRPr>
                    </a:p>
                  </a:txBody>
                  <a:tcPr marL="5342" marR="5342" marT="5342" marB="0"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Surname</a:t>
                      </a:r>
                      <a:endParaRPr lang="en-GB" sz="1100" b="1" i="0" u="none" strike="noStrike" dirty="0">
                        <a:solidFill>
                          <a:srgbClr val="000000"/>
                        </a:solidFill>
                        <a:effectLst/>
                        <a:latin typeface="+mn-ea"/>
                        <a:ea typeface="+mn-ea"/>
                      </a:endParaRPr>
                    </a:p>
                  </a:txBody>
                  <a:tcPr marL="5342" marR="5342" marT="5342" marB="0"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77473">
                <a:tc>
                  <a:txBody>
                    <a:bodyPr/>
                    <a:lstStyle/>
                    <a:p>
                      <a:pPr algn="ctr" fontAlgn="ctr"/>
                      <a:r>
                        <a:rPr lang="en-GB" sz="1100" u="none" strike="noStrike">
                          <a:effectLst/>
                        </a:rPr>
                        <a:t>TFN </a:t>
                      </a:r>
                      <a:endParaRPr lang="en-GB" sz="1100" b="0" i="0" u="none" strike="noStrike">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100" u="none" strike="noStrike">
                          <a:effectLst/>
                        </a:rPr>
                        <a:t>Chair</a:t>
                      </a:r>
                      <a:endParaRPr lang="en-GB" sz="1100" b="0" i="0" u="none" strike="noStrike">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100" u="none" strike="noStrike" dirty="0" smtClean="0">
                          <a:effectLst/>
                        </a:rPr>
                        <a:t>Mr</a:t>
                      </a:r>
                      <a:endParaRPr lang="en-GB" sz="1100" b="0"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100" u="none" strike="noStrike" dirty="0">
                          <a:effectLst/>
                        </a:rPr>
                        <a:t>Jean-Marc</a:t>
                      </a:r>
                      <a:endParaRPr lang="en-GB" sz="1100" b="0"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100" u="none" strike="noStrike" dirty="0">
                          <a:effectLst/>
                        </a:rPr>
                        <a:t>Leroy</a:t>
                      </a:r>
                      <a:endParaRPr lang="en-GB" sz="1100" b="0"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a:txBody>
                    <a:bodyPr/>
                    <a:lstStyle/>
                    <a:p>
                      <a:pPr algn="ctr" fontAlgn="b"/>
                      <a:r>
                        <a:rPr lang="en-GB" sz="1100" u="none" strike="noStrike" dirty="0">
                          <a:effectLst/>
                        </a:rPr>
                        <a:t> </a:t>
                      </a:r>
                      <a:r>
                        <a:rPr lang="en-GB" sz="1100" u="none" strike="noStrike" dirty="0" smtClean="0">
                          <a:effectLst/>
                        </a:rPr>
                        <a:t>TFS</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 </a:t>
                      </a:r>
                      <a:r>
                        <a:rPr lang="en-GB" sz="1100" u="none" strike="noStrike" dirty="0" smtClean="0">
                          <a:effectLst/>
                        </a:rPr>
                        <a:t>Chair</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smtClean="0">
                          <a:effectLst/>
                        </a:rPr>
                        <a:t>Ms</a:t>
                      </a:r>
                      <a:r>
                        <a:rPr lang="en-GB" sz="1100" u="none" strike="noStrike" dirty="0">
                          <a:effectLst/>
                        </a:rPr>
                        <a:t> </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a:effectLst/>
                        </a:rPr>
                        <a:t> </a:t>
                      </a:r>
                      <a:r>
                        <a:rPr lang="en-GB" sz="1100" u="none" strike="noStrike" dirty="0" smtClean="0">
                          <a:effectLst/>
                        </a:rPr>
                        <a:t>Luz</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100" u="none" strike="noStrike" dirty="0" smtClean="0">
                          <a:effectLst/>
                        </a:rPr>
                        <a:t>Stella Murgas</a:t>
                      </a:r>
                      <a:r>
                        <a:rPr lang="en-GB" sz="1100" u="none" strike="noStrike" dirty="0">
                          <a:effectLst/>
                        </a:rPr>
                        <a:t> </a:t>
                      </a:r>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7473">
                <a:tc>
                  <a:txBody>
                    <a:bodyPr/>
                    <a:lstStyle/>
                    <a:p>
                      <a:pPr algn="ctr" fontAlgn="ctr"/>
                      <a:r>
                        <a:rPr lang="en-GB" sz="1100" b="1" u="none" strike="noStrike" dirty="0" smtClean="0">
                          <a:effectLst/>
                        </a:rPr>
                        <a:t>Invitee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Role </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Mr/Ms</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GB" sz="1100" b="1" u="none" strike="noStrike" dirty="0">
                          <a:effectLst/>
                        </a:rPr>
                        <a:t>Surname</a:t>
                      </a:r>
                      <a:endParaRPr lang="en-GB" sz="1100" b="1" i="0" u="none" strike="noStrike" dirty="0">
                        <a:solidFill>
                          <a:srgbClr val="000000"/>
                        </a:solidFill>
                        <a:effectLst/>
                        <a:latin typeface="+mn-ea"/>
                        <a:ea typeface="+mn-ea"/>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94111">
                <a:tc>
                  <a:txBody>
                    <a:bodyPr/>
                    <a:lstStyle/>
                    <a:p>
                      <a:pPr algn="l" fontAlgn="b"/>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IGU Regional Coordinator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Marcel </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Krammer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l" fontAlgn="b"/>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100" u="none" strike="noStrike" kern="1200" dirty="0" smtClean="0">
                          <a:solidFill>
                            <a:schemeClr val="tx1"/>
                          </a:solidFill>
                          <a:effectLst/>
                          <a:latin typeface="+mn-lt"/>
                          <a:ea typeface="+mn-ea"/>
                          <a:cs typeface="+mn-cs"/>
                        </a:rPr>
                        <a:t>Head of International Cooperation </a:t>
                      </a:r>
                    </a:p>
                    <a:p>
                      <a:pPr marL="0" algn="ctr" defTabSz="914400" rtl="0" eaLnBrk="1" fontAlgn="ctr" latinLnBrk="0" hangingPunct="1"/>
                      <a:r>
                        <a:rPr lang="en-GB" sz="1100" u="none" strike="noStrike" kern="1200" dirty="0" smtClean="0">
                          <a:solidFill>
                            <a:schemeClr val="tx1"/>
                          </a:solidFill>
                          <a:effectLst/>
                          <a:latin typeface="+mn-lt"/>
                          <a:ea typeface="+mn-ea"/>
                          <a:cs typeface="+mn-cs"/>
                        </a:rPr>
                        <a:t>Group of KOGAS</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Ms</a:t>
                      </a:r>
                      <a:r>
                        <a:rPr lang="en-US" sz="1100" u="none" strike="noStrike" kern="1200" dirty="0" smtClean="0">
                          <a:solidFill>
                            <a:schemeClr val="tx1"/>
                          </a:solidFill>
                          <a:effectLst/>
                          <a:latin typeface="+mn-lt"/>
                          <a:ea typeface="+mn-ea"/>
                          <a:cs typeface="+mn-cs"/>
                        </a:rPr>
                        <a:t>   </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Eungung</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Shim</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167">
                <a:tc>
                  <a:txBody>
                    <a:bodyPr/>
                    <a:lstStyle/>
                    <a:p>
                      <a:pPr algn="l" fontAlgn="b"/>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NOC Secretary</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Weiping</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Shan</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l" fontAlgn="b"/>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100" u="none" strike="noStrike" kern="1200" dirty="0">
                          <a:solidFill>
                            <a:schemeClr val="tx1"/>
                          </a:solidFill>
                          <a:effectLst/>
                          <a:latin typeface="+mn-lt"/>
                          <a:ea typeface="+mn-ea"/>
                          <a:cs typeface="+mn-cs"/>
                        </a:rPr>
                        <a:t>Presidency Director</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100" u="none" strike="noStrike" kern="1200" dirty="0">
                          <a:solidFill>
                            <a:schemeClr val="tx1"/>
                          </a:solidFill>
                          <a:effectLst/>
                          <a:latin typeface="+mn-lt"/>
                          <a:ea typeface="+mn-ea"/>
                          <a:cs typeface="+mn-cs"/>
                        </a:rPr>
                        <a:t>Ms</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100" u="none" strike="noStrike" kern="1200" dirty="0">
                          <a:solidFill>
                            <a:schemeClr val="tx1"/>
                          </a:solidFill>
                          <a:effectLst/>
                          <a:latin typeface="+mn-lt"/>
                          <a:ea typeface="+mn-ea"/>
                          <a:cs typeface="+mn-cs"/>
                        </a:rPr>
                        <a:t>Xuan </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1100" u="none" strike="noStrike" kern="1200" dirty="0">
                          <a:solidFill>
                            <a:schemeClr val="tx1"/>
                          </a:solidFill>
                          <a:effectLst/>
                          <a:latin typeface="+mn-lt"/>
                          <a:ea typeface="+mn-ea"/>
                          <a:cs typeface="+mn-cs"/>
                        </a:rPr>
                        <a:t>Tang</a:t>
                      </a: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l" fontAlgn="b"/>
                      <a:endParaRPr lang="en-GB" sz="1100" b="0" i="0" u="none" strike="noStrike" dirty="0">
                        <a:solidFill>
                          <a:srgbClr val="000000"/>
                        </a:solidFill>
                        <a:effectLst/>
                        <a:latin typeface="+mn-ea"/>
                        <a:ea typeface="+mn-ea"/>
                      </a:endParaRPr>
                    </a:p>
                  </a:txBody>
                  <a:tcPr marL="5342" marR="5342" marT="53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ETF</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err="1" smtClean="0">
                          <a:solidFill>
                            <a:schemeClr val="tx1"/>
                          </a:solidFill>
                          <a:effectLst/>
                          <a:latin typeface="+mn-lt"/>
                          <a:ea typeface="+mn-ea"/>
                          <a:cs typeface="+mn-cs"/>
                        </a:rPr>
                        <a:t>Mr</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u="none" strike="noStrike" kern="1200" dirty="0" smtClean="0">
                          <a:solidFill>
                            <a:schemeClr val="tx1"/>
                          </a:solidFill>
                          <a:effectLst/>
                          <a:latin typeface="+mn-lt"/>
                          <a:ea typeface="+mn-ea"/>
                          <a:cs typeface="+mn-cs"/>
                        </a:rPr>
                        <a:t>Jason</a:t>
                      </a:r>
                      <a:endParaRPr lang="en-GB" sz="1100" u="none" strike="noStrike" kern="1200" dirty="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kern="1200" dirty="0" smtClean="0">
                          <a:solidFill>
                            <a:schemeClr val="tx1"/>
                          </a:solidFill>
                          <a:effectLst/>
                          <a:latin typeface="+mn-lt"/>
                          <a:ea typeface="+mn-ea"/>
                          <a:cs typeface="+mn-cs"/>
                        </a:rPr>
                        <a:t>Berman</a:t>
                      </a:r>
                      <a:endParaRPr lang="en-GB" sz="1100" u="none" strike="noStrike" kern="1200" dirty="0" smtClean="0">
                        <a:solidFill>
                          <a:schemeClr val="tx1"/>
                        </a:solidFill>
                        <a:effectLst/>
                        <a:latin typeface="+mn-lt"/>
                        <a:ea typeface="+mn-ea"/>
                        <a:cs typeface="+mn-cs"/>
                      </a:endParaRPr>
                    </a:p>
                  </a:txBody>
                  <a:tcPr marL="5342" marR="5342" marT="53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2510704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9"/>
          <p:cNvSpPr>
            <a:spLocks noGrp="1"/>
          </p:cNvSpPr>
          <p:nvPr>
            <p:custDataLst>
              <p:tags r:id="rId1"/>
            </p:custDataLst>
          </p:nvPr>
        </p:nvSpPr>
        <p:spPr>
          <a:xfrm>
            <a:off x="2231029" y="1412664"/>
            <a:ext cx="8046570" cy="666115"/>
          </a:xfrm>
          <a:prstGeom prst="rect">
            <a:avLst/>
          </a:prstGeom>
        </p:spPr>
        <p:txBody>
          <a:bodyPr vert="horz" lIns="90000" tIns="46800" rIns="90000" bIns="46800" rtlCol="0" anchor="ctr"/>
          <a:lstStyle/>
          <a:p>
            <a:r>
              <a:rPr lang="en-GB" sz="2700" b="1" spc="50" dirty="0">
                <a:solidFill>
                  <a:srgbClr val="0066B3"/>
                </a:solidFill>
                <a:latin typeface="+mn-ea"/>
              </a:rPr>
              <a:t>1. Triennial Work Plan Updates </a:t>
            </a:r>
            <a:endParaRPr lang="en-GB" altLang="zh-CN" sz="2700" b="1" spc="50" dirty="0">
              <a:solidFill>
                <a:srgbClr val="0066B3"/>
              </a:solidFill>
              <a:latin typeface="+mn-ea"/>
              <a:sym typeface="+mn-ea"/>
            </a:endParaRPr>
          </a:p>
        </p:txBody>
      </p:sp>
      <p:sp>
        <p:nvSpPr>
          <p:cNvPr id="16" name="文本占位符 14"/>
          <p:cNvSpPr>
            <a:spLocks noGrp="1"/>
          </p:cNvSpPr>
          <p:nvPr>
            <p:custDataLst>
              <p:tags r:id="rId2"/>
            </p:custDataLst>
          </p:nvPr>
        </p:nvSpPr>
        <p:spPr>
          <a:xfrm>
            <a:off x="2231029" y="2331374"/>
            <a:ext cx="8284571" cy="539356"/>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r>
              <a:rPr lang="en-GB" sz="2700" spc="50" dirty="0">
                <a:latin typeface="+mn-ea"/>
              </a:rPr>
              <a:t>2. Meetings Schedule and First Meeting</a:t>
            </a:r>
            <a:endParaRPr lang="en-GB" altLang="zh-CN" sz="2700" dirty="0">
              <a:latin typeface="微软雅黑 (标题)"/>
              <a:sym typeface="+mn-ea"/>
            </a:endParaRPr>
          </a:p>
        </p:txBody>
      </p:sp>
      <p:sp>
        <p:nvSpPr>
          <p:cNvPr id="17" name="文本占位符 14"/>
          <p:cNvSpPr>
            <a:spLocks noGrp="1"/>
          </p:cNvSpPr>
          <p:nvPr>
            <p:custDataLst>
              <p:tags r:id="rId3"/>
            </p:custDataLst>
          </p:nvPr>
        </p:nvSpPr>
        <p:spPr>
          <a:xfrm>
            <a:off x="2231029" y="3166946"/>
            <a:ext cx="7915393" cy="65046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r>
              <a:rPr lang="en-GB" sz="2700" spc="50" dirty="0">
                <a:latin typeface="+mn-ea"/>
              </a:rPr>
              <a:t>3. Activities and periodical results  </a:t>
            </a:r>
            <a:endParaRPr lang="en-GB" altLang="zh-CN" sz="2700" spc="50" dirty="0">
              <a:latin typeface="+mn-ea"/>
            </a:endParaRPr>
          </a:p>
        </p:txBody>
      </p:sp>
      <p:sp>
        <p:nvSpPr>
          <p:cNvPr id="19" name="文本占位符 14"/>
          <p:cNvSpPr>
            <a:spLocks noGrp="1"/>
          </p:cNvSpPr>
          <p:nvPr>
            <p:custDataLst>
              <p:tags r:id="rId4"/>
            </p:custDataLst>
          </p:nvPr>
        </p:nvSpPr>
        <p:spPr>
          <a:xfrm>
            <a:off x="2231029" y="4003098"/>
            <a:ext cx="9787650" cy="666115"/>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r>
              <a:rPr lang="en-GB" sz="2700" spc="50" dirty="0">
                <a:latin typeface="+mn-ea"/>
              </a:rPr>
              <a:t>4. Multi-tiered external relations development</a:t>
            </a:r>
            <a:endParaRPr lang="en-GB" altLang="zh-CN" sz="2700" dirty="0">
              <a:latin typeface="微软雅黑 (标题)"/>
              <a:sym typeface="+mn-ea"/>
            </a:endParaRPr>
          </a:p>
        </p:txBody>
      </p:sp>
    </p:spTree>
    <p:extLst>
      <p:ext uri="{BB962C8B-B14F-4D97-AF65-F5344CB8AC3E}">
        <p14:creationId xmlns:p14="http://schemas.microsoft.com/office/powerpoint/2010/main" val="1804309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lnSpcReduction="10000"/>
          </a:bodyPr>
          <a:lstStyle/>
          <a:p>
            <a:pPr marL="342900" indent="-342900">
              <a:buFont typeface="Arial" panose="020B0604020202020204" pitchFamily="34" charset="0"/>
              <a:buChar char="•"/>
            </a:pPr>
            <a:r>
              <a:rPr lang="nl-NL" dirty="0" smtClean="0">
                <a:latin typeface="+mn-ea"/>
              </a:rPr>
              <a:t>From </a:t>
            </a:r>
            <a:r>
              <a:rPr lang="en-GB" dirty="0">
                <a:latin typeface="+mn-ea"/>
              </a:rPr>
              <a:t>vertical segmentation to thematic approach in three study groups + task force</a:t>
            </a:r>
          </a:p>
          <a:p>
            <a:pPr marL="1028700" lvl="1" indent="-342900">
              <a:buFont typeface="Arial" panose="020B0604020202020204" pitchFamily="34" charset="0"/>
              <a:buChar char="•"/>
            </a:pPr>
            <a:r>
              <a:rPr lang="nl-NL" dirty="0">
                <a:solidFill>
                  <a:schemeClr val="tx1"/>
                </a:solidFill>
                <a:latin typeface="+mn-ea"/>
              </a:rPr>
              <a:t>SG1: Responsibly Sourced Gas</a:t>
            </a:r>
          </a:p>
          <a:p>
            <a:pPr marL="1028700" lvl="1" indent="-342900">
              <a:buFont typeface="Arial" panose="020B0604020202020204" pitchFamily="34" charset="0"/>
              <a:buChar char="•"/>
            </a:pPr>
            <a:r>
              <a:rPr lang="nl-NL" dirty="0">
                <a:solidFill>
                  <a:schemeClr val="tx1"/>
                </a:solidFill>
                <a:latin typeface="+mn-ea"/>
              </a:rPr>
              <a:t>SG2: </a:t>
            </a:r>
            <a:r>
              <a:rPr lang="nl-NL" dirty="0" smtClean="0">
                <a:solidFill>
                  <a:schemeClr val="tx1"/>
                </a:solidFill>
                <a:latin typeface="+mn-ea"/>
              </a:rPr>
              <a:t>Renewable and </a:t>
            </a:r>
            <a:r>
              <a:rPr lang="nl-NL" dirty="0">
                <a:solidFill>
                  <a:schemeClr val="tx1"/>
                </a:solidFill>
                <a:latin typeface="+mn-ea"/>
              </a:rPr>
              <a:t>Low-Carbon </a:t>
            </a:r>
            <a:r>
              <a:rPr lang="nl-NL" dirty="0" smtClean="0">
                <a:solidFill>
                  <a:schemeClr val="tx1"/>
                </a:solidFill>
                <a:latin typeface="+mn-ea"/>
              </a:rPr>
              <a:t>Gasses</a:t>
            </a:r>
            <a:endParaRPr lang="nl-NL" dirty="0">
              <a:solidFill>
                <a:schemeClr val="tx1"/>
              </a:solidFill>
              <a:latin typeface="+mn-ea"/>
            </a:endParaRPr>
          </a:p>
          <a:p>
            <a:pPr marL="1028700" lvl="1" indent="-342900">
              <a:buFont typeface="Arial" panose="020B0604020202020204" pitchFamily="34" charset="0"/>
              <a:buChar char="•"/>
            </a:pPr>
            <a:r>
              <a:rPr lang="nl-NL" dirty="0">
                <a:solidFill>
                  <a:schemeClr val="tx1"/>
                </a:solidFill>
                <a:latin typeface="+mn-ea"/>
              </a:rPr>
              <a:t>SG3: Digital </a:t>
            </a:r>
            <a:r>
              <a:rPr lang="nl-NL" dirty="0" smtClean="0">
                <a:solidFill>
                  <a:schemeClr val="tx1"/>
                </a:solidFill>
                <a:latin typeface="+mn-ea"/>
              </a:rPr>
              <a:t>transformation </a:t>
            </a:r>
            <a:endParaRPr lang="nl-NL" dirty="0">
              <a:solidFill>
                <a:schemeClr val="tx1"/>
              </a:solidFill>
              <a:latin typeface="+mn-ea"/>
            </a:endParaRPr>
          </a:p>
          <a:p>
            <a:pPr marL="1028700" lvl="1" indent="-342900">
              <a:buFont typeface="Arial" panose="020B0604020202020204" pitchFamily="34" charset="0"/>
              <a:buChar char="•"/>
            </a:pPr>
            <a:r>
              <a:rPr lang="nl-NL" dirty="0">
                <a:solidFill>
                  <a:schemeClr val="tx1"/>
                </a:solidFill>
                <a:latin typeface="+mn-ea"/>
              </a:rPr>
              <a:t>TF: Cleantech </a:t>
            </a:r>
            <a:r>
              <a:rPr lang="nl-NL" dirty="0" smtClean="0">
                <a:solidFill>
                  <a:schemeClr val="tx1"/>
                </a:solidFill>
                <a:latin typeface="+mn-ea"/>
              </a:rPr>
              <a:t>Commericalisation</a:t>
            </a:r>
            <a:endParaRPr lang="nl-NL" dirty="0">
              <a:solidFill>
                <a:schemeClr val="tx1"/>
              </a:solidFill>
              <a:latin typeface="+mn-ea"/>
            </a:endParaRPr>
          </a:p>
          <a:p>
            <a:pPr marL="342900" indent="-342900">
              <a:buFont typeface="Arial" panose="020B0604020202020204" pitchFamily="34" charset="0"/>
              <a:buChar char="•"/>
            </a:pPr>
            <a:r>
              <a:rPr lang="nl-NL" dirty="0">
                <a:latin typeface="+mn-ea"/>
              </a:rPr>
              <a:t>Important </a:t>
            </a:r>
            <a:r>
              <a:rPr lang="nl-NL" dirty="0" smtClean="0">
                <a:latin typeface="+mn-ea"/>
              </a:rPr>
              <a:t>contributions </a:t>
            </a:r>
            <a:r>
              <a:rPr lang="nl-NL" dirty="0">
                <a:latin typeface="+mn-ea"/>
              </a:rPr>
              <a:t>are</a:t>
            </a:r>
          </a:p>
          <a:p>
            <a:pPr marL="1028700" lvl="1" indent="-342900">
              <a:buFont typeface="Arial" panose="020B0604020202020204" pitchFamily="34" charset="0"/>
              <a:buChar char="•"/>
            </a:pPr>
            <a:r>
              <a:rPr lang="en-US" dirty="0">
                <a:solidFill>
                  <a:schemeClr val="tx1"/>
                </a:solidFill>
                <a:latin typeface="+mn-ea"/>
              </a:rPr>
              <a:t>Annual Global Renewable &amp; Low-Carbon Gas Report</a:t>
            </a:r>
            <a:endParaRPr lang="nl-NL" dirty="0">
              <a:solidFill>
                <a:schemeClr val="tx1"/>
              </a:solidFill>
              <a:latin typeface="+mn-ea"/>
            </a:endParaRPr>
          </a:p>
          <a:p>
            <a:pPr marL="1028700" lvl="1" indent="-342900">
              <a:buFont typeface="Arial" panose="020B0604020202020204" pitchFamily="34" charset="0"/>
              <a:buChar char="•"/>
            </a:pPr>
            <a:r>
              <a:rPr lang="nl-NL" dirty="0">
                <a:solidFill>
                  <a:schemeClr val="tx1"/>
                </a:solidFill>
                <a:latin typeface="+mn-ea"/>
              </a:rPr>
              <a:t>Program </a:t>
            </a:r>
            <a:r>
              <a:rPr lang="nl-NL" dirty="0" smtClean="0">
                <a:solidFill>
                  <a:schemeClr val="tx1"/>
                </a:solidFill>
                <a:latin typeface="+mn-ea"/>
              </a:rPr>
              <a:t>committee for </a:t>
            </a:r>
            <a:r>
              <a:rPr lang="nl-NL" dirty="0">
                <a:solidFill>
                  <a:schemeClr val="tx1"/>
                </a:solidFill>
                <a:latin typeface="+mn-ea"/>
              </a:rPr>
              <a:t>IGRC</a:t>
            </a:r>
          </a:p>
          <a:p>
            <a:pPr marL="1028700" lvl="1" indent="-342900">
              <a:buFont typeface="Arial" panose="020B0604020202020204" pitchFamily="34" charset="0"/>
              <a:buChar char="•"/>
            </a:pPr>
            <a:r>
              <a:rPr lang="nl-NL" dirty="0" smtClean="0">
                <a:solidFill>
                  <a:schemeClr val="tx1"/>
                </a:solidFill>
                <a:latin typeface="+mn-ea"/>
              </a:rPr>
              <a:t>Contributions to </a:t>
            </a:r>
            <a:r>
              <a:rPr lang="nl-NL" dirty="0">
                <a:solidFill>
                  <a:schemeClr val="tx1"/>
                </a:solidFill>
                <a:latin typeface="+mn-ea"/>
              </a:rPr>
              <a:t>paper </a:t>
            </a:r>
            <a:r>
              <a:rPr lang="nl-NL" dirty="0" smtClean="0">
                <a:solidFill>
                  <a:schemeClr val="tx1"/>
                </a:solidFill>
                <a:latin typeface="+mn-ea"/>
              </a:rPr>
              <a:t>selection for </a:t>
            </a:r>
            <a:r>
              <a:rPr lang="nl-NL" dirty="0">
                <a:solidFill>
                  <a:schemeClr val="tx1"/>
                </a:solidFill>
                <a:latin typeface="+mn-ea"/>
              </a:rPr>
              <a:t>WGC</a:t>
            </a:r>
          </a:p>
          <a:p>
            <a:pPr marL="1028700" lvl="1" indent="-342900">
              <a:buFont typeface="Arial" panose="020B0604020202020204" pitchFamily="34" charset="0"/>
              <a:buChar char="•"/>
            </a:pPr>
            <a:r>
              <a:rPr lang="nl-NL" dirty="0">
                <a:solidFill>
                  <a:schemeClr val="tx1"/>
                </a:solidFill>
                <a:latin typeface="+mn-ea"/>
              </a:rPr>
              <a:t>Technical papers </a:t>
            </a:r>
            <a:r>
              <a:rPr lang="nl-NL" dirty="0" smtClean="0">
                <a:solidFill>
                  <a:schemeClr val="tx1"/>
                </a:solidFill>
                <a:latin typeface="+mn-ea"/>
              </a:rPr>
              <a:t>and contributions to </a:t>
            </a:r>
            <a:r>
              <a:rPr lang="nl-NL" dirty="0">
                <a:solidFill>
                  <a:schemeClr val="tx1"/>
                </a:solidFill>
                <a:latin typeface="+mn-ea"/>
              </a:rPr>
              <a:t>Global Voice of Gas</a:t>
            </a:r>
            <a:endParaRPr lang="en-US" dirty="0">
              <a:solidFill>
                <a:schemeClr val="tx1"/>
              </a:solidFill>
              <a:latin typeface="+mn-ea"/>
            </a:endParaRPr>
          </a:p>
        </p:txBody>
      </p:sp>
      <p:sp>
        <p:nvSpPr>
          <p:cNvPr id="3" name="Titel 2"/>
          <p:cNvSpPr>
            <a:spLocks noGrp="1"/>
          </p:cNvSpPr>
          <p:nvPr>
            <p:ph type="title"/>
          </p:nvPr>
        </p:nvSpPr>
        <p:spPr/>
        <p:txBody>
          <a:bodyPr>
            <a:normAutofit/>
          </a:bodyPr>
          <a:lstStyle/>
          <a:p>
            <a:r>
              <a:rPr lang="nl-NL" dirty="0">
                <a:latin typeface="+mj-lt"/>
              </a:rPr>
              <a:t>Focus of </a:t>
            </a:r>
            <a:r>
              <a:rPr lang="nl-NL" dirty="0" smtClean="0">
                <a:latin typeface="+mj-lt"/>
              </a:rPr>
              <a:t>the RDI Committee</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61</a:t>
            </a:fld>
            <a:endParaRPr lang="en-US" altLang="zh-CN" dirty="0"/>
          </a:p>
        </p:txBody>
      </p:sp>
    </p:spTree>
    <p:extLst>
      <p:ext uri="{BB962C8B-B14F-4D97-AF65-F5344CB8AC3E}">
        <p14:creationId xmlns:p14="http://schemas.microsoft.com/office/powerpoint/2010/main" val="2656663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lnSpcReduction="10000"/>
          </a:bodyPr>
          <a:lstStyle/>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Vision</a:t>
            </a:r>
            <a:r>
              <a:rPr lang="en-US" dirty="0">
                <a:latin typeface="微软雅黑" panose="020B0503020204020204" pitchFamily="34" charset="-122"/>
                <a:ea typeface="微软雅黑" panose="020B0503020204020204" pitchFamily="34" charset="-122"/>
              </a:rPr>
              <a:t>: Responsibly Sourced Gas innovations can significantly contribute to energy reliability, sustainability, and affordability,</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Topics for the TWP</a:t>
            </a:r>
            <a:r>
              <a:rPr lang="en-US" dirty="0">
                <a:latin typeface="微软雅黑" panose="020B0503020204020204" pitchFamily="34" charset="-122"/>
                <a:ea typeface="微软雅黑" panose="020B0503020204020204" pitchFamily="34" charset="-122"/>
              </a:rPr>
              <a:t>: methane emissions, affordability, environment, decarbonization,</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Potential topics for IGRC</a:t>
            </a:r>
            <a:r>
              <a:rPr lang="en-US" dirty="0">
                <a:latin typeface="微软雅黑" panose="020B0503020204020204" pitchFamily="34" charset="-122"/>
                <a:ea typeface="微软雅黑" panose="020B0503020204020204" pitchFamily="34" charset="-122"/>
              </a:rPr>
              <a:t>: Methane emissions, CC(U)S, High carbon replacement, Reducing environmental impact, Environment Social Governance, Responsible Sourced Gasses, Efficient use of waste heat, Increased economical performance, Water efficiency, Reduction in land use, Air quality,</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Outputs</a:t>
            </a:r>
            <a:r>
              <a:rPr lang="en-US" dirty="0">
                <a:latin typeface="微软雅黑" panose="020B0503020204020204" pitchFamily="34" charset="-122"/>
                <a:ea typeface="微软雅黑" panose="020B0503020204020204" pitchFamily="34" charset="-122"/>
              </a:rPr>
              <a:t>: Paper selection at IGRC and WGC, articles, Potentially a final report </a:t>
            </a:r>
            <a:r>
              <a:rPr lang="en-US" dirty="0" err="1">
                <a:latin typeface="微软雅黑" panose="020B0503020204020204" pitchFamily="34" charset="-122"/>
                <a:ea typeface="微软雅黑" panose="020B0503020204020204" pitchFamily="34" charset="-122"/>
              </a:rPr>
              <a:t>entitled“Global</a:t>
            </a:r>
            <a:r>
              <a:rPr lang="en-US" dirty="0">
                <a:latin typeface="微软雅黑" panose="020B0503020204020204" pitchFamily="34" charset="-122"/>
                <a:ea typeface="微软雅黑" panose="020B0503020204020204" pitchFamily="34" charset="-122"/>
              </a:rPr>
              <a:t> Framework for RSG”.</a:t>
            </a:r>
          </a:p>
        </p:txBody>
      </p:sp>
      <p:sp>
        <p:nvSpPr>
          <p:cNvPr id="3" name="Titel 2"/>
          <p:cNvSpPr>
            <a:spLocks noGrp="1"/>
          </p:cNvSpPr>
          <p:nvPr>
            <p:ph type="title"/>
          </p:nvPr>
        </p:nvSpPr>
        <p:spPr/>
        <p:txBody>
          <a:bodyPr>
            <a:normAutofit/>
          </a:bodyPr>
          <a:lstStyle/>
          <a:p>
            <a:r>
              <a:rPr lang="nl-NL" dirty="0">
                <a:latin typeface="+mj-lt"/>
              </a:rPr>
              <a:t>Study Group 1: Responsibly Sourced Gas</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62</a:t>
            </a:fld>
            <a:endParaRPr lang="en-US" altLang="zh-CN" dirty="0"/>
          </a:p>
        </p:txBody>
      </p:sp>
    </p:spTree>
    <p:extLst>
      <p:ext uri="{BB962C8B-B14F-4D97-AF65-F5344CB8AC3E}">
        <p14:creationId xmlns:p14="http://schemas.microsoft.com/office/powerpoint/2010/main" val="9490602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a:bodyPr>
          <a:lstStyle/>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Vision</a:t>
            </a:r>
            <a:r>
              <a:rPr lang="en-US" dirty="0">
                <a:latin typeface="微软雅黑" panose="020B0503020204020204" pitchFamily="34" charset="-122"/>
                <a:ea typeface="微软雅黑" panose="020B0503020204020204" pitchFamily="34" charset="-122"/>
              </a:rPr>
              <a:t>: the gas industry is best positioned to lead towards a net zero emission energy system</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Topics for the TWP </a:t>
            </a:r>
            <a:r>
              <a:rPr lang="en-US" dirty="0">
                <a:latin typeface="微软雅黑" panose="020B0503020204020204" pitchFamily="34" charset="-122"/>
                <a:ea typeface="微软雅黑" panose="020B0503020204020204" pitchFamily="34" charset="-122"/>
              </a:rPr>
              <a:t>: Hydrogen and bio-gasses, Technology, solutions and practices that accelerate the deployment towards a net zero goal.</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Potential topics for IGRC</a:t>
            </a:r>
            <a:r>
              <a:rPr lang="en-US" dirty="0">
                <a:latin typeface="微软雅黑" panose="020B0503020204020204" pitchFamily="34" charset="-122"/>
                <a:ea typeface="微软雅黑" panose="020B0503020204020204" pitchFamily="34" charset="-122"/>
              </a:rPr>
              <a:t>: Bio-methane, Bio-gas, Hydrogen, SNG, Safety (in particular hydrogen), Gas quality, Fuel cells, Hybrid systems, </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Outputs</a:t>
            </a:r>
            <a:r>
              <a:rPr lang="en-US" dirty="0">
                <a:latin typeface="微软雅黑" panose="020B0503020204020204" pitchFamily="34" charset="-122"/>
                <a:ea typeface="微软雅黑" panose="020B0503020204020204" pitchFamily="34" charset="-122"/>
              </a:rPr>
              <a:t>: Paper selection at IGRC and WGC, Flagship report “Global Renewable and Low-Carbon Gasses Report”, Articles.</a:t>
            </a:r>
          </a:p>
        </p:txBody>
      </p:sp>
      <p:sp>
        <p:nvSpPr>
          <p:cNvPr id="3" name="Titel 2"/>
          <p:cNvSpPr>
            <a:spLocks noGrp="1"/>
          </p:cNvSpPr>
          <p:nvPr>
            <p:ph type="title"/>
          </p:nvPr>
        </p:nvSpPr>
        <p:spPr/>
        <p:txBody>
          <a:bodyPr>
            <a:normAutofit/>
          </a:bodyPr>
          <a:lstStyle/>
          <a:p>
            <a:r>
              <a:rPr lang="nl-NL" dirty="0">
                <a:latin typeface="+mj-lt"/>
              </a:rPr>
              <a:t>Study Group 2: Renewable and Low-Carbon Gasses</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63</a:t>
            </a:fld>
            <a:endParaRPr lang="en-US" altLang="zh-CN" dirty="0"/>
          </a:p>
        </p:txBody>
      </p:sp>
    </p:spTree>
    <p:extLst>
      <p:ext uri="{BB962C8B-B14F-4D97-AF65-F5344CB8AC3E}">
        <p14:creationId xmlns:p14="http://schemas.microsoft.com/office/powerpoint/2010/main" val="3614572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lnSpcReduction="10000"/>
          </a:bodyPr>
          <a:lstStyle/>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Vision</a:t>
            </a:r>
            <a:r>
              <a:rPr lang="en-US" dirty="0">
                <a:latin typeface="微软雅黑" panose="020B0503020204020204" pitchFamily="34" charset="-122"/>
                <a:ea typeface="微软雅黑" panose="020B0503020204020204" pitchFamily="34" charset="-122"/>
              </a:rPr>
              <a:t>: digital innovation to foster a sustainable gas industry,</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Topics for the TWP</a:t>
            </a:r>
            <a:r>
              <a:rPr lang="en-US" dirty="0">
                <a:latin typeface="微软雅黑" panose="020B0503020204020204" pitchFamily="34" charset="-122"/>
                <a:ea typeface="微软雅黑" panose="020B0503020204020204" pitchFamily="34" charset="-122"/>
              </a:rPr>
              <a:t>: Energy systems integration and optimization, Digital tools for design, training, planning, operation, inspection, and maintenance in the gas industry, Digital transformation trends in the gas industry,</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Potential topics for IGRC</a:t>
            </a:r>
            <a:r>
              <a:rPr lang="en-US" dirty="0">
                <a:latin typeface="微软雅黑" panose="020B0503020204020204" pitchFamily="34" charset="-122"/>
                <a:ea typeface="微软雅黑" panose="020B0503020204020204" pitchFamily="34" charset="-122"/>
              </a:rPr>
              <a:t>: Digital twins, Advanced analytics and artificial intelligence, Smart sensors and systems, Extended reality, Robots, drones or UAVs, Software, apps and digital platforms,</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Outputs</a:t>
            </a:r>
            <a:r>
              <a:rPr lang="en-US" dirty="0">
                <a:latin typeface="微软雅黑" panose="020B0503020204020204" pitchFamily="34" charset="-122"/>
                <a:ea typeface="微软雅黑" panose="020B0503020204020204" pitchFamily="34" charset="-122"/>
              </a:rPr>
              <a:t>: Paper selection at IGRC and WGC, Articles (identified), survey providing input for final report.</a:t>
            </a:r>
          </a:p>
        </p:txBody>
      </p:sp>
      <p:sp>
        <p:nvSpPr>
          <p:cNvPr id="3" name="Titel 2"/>
          <p:cNvSpPr>
            <a:spLocks noGrp="1"/>
          </p:cNvSpPr>
          <p:nvPr>
            <p:ph type="title"/>
          </p:nvPr>
        </p:nvSpPr>
        <p:spPr/>
        <p:txBody>
          <a:bodyPr>
            <a:normAutofit/>
          </a:bodyPr>
          <a:lstStyle/>
          <a:p>
            <a:r>
              <a:rPr lang="nl-NL" dirty="0">
                <a:latin typeface="+mj-lt"/>
              </a:rPr>
              <a:t>Study Group 3: Digital Transformation</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64</a:t>
            </a:fld>
            <a:endParaRPr lang="en-US" altLang="zh-CN" dirty="0"/>
          </a:p>
        </p:txBody>
      </p:sp>
    </p:spTree>
    <p:extLst>
      <p:ext uri="{BB962C8B-B14F-4D97-AF65-F5344CB8AC3E}">
        <p14:creationId xmlns:p14="http://schemas.microsoft.com/office/powerpoint/2010/main" val="950098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fontScale="92500" lnSpcReduction="20000"/>
          </a:bodyPr>
          <a:lstStyle/>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Vision</a:t>
            </a:r>
            <a:r>
              <a:rPr lang="en-US" dirty="0">
                <a:latin typeface="微软雅黑" panose="020B0503020204020204" pitchFamily="34" charset="-122"/>
                <a:ea typeface="微软雅黑" panose="020B0503020204020204" pitchFamily="34" charset="-122"/>
              </a:rPr>
              <a:t>: </a:t>
            </a:r>
            <a:r>
              <a:rPr lang="en-US" dirty="0" smtClean="0">
                <a:latin typeface="微软雅黑" panose="020B0503020204020204" pitchFamily="34" charset="-122"/>
                <a:ea typeface="微软雅黑" panose="020B0503020204020204" pitchFamily="34" charset="-122"/>
              </a:rPr>
              <a:t>Commercialisation of </a:t>
            </a:r>
            <a:r>
              <a:rPr lang="en-US" dirty="0">
                <a:latin typeface="微软雅黑" panose="020B0503020204020204" pitchFamily="34" charset="-122"/>
                <a:ea typeface="微软雅黑" panose="020B0503020204020204" pitchFamily="34" charset="-122"/>
              </a:rPr>
              <a:t>cleantech solutions in the gas industry is key to environmental performance for the gas sector. </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Topics for the TWP</a:t>
            </a:r>
            <a:r>
              <a:rPr lang="en-US" dirty="0">
                <a:latin typeface="微软雅黑" panose="020B0503020204020204" pitchFamily="34" charset="-122"/>
                <a:ea typeface="微软雅黑" panose="020B0503020204020204" pitchFamily="34" charset="-122"/>
              </a:rPr>
              <a:t>: Engagement strategy for cleantech companies and founders, Innovation awards for IGRC, Institution of (extended) NGIF (Natural Gas Innovation Fund and its processes)</a:t>
            </a:r>
          </a:p>
          <a:p>
            <a:pPr marL="342900" indent="-342900">
              <a:buFont typeface="Arial" panose="020B0604020202020204" pitchFamily="34" charset="0"/>
              <a:buChar char="•"/>
            </a:pPr>
            <a:r>
              <a:rPr lang="en-US" b="1" dirty="0">
                <a:latin typeface="微软雅黑" panose="020B0503020204020204" pitchFamily="34" charset="-122"/>
                <a:ea typeface="微软雅黑" panose="020B0503020204020204" pitchFamily="34" charset="-122"/>
              </a:rPr>
              <a:t>Potential topics for IGRC</a:t>
            </a:r>
            <a:r>
              <a:rPr lang="en-US" dirty="0">
                <a:latin typeface="微软雅黑" panose="020B0503020204020204" pitchFamily="34" charset="-122"/>
                <a:ea typeface="微软雅黑" panose="020B0503020204020204" pitchFamily="34" charset="-122"/>
              </a:rPr>
              <a:t>: clean technology innovation for responsibly </a:t>
            </a:r>
            <a:r>
              <a:rPr lang="en-US" dirty="0" smtClean="0">
                <a:latin typeface="微软雅黑" panose="020B0503020204020204" pitchFamily="34" charset="-122"/>
                <a:ea typeface="微软雅黑" panose="020B0503020204020204" pitchFamily="34" charset="-122"/>
              </a:rPr>
              <a:t>sourced </a:t>
            </a:r>
            <a:r>
              <a:rPr lang="en-US" dirty="0">
                <a:latin typeface="微软雅黑" panose="020B0503020204020204" pitchFamily="34" charset="-122"/>
                <a:ea typeface="微软雅黑" panose="020B0503020204020204" pitchFamily="34" charset="-122"/>
              </a:rPr>
              <a:t>gas, renewable gases, and digital </a:t>
            </a:r>
            <a:r>
              <a:rPr lang="en-US" dirty="0" smtClean="0">
                <a:latin typeface="微软雅黑" panose="020B0503020204020204" pitchFamily="34" charset="-122"/>
                <a:ea typeface="微软雅黑" panose="020B0503020204020204" pitchFamily="34" charset="-122"/>
              </a:rPr>
              <a:t>transformation.</a:t>
            </a:r>
          </a:p>
          <a:p>
            <a:pPr marL="342900" indent="-342900">
              <a:buFont typeface="Arial" panose="020B0604020202020204" pitchFamily="34" charset="0"/>
              <a:buChar char="•"/>
            </a:pPr>
            <a:r>
              <a:rPr lang="en-US" b="1" dirty="0" smtClean="0">
                <a:latin typeface="微软雅黑" panose="020B0503020204020204" pitchFamily="34" charset="-122"/>
                <a:ea typeface="微软雅黑" panose="020B0503020204020204" pitchFamily="34" charset="-122"/>
              </a:rPr>
              <a:t>Outputs</a:t>
            </a:r>
            <a:r>
              <a:rPr lang="en-US" dirty="0">
                <a:latin typeface="微软雅黑" panose="020B0503020204020204" pitchFamily="34" charset="-122"/>
                <a:ea typeface="微软雅黑" panose="020B0503020204020204" pitchFamily="34" charset="-122"/>
              </a:rPr>
              <a:t>: Lessons learned by the task </a:t>
            </a:r>
            <a:r>
              <a:rPr lang="en-US" dirty="0" smtClean="0">
                <a:latin typeface="微软雅黑" panose="020B0503020204020204" pitchFamily="34" charset="-122"/>
                <a:ea typeface="微软雅黑" panose="020B0503020204020204" pitchFamily="34" charset="-122"/>
              </a:rPr>
              <a:t>force, </a:t>
            </a:r>
            <a:r>
              <a:rPr lang="en-US" dirty="0">
                <a:latin typeface="微软雅黑" panose="020B0503020204020204" pitchFamily="34" charset="-122"/>
                <a:ea typeface="微软雅黑" panose="020B0503020204020204" pitchFamily="34" charset="-122"/>
              </a:rPr>
              <a:t>how cleantech has evolved in the triennium, </a:t>
            </a:r>
            <a:r>
              <a:rPr lang="en-US" dirty="0" smtClean="0">
                <a:latin typeface="微软雅黑" panose="020B0503020204020204" pitchFamily="34" charset="-122"/>
                <a:ea typeface="微软雅黑" panose="020B0503020204020204" pitchFamily="34" charset="-122"/>
              </a:rPr>
              <a:t>a showcase of best </a:t>
            </a:r>
            <a:r>
              <a:rPr lang="en-US" dirty="0">
                <a:latin typeface="微软雅黑" panose="020B0503020204020204" pitchFamily="34" charset="-122"/>
                <a:ea typeface="微软雅黑" panose="020B0503020204020204" pitchFamily="34" charset="-122"/>
              </a:rPr>
              <a:t>cleantech startup </a:t>
            </a:r>
            <a:r>
              <a:rPr lang="en-US" dirty="0" smtClean="0">
                <a:latin typeface="微软雅黑" panose="020B0503020204020204" pitchFamily="34" charset="-122"/>
                <a:ea typeface="微软雅黑" panose="020B0503020204020204" pitchFamily="34" charset="-122"/>
              </a:rPr>
              <a:t>solutions, </a:t>
            </a:r>
            <a:r>
              <a:rPr lang="en-US" dirty="0">
                <a:latin typeface="微软雅黑" panose="020B0503020204020204" pitchFamily="34" charset="-122"/>
                <a:ea typeface="微软雅黑" panose="020B0503020204020204" pitchFamily="34" charset="-122"/>
              </a:rPr>
              <a:t>recruit new members for the </a:t>
            </a:r>
            <a:r>
              <a:rPr lang="en-US" dirty="0" smtClean="0">
                <a:latin typeface="微软雅黑" panose="020B0503020204020204" pitchFamily="34" charset="-122"/>
                <a:ea typeface="微软雅黑" panose="020B0503020204020204" pitchFamily="34" charset="-122"/>
              </a:rPr>
              <a:t>RDI </a:t>
            </a:r>
            <a:r>
              <a:rPr lang="en-US" dirty="0">
                <a:latin typeface="微软雅黑" panose="020B0503020204020204" pitchFamily="34" charset="-122"/>
                <a:ea typeface="微软雅黑" panose="020B0503020204020204" pitchFamily="34" charset="-122"/>
              </a:rPr>
              <a:t>Committee, </a:t>
            </a:r>
            <a:r>
              <a:rPr lang="en-US" dirty="0" smtClean="0">
                <a:latin typeface="微软雅黑" panose="020B0503020204020204" pitchFamily="34" charset="-122"/>
                <a:ea typeface="微软雅黑" panose="020B0503020204020204" pitchFamily="34" charset="-122"/>
              </a:rPr>
              <a:t>report on a </a:t>
            </a:r>
            <a:r>
              <a:rPr lang="en-US" dirty="0">
                <a:latin typeface="微软雅黑" panose="020B0503020204020204" pitchFamily="34" charset="-122"/>
                <a:ea typeface="微软雅黑" panose="020B0503020204020204" pitchFamily="34" charset="-122"/>
              </a:rPr>
              <a:t>survey </a:t>
            </a:r>
            <a:r>
              <a:rPr lang="en-US" dirty="0" smtClean="0">
                <a:latin typeface="微软雅黑" panose="020B0503020204020204" pitchFamily="34" charset="-122"/>
                <a:ea typeface="微软雅黑" panose="020B0503020204020204" pitchFamily="34" charset="-122"/>
              </a:rPr>
              <a:t>that assesses cleantech solutions.</a:t>
            </a:r>
            <a:endParaRPr lang="en-US"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dirty="0"/>
          </a:p>
        </p:txBody>
      </p:sp>
      <p:sp>
        <p:nvSpPr>
          <p:cNvPr id="3" name="Titel 2"/>
          <p:cNvSpPr>
            <a:spLocks noGrp="1"/>
          </p:cNvSpPr>
          <p:nvPr>
            <p:ph type="title"/>
          </p:nvPr>
        </p:nvSpPr>
        <p:spPr/>
        <p:txBody>
          <a:bodyPr>
            <a:normAutofit/>
          </a:bodyPr>
          <a:lstStyle/>
          <a:p>
            <a:r>
              <a:rPr lang="nl-NL" dirty="0">
                <a:latin typeface="+mj-lt"/>
              </a:rPr>
              <a:t>Task Force: Cleantech </a:t>
            </a:r>
            <a:r>
              <a:rPr lang="nl-NL" dirty="0" smtClean="0">
                <a:latin typeface="+mj-lt"/>
              </a:rPr>
              <a:t>Commercilisation</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65</a:t>
            </a:fld>
            <a:endParaRPr lang="en-US" altLang="zh-CN" dirty="0"/>
          </a:p>
        </p:txBody>
      </p:sp>
    </p:spTree>
    <p:extLst>
      <p:ext uri="{BB962C8B-B14F-4D97-AF65-F5344CB8AC3E}">
        <p14:creationId xmlns:p14="http://schemas.microsoft.com/office/powerpoint/2010/main" val="1802446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5600" y="386080"/>
            <a:ext cx="11484610" cy="1040938"/>
          </a:xfrm>
        </p:spPr>
        <p:txBody>
          <a:bodyPr>
            <a:noAutofit/>
          </a:bodyPr>
          <a:lstStyle/>
          <a:p>
            <a:pPr marL="0" marR="0" algn="ctr">
              <a:spcBef>
                <a:spcPts val="0"/>
              </a:spcBef>
              <a:spcAft>
                <a:spcPts val="0"/>
              </a:spcAft>
            </a:pPr>
            <a:r>
              <a:rPr lang="en-CA" dirty="0"/>
              <a:t>RDI Committee Schedule</a:t>
            </a:r>
            <a:br>
              <a:rPr lang="en-CA" dirty="0"/>
            </a:br>
            <a:r>
              <a:rPr lang="en-CA" dirty="0"/>
              <a:t>Tentative Dates (as of September 28st, 2022)</a:t>
            </a:r>
            <a:endParaRPr lang="en-GB" dirty="0"/>
          </a:p>
        </p:txBody>
      </p:sp>
      <p:graphicFrame>
        <p:nvGraphicFramePr>
          <p:cNvPr id="4" name="Tabel 6"/>
          <p:cNvGraphicFramePr>
            <a:graphicFrameLocks noGrp="1"/>
          </p:cNvGraphicFramePr>
          <p:nvPr>
            <p:extLst>
              <p:ext uri="{D42A27DB-BD31-4B8C-83A1-F6EECF244321}">
                <p14:modId xmlns:p14="http://schemas.microsoft.com/office/powerpoint/2010/main" val="3527684707"/>
              </p:ext>
            </p:extLst>
          </p:nvPr>
        </p:nvGraphicFramePr>
        <p:xfrm>
          <a:off x="461844" y="1742173"/>
          <a:ext cx="11272121" cy="3820720"/>
        </p:xfrm>
        <a:graphic>
          <a:graphicData uri="http://schemas.openxmlformats.org/drawingml/2006/table">
            <a:tbl>
              <a:tblPr firstRow="1" bandRow="1">
                <a:tableStyleId>{5C22544A-7EE6-4342-B048-85BDC9FD1C3A}</a:tableStyleId>
              </a:tblPr>
              <a:tblGrid>
                <a:gridCol w="1935480">
                  <a:extLst>
                    <a:ext uri="{9D8B030D-6E8A-4147-A177-3AD203B41FA5}">
                      <a16:colId xmlns="" xmlns:a16="http://schemas.microsoft.com/office/drawing/2014/main" val="3652209535"/>
                    </a:ext>
                  </a:extLst>
                </a:gridCol>
                <a:gridCol w="5626443">
                  <a:extLst>
                    <a:ext uri="{9D8B030D-6E8A-4147-A177-3AD203B41FA5}">
                      <a16:colId xmlns="" xmlns:a16="http://schemas.microsoft.com/office/drawing/2014/main" val="1472076357"/>
                    </a:ext>
                  </a:extLst>
                </a:gridCol>
                <a:gridCol w="1211580">
                  <a:extLst>
                    <a:ext uri="{9D8B030D-6E8A-4147-A177-3AD203B41FA5}">
                      <a16:colId xmlns="" xmlns:a16="http://schemas.microsoft.com/office/drawing/2014/main" val="1541825749"/>
                    </a:ext>
                  </a:extLst>
                </a:gridCol>
                <a:gridCol w="2498618">
                  <a:extLst>
                    <a:ext uri="{9D8B030D-6E8A-4147-A177-3AD203B41FA5}">
                      <a16:colId xmlns="" xmlns:a16="http://schemas.microsoft.com/office/drawing/2014/main" val="3950010959"/>
                    </a:ext>
                  </a:extLst>
                </a:gridCol>
              </a:tblGrid>
              <a:tr h="435969">
                <a:tc>
                  <a:txBody>
                    <a:bodyPr/>
                    <a:lstStyle/>
                    <a:p>
                      <a:r>
                        <a:rPr lang="nl-NL" sz="2000" dirty="0" smtClean="0"/>
                        <a:t>Period </a:t>
                      </a:r>
                      <a:endParaRPr lang="nl-NL" sz="2000" dirty="0"/>
                    </a:p>
                  </a:txBody>
                  <a:tcPr/>
                </a:tc>
                <a:tc>
                  <a:txBody>
                    <a:bodyPr/>
                    <a:lstStyle/>
                    <a:p>
                      <a:r>
                        <a:rPr lang="nl-NL" sz="2000" dirty="0" smtClean="0"/>
                        <a:t>Geography </a:t>
                      </a:r>
                      <a:endParaRPr lang="nl-NL" sz="2000" dirty="0"/>
                    </a:p>
                  </a:txBody>
                  <a:tcPr/>
                </a:tc>
                <a:tc>
                  <a:txBody>
                    <a:bodyPr/>
                    <a:lstStyle/>
                    <a:p>
                      <a:r>
                        <a:rPr lang="nl-NL" sz="2000" dirty="0"/>
                        <a:t>Host</a:t>
                      </a:r>
                    </a:p>
                  </a:txBody>
                  <a:tcPr/>
                </a:tc>
                <a:tc>
                  <a:txBody>
                    <a:bodyPr/>
                    <a:lstStyle/>
                    <a:p>
                      <a:r>
                        <a:rPr lang="nl-NL" sz="2000" dirty="0" smtClean="0"/>
                        <a:t>Other </a:t>
                      </a:r>
                      <a:r>
                        <a:rPr lang="nl-NL" sz="2000" dirty="0"/>
                        <a:t>conferences</a:t>
                      </a:r>
                    </a:p>
                  </a:txBody>
                  <a:tcPr/>
                </a:tc>
                <a:extLst>
                  <a:ext uri="{0D108BD9-81ED-4DB2-BD59-A6C34878D82A}">
                    <a16:rowId xmlns="" xmlns:a16="http://schemas.microsoft.com/office/drawing/2014/main" val="515035498"/>
                  </a:ext>
                </a:extLst>
              </a:tr>
              <a:tr h="477223">
                <a:tc>
                  <a:txBody>
                    <a:bodyPr/>
                    <a:lstStyle/>
                    <a:p>
                      <a:r>
                        <a:rPr lang="nl-NL" sz="1800" dirty="0">
                          <a:solidFill>
                            <a:schemeClr val="tx1"/>
                          </a:solidFill>
                        </a:rPr>
                        <a:t>September</a:t>
                      </a:r>
                      <a:r>
                        <a:rPr lang="nl-NL" sz="1800" baseline="0" dirty="0">
                          <a:solidFill>
                            <a:schemeClr val="tx1"/>
                          </a:solidFill>
                        </a:rPr>
                        <a:t> 2022</a:t>
                      </a:r>
                      <a:endParaRPr lang="nl-NL" sz="1800" dirty="0">
                        <a:solidFill>
                          <a:schemeClr val="tx1"/>
                        </a:solidFill>
                      </a:endParaRPr>
                    </a:p>
                  </a:txBody>
                  <a:tcPr anchor="ctr"/>
                </a:tc>
                <a:tc>
                  <a:txBody>
                    <a:bodyPr/>
                    <a:lstStyle/>
                    <a:p>
                      <a:r>
                        <a:rPr lang="nl-NL" sz="1800" dirty="0">
                          <a:solidFill>
                            <a:schemeClr val="tx1"/>
                          </a:solidFill>
                        </a:rPr>
                        <a:t>Amsterdam, The Netherlands, Europe</a:t>
                      </a:r>
                    </a:p>
                  </a:txBody>
                  <a:tcPr anchor="ctr"/>
                </a:tc>
                <a:tc>
                  <a:txBody>
                    <a:bodyPr/>
                    <a:lstStyle/>
                    <a:p>
                      <a:r>
                        <a:rPr lang="nl-NL" sz="1800" dirty="0">
                          <a:solidFill>
                            <a:schemeClr val="tx1"/>
                          </a:solidFill>
                        </a:rPr>
                        <a:t>GasTerra</a:t>
                      </a:r>
                    </a:p>
                  </a:txBody>
                  <a:tcPr anchor="ctr"/>
                </a:tc>
                <a:tc>
                  <a:txBody>
                    <a:bodyPr/>
                    <a:lstStyle/>
                    <a:p>
                      <a:endParaRPr lang="nl-NL" sz="1800">
                        <a:solidFill>
                          <a:schemeClr val="tx1"/>
                        </a:solidFill>
                      </a:endParaRPr>
                    </a:p>
                  </a:txBody>
                  <a:tcPr anchor="ctr"/>
                </a:tc>
                <a:extLst>
                  <a:ext uri="{0D108BD9-81ED-4DB2-BD59-A6C34878D82A}">
                    <a16:rowId xmlns="" xmlns:a16="http://schemas.microsoft.com/office/drawing/2014/main" val="3849572473"/>
                  </a:ext>
                </a:extLst>
              </a:tr>
              <a:tr h="493644">
                <a:tc>
                  <a:txBody>
                    <a:bodyPr/>
                    <a:lstStyle/>
                    <a:p>
                      <a:r>
                        <a:rPr lang="nl-NL" sz="1800" dirty="0" smtClean="0">
                          <a:solidFill>
                            <a:schemeClr val="tx1"/>
                          </a:solidFill>
                        </a:rPr>
                        <a:t>March </a:t>
                      </a:r>
                      <a:r>
                        <a:rPr lang="nl-NL" sz="1800" dirty="0">
                          <a:solidFill>
                            <a:schemeClr val="tx1"/>
                          </a:solidFill>
                        </a:rPr>
                        <a:t>2023</a:t>
                      </a:r>
                    </a:p>
                  </a:txBody>
                  <a:tcPr anchor="ctr"/>
                </a:tc>
                <a:tc>
                  <a:txBody>
                    <a:bodyPr/>
                    <a:lstStyle/>
                    <a:p>
                      <a:r>
                        <a:rPr lang="nl-NL" sz="1800" dirty="0">
                          <a:solidFill>
                            <a:schemeClr val="tx1"/>
                          </a:solidFill>
                        </a:rPr>
                        <a:t>Cartagena, Colombia, South</a:t>
                      </a:r>
                      <a:r>
                        <a:rPr lang="nl-NL" sz="1800" baseline="0" dirty="0">
                          <a:solidFill>
                            <a:schemeClr val="tx1"/>
                          </a:solidFill>
                        </a:rPr>
                        <a:t> </a:t>
                      </a:r>
                      <a:r>
                        <a:rPr lang="nl-NL" sz="1800" dirty="0">
                          <a:solidFill>
                            <a:schemeClr val="tx1"/>
                          </a:solidFill>
                        </a:rPr>
                        <a:t>America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smtClean="0">
                          <a:solidFill>
                            <a:schemeClr val="tx1"/>
                          </a:solidFill>
                        </a:rPr>
                        <a:t>Promigas</a:t>
                      </a:r>
                      <a:endParaRPr lang="nl-NL" sz="1800" dirty="0">
                        <a:solidFill>
                          <a:schemeClr val="tx1"/>
                        </a:solidFill>
                      </a:endParaRPr>
                    </a:p>
                  </a:txBody>
                  <a:tcPr anchor="ctr"/>
                </a:tc>
                <a:tc>
                  <a:txBody>
                    <a:bodyPr/>
                    <a:lstStyle/>
                    <a:p>
                      <a:endParaRPr lang="nl-NL" sz="1800" dirty="0">
                        <a:solidFill>
                          <a:schemeClr val="tx1"/>
                        </a:solidFill>
                      </a:endParaRPr>
                    </a:p>
                  </a:txBody>
                  <a:tcPr anchor="ctr"/>
                </a:tc>
                <a:extLst>
                  <a:ext uri="{0D108BD9-81ED-4DB2-BD59-A6C34878D82A}">
                    <a16:rowId xmlns="" xmlns:a16="http://schemas.microsoft.com/office/drawing/2014/main" val="3936266562"/>
                  </a:ext>
                </a:extLst>
              </a:tr>
              <a:tr h="493644">
                <a:tc>
                  <a:txBody>
                    <a:bodyPr/>
                    <a:lstStyle/>
                    <a:p>
                      <a:r>
                        <a:rPr lang="nl-NL" sz="1800" dirty="0" smtClean="0">
                          <a:solidFill>
                            <a:schemeClr val="tx1"/>
                          </a:solidFill>
                        </a:rPr>
                        <a:t>October </a:t>
                      </a:r>
                      <a:r>
                        <a:rPr lang="nl-NL" sz="1800" dirty="0">
                          <a:solidFill>
                            <a:schemeClr val="tx1"/>
                          </a:solidFill>
                        </a:rPr>
                        <a:t>2023</a:t>
                      </a:r>
                    </a:p>
                  </a:txBody>
                  <a:tcPr anchor="ctr"/>
                </a:tc>
                <a:tc>
                  <a:txBody>
                    <a:bodyPr/>
                    <a:lstStyle/>
                    <a:p>
                      <a:r>
                        <a:rPr lang="nl-NL" sz="1800" dirty="0">
                          <a:solidFill>
                            <a:schemeClr val="tx1"/>
                          </a:solidFill>
                        </a:rPr>
                        <a:t>Perth, Australia Pacific</a:t>
                      </a:r>
                    </a:p>
                  </a:txBody>
                  <a:tcPr anchor="ctr"/>
                </a:tc>
                <a:tc>
                  <a:txBody>
                    <a:bodyPr/>
                    <a:lstStyle/>
                    <a:p>
                      <a:r>
                        <a:rPr lang="nl-NL" sz="1800" dirty="0">
                          <a:solidFill>
                            <a:schemeClr val="tx1"/>
                          </a:solidFill>
                        </a:rPr>
                        <a:t>AGIT</a:t>
                      </a:r>
                    </a:p>
                  </a:txBody>
                  <a:tcPr anchor="ctr"/>
                </a:tc>
                <a:tc>
                  <a:txBody>
                    <a:bodyPr/>
                    <a:lstStyle/>
                    <a:p>
                      <a:r>
                        <a:rPr lang="nl-NL" sz="1800" dirty="0">
                          <a:solidFill>
                            <a:schemeClr val="tx1"/>
                          </a:solidFill>
                        </a:rPr>
                        <a:t>Council/CC meeting</a:t>
                      </a:r>
                    </a:p>
                  </a:txBody>
                  <a:tcPr anchor="ctr"/>
                </a:tc>
                <a:extLst>
                  <a:ext uri="{0D108BD9-81ED-4DB2-BD59-A6C34878D82A}">
                    <a16:rowId xmlns="" xmlns:a16="http://schemas.microsoft.com/office/drawing/2014/main" val="3347829908"/>
                  </a:ext>
                </a:extLst>
              </a:tr>
              <a:tr h="493644">
                <a:tc>
                  <a:txBody>
                    <a:bodyPr/>
                    <a:lstStyle/>
                    <a:p>
                      <a:r>
                        <a:rPr lang="nl-NL" sz="1800" dirty="0">
                          <a:solidFill>
                            <a:schemeClr val="tx1"/>
                          </a:solidFill>
                        </a:rPr>
                        <a:t>May 2024</a:t>
                      </a:r>
                    </a:p>
                  </a:txBody>
                  <a:tcPr anchor="ctr"/>
                </a:tc>
                <a:tc>
                  <a:txBody>
                    <a:bodyPr/>
                    <a:lstStyle/>
                    <a:p>
                      <a:r>
                        <a:rPr lang="nl-NL" sz="1800" dirty="0">
                          <a:solidFill>
                            <a:schemeClr val="tx1"/>
                          </a:solidFill>
                        </a:rPr>
                        <a:t>Canada, North America</a:t>
                      </a:r>
                    </a:p>
                  </a:txBody>
                  <a:tcPr anchor="ctr"/>
                </a:tc>
                <a:tc>
                  <a:txBody>
                    <a:bodyPr/>
                    <a:lstStyle/>
                    <a:p>
                      <a:r>
                        <a:rPr lang="nl-NL" sz="1800" dirty="0">
                          <a:solidFill>
                            <a:schemeClr val="tx1"/>
                          </a:solidFill>
                        </a:rPr>
                        <a:t>T.b.d.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tx1"/>
                          </a:solidFill>
                        </a:rPr>
                        <a:t>May 2024 IGRC,</a:t>
                      </a:r>
                      <a:r>
                        <a:rPr lang="nl-NL" sz="1800" baseline="0" dirty="0">
                          <a:solidFill>
                            <a:schemeClr val="tx1"/>
                          </a:solidFill>
                        </a:rPr>
                        <a:t> Banff, Canada</a:t>
                      </a:r>
                      <a:endParaRPr lang="nl-NL" sz="1800" dirty="0">
                        <a:solidFill>
                          <a:schemeClr val="tx1"/>
                        </a:solidFill>
                      </a:endParaRPr>
                    </a:p>
                  </a:txBody>
                  <a:tcPr anchor="ctr"/>
                </a:tc>
                <a:extLst>
                  <a:ext uri="{0D108BD9-81ED-4DB2-BD59-A6C34878D82A}">
                    <a16:rowId xmlns="" xmlns:a16="http://schemas.microsoft.com/office/drawing/2014/main" val="3642569844"/>
                  </a:ext>
                </a:extLst>
              </a:tr>
              <a:tr h="493644">
                <a:tc>
                  <a:txBody>
                    <a:bodyPr/>
                    <a:lstStyle/>
                    <a:p>
                      <a:r>
                        <a:rPr lang="nl-NL" sz="1800" dirty="0">
                          <a:solidFill>
                            <a:schemeClr val="tx1"/>
                          </a:solidFill>
                        </a:rPr>
                        <a:t>September 2024</a:t>
                      </a:r>
                    </a:p>
                  </a:txBody>
                  <a:tcPr anchor="ctr"/>
                </a:tc>
                <a:tc>
                  <a:txBody>
                    <a:bodyPr/>
                    <a:lstStyle/>
                    <a:p>
                      <a:r>
                        <a:rPr lang="nl-NL" sz="1800" dirty="0">
                          <a:solidFill>
                            <a:schemeClr val="tx1"/>
                          </a:solidFill>
                        </a:rPr>
                        <a:t>North America / South</a:t>
                      </a:r>
                      <a:r>
                        <a:rPr lang="nl-NL" sz="1800" baseline="0" dirty="0">
                          <a:solidFill>
                            <a:schemeClr val="tx1"/>
                          </a:solidFill>
                        </a:rPr>
                        <a:t> </a:t>
                      </a:r>
                      <a:r>
                        <a:rPr lang="nl-NL" sz="1800" dirty="0">
                          <a:solidFill>
                            <a:schemeClr val="tx1"/>
                          </a:solidFill>
                        </a:rPr>
                        <a:t>America / East Asia / Southeast</a:t>
                      </a:r>
                      <a:r>
                        <a:rPr lang="nl-NL" sz="1800" baseline="0" dirty="0">
                          <a:solidFill>
                            <a:schemeClr val="tx1"/>
                          </a:solidFill>
                        </a:rPr>
                        <a:t> </a:t>
                      </a:r>
                      <a:r>
                        <a:rPr lang="nl-NL" sz="1800" dirty="0">
                          <a:solidFill>
                            <a:schemeClr val="tx1"/>
                          </a:solidFill>
                        </a:rPr>
                        <a:t>Asia / Pacific / Europe</a:t>
                      </a:r>
                    </a:p>
                  </a:txBody>
                  <a:tcPr anchor="ctr"/>
                </a:tc>
                <a:tc>
                  <a:txBody>
                    <a:bodyPr/>
                    <a:lstStyle/>
                    <a:p>
                      <a:r>
                        <a:rPr lang="nl-NL" sz="1800" dirty="0">
                          <a:solidFill>
                            <a:schemeClr val="tx1"/>
                          </a:solidFill>
                        </a:rPr>
                        <a:t>T.b.d.</a:t>
                      </a:r>
                    </a:p>
                  </a:txBody>
                  <a:tcPr anchor="ctr"/>
                </a:tc>
                <a:tc>
                  <a:txBody>
                    <a:bodyPr/>
                    <a:lstStyle/>
                    <a:p>
                      <a:endParaRPr lang="nl-NL" sz="1800" dirty="0">
                        <a:solidFill>
                          <a:schemeClr val="tx1"/>
                        </a:solidFill>
                      </a:endParaRPr>
                    </a:p>
                  </a:txBody>
                  <a:tcPr anchor="ctr"/>
                </a:tc>
                <a:extLst>
                  <a:ext uri="{0D108BD9-81ED-4DB2-BD59-A6C34878D82A}">
                    <a16:rowId xmlns="" xmlns:a16="http://schemas.microsoft.com/office/drawing/2014/main" val="4250517200"/>
                  </a:ext>
                </a:extLst>
              </a:tr>
              <a:tr h="477223">
                <a:tc>
                  <a:txBody>
                    <a:bodyPr/>
                    <a:lstStyle/>
                    <a:p>
                      <a:r>
                        <a:rPr lang="nl-NL" sz="1800" dirty="0" smtClean="0">
                          <a:solidFill>
                            <a:schemeClr val="tx1"/>
                          </a:solidFill>
                        </a:rPr>
                        <a:t>March </a:t>
                      </a:r>
                      <a:r>
                        <a:rPr lang="nl-NL" sz="1800" dirty="0">
                          <a:solidFill>
                            <a:schemeClr val="tx1"/>
                          </a:solidFill>
                        </a:rPr>
                        <a:t>2025</a:t>
                      </a:r>
                    </a:p>
                  </a:txBody>
                  <a:tcPr anchor="ctr"/>
                </a:tc>
                <a:tc>
                  <a:txBody>
                    <a:bodyPr/>
                    <a:lstStyle/>
                    <a:p>
                      <a:r>
                        <a:rPr lang="nl-NL" sz="1800" dirty="0">
                          <a:solidFill>
                            <a:schemeClr val="tx1"/>
                          </a:solidFill>
                        </a:rPr>
                        <a:t>North America / South</a:t>
                      </a:r>
                      <a:r>
                        <a:rPr lang="nl-NL" sz="1800" baseline="0" dirty="0">
                          <a:solidFill>
                            <a:schemeClr val="tx1"/>
                          </a:solidFill>
                        </a:rPr>
                        <a:t> </a:t>
                      </a:r>
                      <a:r>
                        <a:rPr lang="nl-NL" sz="1800" dirty="0">
                          <a:solidFill>
                            <a:schemeClr val="tx1"/>
                          </a:solidFill>
                        </a:rPr>
                        <a:t>America / East </a:t>
                      </a:r>
                      <a:r>
                        <a:rPr lang="nl-NL" sz="1800" dirty="0" smtClean="0">
                          <a:solidFill>
                            <a:schemeClr val="tx1"/>
                          </a:solidFill>
                        </a:rPr>
                        <a:t>Asia </a:t>
                      </a:r>
                      <a:r>
                        <a:rPr lang="nl-NL" sz="1800" dirty="0">
                          <a:solidFill>
                            <a:schemeClr val="tx1"/>
                          </a:solidFill>
                        </a:rPr>
                        <a:t>/ </a:t>
                      </a:r>
                      <a:r>
                        <a:rPr lang="nl-NL" sz="1800" dirty="0" smtClean="0">
                          <a:solidFill>
                            <a:schemeClr val="tx1"/>
                          </a:solidFill>
                        </a:rPr>
                        <a:t>Southeast</a:t>
                      </a:r>
                      <a:r>
                        <a:rPr lang="nl-NL" sz="1800" baseline="0" dirty="0" smtClean="0">
                          <a:solidFill>
                            <a:schemeClr val="tx1"/>
                          </a:solidFill>
                        </a:rPr>
                        <a:t> </a:t>
                      </a:r>
                      <a:r>
                        <a:rPr lang="nl-NL" sz="1800" dirty="0" smtClean="0">
                          <a:solidFill>
                            <a:schemeClr val="tx1"/>
                          </a:solidFill>
                        </a:rPr>
                        <a:t>Asia </a:t>
                      </a:r>
                      <a:r>
                        <a:rPr lang="nl-NL" sz="1800" dirty="0">
                          <a:solidFill>
                            <a:schemeClr val="tx1"/>
                          </a:solidFill>
                        </a:rPr>
                        <a:t>/ Pacific / Europe</a:t>
                      </a:r>
                    </a:p>
                  </a:txBody>
                  <a:tcPr anchor="ctr"/>
                </a:tc>
                <a:tc>
                  <a:txBody>
                    <a:bodyPr/>
                    <a:lstStyle/>
                    <a:p>
                      <a:r>
                        <a:rPr lang="nl-NL" sz="1800" dirty="0">
                          <a:solidFill>
                            <a:schemeClr val="tx1"/>
                          </a:solidFill>
                        </a:rPr>
                        <a:t>T.b.d.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solidFill>
                          <a:schemeClr val="tx1"/>
                        </a:solidFill>
                      </a:endParaRPr>
                    </a:p>
                  </a:txBody>
                  <a:tcPr anchor="ctr"/>
                </a:tc>
                <a:extLst>
                  <a:ext uri="{0D108BD9-81ED-4DB2-BD59-A6C34878D82A}">
                    <a16:rowId xmlns="" xmlns:a16="http://schemas.microsoft.com/office/drawing/2014/main" val="133649198"/>
                  </a:ext>
                </a:extLst>
              </a:tr>
            </a:tbl>
          </a:graphicData>
        </a:graphic>
      </p:graphicFrame>
      <p:sp>
        <p:nvSpPr>
          <p:cNvPr id="5" name="灯片编号占位符 4"/>
          <p:cNvSpPr>
            <a:spLocks noGrp="1"/>
          </p:cNvSpPr>
          <p:nvPr>
            <p:ph type="sldNum" sz="quarter" idx="12"/>
          </p:nvPr>
        </p:nvSpPr>
        <p:spPr/>
        <p:txBody>
          <a:bodyPr/>
          <a:lstStyle/>
          <a:p>
            <a:fld id="{49AE70B2-8BF9-45C0-BB95-33D1B9D3A854}" type="slidenum">
              <a:rPr lang="zh-CN" altLang="en-US" smtClean="0"/>
              <a:t>66</a:t>
            </a:fld>
            <a:endParaRPr lang="en-US" altLang="zh-CN"/>
          </a:p>
        </p:txBody>
      </p:sp>
    </p:spTree>
    <p:extLst>
      <p:ext uri="{BB962C8B-B14F-4D97-AF65-F5344CB8AC3E}">
        <p14:creationId xmlns:p14="http://schemas.microsoft.com/office/powerpoint/2010/main" val="1573694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normAutofit/>
          </a:bodyPr>
          <a:lstStyle/>
          <a:p>
            <a:pPr marL="342900" indent="-342900">
              <a:buFont typeface="Arial" panose="020B0604020202020204" pitchFamily="34" charset="0"/>
              <a:buChar char="•"/>
            </a:pPr>
            <a:r>
              <a:rPr lang="en-US" b="1" dirty="0">
                <a:latin typeface="+mn-ea"/>
              </a:rPr>
              <a:t>Participants</a:t>
            </a:r>
            <a:r>
              <a:rPr lang="en-US" dirty="0">
                <a:latin typeface="+mn-ea"/>
              </a:rPr>
              <a:t>: 29 registered, of which 18 in person and 11 on-line,</a:t>
            </a:r>
          </a:p>
          <a:p>
            <a:pPr marL="342900" indent="-342900">
              <a:buFont typeface="Arial" panose="020B0604020202020204" pitchFamily="34" charset="0"/>
              <a:buChar char="•"/>
            </a:pPr>
            <a:r>
              <a:rPr lang="en-US" b="1" dirty="0">
                <a:latin typeface="+mn-ea"/>
              </a:rPr>
              <a:t>Topics</a:t>
            </a:r>
            <a:r>
              <a:rPr lang="en-US" dirty="0">
                <a:latin typeface="+mn-ea"/>
              </a:rPr>
              <a:t>: </a:t>
            </a:r>
          </a:p>
          <a:p>
            <a:pPr marL="1028700" lvl="1" indent="-342900">
              <a:buFont typeface="Arial" panose="020B0604020202020204" pitchFamily="34" charset="0"/>
              <a:buChar char="•"/>
            </a:pPr>
            <a:r>
              <a:rPr lang="en-US" dirty="0">
                <a:solidFill>
                  <a:schemeClr val="tx1"/>
                </a:solidFill>
                <a:latin typeface="+mn-ea"/>
              </a:rPr>
              <a:t>Presentations from local </a:t>
            </a:r>
            <a:r>
              <a:rPr lang="en-US" dirty="0" smtClean="0">
                <a:solidFill>
                  <a:schemeClr val="tx1"/>
                </a:solidFill>
                <a:latin typeface="+mn-ea"/>
              </a:rPr>
              <a:t>RDI </a:t>
            </a:r>
            <a:r>
              <a:rPr lang="en-US" dirty="0">
                <a:solidFill>
                  <a:schemeClr val="tx1"/>
                </a:solidFill>
                <a:latin typeface="+mn-ea"/>
              </a:rPr>
              <a:t>professionals,</a:t>
            </a:r>
          </a:p>
          <a:p>
            <a:pPr marL="1028700" lvl="1" indent="-342900">
              <a:buFont typeface="Arial" panose="020B0604020202020204" pitchFamily="34" charset="0"/>
              <a:buChar char="•"/>
            </a:pPr>
            <a:r>
              <a:rPr lang="nl-NL" dirty="0" smtClean="0">
                <a:solidFill>
                  <a:schemeClr val="tx1"/>
                </a:solidFill>
                <a:latin typeface="+mn-ea"/>
              </a:rPr>
              <a:t>Messages from </a:t>
            </a:r>
            <a:r>
              <a:rPr lang="nl-NL" dirty="0">
                <a:solidFill>
                  <a:schemeClr val="tx1"/>
                </a:solidFill>
                <a:latin typeface="+mn-ea"/>
              </a:rPr>
              <a:t>CC </a:t>
            </a:r>
            <a:r>
              <a:rPr lang="nl-NL" dirty="0" smtClean="0">
                <a:solidFill>
                  <a:schemeClr val="tx1"/>
                </a:solidFill>
                <a:latin typeface="+mn-ea"/>
              </a:rPr>
              <a:t>Chair and presentation </a:t>
            </a:r>
            <a:r>
              <a:rPr lang="nl-NL" dirty="0">
                <a:solidFill>
                  <a:schemeClr val="tx1"/>
                </a:solidFill>
                <a:latin typeface="+mn-ea"/>
              </a:rPr>
              <a:t>IGU program,</a:t>
            </a:r>
            <a:endParaRPr lang="en-US" dirty="0">
              <a:solidFill>
                <a:schemeClr val="tx1"/>
              </a:solidFill>
              <a:latin typeface="+mn-ea"/>
            </a:endParaRPr>
          </a:p>
          <a:p>
            <a:pPr marL="1028700" lvl="1" indent="-342900">
              <a:buFont typeface="Arial" panose="020B0604020202020204" pitchFamily="34" charset="0"/>
              <a:buChar char="•"/>
            </a:pPr>
            <a:r>
              <a:rPr lang="en-US" dirty="0">
                <a:solidFill>
                  <a:schemeClr val="tx1"/>
                </a:solidFill>
                <a:latin typeface="+mn-ea"/>
              </a:rPr>
              <a:t>Lively discussion on TWP, resulting in updated program,</a:t>
            </a:r>
          </a:p>
          <a:p>
            <a:pPr marL="1028700" lvl="1" indent="-342900">
              <a:buFont typeface="Arial" panose="020B0604020202020204" pitchFamily="34" charset="0"/>
              <a:buChar char="•"/>
            </a:pPr>
            <a:r>
              <a:rPr lang="en-US" dirty="0">
                <a:solidFill>
                  <a:schemeClr val="tx1"/>
                </a:solidFill>
                <a:latin typeface="+mn-ea"/>
              </a:rPr>
              <a:t>Development of first IGRC program outline,</a:t>
            </a:r>
          </a:p>
          <a:p>
            <a:pPr marL="1028700" lvl="1" indent="-342900">
              <a:buFont typeface="Arial" panose="020B0604020202020204" pitchFamily="34" charset="0"/>
              <a:buChar char="•"/>
            </a:pPr>
            <a:r>
              <a:rPr lang="en-US" dirty="0">
                <a:solidFill>
                  <a:schemeClr val="tx1"/>
                </a:solidFill>
                <a:latin typeface="+mn-ea"/>
              </a:rPr>
              <a:t>Technical visits (VR-tour, </a:t>
            </a:r>
            <a:r>
              <a:rPr lang="en-US" dirty="0" smtClean="0">
                <a:solidFill>
                  <a:schemeClr val="tx1"/>
                </a:solidFill>
                <a:latin typeface="+mn-ea"/>
              </a:rPr>
              <a:t>Gassification </a:t>
            </a:r>
            <a:r>
              <a:rPr lang="en-US" dirty="0">
                <a:solidFill>
                  <a:schemeClr val="tx1"/>
                </a:solidFill>
                <a:latin typeface="+mn-ea"/>
              </a:rPr>
              <a:t>plant),</a:t>
            </a:r>
          </a:p>
          <a:p>
            <a:pPr marL="342900" indent="-342900">
              <a:buFont typeface="Arial" panose="020B0604020202020204" pitchFamily="34" charset="0"/>
              <a:buChar char="•"/>
            </a:pPr>
            <a:r>
              <a:rPr lang="en-US" b="1" dirty="0">
                <a:latin typeface="+mn-ea"/>
              </a:rPr>
              <a:t>Outcomes</a:t>
            </a:r>
            <a:r>
              <a:rPr lang="en-US" dirty="0">
                <a:latin typeface="+mn-ea"/>
              </a:rPr>
              <a:t>: information exchanged/lessons learned, TWP to be </a:t>
            </a:r>
            <a:r>
              <a:rPr lang="en-US" dirty="0" err="1" smtClean="0">
                <a:latin typeface="+mn-ea"/>
              </a:rPr>
              <a:t>finalised</a:t>
            </a:r>
            <a:r>
              <a:rPr lang="en-US" dirty="0" smtClean="0">
                <a:latin typeface="+mn-ea"/>
              </a:rPr>
              <a:t> </a:t>
            </a:r>
            <a:r>
              <a:rPr lang="en-US" dirty="0">
                <a:latin typeface="+mn-ea"/>
              </a:rPr>
              <a:t>after meeting, steps towards IGRC Call for Abstracts, next meeting options established.</a:t>
            </a:r>
          </a:p>
        </p:txBody>
      </p:sp>
      <p:sp>
        <p:nvSpPr>
          <p:cNvPr id="3" name="Titel 2"/>
          <p:cNvSpPr>
            <a:spLocks noGrp="1"/>
          </p:cNvSpPr>
          <p:nvPr>
            <p:ph type="title"/>
          </p:nvPr>
        </p:nvSpPr>
        <p:spPr>
          <a:xfrm>
            <a:off x="480291" y="327977"/>
            <a:ext cx="11484610" cy="705485"/>
          </a:xfrm>
        </p:spPr>
        <p:txBody>
          <a:bodyPr>
            <a:normAutofit/>
          </a:bodyPr>
          <a:lstStyle/>
          <a:p>
            <a:r>
              <a:rPr lang="nl-NL" dirty="0">
                <a:latin typeface="+mj-lt"/>
              </a:rPr>
              <a:t>First </a:t>
            </a:r>
            <a:r>
              <a:rPr lang="nl-NL" dirty="0" smtClean="0">
                <a:latin typeface="+mj-lt"/>
              </a:rPr>
              <a:t>Meeting</a:t>
            </a:r>
            <a:r>
              <a:rPr lang="nl-NL" dirty="0">
                <a:latin typeface="+mj-lt"/>
              </a:rPr>
              <a:t>: Amsterdam</a:t>
            </a:r>
            <a:endParaRPr lang="en-US" dirty="0">
              <a:latin typeface="+mj-lt"/>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67</a:t>
            </a:fld>
            <a:endParaRPr lang="en-US" altLang="zh-CN" dirty="0"/>
          </a:p>
        </p:txBody>
      </p:sp>
    </p:spTree>
    <p:extLst>
      <p:ext uri="{BB962C8B-B14F-4D97-AF65-F5344CB8AC3E}">
        <p14:creationId xmlns:p14="http://schemas.microsoft.com/office/powerpoint/2010/main" val="1153860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smtClean="0"/>
              <a:t>Activities and periodical results</a:t>
            </a:r>
            <a:endParaRPr lang="en-GB" dirty="0"/>
          </a:p>
        </p:txBody>
      </p:sp>
      <p:sp>
        <p:nvSpPr>
          <p:cNvPr id="4" name="矩形 3"/>
          <p:cNvSpPr/>
          <p:nvPr/>
        </p:nvSpPr>
        <p:spPr>
          <a:xfrm>
            <a:off x="569843" y="1363822"/>
            <a:ext cx="10442714" cy="4247317"/>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微软雅黑"/>
                <a:ea typeface="微软雅黑"/>
              </a:rPr>
              <a:t>The </a:t>
            </a:r>
            <a:r>
              <a:rPr kumimoji="0" lang="en-US" sz="1800" b="1" i="0" u="none" strike="noStrike" kern="1200" cap="none" spc="0" normalizeH="0" baseline="0" noProof="0" dirty="0" smtClean="0">
                <a:ln>
                  <a:noFill/>
                </a:ln>
                <a:solidFill>
                  <a:prstClr val="black"/>
                </a:solidFill>
                <a:effectLst/>
                <a:uLnTx/>
                <a:uFillTx/>
                <a:latin typeface="微软雅黑"/>
                <a:ea typeface="微软雅黑"/>
                <a:cs typeface="+mn-cs"/>
              </a:rPr>
              <a:t>Global Renewable &amp; Low-Carbon Gas Report </a:t>
            </a:r>
            <a:r>
              <a:rPr kumimoji="0" lang="en-US" sz="1800" b="0" i="0" u="none" strike="noStrike" kern="1200" cap="none" spc="0" normalizeH="0" baseline="0" noProof="0" dirty="0" smtClean="0">
                <a:ln>
                  <a:noFill/>
                </a:ln>
                <a:solidFill>
                  <a:prstClr val="black"/>
                </a:solidFill>
                <a:effectLst/>
                <a:uLnTx/>
                <a:uFillTx/>
                <a:latin typeface="微软雅黑"/>
                <a:ea typeface="微软雅黑"/>
                <a:cs typeface="+mn-cs"/>
              </a:rPr>
              <a:t>is a common effort together with Oxford Institute for Energy Studies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微软雅黑"/>
                <a:ea typeface="微软雅黑"/>
                <a:cs typeface="+mn-cs"/>
              </a:rPr>
              <a:t>Work on the report was initiated in 2021 following the realization that gasses play a crucial role in de-carbonization of the global energy system</a:t>
            </a:r>
          </a:p>
          <a:p>
            <a:pPr marL="342900" lvl="0" indent="-342900">
              <a:lnSpc>
                <a:spcPct val="150000"/>
              </a:lnSpc>
              <a:buFont typeface="Arial" panose="020B0604020202020204" pitchFamily="34" charset="0"/>
              <a:buChar char="•"/>
              <a:defRPr/>
            </a:pPr>
            <a:r>
              <a:rPr kumimoji="0" lang="en-US" sz="1800" b="0" i="0" u="none" strike="noStrike" kern="1200" cap="none" spc="0" normalizeH="0" baseline="0" noProof="0" dirty="0" smtClean="0">
                <a:ln>
                  <a:noFill/>
                </a:ln>
                <a:solidFill>
                  <a:prstClr val="black"/>
                </a:solidFill>
                <a:effectLst/>
                <a:uLnTx/>
                <a:uFillTx/>
                <a:latin typeface="微软雅黑"/>
                <a:ea typeface="微软雅黑"/>
                <a:cs typeface="+mn-cs"/>
              </a:rPr>
              <a:t>First questionnaire has seen in-depth response from limited countries, leading to a report that as yet has to prove its value over other reports (e.g., IEA Global Hydrogen Review), see</a:t>
            </a:r>
            <a:r>
              <a:rPr lang="en-US" dirty="0">
                <a:solidFill>
                  <a:prstClr val="black"/>
                </a:solidFill>
                <a:latin typeface="微软雅黑"/>
              </a:rPr>
              <a:t> </a:t>
            </a:r>
            <a:r>
              <a:rPr lang="en-US" dirty="0">
                <a:solidFill>
                  <a:prstClr val="black"/>
                </a:solidFill>
                <a:latin typeface="微软雅黑"/>
                <a:hlinkClick r:id="rId2"/>
              </a:rPr>
              <a:t>https://www.igu.org/resources/global-renewable-low-carbon-gas-report</a:t>
            </a:r>
            <a:r>
              <a:rPr lang="en-US" dirty="0" smtClean="0">
                <a:solidFill>
                  <a:prstClr val="black"/>
                </a:solidFill>
                <a:latin typeface="微软雅黑"/>
                <a:hlinkClick r:id="rId2"/>
              </a:rPr>
              <a:t>/</a:t>
            </a:r>
            <a:r>
              <a:rPr lang="en-US" dirty="0" smtClean="0">
                <a:solidFill>
                  <a:prstClr val="black"/>
                </a:solidFill>
                <a:latin typeface="微软雅黑"/>
              </a:rPr>
              <a:t>, </a:t>
            </a:r>
            <a:endParaRPr kumimoji="0" lang="en-US" sz="1800" b="0" i="0" u="none" strike="noStrike" kern="1200" cap="none" spc="0" normalizeH="0" baseline="0" noProof="0" dirty="0" smtClean="0">
              <a:ln>
                <a:noFill/>
              </a:ln>
              <a:solidFill>
                <a:prstClr val="black"/>
              </a:solidFill>
              <a:effectLst/>
              <a:uLnTx/>
              <a:uFillTx/>
              <a:latin typeface="微软雅黑"/>
              <a:ea typeface="微软雅黑"/>
              <a:cs typeface="+mn-cs"/>
            </a:endParaRPr>
          </a:p>
          <a:p>
            <a:pPr marL="342900" lvl="0" indent="-342900">
              <a:lnSpc>
                <a:spcPct val="150000"/>
              </a:lnSpc>
              <a:buFont typeface="Arial" panose="020B0604020202020204" pitchFamily="34" charset="0"/>
              <a:buChar char="•"/>
              <a:defRPr/>
            </a:pPr>
            <a:r>
              <a:rPr kumimoji="0" lang="en-US" sz="1800" b="0" i="0" u="none" strike="noStrike" kern="1200" cap="none" spc="0" normalizeH="0" baseline="0" noProof="0" dirty="0" smtClean="0">
                <a:ln>
                  <a:noFill/>
                </a:ln>
                <a:solidFill>
                  <a:prstClr val="black"/>
                </a:solidFill>
                <a:effectLst/>
                <a:uLnTx/>
                <a:uFillTx/>
                <a:latin typeface="微软雅黑"/>
                <a:ea typeface="微软雅黑"/>
                <a:cs typeface="+mn-cs"/>
              </a:rPr>
              <a:t>This years questionnaire has been sent, response including draft country focus </a:t>
            </a:r>
            <a:r>
              <a:rPr lang="en-US" dirty="0">
                <a:solidFill>
                  <a:prstClr val="black"/>
                </a:solidFill>
                <a:latin typeface="微软雅黑"/>
              </a:rPr>
              <a:t>section is being </a:t>
            </a:r>
            <a:r>
              <a:rPr lang="en-US" dirty="0" smtClean="0">
                <a:solidFill>
                  <a:prstClr val="black"/>
                </a:solidFill>
                <a:latin typeface="微软雅黑"/>
              </a:rPr>
              <a:t>processed; </a:t>
            </a:r>
            <a:r>
              <a:rPr lang="en-US" i="1" dirty="0" smtClean="0">
                <a:solidFill>
                  <a:prstClr val="black"/>
                </a:solidFill>
                <a:latin typeface="微软雅黑"/>
              </a:rPr>
              <a:t>response has been limited</a:t>
            </a:r>
          </a:p>
          <a:p>
            <a:pPr marL="342900" lvl="0" indent="-342900">
              <a:lnSpc>
                <a:spcPct val="150000"/>
              </a:lnSpc>
              <a:buFont typeface="Arial" panose="020B0604020202020204" pitchFamily="34" charset="0"/>
              <a:buChar char="•"/>
              <a:defRPr/>
            </a:pPr>
            <a:r>
              <a:rPr lang="en-GB" dirty="0">
                <a:solidFill>
                  <a:prstClr val="black"/>
                </a:solidFill>
                <a:latin typeface="微软雅黑"/>
                <a:ea typeface="微软雅黑"/>
              </a:rPr>
              <a:t>From next year onwards, the report will be embedded into regular Committee work</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68</a:t>
            </a:fld>
            <a:endParaRPr lang="en-US" altLang="zh-CN"/>
          </a:p>
        </p:txBody>
      </p:sp>
    </p:spTree>
    <p:extLst>
      <p:ext uri="{BB962C8B-B14F-4D97-AF65-F5344CB8AC3E}">
        <p14:creationId xmlns:p14="http://schemas.microsoft.com/office/powerpoint/2010/main" val="4097782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17905" y="1609726"/>
            <a:ext cx="7819022" cy="2400300"/>
          </a:xfrm>
        </p:spPr>
        <p:txBody>
          <a:bodyPr>
            <a:normAutofit/>
          </a:bodyPr>
          <a:lstStyle/>
          <a:p>
            <a:pPr algn="ctr">
              <a:lnSpc>
                <a:spcPct val="150000"/>
              </a:lnSpc>
            </a:pPr>
            <a:r>
              <a:rPr lang="en-US" dirty="0" smtClean="0"/>
              <a:t>LNG </a:t>
            </a:r>
            <a:r>
              <a:rPr lang="en-US" altLang="ja-JP" dirty="0" smtClean="0"/>
              <a:t>Committee</a:t>
            </a:r>
            <a:br>
              <a:rPr lang="en-US" altLang="ja-JP" dirty="0" smtClean="0"/>
            </a:br>
            <a:r>
              <a:rPr lang="en-US" altLang="ja-JP" sz="1400" dirty="0"/>
              <a:t>Chair : Mi </a:t>
            </a:r>
            <a:r>
              <a:rPr lang="en-US" altLang="ja-JP" sz="1400" dirty="0" smtClean="0"/>
              <a:t>Jung </a:t>
            </a:r>
            <a:r>
              <a:rPr lang="en-US" altLang="ja-JP" sz="1400" dirty="0"/>
              <a:t>Nam (</a:t>
            </a:r>
            <a:r>
              <a:rPr lang="en-US" altLang="ja-JP" sz="1400" dirty="0" smtClean="0"/>
              <a:t>Kogas)</a:t>
            </a:r>
            <a:r>
              <a:rPr lang="en-US" altLang="ja-JP" sz="1400" dirty="0"/>
              <a:t/>
            </a:r>
            <a:br>
              <a:rPr lang="en-US" altLang="ja-JP" sz="1400" dirty="0"/>
            </a:br>
            <a:r>
              <a:rPr lang="en-US" altLang="ja-JP" sz="1400" dirty="0"/>
              <a:t>Vice Chair : </a:t>
            </a:r>
            <a:r>
              <a:rPr lang="en-US" altLang="ja-JP" sz="1400" dirty="0" smtClean="0"/>
              <a:t>Atsuo Kanno </a:t>
            </a:r>
            <a:r>
              <a:rPr lang="en-US" altLang="ja-JP" sz="1400" dirty="0"/>
              <a:t>(Osaka Gas)</a:t>
            </a:r>
            <a:br>
              <a:rPr lang="en-US" altLang="ja-JP" sz="1400" dirty="0"/>
            </a:br>
            <a:r>
              <a:rPr lang="en-US" altLang="ja-JP" sz="1400" dirty="0"/>
              <a:t>Secretary : Eun Ju Lee (Kogas)</a:t>
            </a:r>
            <a:r>
              <a:rPr lang="en-GB" altLang="ko-KR" sz="1400" dirty="0"/>
              <a:t> </a:t>
            </a:r>
            <a:endParaRPr lang="en-GB" sz="2200" dirty="0"/>
          </a:p>
        </p:txBody>
      </p:sp>
    </p:spTree>
    <p:extLst>
      <p:ext uri="{BB962C8B-B14F-4D97-AF65-F5344CB8AC3E}">
        <p14:creationId xmlns:p14="http://schemas.microsoft.com/office/powerpoint/2010/main" val="159537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685212" y="2368935"/>
            <a:ext cx="6825605" cy="676139"/>
          </a:xfrm>
        </p:spPr>
        <p:txBody>
          <a:bodyPr/>
          <a:lstStyle/>
          <a:p>
            <a:pPr algn="ctr"/>
            <a:r>
              <a:rPr lang="en-US" altLang="zh-CN" dirty="0">
                <a:ea typeface="微软雅黑" panose="020B0503020204020204" charset="-122"/>
              </a:rPr>
              <a:t>Message from IGU </a:t>
            </a:r>
            <a:r>
              <a:rPr lang="en-US" altLang="zh-CN" dirty="0" smtClean="0">
                <a:ea typeface="微软雅黑" panose="020B0503020204020204" charset="-122"/>
              </a:rPr>
              <a:t>President</a:t>
            </a:r>
            <a:endParaRPr lang="zh-CN" altLang="en-US" dirty="0">
              <a:ea typeface="微软雅黑" panose="020B0503020204020204" charset="-122"/>
            </a:endParaRPr>
          </a:p>
        </p:txBody>
      </p:sp>
      <p:sp>
        <p:nvSpPr>
          <p:cNvPr id="4" name="副标题 3"/>
          <p:cNvSpPr>
            <a:spLocks noGrp="1"/>
          </p:cNvSpPr>
          <p:nvPr>
            <p:ph type="subTitle" idx="1"/>
          </p:nvPr>
        </p:nvSpPr>
        <p:spPr/>
        <p:txBody>
          <a:bodyPr/>
          <a:lstStyle/>
          <a:p>
            <a:r>
              <a:rPr lang="en-US" altLang="zh-CN" dirty="0"/>
              <a:t>2</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7</a:t>
            </a:fld>
            <a:endParaRPr lang="en-US" altLang="zh-CN"/>
          </a:p>
        </p:txBody>
      </p:sp>
    </p:spTree>
    <p:extLst>
      <p:ext uri="{BB962C8B-B14F-4D97-AF65-F5344CB8AC3E}">
        <p14:creationId xmlns:p14="http://schemas.microsoft.com/office/powerpoint/2010/main" val="37900195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8AB03742-9D0A-4E22-9053-6F5A35273132}"/>
              </a:ext>
            </a:extLst>
          </p:cNvPr>
          <p:cNvSpPr>
            <a:spLocks noGrp="1"/>
          </p:cNvSpPr>
          <p:nvPr>
            <p:ph type="title"/>
          </p:nvPr>
        </p:nvSpPr>
        <p:spPr/>
        <p:txBody>
          <a:bodyPr/>
          <a:lstStyle/>
          <a:p>
            <a:r>
              <a:rPr kumimoji="0" lang="en-US" altLang="ko-KR" sz="3200" b="1" i="0" u="none" strike="noStrike" kern="1200" cap="none" spc="50" normalizeH="0" baseline="0" noProof="0" dirty="0" smtClean="0">
                <a:ln>
                  <a:noFill/>
                </a:ln>
                <a:solidFill>
                  <a:srgbClr val="0066B3"/>
                </a:solidFill>
                <a:effectLst/>
                <a:uLnTx/>
                <a:uFillTx/>
                <a:latin typeface="微软雅黑"/>
                <a:ea typeface="微软雅黑"/>
                <a:cs typeface="+mj-cs"/>
              </a:rPr>
              <a:t>LNG Committee Meeting Summary</a:t>
            </a:r>
            <a:endParaRPr kumimoji="1" lang="ja-JP" altLang="en-US" dirty="0"/>
          </a:p>
        </p:txBody>
      </p:sp>
      <p:sp>
        <p:nvSpPr>
          <p:cNvPr id="7" name="テキスト プレースホルダー 1">
            <a:extLst>
              <a:ext uri="{FF2B5EF4-FFF2-40B4-BE49-F238E27FC236}">
                <a16:creationId xmlns="" xmlns:a16="http://schemas.microsoft.com/office/drawing/2014/main" id="{A8D44E9B-121B-4CDD-9DA9-00E6AAD5D2C8}"/>
              </a:ext>
            </a:extLst>
          </p:cNvPr>
          <p:cNvSpPr txBox="1">
            <a:spLocks/>
          </p:cNvSpPr>
          <p:nvPr/>
        </p:nvSpPr>
        <p:spPr>
          <a:xfrm>
            <a:off x="355600" y="1418763"/>
            <a:ext cx="11484610" cy="4282662"/>
          </a:xfrm>
          <a:prstGeom prst="rect">
            <a:avLst/>
          </a:prstGeom>
        </p:spPr>
        <p:txBody>
          <a:bodyPr vert="horz" lIns="90000" tIns="46800" rIns="90000" bIns="46800" rtlCol="0">
            <a:normAutofit lnSpcReduction="10000"/>
          </a:bodyPr>
          <a:lstStyle>
            <a:lvl1pPr marL="0" indent="0" algn="just" defTabSz="914400" rtl="0" eaLnBrk="1" fontAlgn="auto" latinLnBrk="0" hangingPunct="1">
              <a:lnSpc>
                <a:spcPct val="150000"/>
              </a:lnSpc>
              <a:spcBef>
                <a:spcPts val="300"/>
              </a:spcBef>
              <a:spcAft>
                <a:spcPts val="1200"/>
              </a:spcAft>
              <a:buFont typeface="Arial" panose="020B0604020202020204" pitchFamily="34" charset="0"/>
              <a:buNone/>
              <a:defRPr sz="2000" b="0" u="none" strike="noStrike" kern="1200" cap="none" spc="50" normalizeH="0" baseline="0">
                <a:solidFill>
                  <a:srgbClr val="445469"/>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Arial" panose="020B0604020202020204" pitchFamily="34" charset="0"/>
              <a:buChar char="•"/>
            </a:pPr>
            <a:r>
              <a:rPr kumimoji="1" lang="en-US" altLang="ja-JP" dirty="0" smtClean="0">
                <a:solidFill>
                  <a:schemeClr val="tx1"/>
                </a:solidFill>
              </a:rPr>
              <a:t>LNG Committee meeting held online on September 26, 2022 (31 members attended)</a:t>
            </a:r>
          </a:p>
          <a:p>
            <a:pPr marL="342900" indent="-342900">
              <a:lnSpc>
                <a:spcPct val="120000"/>
              </a:lnSpc>
              <a:buFont typeface="Arial" panose="020B0604020202020204" pitchFamily="34" charset="0"/>
              <a:buChar char="•"/>
            </a:pPr>
            <a:r>
              <a:rPr kumimoji="1" lang="en-US" altLang="ja-JP" dirty="0" smtClean="0">
                <a:solidFill>
                  <a:schemeClr val="tx1"/>
                </a:solidFill>
              </a:rPr>
              <a:t>Leaders of each Study Group </a:t>
            </a:r>
            <a:r>
              <a:rPr kumimoji="1" lang="en-US" altLang="ko-KR" dirty="0" smtClean="0">
                <a:solidFill>
                  <a:schemeClr val="tx1"/>
                </a:solidFill>
              </a:rPr>
              <a:t>were</a:t>
            </a:r>
            <a:r>
              <a:rPr kumimoji="1" lang="ko-KR" altLang="en-US" dirty="0" smtClean="0">
                <a:solidFill>
                  <a:schemeClr val="tx1"/>
                </a:solidFill>
              </a:rPr>
              <a:t> </a:t>
            </a:r>
            <a:r>
              <a:rPr kumimoji="1" lang="en-US" altLang="ko-KR" dirty="0" smtClean="0">
                <a:solidFill>
                  <a:schemeClr val="tx1"/>
                </a:solidFill>
              </a:rPr>
              <a:t>selected </a:t>
            </a:r>
            <a:r>
              <a:rPr kumimoji="1" lang="en-US" altLang="ja-JP" dirty="0" smtClean="0">
                <a:solidFill>
                  <a:schemeClr val="tx1"/>
                </a:solidFill>
              </a:rPr>
              <a:t>and each SG held their 1</a:t>
            </a:r>
            <a:r>
              <a:rPr kumimoji="1" lang="en-US" altLang="ja-JP" baseline="30000" dirty="0" smtClean="0">
                <a:solidFill>
                  <a:schemeClr val="tx1"/>
                </a:solidFill>
              </a:rPr>
              <a:t>st</a:t>
            </a:r>
            <a:r>
              <a:rPr kumimoji="1" lang="en-US" altLang="ja-JP" dirty="0" smtClean="0">
                <a:solidFill>
                  <a:schemeClr val="tx1"/>
                </a:solidFill>
              </a:rPr>
              <a:t> meeting in October</a:t>
            </a:r>
          </a:p>
          <a:p>
            <a:pPr>
              <a:lnSpc>
                <a:spcPct val="120000"/>
              </a:lnSpc>
            </a:pPr>
            <a:r>
              <a:rPr kumimoji="1" lang="en-US" altLang="ja-JP" dirty="0">
                <a:solidFill>
                  <a:schemeClr val="tx1"/>
                </a:solidFill>
              </a:rPr>
              <a:t> </a:t>
            </a:r>
            <a:r>
              <a:rPr kumimoji="1" lang="en-US" altLang="ja-JP" dirty="0" smtClean="0">
                <a:solidFill>
                  <a:schemeClr val="tx1"/>
                </a:solidFill>
              </a:rPr>
              <a:t>   - SG 1 Leader : Mr. Kim Nak-Gyun (Kogas)</a:t>
            </a:r>
          </a:p>
          <a:p>
            <a:pPr>
              <a:lnSpc>
                <a:spcPct val="120000"/>
              </a:lnSpc>
            </a:pPr>
            <a:r>
              <a:rPr kumimoji="1" lang="en-US" altLang="ja-JP" dirty="0" smtClean="0">
                <a:solidFill>
                  <a:schemeClr val="tx1"/>
                </a:solidFill>
              </a:rPr>
              <a:t>    - SG2 Leader : </a:t>
            </a:r>
            <a:r>
              <a:rPr kumimoji="1" lang="en-US" altLang="ja-JP" dirty="0">
                <a:solidFill>
                  <a:schemeClr val="tx1"/>
                </a:solidFill>
              </a:rPr>
              <a:t>Mr. Amine </a:t>
            </a:r>
            <a:r>
              <a:rPr kumimoji="1" lang="en-US" altLang="ja-JP" dirty="0" smtClean="0">
                <a:solidFill>
                  <a:schemeClr val="tx1"/>
                </a:solidFill>
              </a:rPr>
              <a:t>Yacef </a:t>
            </a:r>
            <a:r>
              <a:rPr kumimoji="1" lang="en-US" altLang="ja-JP" dirty="0">
                <a:solidFill>
                  <a:schemeClr val="tx1"/>
                </a:solidFill>
              </a:rPr>
              <a:t>(Qatar Gas</a:t>
            </a:r>
            <a:r>
              <a:rPr kumimoji="1" lang="en-US" altLang="ja-JP" dirty="0" smtClean="0">
                <a:solidFill>
                  <a:schemeClr val="tx1"/>
                </a:solidFill>
              </a:rPr>
              <a:t>)</a:t>
            </a:r>
          </a:p>
          <a:p>
            <a:pPr>
              <a:lnSpc>
                <a:spcPct val="120000"/>
              </a:lnSpc>
            </a:pPr>
            <a:r>
              <a:rPr kumimoji="1" lang="en-US" altLang="ja-JP" dirty="0" smtClean="0">
                <a:solidFill>
                  <a:schemeClr val="tx1"/>
                </a:solidFill>
              </a:rPr>
              <a:t>    - SG3 Leader : Mr. Atsuo Kanno (Osaka Gas)</a:t>
            </a:r>
            <a:endParaRPr kumimoji="1" lang="en-US" altLang="ja-JP" dirty="0">
              <a:solidFill>
                <a:schemeClr val="tx1"/>
              </a:solidFill>
            </a:endParaRPr>
          </a:p>
          <a:p>
            <a:pPr marL="342900" indent="-342900">
              <a:lnSpc>
                <a:spcPct val="120000"/>
              </a:lnSpc>
              <a:buFont typeface="Arial" panose="020B0604020202020204" pitchFamily="34" charset="0"/>
              <a:buChar char="•"/>
            </a:pPr>
            <a:r>
              <a:rPr kumimoji="1" lang="en-US" altLang="ja-JP" dirty="0" smtClean="0">
                <a:solidFill>
                  <a:schemeClr val="tx1"/>
                </a:solidFill>
              </a:rPr>
              <a:t>CNOOC presented the status and plan of IGU World LNG Report (PM : Mr. Wang Kai) </a:t>
            </a:r>
          </a:p>
          <a:p>
            <a:pPr>
              <a:lnSpc>
                <a:spcPct val="120000"/>
              </a:lnSpc>
            </a:pPr>
            <a:r>
              <a:rPr kumimoji="1" lang="en-US" altLang="ja-JP" dirty="0">
                <a:solidFill>
                  <a:schemeClr val="tx1"/>
                </a:solidFill>
              </a:rPr>
              <a:t> </a:t>
            </a:r>
            <a:r>
              <a:rPr kumimoji="1" lang="en-US" altLang="ja-JP" dirty="0" smtClean="0">
                <a:solidFill>
                  <a:schemeClr val="tx1"/>
                </a:solidFill>
              </a:rPr>
              <a:t>    - 1</a:t>
            </a:r>
            <a:r>
              <a:rPr kumimoji="1" lang="en-US" altLang="ja-JP" baseline="30000" dirty="0" smtClean="0">
                <a:solidFill>
                  <a:schemeClr val="tx1"/>
                </a:solidFill>
              </a:rPr>
              <a:t>st</a:t>
            </a:r>
            <a:r>
              <a:rPr kumimoji="1" lang="en-US" altLang="ja-JP" dirty="0" smtClean="0">
                <a:solidFill>
                  <a:schemeClr val="tx1"/>
                </a:solidFill>
              </a:rPr>
              <a:t> draft of the report will be out January 2023</a:t>
            </a:r>
          </a:p>
          <a:p>
            <a:pPr marL="342900" indent="-342900">
              <a:lnSpc>
                <a:spcPct val="120000"/>
              </a:lnSpc>
              <a:buFont typeface="Arial" panose="020B0604020202020204" pitchFamily="34" charset="0"/>
              <a:buChar char="•"/>
            </a:pPr>
            <a:r>
              <a:rPr kumimoji="1" lang="en-US" altLang="ja-JP" dirty="0" smtClean="0">
                <a:solidFill>
                  <a:schemeClr val="tx1"/>
                </a:solidFill>
              </a:rPr>
              <a:t>Next Committee meeting planned to be held on 1Q of 2023 in the Republic of Korea</a:t>
            </a:r>
            <a:endParaRPr kumimoji="1" lang="en-US" altLang="ja-JP" dirty="0">
              <a:solidFill>
                <a:schemeClr val="tx1"/>
              </a:solidFill>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70</a:t>
            </a:fld>
            <a:endParaRPr lang="en-US" altLang="zh-CN"/>
          </a:p>
        </p:txBody>
      </p:sp>
    </p:spTree>
    <p:extLst>
      <p:ext uri="{BB962C8B-B14F-4D97-AF65-F5344CB8AC3E}">
        <p14:creationId xmlns:p14="http://schemas.microsoft.com/office/powerpoint/2010/main" val="33515680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8AB03742-9D0A-4E22-9053-6F5A35273132}"/>
              </a:ext>
            </a:extLst>
          </p:cNvPr>
          <p:cNvSpPr>
            <a:spLocks noGrp="1"/>
          </p:cNvSpPr>
          <p:nvPr>
            <p:ph type="title"/>
          </p:nvPr>
        </p:nvSpPr>
        <p:spPr/>
        <p:txBody>
          <a:bodyPr/>
          <a:lstStyle/>
          <a:p>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Study Group </a:t>
            </a:r>
            <a:r>
              <a:rPr kumimoji="0" lang="en-GB" altLang="ko-KR" sz="3200" b="1" i="0" u="none" strike="noStrike" kern="1200" cap="none" spc="50" normalizeH="0" baseline="0" noProof="0" dirty="0" smtClean="0">
                <a:ln>
                  <a:noFill/>
                </a:ln>
                <a:solidFill>
                  <a:srgbClr val="0066B3"/>
                </a:solidFill>
                <a:effectLst/>
                <a:uLnTx/>
                <a:uFillTx/>
                <a:latin typeface="微软雅黑"/>
                <a:ea typeface="微软雅黑"/>
                <a:cs typeface="+mj-cs"/>
              </a:rPr>
              <a:t>1</a:t>
            </a:r>
            <a:r>
              <a:rPr kumimoji="0" lang="ja-JP" altLang="en-US" sz="3200" b="1" i="0" u="none" strike="noStrike" kern="1200" cap="none" spc="50" normalizeH="0" baseline="0" noProof="0" dirty="0" smtClean="0">
                <a:ln>
                  <a:noFill/>
                </a:ln>
                <a:solidFill>
                  <a:srgbClr val="0066B3"/>
                </a:solidFill>
                <a:effectLst/>
                <a:uLnTx/>
                <a:uFillTx/>
                <a:latin typeface="微软雅黑"/>
                <a:ea typeface="微软雅黑"/>
                <a:cs typeface="+mj-cs"/>
              </a:rPr>
              <a:t> </a:t>
            </a:r>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 Theme and </a:t>
            </a:r>
            <a:r>
              <a:rPr kumimoji="0" lang="en-GB" altLang="ko-KR" sz="3200" b="1" i="0" u="none" strike="noStrike" kern="1200" cap="none" spc="50" normalizeH="0" baseline="0" noProof="0" dirty="0" smtClean="0">
                <a:ln>
                  <a:noFill/>
                </a:ln>
                <a:solidFill>
                  <a:srgbClr val="0066B3"/>
                </a:solidFill>
                <a:effectLst/>
                <a:uLnTx/>
                <a:uFillTx/>
                <a:latin typeface="微软雅黑"/>
                <a:ea typeface="微软雅黑"/>
                <a:cs typeface="+mj-cs"/>
              </a:rPr>
              <a:t>Objective</a:t>
            </a:r>
            <a:endParaRPr kumimoji="1" lang="ja-JP" altLang="en-US" dirty="0"/>
          </a:p>
        </p:txBody>
      </p:sp>
      <p:sp>
        <p:nvSpPr>
          <p:cNvPr id="5" name="文本占位符 1">
            <a:extLst>
              <a:ext uri="{FF2B5EF4-FFF2-40B4-BE49-F238E27FC236}">
                <a16:creationId xmlns="" xmlns:a16="http://schemas.microsoft.com/office/drawing/2014/main" id="{6B19EF12-6E55-4C16-BB2A-82DE495D54A3}"/>
              </a:ext>
            </a:extLst>
          </p:cNvPr>
          <p:cNvSpPr>
            <a:spLocks noGrp="1"/>
          </p:cNvSpPr>
          <p:nvPr>
            <p:ph type="body" sz="half" idx="2"/>
          </p:nvPr>
        </p:nvSpPr>
        <p:spPr>
          <a:xfrm>
            <a:off x="558800" y="1427797"/>
            <a:ext cx="11484610" cy="4649470"/>
          </a:xfrm>
          <a:ln>
            <a:noFill/>
          </a:ln>
        </p:spPr>
        <p:txBody>
          <a:bodyPr>
            <a:noAutofit/>
          </a:bodyPr>
          <a:lstStyle/>
          <a:p>
            <a:pPr algn="l">
              <a:lnSpc>
                <a:spcPct val="100000"/>
              </a:lnSpc>
              <a:spcBef>
                <a:spcPts val="0"/>
              </a:spcBef>
              <a:spcAft>
                <a:spcPts val="0"/>
              </a:spcAft>
            </a:pPr>
            <a:r>
              <a:rPr lang="en-US" altLang="ja-JP" sz="2800"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Theme</a:t>
            </a:r>
          </a:p>
          <a:p>
            <a:pPr algn="l">
              <a:lnSpc>
                <a:spcPct val="100000"/>
              </a:lnSpc>
              <a:spcBef>
                <a:spcPts val="0"/>
              </a:spcBef>
              <a:spcAft>
                <a:spcPts val="0"/>
              </a:spcAft>
            </a:pPr>
            <a:r>
              <a:rPr lang="ja-JP" altLang="ja-JP" kern="100" dirty="0">
                <a:latin typeface="Calibri" panose="020F0502020204030204" pitchFamily="34" charset="0"/>
                <a:ea typeface="Meiryo UI" panose="020B0604030504040204" pitchFamily="50" charset="-128"/>
                <a:cs typeface="Calibri" panose="020F0502020204030204" pitchFamily="34" charset="0"/>
              </a:rPr>
              <a:t> </a:t>
            </a:r>
            <a:r>
              <a:rPr lang="en-US" altLang="ja-JP" b="1" kern="100" dirty="0">
                <a:latin typeface="Calibri" panose="020F0502020204030204" pitchFamily="34" charset="0"/>
                <a:ea typeface="ＭＳ 明朝" panose="02020609040205080304" pitchFamily="17" charset="-128"/>
                <a:cs typeface="Calibri" panose="020F0502020204030204" pitchFamily="34" charset="0"/>
              </a:rPr>
              <a:t>“Market Evolution – LNG Commoditization”</a:t>
            </a:r>
          </a:p>
          <a:p>
            <a:pPr algn="l">
              <a:lnSpc>
                <a:spcPct val="100000"/>
              </a:lnSpc>
              <a:spcBef>
                <a:spcPts val="0"/>
              </a:spcBef>
              <a:spcAft>
                <a:spcPts val="0"/>
              </a:spcAft>
            </a:pPr>
            <a:r>
              <a:rPr lang="en-US" altLang="ja-JP" b="1" kern="100" dirty="0">
                <a:latin typeface="Calibri" panose="020F0502020204030204" pitchFamily="34" charset="0"/>
                <a:ea typeface="ＭＳ 明朝" panose="02020609040205080304" pitchFamily="17" charset="-128"/>
                <a:cs typeface="Calibri" panose="020F0502020204030204" pitchFamily="34" charset="0"/>
              </a:rPr>
              <a:t>   - LNG Market evolution – growing the LNG spot market and commoditization</a:t>
            </a:r>
          </a:p>
          <a:p>
            <a:pPr algn="l">
              <a:lnSpc>
                <a:spcPct val="100000"/>
              </a:lnSpc>
              <a:spcBef>
                <a:spcPts val="0"/>
              </a:spcBef>
              <a:spcAft>
                <a:spcPts val="0"/>
              </a:spcAft>
            </a:pPr>
            <a:r>
              <a:rPr lang="en-US" altLang="ja-JP" b="1" kern="100" dirty="0">
                <a:latin typeface="Calibri" panose="020F0502020204030204" pitchFamily="34" charset="0"/>
                <a:ea typeface="ＭＳ 明朝" panose="02020609040205080304" pitchFamily="17" charset="-128"/>
                <a:cs typeface="Calibri" panose="020F0502020204030204" pitchFamily="34" charset="0"/>
              </a:rPr>
              <a:t>   - Establishment of potential LNG hubs, LNG Project’s strategies toward changing market</a:t>
            </a:r>
            <a:endParaRPr lang="ja-JP" altLang="ja-JP" sz="2400" b="1" kern="100" dirty="0">
              <a:latin typeface="Calibri" panose="020F0502020204030204" pitchFamily="34" charset="0"/>
              <a:ea typeface="ＭＳ 明朝" panose="02020609040205080304" pitchFamily="17" charset="-128"/>
              <a:cs typeface="Calibri" panose="020F0502020204030204" pitchFamily="34" charset="0"/>
            </a:endParaRPr>
          </a:p>
          <a:p>
            <a:pPr algn="l">
              <a:lnSpc>
                <a:spcPct val="100000"/>
              </a:lnSpc>
              <a:spcBef>
                <a:spcPts val="0"/>
              </a:spcBef>
              <a:spcAft>
                <a:spcPts val="0"/>
              </a:spcAft>
            </a:pPr>
            <a:endParaRPr lang="en-US" altLang="ja-JP" sz="2400" b="1" u="sng"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lvl="0" algn="l">
              <a:lnSpc>
                <a:spcPct val="100000"/>
              </a:lnSpc>
              <a:spcBef>
                <a:spcPts val="0"/>
              </a:spcBef>
              <a:spcAft>
                <a:spcPts val="0"/>
              </a:spcAft>
              <a:defRPr/>
            </a:pPr>
            <a:r>
              <a:rPr lang="en-US" altLang="ja-JP" sz="2400"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Background</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LNG has been growing fast and is even expected to grow further.</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Even in the era toward carbon neutrality, LNG is proving itself as indispensable fuel.</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More flexibility and liquidity is needed to reach the world and become true global commodity.</a:t>
            </a:r>
            <a:endParaRPr lang="en-US" altLang="ja-JP" sz="2400"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algn="l">
              <a:lnSpc>
                <a:spcPct val="100000"/>
              </a:lnSpc>
              <a:spcBef>
                <a:spcPts val="0"/>
              </a:spcBef>
              <a:spcAft>
                <a:spcPts val="0"/>
              </a:spcAft>
            </a:pPr>
            <a:endParaRPr lang="en-US" altLang="ja-JP" sz="2400"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algn="l">
              <a:lnSpc>
                <a:spcPct val="100000"/>
              </a:lnSpc>
              <a:spcBef>
                <a:spcPts val="0"/>
              </a:spcBef>
              <a:spcAft>
                <a:spcPts val="0"/>
              </a:spcAft>
            </a:pPr>
            <a:r>
              <a:rPr lang="en-US" altLang="ja-JP" sz="2400"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Objective</a:t>
            </a:r>
          </a:p>
          <a:p>
            <a:pPr algn="l">
              <a:lnSpc>
                <a:spcPct val="100000"/>
              </a:lnSpc>
              <a:spcBef>
                <a:spcPts val="0"/>
              </a:spcBef>
              <a:spcAft>
                <a:spcPts val="0"/>
              </a:spcAft>
            </a:pPr>
            <a:r>
              <a:rPr lang="en-US" altLang="ja-JP" dirty="0" err="1">
                <a:solidFill>
                  <a:srgbClr val="000066"/>
                </a:solidFill>
                <a:latin typeface="Calibri" panose="020F0502020204030204" pitchFamily="34" charset="0"/>
                <a:ea typeface="Meiryo UI" panose="020B0604030504040204" pitchFamily="50" charset="-128"/>
                <a:cs typeface="Calibri" panose="020F0502020204030204" pitchFamily="34" charset="0"/>
              </a:rPr>
              <a:t>SG1</a:t>
            </a: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 will make suggestions of strategy to industry players and policy to policymakers, in order to ensure more flexibility and liquidity in LNG </a:t>
            </a:r>
            <a:r>
              <a:rPr lang="en-US" altLang="ja-JP" dirty="0" smtClean="0">
                <a:solidFill>
                  <a:srgbClr val="000066"/>
                </a:solidFill>
                <a:latin typeface="Calibri" panose="020F0502020204030204" pitchFamily="34" charset="0"/>
                <a:ea typeface="Meiryo UI" panose="020B0604030504040204" pitchFamily="50" charset="-128"/>
                <a:cs typeface="Calibri" panose="020F0502020204030204" pitchFamily="34" charset="0"/>
              </a:rPr>
              <a:t>market toward commoditization.</a:t>
            </a:r>
            <a:endPar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71</a:t>
            </a:fld>
            <a:endParaRPr lang="en-US" altLang="zh-CN"/>
          </a:p>
        </p:txBody>
      </p:sp>
    </p:spTree>
    <p:extLst>
      <p:ext uri="{BB962C8B-B14F-4D97-AF65-F5344CB8AC3E}">
        <p14:creationId xmlns:p14="http://schemas.microsoft.com/office/powerpoint/2010/main" val="3267689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矢印: 下 22">
            <a:extLst>
              <a:ext uri="{FF2B5EF4-FFF2-40B4-BE49-F238E27FC236}">
                <a16:creationId xmlns="" xmlns:a16="http://schemas.microsoft.com/office/drawing/2014/main" id="{3A28D20E-8FBA-4893-90EB-B63FAB1AE38C}"/>
              </a:ext>
            </a:extLst>
          </p:cNvPr>
          <p:cNvSpPr/>
          <p:nvPr/>
        </p:nvSpPr>
        <p:spPr>
          <a:xfrm>
            <a:off x="4812707" y="5214618"/>
            <a:ext cx="1007165" cy="374408"/>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8" name="矢印: 下 22">
            <a:extLst>
              <a:ext uri="{FF2B5EF4-FFF2-40B4-BE49-F238E27FC236}">
                <a16:creationId xmlns="" xmlns:a16="http://schemas.microsoft.com/office/drawing/2014/main" id="{3A28D20E-8FBA-4893-90EB-B63FAB1AE38C}"/>
              </a:ext>
            </a:extLst>
          </p:cNvPr>
          <p:cNvSpPr/>
          <p:nvPr/>
        </p:nvSpPr>
        <p:spPr>
          <a:xfrm>
            <a:off x="4812707" y="4304405"/>
            <a:ext cx="1007165" cy="389105"/>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2" name="矢印: 下 21">
            <a:extLst>
              <a:ext uri="{FF2B5EF4-FFF2-40B4-BE49-F238E27FC236}">
                <a16:creationId xmlns="" xmlns:a16="http://schemas.microsoft.com/office/drawing/2014/main" id="{1DCA5966-55AE-4BF7-A819-8213B4284C5D}"/>
              </a:ext>
            </a:extLst>
          </p:cNvPr>
          <p:cNvSpPr/>
          <p:nvPr/>
        </p:nvSpPr>
        <p:spPr>
          <a:xfrm>
            <a:off x="2581541" y="2010701"/>
            <a:ext cx="1007165" cy="1818349"/>
          </a:xfrm>
          <a:prstGeom prst="downArrow">
            <a:avLst>
              <a:gd name="adj1" fmla="val 50000"/>
              <a:gd name="adj2" fmla="val 53947"/>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3" name="矢印: 下 22">
            <a:extLst>
              <a:ext uri="{FF2B5EF4-FFF2-40B4-BE49-F238E27FC236}">
                <a16:creationId xmlns="" xmlns:a16="http://schemas.microsoft.com/office/drawing/2014/main" id="{3A28D20E-8FBA-4893-90EB-B63FAB1AE38C}"/>
              </a:ext>
            </a:extLst>
          </p:cNvPr>
          <p:cNvSpPr/>
          <p:nvPr/>
        </p:nvSpPr>
        <p:spPr>
          <a:xfrm>
            <a:off x="4812707" y="2010701"/>
            <a:ext cx="1007165" cy="1818349"/>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4" name="矢印: 下 23">
            <a:extLst>
              <a:ext uri="{FF2B5EF4-FFF2-40B4-BE49-F238E27FC236}">
                <a16:creationId xmlns="" xmlns:a16="http://schemas.microsoft.com/office/drawing/2014/main" id="{E5A2D358-C177-4883-88A3-AE192F2BA7FC}"/>
              </a:ext>
            </a:extLst>
          </p:cNvPr>
          <p:cNvSpPr/>
          <p:nvPr/>
        </p:nvSpPr>
        <p:spPr>
          <a:xfrm>
            <a:off x="7079233" y="2010701"/>
            <a:ext cx="1007165" cy="1818349"/>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 name="文本占位符 1"/>
          <p:cNvSpPr>
            <a:spLocks noGrp="1"/>
          </p:cNvSpPr>
          <p:nvPr>
            <p:ph type="body" sz="half" idx="2"/>
          </p:nvPr>
        </p:nvSpPr>
        <p:spPr>
          <a:xfrm>
            <a:off x="368852" y="1054834"/>
            <a:ext cx="11484610" cy="450574"/>
          </a:xfrm>
          <a:ln>
            <a:noFill/>
          </a:ln>
        </p:spPr>
        <p:txBody>
          <a:bodyPr>
            <a:noAutofit/>
          </a:bodyPr>
          <a:lstStyle/>
          <a:p>
            <a:pPr>
              <a:lnSpc>
                <a:spcPct val="100000"/>
              </a:lnSpc>
              <a:spcBef>
                <a:spcPts val="600"/>
              </a:spcBef>
              <a:spcAft>
                <a:spcPts val="0"/>
              </a:spcAft>
            </a:pPr>
            <a:r>
              <a:rPr lang="en-US" altLang="ja-JP" sz="2400" b="1" dirty="0">
                <a:solidFill>
                  <a:srgbClr val="000066"/>
                </a:solidFill>
                <a:latin typeface="Calibri" panose="020F0502020204030204" pitchFamily="34" charset="0"/>
                <a:cs typeface="Calibri" panose="020F0502020204030204" pitchFamily="34" charset="0"/>
              </a:rPr>
              <a:t>Milestone and timing to be confirmed with Coordination committee.</a:t>
            </a:r>
          </a:p>
          <a:p>
            <a:pPr>
              <a:lnSpc>
                <a:spcPct val="100000"/>
              </a:lnSpc>
              <a:spcBef>
                <a:spcPts val="600"/>
              </a:spcBef>
              <a:spcAft>
                <a:spcPts val="0"/>
              </a:spcAft>
            </a:pPr>
            <a:r>
              <a:rPr lang="en-US" altLang="ja-JP" sz="2400" b="1" dirty="0">
                <a:solidFill>
                  <a:schemeClr val="tx1"/>
                </a:solidFill>
                <a:latin typeface="Calibri" panose="020F0502020204030204" pitchFamily="34" charset="0"/>
                <a:cs typeface="Calibri" panose="020F0502020204030204" pitchFamily="34" charset="0"/>
              </a:rPr>
              <a:t> </a:t>
            </a:r>
          </a:p>
        </p:txBody>
      </p:sp>
      <p:sp>
        <p:nvSpPr>
          <p:cNvPr id="3" name="标题 2"/>
          <p:cNvSpPr>
            <a:spLocks noGrp="1"/>
          </p:cNvSpPr>
          <p:nvPr>
            <p:ph type="title"/>
          </p:nvPr>
        </p:nvSpPr>
        <p:spPr>
          <a:ln w="19050">
            <a:noFill/>
          </a:ln>
        </p:spPr>
        <p:txBody>
          <a:bodyPr>
            <a:noAutofit/>
          </a:bodyPr>
          <a:lstStyle/>
          <a:p>
            <a:r>
              <a:rPr lang="en-GB" altLang="ko-KR" spc="50" dirty="0">
                <a:latin typeface="+mn-ea"/>
              </a:rPr>
              <a:t>Study Group </a:t>
            </a:r>
            <a:r>
              <a:rPr lang="en-GB" altLang="ko-KR" spc="50" dirty="0" smtClean="0">
                <a:latin typeface="+mn-ea"/>
              </a:rPr>
              <a:t>1</a:t>
            </a:r>
            <a:r>
              <a:rPr lang="ja-JP" altLang="en-US" spc="50" dirty="0" smtClean="0">
                <a:latin typeface="+mn-ea"/>
              </a:rPr>
              <a:t> </a:t>
            </a:r>
            <a:r>
              <a:rPr lang="en-GB" altLang="ko-KR" spc="50" dirty="0">
                <a:latin typeface="+mn-ea"/>
              </a:rPr>
              <a:t>: </a:t>
            </a:r>
            <a:r>
              <a:rPr lang="en-GB" altLang="ko-KR" spc="50" dirty="0" smtClean="0">
                <a:latin typeface="+mn-ea"/>
              </a:rPr>
              <a:t>Work Plan</a:t>
            </a:r>
            <a:endParaRPr lang="en-GB" dirty="0">
              <a:solidFill>
                <a:srgbClr val="FF0000"/>
              </a:solidFill>
            </a:endParaRPr>
          </a:p>
        </p:txBody>
      </p:sp>
      <p:sp>
        <p:nvSpPr>
          <p:cNvPr id="5" name="正方形/長方形 4">
            <a:extLst>
              <a:ext uri="{FF2B5EF4-FFF2-40B4-BE49-F238E27FC236}">
                <a16:creationId xmlns="" xmlns:a16="http://schemas.microsoft.com/office/drawing/2014/main" id="{6A9C3B52-47FF-4CFA-AB5B-0896D4F81B01}"/>
              </a:ext>
            </a:extLst>
          </p:cNvPr>
          <p:cNvSpPr/>
          <p:nvPr/>
        </p:nvSpPr>
        <p:spPr>
          <a:xfrm>
            <a:off x="1779814" y="1522712"/>
            <a:ext cx="7160079"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Section 1: Problems in LNG market of each</a:t>
            </a:r>
            <a:endPar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正方形/長方形 8">
            <a:extLst>
              <a:ext uri="{FF2B5EF4-FFF2-40B4-BE49-F238E27FC236}">
                <a16:creationId xmlns="" xmlns:a16="http://schemas.microsoft.com/office/drawing/2014/main" id="{0736D713-E2EC-49D5-AD5D-6A94EF904666}"/>
              </a:ext>
            </a:extLst>
          </p:cNvPr>
          <p:cNvSpPr/>
          <p:nvPr/>
        </p:nvSpPr>
        <p:spPr>
          <a:xfrm>
            <a:off x="1974124" y="3139955"/>
            <a:ext cx="1948070" cy="45057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Market </a:t>
            </a: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1</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正方形/長方形 11">
            <a:extLst>
              <a:ext uri="{FF2B5EF4-FFF2-40B4-BE49-F238E27FC236}">
                <a16:creationId xmlns="" xmlns:a16="http://schemas.microsoft.com/office/drawing/2014/main" id="{68FD5EFE-26C2-45D4-BFE5-99EE73C661E2}"/>
              </a:ext>
            </a:extLst>
          </p:cNvPr>
          <p:cNvSpPr/>
          <p:nvPr/>
        </p:nvSpPr>
        <p:spPr>
          <a:xfrm>
            <a:off x="4359672" y="3139955"/>
            <a:ext cx="1948070" cy="45057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Market 2</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正方形/長方形 12">
            <a:extLst>
              <a:ext uri="{FF2B5EF4-FFF2-40B4-BE49-F238E27FC236}">
                <a16:creationId xmlns="" xmlns:a16="http://schemas.microsoft.com/office/drawing/2014/main" id="{D9B7413F-700D-43B8-AD61-CA1410BB1912}"/>
              </a:ext>
            </a:extLst>
          </p:cNvPr>
          <p:cNvSpPr/>
          <p:nvPr/>
        </p:nvSpPr>
        <p:spPr>
          <a:xfrm>
            <a:off x="6719847" y="3139954"/>
            <a:ext cx="1948070" cy="44801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Market 3</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a:extLst>
              <a:ext uri="{FF2B5EF4-FFF2-40B4-BE49-F238E27FC236}">
                <a16:creationId xmlns="" xmlns:a16="http://schemas.microsoft.com/office/drawing/2014/main" id="{A1108CFD-293A-483E-B9F1-EF56E748A9C2}"/>
              </a:ext>
            </a:extLst>
          </p:cNvPr>
          <p:cNvSpPr txBox="1"/>
          <p:nvPr/>
        </p:nvSpPr>
        <p:spPr>
          <a:xfrm>
            <a:off x="9643220" y="2514301"/>
            <a:ext cx="2414067" cy="461665"/>
          </a:xfrm>
          <a:prstGeom prst="rect">
            <a:avLst/>
          </a:prstGeom>
          <a:noFill/>
        </p:spPr>
        <p:txBody>
          <a:bodyPr wrap="square">
            <a:spAutoFit/>
          </a:bodyPr>
          <a:lstStyle/>
          <a:p>
            <a:pPr algn="ctr"/>
            <a:r>
              <a:rPr lang="en-US" altLang="ja-JP" sz="2400" dirty="0">
                <a:solidFill>
                  <a:prstClr val="black"/>
                </a:solidFill>
                <a:latin typeface="Calibri" panose="020F0502020204030204" pitchFamily="34" charset="0"/>
                <a:ea typeface="微软雅黑"/>
                <a:cs typeface="Calibri" panose="020F0502020204030204" pitchFamily="34" charset="0"/>
              </a:rPr>
              <a:t>2022.10</a:t>
            </a:r>
            <a:r>
              <a:rPr lang="ja-JP" altLang="en-US" sz="2400" dirty="0">
                <a:solidFill>
                  <a:prstClr val="black"/>
                </a:solidFill>
                <a:latin typeface="Calibri" panose="020F0502020204030204" pitchFamily="34" charset="0"/>
                <a:ea typeface="微软雅黑"/>
                <a:cs typeface="Calibri" panose="020F0502020204030204" pitchFamily="34" charset="0"/>
              </a:rPr>
              <a:t>～</a:t>
            </a:r>
            <a:r>
              <a:rPr lang="en-US" altLang="ja-JP" sz="2400" dirty="0" smtClean="0">
                <a:solidFill>
                  <a:prstClr val="black"/>
                </a:solidFill>
                <a:latin typeface="Calibri" panose="020F0502020204030204" pitchFamily="34" charset="0"/>
                <a:ea typeface="微软雅黑"/>
                <a:cs typeface="Calibri" panose="020F0502020204030204" pitchFamily="34" charset="0"/>
              </a:rPr>
              <a:t>2023.3</a:t>
            </a:r>
            <a:endParaRPr lang="ja-JP" altLang="en-US" sz="24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 xmlns:a16="http://schemas.microsoft.com/office/drawing/2014/main" id="{948115E2-46A5-468E-A984-2FF72FB8A02A}"/>
              </a:ext>
            </a:extLst>
          </p:cNvPr>
          <p:cNvSpPr txBox="1"/>
          <p:nvPr/>
        </p:nvSpPr>
        <p:spPr>
          <a:xfrm>
            <a:off x="391998" y="1522758"/>
            <a:ext cx="1239078" cy="461665"/>
          </a:xfrm>
          <a:prstGeom prst="rect">
            <a:avLst/>
          </a:prstGeom>
          <a:noFill/>
        </p:spPr>
        <p:txBody>
          <a:bodyPr wrap="square">
            <a:spAutoFit/>
          </a:bodyPr>
          <a:lstStyle/>
          <a:p>
            <a:pPr algn="ctr"/>
            <a:r>
              <a:rPr lang="en-US" altLang="ja-JP" sz="2400" dirty="0" smtClean="0">
                <a:solidFill>
                  <a:prstClr val="black"/>
                </a:solidFill>
                <a:latin typeface="Calibri" panose="020F0502020204030204" pitchFamily="34" charset="0"/>
                <a:ea typeface="微软雅黑"/>
                <a:cs typeface="Calibri" panose="020F0502020204030204" pitchFamily="34" charset="0"/>
              </a:rPr>
              <a:t>STEP 1</a:t>
            </a:r>
            <a:endParaRPr lang="ja-JP" altLang="en-US" sz="2400" dirty="0">
              <a:latin typeface="Calibri" panose="020F0502020204030204" pitchFamily="34" charset="0"/>
              <a:cs typeface="Calibri" panose="020F0502020204030204" pitchFamily="34" charset="0"/>
            </a:endParaRPr>
          </a:p>
        </p:txBody>
      </p:sp>
      <p:sp>
        <p:nvSpPr>
          <p:cNvPr id="27" name="テキスト ボックス 26">
            <a:extLst>
              <a:ext uri="{FF2B5EF4-FFF2-40B4-BE49-F238E27FC236}">
                <a16:creationId xmlns="" xmlns:a16="http://schemas.microsoft.com/office/drawing/2014/main" id="{D84A4674-F4B6-4118-97E5-08F485C0A30A}"/>
              </a:ext>
            </a:extLst>
          </p:cNvPr>
          <p:cNvSpPr txBox="1"/>
          <p:nvPr/>
        </p:nvSpPr>
        <p:spPr>
          <a:xfrm>
            <a:off x="1779814" y="2101428"/>
            <a:ext cx="7160079" cy="923330"/>
          </a:xfrm>
          <a:prstGeom prst="rect">
            <a:avLst/>
          </a:prstGeom>
          <a:solidFill>
            <a:srgbClr val="FFE3BB">
              <a:alpha val="74902"/>
            </a:srgbClr>
          </a:solidFill>
        </p:spPr>
        <p:txBody>
          <a:bodyPr wrap="square">
            <a:spAutoFit/>
          </a:bodyPr>
          <a:lstStyle/>
          <a:p>
            <a:pPr marL="285750" indent="-285750" algn="just">
              <a:buFont typeface="Arial" panose="020B0604020202020204" pitchFamily="34" charset="0"/>
              <a:buChar char="•"/>
            </a:pPr>
            <a:r>
              <a:rPr lang="en-US" altLang="ja-JP" dirty="0" smtClean="0">
                <a:latin typeface="Calibri" panose="020F0502020204030204" pitchFamily="34" charset="0"/>
                <a:ea typeface="Meiryo UI" panose="020B0604030504040204" pitchFamily="50" charset="-128"/>
                <a:cs typeface="Calibri" panose="020F0502020204030204" pitchFamily="34" charset="0"/>
              </a:rPr>
              <a:t>Members review and summarize problems in LNG market of their own local market, which we know best.</a:t>
            </a:r>
          </a:p>
          <a:p>
            <a:pPr marL="285750" indent="-285750" algn="just">
              <a:buFont typeface="Arial" panose="020B0604020202020204" pitchFamily="34" charset="0"/>
              <a:buChar char="•"/>
            </a:pPr>
            <a:r>
              <a:rPr lang="en-US" altLang="ja-JP" dirty="0" smtClean="0">
                <a:latin typeface="Calibri" panose="020F0502020204030204" pitchFamily="34" charset="0"/>
                <a:ea typeface="Meiryo UI" panose="020B0604030504040204" pitchFamily="50" charset="-128"/>
                <a:cs typeface="Calibri" panose="020F0502020204030204" pitchFamily="34" charset="0"/>
              </a:rPr>
              <a:t>Will provide us specific and in-depth understanding of current status.</a:t>
            </a:r>
            <a:endParaRPr lang="ja-JP" altLang="en-US" dirty="0">
              <a:latin typeface="Calibri" panose="020F0502020204030204" pitchFamily="34" charset="0"/>
              <a:ea typeface="Meiryo UI" panose="020B0604030504040204" pitchFamily="50" charset="-128"/>
              <a:cs typeface="Calibri" panose="020F0502020204030204" pitchFamily="34" charset="0"/>
            </a:endParaRPr>
          </a:p>
        </p:txBody>
      </p:sp>
      <p:sp>
        <p:nvSpPr>
          <p:cNvPr id="31" name="テキスト ボックス 17">
            <a:extLst>
              <a:ext uri="{FF2B5EF4-FFF2-40B4-BE49-F238E27FC236}">
                <a16:creationId xmlns="" xmlns:a16="http://schemas.microsoft.com/office/drawing/2014/main" id="{948115E2-46A5-468E-A984-2FF72FB8A02A}"/>
              </a:ext>
            </a:extLst>
          </p:cNvPr>
          <p:cNvSpPr txBox="1"/>
          <p:nvPr/>
        </p:nvSpPr>
        <p:spPr>
          <a:xfrm>
            <a:off x="391998" y="3811894"/>
            <a:ext cx="1239078" cy="461665"/>
          </a:xfrm>
          <a:prstGeom prst="rect">
            <a:avLst/>
          </a:prstGeom>
          <a:noFill/>
        </p:spPr>
        <p:txBody>
          <a:bodyPr wrap="square">
            <a:spAutoFit/>
          </a:bodyPr>
          <a:lstStyle/>
          <a:p>
            <a:pPr algn="ctr"/>
            <a:r>
              <a:rPr lang="en-US" altLang="ja-JP" sz="2400" dirty="0" smtClean="0">
                <a:solidFill>
                  <a:prstClr val="black"/>
                </a:solidFill>
                <a:latin typeface="Calibri" panose="020F0502020204030204" pitchFamily="34" charset="0"/>
                <a:ea typeface="微软雅黑"/>
                <a:cs typeface="Calibri" panose="020F0502020204030204" pitchFamily="34" charset="0"/>
              </a:rPr>
              <a:t>STEP 2</a:t>
            </a:r>
            <a:endParaRPr lang="ja-JP" altLang="en-US" sz="2400" dirty="0">
              <a:latin typeface="Calibri" panose="020F0502020204030204" pitchFamily="34" charset="0"/>
              <a:cs typeface="Calibri" panose="020F0502020204030204" pitchFamily="34" charset="0"/>
            </a:endParaRPr>
          </a:p>
        </p:txBody>
      </p:sp>
      <p:sp>
        <p:nvSpPr>
          <p:cNvPr id="32" name="正方形/長方形 4">
            <a:extLst>
              <a:ext uri="{FF2B5EF4-FFF2-40B4-BE49-F238E27FC236}">
                <a16:creationId xmlns="" xmlns:a16="http://schemas.microsoft.com/office/drawing/2014/main" id="{6A9C3B52-47FF-4CFA-AB5B-0896D4F81B01}"/>
              </a:ext>
            </a:extLst>
          </p:cNvPr>
          <p:cNvSpPr/>
          <p:nvPr/>
        </p:nvSpPr>
        <p:spPr>
          <a:xfrm>
            <a:off x="1779814" y="3820885"/>
            <a:ext cx="7160079"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Section 2: Required solution in LNG market</a:t>
            </a:r>
            <a:endPar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33" name="正方形/長方形 4">
            <a:extLst>
              <a:ext uri="{FF2B5EF4-FFF2-40B4-BE49-F238E27FC236}">
                <a16:creationId xmlns="" xmlns:a16="http://schemas.microsoft.com/office/drawing/2014/main" id="{6A9C3B52-47FF-4CFA-AB5B-0896D4F81B01}"/>
              </a:ext>
            </a:extLst>
          </p:cNvPr>
          <p:cNvSpPr/>
          <p:nvPr/>
        </p:nvSpPr>
        <p:spPr>
          <a:xfrm>
            <a:off x="1779814" y="4704955"/>
            <a:ext cx="7160079"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solidFill>
                  <a:srgbClr val="445469"/>
                </a:solidFill>
                <a:latin typeface="Calibri" panose="020F0502020204030204" pitchFamily="34" charset="0"/>
                <a:ea typeface="Meiryo UI" panose="020B0604030504040204" pitchFamily="50" charset="-128"/>
                <a:cs typeface="Calibri" panose="020F0502020204030204" pitchFamily="34" charset="0"/>
              </a:rPr>
              <a:t>Section 3: Strategy &amp; Policy for LNG market</a:t>
            </a:r>
            <a:endPar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37" name="テキスト ボックス 17">
            <a:extLst>
              <a:ext uri="{FF2B5EF4-FFF2-40B4-BE49-F238E27FC236}">
                <a16:creationId xmlns="" xmlns:a16="http://schemas.microsoft.com/office/drawing/2014/main" id="{948115E2-46A5-468E-A984-2FF72FB8A02A}"/>
              </a:ext>
            </a:extLst>
          </p:cNvPr>
          <p:cNvSpPr txBox="1"/>
          <p:nvPr/>
        </p:nvSpPr>
        <p:spPr>
          <a:xfrm>
            <a:off x="391998" y="4691453"/>
            <a:ext cx="1239078" cy="461665"/>
          </a:xfrm>
          <a:prstGeom prst="rect">
            <a:avLst/>
          </a:prstGeom>
          <a:noFill/>
        </p:spPr>
        <p:txBody>
          <a:bodyPr wrap="square">
            <a:spAutoFit/>
          </a:bodyPr>
          <a:lstStyle/>
          <a:p>
            <a:pPr algn="ctr"/>
            <a:r>
              <a:rPr lang="en-US" altLang="ja-JP" sz="2400" dirty="0" smtClean="0">
                <a:solidFill>
                  <a:prstClr val="black"/>
                </a:solidFill>
                <a:latin typeface="Calibri" panose="020F0502020204030204" pitchFamily="34" charset="0"/>
                <a:ea typeface="微软雅黑"/>
                <a:cs typeface="Calibri" panose="020F0502020204030204" pitchFamily="34" charset="0"/>
              </a:rPr>
              <a:t>STEP 3</a:t>
            </a:r>
            <a:endParaRPr lang="ja-JP" altLang="en-US" sz="2400" dirty="0">
              <a:latin typeface="Calibri" panose="020F0502020204030204" pitchFamily="34" charset="0"/>
              <a:cs typeface="Calibri" panose="020F0502020204030204" pitchFamily="34" charset="0"/>
            </a:endParaRPr>
          </a:p>
        </p:txBody>
      </p:sp>
      <p:sp>
        <p:nvSpPr>
          <p:cNvPr id="42" name="四角形: 角を丸くする 27">
            <a:extLst>
              <a:ext uri="{FF2B5EF4-FFF2-40B4-BE49-F238E27FC236}">
                <a16:creationId xmlns="" xmlns:a16="http://schemas.microsoft.com/office/drawing/2014/main" id="{B6FF49FD-9572-4C42-95EB-BEEF7DD5846B}"/>
              </a:ext>
            </a:extLst>
          </p:cNvPr>
          <p:cNvSpPr/>
          <p:nvPr/>
        </p:nvSpPr>
        <p:spPr>
          <a:xfrm>
            <a:off x="2012078" y="5612804"/>
            <a:ext cx="6643257" cy="428834"/>
          </a:xfrm>
          <a:prstGeom prst="roundRect">
            <a:avLst/>
          </a:prstGeom>
          <a:solidFill>
            <a:schemeClr val="accent1">
              <a:lumMod val="20000"/>
              <a:lumOff val="80000"/>
            </a:schemeClr>
          </a:solidFill>
          <a:ln w="28575">
            <a:solidFill>
              <a:srgbClr val="445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WGC</a:t>
            </a:r>
            <a:r>
              <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2025</a:t>
            </a:r>
            <a:r>
              <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Beijing</a:t>
            </a:r>
            <a:endPar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6" name="오른쪽 중괄호 5"/>
          <p:cNvSpPr/>
          <p:nvPr/>
        </p:nvSpPr>
        <p:spPr>
          <a:xfrm>
            <a:off x="9209243" y="1566654"/>
            <a:ext cx="375628" cy="24180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3" name="오른쪽 중괄호 42"/>
          <p:cNvSpPr/>
          <p:nvPr/>
        </p:nvSpPr>
        <p:spPr>
          <a:xfrm>
            <a:off x="9209243" y="4107155"/>
            <a:ext cx="375628" cy="85673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4" name="오른쪽 중괄호 43"/>
          <p:cNvSpPr/>
          <p:nvPr/>
        </p:nvSpPr>
        <p:spPr>
          <a:xfrm>
            <a:off x="9209243" y="5151666"/>
            <a:ext cx="375628" cy="93837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5" name="テキスト ボックス 15">
            <a:extLst>
              <a:ext uri="{FF2B5EF4-FFF2-40B4-BE49-F238E27FC236}">
                <a16:creationId xmlns="" xmlns:a16="http://schemas.microsoft.com/office/drawing/2014/main" id="{A1108CFD-293A-483E-B9F1-EF56E748A9C2}"/>
              </a:ext>
            </a:extLst>
          </p:cNvPr>
          <p:cNvSpPr txBox="1"/>
          <p:nvPr/>
        </p:nvSpPr>
        <p:spPr>
          <a:xfrm>
            <a:off x="9643221" y="4304688"/>
            <a:ext cx="2350116" cy="461665"/>
          </a:xfrm>
          <a:prstGeom prst="rect">
            <a:avLst/>
          </a:prstGeom>
          <a:noFill/>
        </p:spPr>
        <p:txBody>
          <a:bodyPr wrap="square">
            <a:spAutoFit/>
          </a:bodyPr>
          <a:lstStyle/>
          <a:p>
            <a:pPr algn="ctr"/>
            <a:r>
              <a:rPr lang="en-US" altLang="ja-JP" sz="2400" dirty="0" smtClean="0">
                <a:solidFill>
                  <a:prstClr val="black"/>
                </a:solidFill>
                <a:latin typeface="Calibri" panose="020F0502020204030204" pitchFamily="34" charset="0"/>
                <a:ea typeface="微软雅黑"/>
                <a:cs typeface="Calibri" panose="020F0502020204030204" pitchFamily="34" charset="0"/>
              </a:rPr>
              <a:t>2023.4</a:t>
            </a:r>
            <a:r>
              <a:rPr lang="ja-JP" altLang="en-US" sz="2400" dirty="0" smtClean="0">
                <a:solidFill>
                  <a:prstClr val="black"/>
                </a:solidFill>
                <a:latin typeface="Calibri" panose="020F0502020204030204" pitchFamily="34" charset="0"/>
                <a:ea typeface="微软雅黑"/>
                <a:cs typeface="Calibri" panose="020F0502020204030204" pitchFamily="34" charset="0"/>
              </a:rPr>
              <a:t>～</a:t>
            </a:r>
            <a:r>
              <a:rPr lang="en-US" altLang="ja-JP" sz="2400" dirty="0" smtClean="0">
                <a:solidFill>
                  <a:prstClr val="black"/>
                </a:solidFill>
                <a:latin typeface="Calibri" panose="020F0502020204030204" pitchFamily="34" charset="0"/>
                <a:ea typeface="微软雅黑"/>
                <a:cs typeface="Calibri" panose="020F0502020204030204" pitchFamily="34" charset="0"/>
              </a:rPr>
              <a:t>2024.3</a:t>
            </a:r>
            <a:endParaRPr lang="ja-JP" altLang="en-US" sz="2400" dirty="0">
              <a:latin typeface="Calibri" panose="020F0502020204030204" pitchFamily="34" charset="0"/>
              <a:cs typeface="Calibri" panose="020F0502020204030204" pitchFamily="34" charset="0"/>
            </a:endParaRPr>
          </a:p>
        </p:txBody>
      </p:sp>
      <p:sp>
        <p:nvSpPr>
          <p:cNvPr id="46" name="テキスト ボックス 15">
            <a:extLst>
              <a:ext uri="{FF2B5EF4-FFF2-40B4-BE49-F238E27FC236}">
                <a16:creationId xmlns="" xmlns:a16="http://schemas.microsoft.com/office/drawing/2014/main" id="{A1108CFD-293A-483E-B9F1-EF56E748A9C2}"/>
              </a:ext>
            </a:extLst>
          </p:cNvPr>
          <p:cNvSpPr txBox="1"/>
          <p:nvPr/>
        </p:nvSpPr>
        <p:spPr>
          <a:xfrm>
            <a:off x="9643221" y="5390020"/>
            <a:ext cx="2350116" cy="461665"/>
          </a:xfrm>
          <a:prstGeom prst="rect">
            <a:avLst/>
          </a:prstGeom>
          <a:noFill/>
        </p:spPr>
        <p:txBody>
          <a:bodyPr wrap="square">
            <a:spAutoFit/>
          </a:bodyPr>
          <a:lstStyle/>
          <a:p>
            <a:pPr algn="ctr"/>
            <a:r>
              <a:rPr lang="en-US" altLang="ja-JP" sz="2400" dirty="0" smtClean="0">
                <a:solidFill>
                  <a:prstClr val="black"/>
                </a:solidFill>
                <a:latin typeface="Calibri" panose="020F0502020204030204" pitchFamily="34" charset="0"/>
                <a:ea typeface="微软雅黑"/>
                <a:cs typeface="Calibri" panose="020F0502020204030204" pitchFamily="34" charset="0"/>
              </a:rPr>
              <a:t>2024.4</a:t>
            </a:r>
            <a:r>
              <a:rPr lang="ja-JP" altLang="en-US" sz="2400" dirty="0" smtClean="0">
                <a:solidFill>
                  <a:prstClr val="black"/>
                </a:solidFill>
                <a:latin typeface="Calibri" panose="020F0502020204030204" pitchFamily="34" charset="0"/>
                <a:ea typeface="微软雅黑"/>
                <a:cs typeface="Calibri" panose="020F0502020204030204" pitchFamily="34" charset="0"/>
              </a:rPr>
              <a:t>～</a:t>
            </a:r>
            <a:r>
              <a:rPr lang="en-US" altLang="ja-JP" sz="2400" dirty="0" smtClean="0">
                <a:solidFill>
                  <a:prstClr val="black"/>
                </a:solidFill>
                <a:latin typeface="Calibri" panose="020F0502020204030204" pitchFamily="34" charset="0"/>
                <a:ea typeface="微软雅黑"/>
                <a:cs typeface="Calibri" panose="020F0502020204030204" pitchFamily="34" charset="0"/>
              </a:rPr>
              <a:t>2025.3</a:t>
            </a:r>
            <a:endParaRPr lang="ja-JP" altLang="en-US" sz="2400" dirty="0">
              <a:latin typeface="Calibri" panose="020F0502020204030204" pitchFamily="34" charset="0"/>
              <a:cs typeface="Calibri" panose="020F0502020204030204" pitchFamily="34" charset="0"/>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t>72</a:t>
            </a:fld>
            <a:endParaRPr lang="en-US" altLang="zh-CN"/>
          </a:p>
        </p:txBody>
      </p:sp>
    </p:spTree>
    <p:extLst>
      <p:ext uri="{BB962C8B-B14F-4D97-AF65-F5344CB8AC3E}">
        <p14:creationId xmlns:p14="http://schemas.microsoft.com/office/powerpoint/2010/main" val="345376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8AB03742-9D0A-4E22-9053-6F5A35273132}"/>
              </a:ext>
            </a:extLst>
          </p:cNvPr>
          <p:cNvSpPr>
            <a:spLocks noGrp="1"/>
          </p:cNvSpPr>
          <p:nvPr>
            <p:ph type="title"/>
          </p:nvPr>
        </p:nvSpPr>
        <p:spPr/>
        <p:txBody>
          <a:bodyPr/>
          <a:lstStyle/>
          <a:p>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Study Group </a:t>
            </a:r>
            <a:r>
              <a:rPr kumimoji="0" lang="en-GB" altLang="ko-KR" sz="3200" b="1" i="0" u="none" strike="noStrike" kern="1200" cap="none" spc="50" normalizeH="0" baseline="0" noProof="0" dirty="0" smtClean="0">
                <a:ln>
                  <a:noFill/>
                </a:ln>
                <a:solidFill>
                  <a:srgbClr val="0066B3"/>
                </a:solidFill>
                <a:effectLst/>
                <a:uLnTx/>
                <a:uFillTx/>
                <a:latin typeface="微软雅黑"/>
                <a:ea typeface="微软雅黑"/>
                <a:cs typeface="+mj-cs"/>
              </a:rPr>
              <a:t>2</a:t>
            </a:r>
            <a:r>
              <a:rPr kumimoji="0" lang="ja-JP" altLang="en-US" sz="3200" b="1" i="0" u="none" strike="noStrike" kern="1200" cap="none" spc="50" normalizeH="0" baseline="0" noProof="0" dirty="0" smtClean="0">
                <a:ln>
                  <a:noFill/>
                </a:ln>
                <a:solidFill>
                  <a:srgbClr val="0066B3"/>
                </a:solidFill>
                <a:effectLst/>
                <a:uLnTx/>
                <a:uFillTx/>
                <a:latin typeface="微软雅黑"/>
                <a:ea typeface="微软雅黑"/>
                <a:cs typeface="+mj-cs"/>
              </a:rPr>
              <a:t> </a:t>
            </a:r>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 Theme and objective</a:t>
            </a:r>
            <a:endParaRPr kumimoji="1" lang="ja-JP" altLang="en-US" dirty="0"/>
          </a:p>
        </p:txBody>
      </p:sp>
      <p:sp>
        <p:nvSpPr>
          <p:cNvPr id="5" name="文本占位符 1">
            <a:extLst>
              <a:ext uri="{FF2B5EF4-FFF2-40B4-BE49-F238E27FC236}">
                <a16:creationId xmlns="" xmlns:a16="http://schemas.microsoft.com/office/drawing/2014/main" id="{6B19EF12-6E55-4C16-BB2A-82DE495D54A3}"/>
              </a:ext>
            </a:extLst>
          </p:cNvPr>
          <p:cNvSpPr>
            <a:spLocks noGrp="1"/>
          </p:cNvSpPr>
          <p:nvPr>
            <p:ph type="body" sz="half" idx="2"/>
          </p:nvPr>
        </p:nvSpPr>
        <p:spPr>
          <a:xfrm>
            <a:off x="528955" y="1188720"/>
            <a:ext cx="11137900" cy="4812348"/>
          </a:xfrm>
          <a:ln>
            <a:noFill/>
          </a:ln>
        </p:spPr>
        <p:txBody>
          <a:bodyPr>
            <a:noAutofit/>
          </a:bodyPr>
          <a:lstStyle/>
          <a:p>
            <a:pPr algn="l">
              <a:lnSpc>
                <a:spcPct val="100000"/>
              </a:lnSpc>
              <a:spcBef>
                <a:spcPts val="0"/>
              </a:spcBef>
              <a:spcAft>
                <a:spcPts val="0"/>
              </a:spcAft>
            </a:pPr>
            <a:r>
              <a:rPr lang="en-US" altLang="ja-JP" sz="1800"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Theme</a:t>
            </a:r>
          </a:p>
          <a:p>
            <a:pPr marL="285750" indent="-285750">
              <a:lnSpc>
                <a:spcPct val="100000"/>
              </a:lnSpc>
              <a:buFont typeface="Arial" panose="020B0604020202020204" pitchFamily="34" charset="0"/>
              <a:buChar char="•"/>
            </a:pPr>
            <a:r>
              <a:rPr lang="en-US" altLang="ja-JP" sz="1800" b="1" kern="100" dirty="0" smtClean="0">
                <a:latin typeface="Calibri" panose="020F0502020204030204" pitchFamily="34" charset="0"/>
                <a:ea typeface="ＭＳ 明朝" panose="02020609040205080304" pitchFamily="17" charset="-128"/>
                <a:cs typeface="Calibri" panose="020F0502020204030204" pitchFamily="34" charset="0"/>
              </a:rPr>
              <a:t>Carbon </a:t>
            </a:r>
            <a:r>
              <a:rPr lang="en-US" altLang="ko-KR" sz="1800" b="1" dirty="0" smtClean="0">
                <a:solidFill>
                  <a:schemeClr val="tx1"/>
                </a:solidFill>
              </a:rPr>
              <a:t>Neutrality </a:t>
            </a:r>
            <a:r>
              <a:rPr lang="en-US" altLang="ko-KR" sz="1800" b="1" dirty="0">
                <a:solidFill>
                  <a:schemeClr val="tx1"/>
                </a:solidFill>
              </a:rPr>
              <a:t>Trends Impact on LNG Business, LNG </a:t>
            </a:r>
            <a:r>
              <a:rPr lang="en-US" altLang="ko-KR" sz="1800" b="1" dirty="0" smtClean="0">
                <a:solidFill>
                  <a:schemeClr val="tx1"/>
                </a:solidFill>
              </a:rPr>
              <a:t>Demand</a:t>
            </a:r>
            <a:r>
              <a:rPr lang="en-US" altLang="ko-KR" sz="1800" b="1" dirty="0">
                <a:solidFill>
                  <a:schemeClr val="tx1"/>
                </a:solidFill>
              </a:rPr>
              <a:t> </a:t>
            </a:r>
            <a:r>
              <a:rPr lang="en-US" altLang="ko-KR" sz="1800" b="1" dirty="0" smtClean="0">
                <a:solidFill>
                  <a:schemeClr val="tx1"/>
                </a:solidFill>
              </a:rPr>
              <a:t>and </a:t>
            </a:r>
            <a:r>
              <a:rPr lang="en-US" altLang="ko-KR" sz="1800" b="1" dirty="0">
                <a:solidFill>
                  <a:schemeClr val="tx1"/>
                </a:solidFill>
              </a:rPr>
              <a:t>Opportunities for </a:t>
            </a:r>
            <a:r>
              <a:rPr lang="en-US" altLang="ko-KR" sz="1800" b="1" dirty="0" smtClean="0">
                <a:solidFill>
                  <a:schemeClr val="tx1"/>
                </a:solidFill>
              </a:rPr>
              <a:t>LNG</a:t>
            </a:r>
          </a:p>
          <a:p>
            <a:pPr>
              <a:lnSpc>
                <a:spcPct val="80000"/>
              </a:lnSpc>
            </a:pPr>
            <a:r>
              <a:rPr lang="en-US" altLang="ko-KR" sz="1800" dirty="0" smtClean="0">
                <a:solidFill>
                  <a:schemeClr val="tx1"/>
                </a:solidFill>
              </a:rPr>
              <a:t>    - Energy </a:t>
            </a:r>
            <a:r>
              <a:rPr lang="en-US" altLang="ko-KR" sz="1800" dirty="0">
                <a:solidFill>
                  <a:schemeClr val="tx1"/>
                </a:solidFill>
              </a:rPr>
              <a:t>policies review and their impact on LNG market and value chain due to carbon </a:t>
            </a:r>
            <a:r>
              <a:rPr lang="en-US" altLang="ko-KR" sz="1800" dirty="0" smtClean="0">
                <a:solidFill>
                  <a:schemeClr val="tx1"/>
                </a:solidFill>
              </a:rPr>
              <a:t>neutrality</a:t>
            </a:r>
          </a:p>
          <a:p>
            <a:pPr>
              <a:lnSpc>
                <a:spcPct val="80000"/>
              </a:lnSpc>
            </a:pPr>
            <a:r>
              <a:rPr lang="en-US" altLang="ko-KR" sz="1800" dirty="0" smtClean="0">
                <a:solidFill>
                  <a:schemeClr val="tx1"/>
                </a:solidFill>
              </a:rPr>
              <a:t>    - Role </a:t>
            </a:r>
            <a:r>
              <a:rPr lang="en-US" altLang="ko-KR" sz="1800" dirty="0">
                <a:solidFill>
                  <a:schemeClr val="tx1"/>
                </a:solidFill>
              </a:rPr>
              <a:t>of LNG towards carbon neutrality era</a:t>
            </a:r>
          </a:p>
          <a:p>
            <a:pPr algn="l">
              <a:lnSpc>
                <a:spcPct val="80000"/>
              </a:lnSpc>
              <a:spcBef>
                <a:spcPts val="0"/>
              </a:spcBef>
              <a:spcAft>
                <a:spcPts val="0"/>
              </a:spcAft>
            </a:pPr>
            <a:endParaRPr lang="en-US" altLang="ja-JP" sz="1800" b="1" u="sng" dirty="0" smtClean="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algn="l">
              <a:lnSpc>
                <a:spcPct val="80000"/>
              </a:lnSpc>
              <a:spcBef>
                <a:spcPts val="0"/>
              </a:spcBef>
              <a:spcAft>
                <a:spcPts val="0"/>
              </a:spcAft>
            </a:pPr>
            <a:r>
              <a:rPr lang="en-US" altLang="ja-JP" sz="1800" b="1" u="sng" dirty="0" smtClean="0">
                <a:solidFill>
                  <a:srgbClr val="000066"/>
                </a:solidFill>
                <a:latin typeface="Calibri" panose="020F0502020204030204" pitchFamily="34" charset="0"/>
                <a:ea typeface="Meiryo UI" panose="020B0604030504040204" pitchFamily="50" charset="-128"/>
                <a:cs typeface="Calibri" panose="020F0502020204030204" pitchFamily="34" charset="0"/>
              </a:rPr>
              <a:t>Objective</a:t>
            </a:r>
          </a:p>
          <a:p>
            <a:pPr marL="285750" lvl="0" indent="-285750">
              <a:lnSpc>
                <a:spcPct val="80000"/>
              </a:lnSpc>
              <a:buFont typeface="Arial" panose="020B0604020202020204" pitchFamily="34" charset="0"/>
              <a:buChar char="•"/>
              <a:defRPr/>
            </a:pPr>
            <a:r>
              <a:rPr lang="en-US" altLang="ko-KR" sz="1800" dirty="0" smtClean="0">
                <a:solidFill>
                  <a:prstClr val="black"/>
                </a:solidFill>
              </a:rPr>
              <a:t>To </a:t>
            </a:r>
            <a:r>
              <a:rPr lang="en-US" altLang="ko-KR" sz="1800" dirty="0">
                <a:solidFill>
                  <a:prstClr val="black"/>
                </a:solidFill>
              </a:rPr>
              <a:t>review existing Energy and Climate policies in key LNG consuming </a:t>
            </a:r>
            <a:r>
              <a:rPr lang="en-US" altLang="ko-KR" sz="1800" dirty="0" smtClean="0">
                <a:solidFill>
                  <a:prstClr val="black"/>
                </a:solidFill>
              </a:rPr>
              <a:t>regions</a:t>
            </a:r>
          </a:p>
          <a:p>
            <a:pPr marL="342900" lvl="0" indent="-342900">
              <a:lnSpc>
                <a:spcPct val="80000"/>
              </a:lnSpc>
              <a:buFont typeface="Arial" panose="020B0604020202020204" pitchFamily="34" charset="0"/>
              <a:buChar char="•"/>
              <a:defRPr/>
            </a:pPr>
            <a:r>
              <a:rPr lang="en-US" altLang="ko-KR" sz="1800" dirty="0" smtClean="0">
                <a:solidFill>
                  <a:prstClr val="black"/>
                </a:solidFill>
              </a:rPr>
              <a:t>To </a:t>
            </a:r>
            <a:r>
              <a:rPr lang="en-US" altLang="ko-KR" sz="1800" dirty="0">
                <a:solidFill>
                  <a:prstClr val="black"/>
                </a:solidFill>
              </a:rPr>
              <a:t>identify carbon neutrality pathways and impact on energy mixes and LNG demand</a:t>
            </a:r>
          </a:p>
          <a:p>
            <a:pPr marL="342900" indent="-342900">
              <a:lnSpc>
                <a:spcPct val="80000"/>
              </a:lnSpc>
              <a:buFont typeface="Arial" panose="020B0604020202020204" pitchFamily="34" charset="0"/>
              <a:buChar char="•"/>
              <a:defRPr/>
            </a:pPr>
            <a:r>
              <a:rPr lang="en-US" altLang="ko-KR" sz="1800" dirty="0">
                <a:solidFill>
                  <a:prstClr val="black"/>
                </a:solidFill>
              </a:rPr>
              <a:t>To evaluate the role of LNG as a transition fuel to achieve carbon emissions targets </a:t>
            </a:r>
          </a:p>
          <a:p>
            <a:pPr marL="342900" indent="-342900">
              <a:lnSpc>
                <a:spcPct val="80000"/>
              </a:lnSpc>
              <a:buFont typeface="Arial" panose="020B0604020202020204" pitchFamily="34" charset="0"/>
              <a:buChar char="•"/>
              <a:defRPr/>
            </a:pPr>
            <a:r>
              <a:rPr lang="en-US" altLang="ko-KR" sz="1800" dirty="0">
                <a:solidFill>
                  <a:prstClr val="black"/>
                </a:solidFill>
              </a:rPr>
              <a:t>To identify LNG producers/consumers </a:t>
            </a:r>
            <a:r>
              <a:rPr lang="en-US" altLang="ko-KR" sz="1800" dirty="0" err="1">
                <a:solidFill>
                  <a:prstClr val="black"/>
                </a:solidFill>
              </a:rPr>
              <a:t>decarbonization</a:t>
            </a:r>
            <a:r>
              <a:rPr lang="en-US" altLang="ko-KR" sz="1800" dirty="0">
                <a:solidFill>
                  <a:prstClr val="black"/>
                </a:solidFill>
              </a:rPr>
              <a:t> efforts throughout the LNG value chain</a:t>
            </a:r>
          </a:p>
          <a:p>
            <a:pPr marL="342900" indent="-342900">
              <a:lnSpc>
                <a:spcPct val="80000"/>
              </a:lnSpc>
              <a:buFont typeface="Arial" panose="020B0604020202020204" pitchFamily="34" charset="0"/>
              <a:buChar char="•"/>
              <a:defRPr/>
            </a:pPr>
            <a:r>
              <a:rPr lang="en-US" altLang="ko-KR" sz="1800" dirty="0">
                <a:solidFill>
                  <a:prstClr val="black"/>
                </a:solidFill>
              </a:rPr>
              <a:t>To determine the future perspectives and opportunities for LNG as a substitution fuel</a:t>
            </a:r>
          </a:p>
          <a:p>
            <a:pPr marL="342900" indent="-342900">
              <a:lnSpc>
                <a:spcPct val="80000"/>
              </a:lnSpc>
              <a:buFont typeface="Arial" panose="020B0604020202020204" pitchFamily="34" charset="0"/>
              <a:buChar char="•"/>
              <a:defRPr/>
            </a:pPr>
            <a:r>
              <a:rPr lang="en-US" altLang="ko-KR" sz="1800" dirty="0">
                <a:solidFill>
                  <a:prstClr val="black"/>
                </a:solidFill>
              </a:rPr>
              <a:t>To showcase successful implementations of LNG as a transition fuel</a:t>
            </a:r>
          </a:p>
          <a:p>
            <a:pPr marL="342900" indent="-342900">
              <a:lnSpc>
                <a:spcPct val="80000"/>
              </a:lnSpc>
              <a:buFont typeface="Arial" panose="020B0604020202020204" pitchFamily="34" charset="0"/>
              <a:buChar char="•"/>
              <a:defRPr/>
            </a:pPr>
            <a:r>
              <a:rPr lang="en-US" altLang="ko-KR" sz="1800" dirty="0">
                <a:solidFill>
                  <a:prstClr val="black"/>
                </a:solidFill>
              </a:rPr>
              <a:t>To ascertain the challenges and hurdles for LNG as a transition fuel</a:t>
            </a:r>
          </a:p>
          <a:p>
            <a:pPr algn="l">
              <a:lnSpc>
                <a:spcPct val="80000"/>
              </a:lnSpc>
              <a:spcBef>
                <a:spcPts val="0"/>
              </a:spcBef>
              <a:spcAft>
                <a:spcPts val="0"/>
              </a:spcAft>
            </a:pPr>
            <a:endParaRPr lang="en-US" altLang="ja-JP" sz="1800" b="1" u="sng"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73</a:t>
            </a:fld>
            <a:endParaRPr lang="en-US" altLang="zh-CN"/>
          </a:p>
        </p:txBody>
      </p:sp>
    </p:spTree>
    <p:extLst>
      <p:ext uri="{BB962C8B-B14F-4D97-AF65-F5344CB8AC3E}">
        <p14:creationId xmlns:p14="http://schemas.microsoft.com/office/powerpoint/2010/main" val="595531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矢印: 下 23">
            <a:extLst>
              <a:ext uri="{FF2B5EF4-FFF2-40B4-BE49-F238E27FC236}">
                <a16:creationId xmlns="" xmlns:a16="http://schemas.microsoft.com/office/drawing/2014/main" id="{54789977-083F-4CAA-8A8F-9B3753605EFD}"/>
              </a:ext>
            </a:extLst>
          </p:cNvPr>
          <p:cNvSpPr/>
          <p:nvPr/>
        </p:nvSpPr>
        <p:spPr>
          <a:xfrm>
            <a:off x="5862606" y="1995892"/>
            <a:ext cx="706707" cy="693700"/>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1" name="矢印: 下 22">
            <a:extLst>
              <a:ext uri="{FF2B5EF4-FFF2-40B4-BE49-F238E27FC236}">
                <a16:creationId xmlns="" xmlns:a16="http://schemas.microsoft.com/office/drawing/2014/main" id="{3A28D20E-8FBA-4893-90EB-B63FAB1AE38C}"/>
              </a:ext>
            </a:extLst>
          </p:cNvPr>
          <p:cNvSpPr/>
          <p:nvPr/>
        </p:nvSpPr>
        <p:spPr>
          <a:xfrm>
            <a:off x="4700135" y="4324386"/>
            <a:ext cx="1007165" cy="1288418"/>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2" name="矢印: 下 21">
            <a:extLst>
              <a:ext uri="{FF2B5EF4-FFF2-40B4-BE49-F238E27FC236}">
                <a16:creationId xmlns="" xmlns:a16="http://schemas.microsoft.com/office/drawing/2014/main" id="{1DCA5966-55AE-4BF7-A819-8213B4284C5D}"/>
              </a:ext>
            </a:extLst>
          </p:cNvPr>
          <p:cNvSpPr/>
          <p:nvPr/>
        </p:nvSpPr>
        <p:spPr>
          <a:xfrm>
            <a:off x="2332985" y="2001614"/>
            <a:ext cx="706707" cy="693700"/>
          </a:xfrm>
          <a:prstGeom prst="downArrow">
            <a:avLst>
              <a:gd name="adj1" fmla="val 50000"/>
              <a:gd name="adj2" fmla="val 53947"/>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3" name="矢印: 下 22">
            <a:extLst>
              <a:ext uri="{FF2B5EF4-FFF2-40B4-BE49-F238E27FC236}">
                <a16:creationId xmlns="" xmlns:a16="http://schemas.microsoft.com/office/drawing/2014/main" id="{3A28D20E-8FBA-4893-90EB-B63FAB1AE38C}"/>
              </a:ext>
            </a:extLst>
          </p:cNvPr>
          <p:cNvSpPr/>
          <p:nvPr/>
        </p:nvSpPr>
        <p:spPr>
          <a:xfrm>
            <a:off x="3999554" y="1970790"/>
            <a:ext cx="706707" cy="693700"/>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4" name="矢印: 下 23">
            <a:extLst>
              <a:ext uri="{FF2B5EF4-FFF2-40B4-BE49-F238E27FC236}">
                <a16:creationId xmlns="" xmlns:a16="http://schemas.microsoft.com/office/drawing/2014/main" id="{E5A2D358-C177-4883-88A3-AE192F2BA7FC}"/>
              </a:ext>
            </a:extLst>
          </p:cNvPr>
          <p:cNvSpPr/>
          <p:nvPr/>
        </p:nvSpPr>
        <p:spPr>
          <a:xfrm>
            <a:off x="7611125" y="2017677"/>
            <a:ext cx="706707" cy="693700"/>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文本占位符 1"/>
          <p:cNvSpPr>
            <a:spLocks noGrp="1"/>
          </p:cNvSpPr>
          <p:nvPr>
            <p:ph type="body" sz="half" idx="2"/>
          </p:nvPr>
        </p:nvSpPr>
        <p:spPr>
          <a:xfrm>
            <a:off x="368852" y="1054834"/>
            <a:ext cx="11484610" cy="450574"/>
          </a:xfrm>
          <a:ln>
            <a:noFill/>
          </a:ln>
        </p:spPr>
        <p:txBody>
          <a:bodyPr>
            <a:noAutofit/>
          </a:bodyPr>
          <a:lstStyle/>
          <a:p>
            <a:pPr>
              <a:lnSpc>
                <a:spcPct val="100000"/>
              </a:lnSpc>
              <a:spcBef>
                <a:spcPts val="600"/>
              </a:spcBef>
              <a:spcAft>
                <a:spcPts val="0"/>
              </a:spcAft>
            </a:pPr>
            <a:r>
              <a:rPr lang="en-US" altLang="ja-JP" sz="2400" b="1" dirty="0">
                <a:solidFill>
                  <a:srgbClr val="000066"/>
                </a:solidFill>
                <a:latin typeface="Calibri" panose="020F0502020204030204" pitchFamily="34" charset="0"/>
                <a:cs typeface="Calibri" panose="020F0502020204030204" pitchFamily="34" charset="0"/>
              </a:rPr>
              <a:t>Milestone and timing to be confirmed with Coordination committee.</a:t>
            </a:r>
          </a:p>
          <a:p>
            <a:pPr>
              <a:lnSpc>
                <a:spcPct val="100000"/>
              </a:lnSpc>
              <a:spcBef>
                <a:spcPts val="600"/>
              </a:spcBef>
              <a:spcAft>
                <a:spcPts val="0"/>
              </a:spcAft>
            </a:pPr>
            <a:r>
              <a:rPr lang="en-US" altLang="ja-JP" sz="2400" b="1" dirty="0">
                <a:solidFill>
                  <a:schemeClr val="tx1"/>
                </a:solidFill>
                <a:latin typeface="Calibri" panose="020F0502020204030204" pitchFamily="34" charset="0"/>
                <a:cs typeface="Calibri" panose="020F0502020204030204" pitchFamily="34" charset="0"/>
              </a:rPr>
              <a:t> </a:t>
            </a:r>
          </a:p>
        </p:txBody>
      </p:sp>
      <p:sp>
        <p:nvSpPr>
          <p:cNvPr id="3" name="标题 2"/>
          <p:cNvSpPr>
            <a:spLocks noGrp="1"/>
          </p:cNvSpPr>
          <p:nvPr>
            <p:ph type="title"/>
          </p:nvPr>
        </p:nvSpPr>
        <p:spPr>
          <a:ln w="19050">
            <a:noFill/>
          </a:ln>
        </p:spPr>
        <p:txBody>
          <a:bodyPr>
            <a:noAutofit/>
          </a:bodyPr>
          <a:lstStyle/>
          <a:p>
            <a:r>
              <a:rPr lang="en-GB" altLang="ko-KR" spc="50" dirty="0">
                <a:latin typeface="+mn-ea"/>
              </a:rPr>
              <a:t>Study Group 2</a:t>
            </a:r>
            <a:r>
              <a:rPr lang="ja-JP" altLang="en-US" spc="50" dirty="0">
                <a:latin typeface="+mn-ea"/>
              </a:rPr>
              <a:t> </a:t>
            </a:r>
            <a:r>
              <a:rPr lang="en-GB" altLang="ko-KR" spc="50" dirty="0">
                <a:latin typeface="+mn-ea"/>
              </a:rPr>
              <a:t>: Work Plan</a:t>
            </a:r>
            <a:endParaRPr lang="en-GB" dirty="0">
              <a:solidFill>
                <a:srgbClr val="FF0000"/>
              </a:solidFill>
            </a:endParaRPr>
          </a:p>
        </p:txBody>
      </p:sp>
      <p:sp>
        <p:nvSpPr>
          <p:cNvPr id="5" name="正方形/長方形 4">
            <a:extLst>
              <a:ext uri="{FF2B5EF4-FFF2-40B4-BE49-F238E27FC236}">
                <a16:creationId xmlns="" xmlns:a16="http://schemas.microsoft.com/office/drawing/2014/main" id="{6A9C3B52-47FF-4CFA-AB5B-0896D4F81B01}"/>
              </a:ext>
            </a:extLst>
          </p:cNvPr>
          <p:cNvSpPr/>
          <p:nvPr/>
        </p:nvSpPr>
        <p:spPr>
          <a:xfrm>
            <a:off x="1711509" y="1522712"/>
            <a:ext cx="7296690"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Section 1: Energy Policy review in key LNG consumption regions </a:t>
            </a:r>
          </a:p>
        </p:txBody>
      </p:sp>
      <p:sp>
        <p:nvSpPr>
          <p:cNvPr id="9" name="正方形/長方形 8">
            <a:extLst>
              <a:ext uri="{FF2B5EF4-FFF2-40B4-BE49-F238E27FC236}">
                <a16:creationId xmlns="" xmlns:a16="http://schemas.microsoft.com/office/drawing/2014/main" id="{0736D713-E2EC-49D5-AD5D-6A94EF904666}"/>
              </a:ext>
            </a:extLst>
          </p:cNvPr>
          <p:cNvSpPr/>
          <p:nvPr/>
        </p:nvSpPr>
        <p:spPr>
          <a:xfrm>
            <a:off x="1924243" y="2720596"/>
            <a:ext cx="1517774" cy="45057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EU</a:t>
            </a:r>
            <a:endParaRPr kumimoji="1" lang="ja-JP" altLang="en-US"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2" name="正方形/長方形 11">
            <a:extLst>
              <a:ext uri="{FF2B5EF4-FFF2-40B4-BE49-F238E27FC236}">
                <a16:creationId xmlns="" xmlns:a16="http://schemas.microsoft.com/office/drawing/2014/main" id="{68FD5EFE-26C2-45D4-BFE5-99EE73C661E2}"/>
              </a:ext>
            </a:extLst>
          </p:cNvPr>
          <p:cNvSpPr/>
          <p:nvPr/>
        </p:nvSpPr>
        <p:spPr>
          <a:xfrm>
            <a:off x="3685944" y="2726143"/>
            <a:ext cx="1517774" cy="45057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NE Asia</a:t>
            </a:r>
            <a:endParaRPr kumimoji="1" lang="ja-JP" altLang="en-US"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3" name="正方形/長方形 12">
            <a:extLst>
              <a:ext uri="{FF2B5EF4-FFF2-40B4-BE49-F238E27FC236}">
                <a16:creationId xmlns="" xmlns:a16="http://schemas.microsoft.com/office/drawing/2014/main" id="{D9B7413F-700D-43B8-AD61-CA1410BB1912}"/>
              </a:ext>
            </a:extLst>
          </p:cNvPr>
          <p:cNvSpPr/>
          <p:nvPr/>
        </p:nvSpPr>
        <p:spPr>
          <a:xfrm>
            <a:off x="5476218" y="2732255"/>
            <a:ext cx="1517774" cy="44801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South Asia</a:t>
            </a:r>
            <a:endParaRPr kumimoji="1" lang="ja-JP" altLang="en-US"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a:extLst>
              <a:ext uri="{FF2B5EF4-FFF2-40B4-BE49-F238E27FC236}">
                <a16:creationId xmlns="" xmlns:a16="http://schemas.microsoft.com/office/drawing/2014/main" id="{A1108CFD-293A-483E-B9F1-EF56E748A9C2}"/>
              </a:ext>
            </a:extLst>
          </p:cNvPr>
          <p:cNvSpPr txBox="1"/>
          <p:nvPr/>
        </p:nvSpPr>
        <p:spPr>
          <a:xfrm>
            <a:off x="9643220" y="2514301"/>
            <a:ext cx="2414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2022.10</a:t>
            </a:r>
            <a:r>
              <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2023.9</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テキスト ボックス 17">
            <a:extLst>
              <a:ext uri="{FF2B5EF4-FFF2-40B4-BE49-F238E27FC236}">
                <a16:creationId xmlns="" xmlns:a16="http://schemas.microsoft.com/office/drawing/2014/main" id="{948115E2-46A5-468E-A984-2FF72FB8A02A}"/>
              </a:ext>
            </a:extLst>
          </p:cNvPr>
          <p:cNvSpPr txBox="1"/>
          <p:nvPr/>
        </p:nvSpPr>
        <p:spPr>
          <a:xfrm>
            <a:off x="391998" y="1522758"/>
            <a:ext cx="12390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STEP 1</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27" name="テキスト ボックス 26">
            <a:extLst>
              <a:ext uri="{FF2B5EF4-FFF2-40B4-BE49-F238E27FC236}">
                <a16:creationId xmlns="" xmlns:a16="http://schemas.microsoft.com/office/drawing/2014/main" id="{D84A4674-F4B6-4118-97E5-08F485C0A30A}"/>
              </a:ext>
            </a:extLst>
          </p:cNvPr>
          <p:cNvSpPr txBox="1"/>
          <p:nvPr/>
        </p:nvSpPr>
        <p:spPr>
          <a:xfrm>
            <a:off x="1779814" y="2101428"/>
            <a:ext cx="7160079" cy="369332"/>
          </a:xfrm>
          <a:prstGeom prst="rect">
            <a:avLst/>
          </a:prstGeom>
          <a:solidFill>
            <a:srgbClr val="FFE3BB">
              <a:alpha val="74902"/>
            </a:srgbClr>
          </a:solid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Members review and summarize Energy and Environmental policies.</a:t>
            </a:r>
          </a:p>
        </p:txBody>
      </p:sp>
      <p:sp>
        <p:nvSpPr>
          <p:cNvPr id="31" name="テキスト ボックス 17">
            <a:extLst>
              <a:ext uri="{FF2B5EF4-FFF2-40B4-BE49-F238E27FC236}">
                <a16:creationId xmlns="" xmlns:a16="http://schemas.microsoft.com/office/drawing/2014/main" id="{948115E2-46A5-468E-A984-2FF72FB8A02A}"/>
              </a:ext>
            </a:extLst>
          </p:cNvPr>
          <p:cNvSpPr txBox="1"/>
          <p:nvPr/>
        </p:nvSpPr>
        <p:spPr>
          <a:xfrm>
            <a:off x="391998" y="3312587"/>
            <a:ext cx="12390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STEP 2</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2" name="正方形/長方形 4">
            <a:extLst>
              <a:ext uri="{FF2B5EF4-FFF2-40B4-BE49-F238E27FC236}">
                <a16:creationId xmlns="" xmlns:a16="http://schemas.microsoft.com/office/drawing/2014/main" id="{6A9C3B52-47FF-4CFA-AB5B-0896D4F81B01}"/>
              </a:ext>
            </a:extLst>
          </p:cNvPr>
          <p:cNvSpPr/>
          <p:nvPr/>
        </p:nvSpPr>
        <p:spPr>
          <a:xfrm>
            <a:off x="1711509" y="3321578"/>
            <a:ext cx="7296690"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Section 2: Carbon neutrality pathways and impact on LNG demand </a:t>
            </a:r>
          </a:p>
        </p:txBody>
      </p:sp>
      <p:sp>
        <p:nvSpPr>
          <p:cNvPr id="33" name="正方形/長方形 4">
            <a:extLst>
              <a:ext uri="{FF2B5EF4-FFF2-40B4-BE49-F238E27FC236}">
                <a16:creationId xmlns="" xmlns:a16="http://schemas.microsoft.com/office/drawing/2014/main" id="{6A9C3B52-47FF-4CFA-AB5B-0896D4F81B01}"/>
              </a:ext>
            </a:extLst>
          </p:cNvPr>
          <p:cNvSpPr/>
          <p:nvPr/>
        </p:nvSpPr>
        <p:spPr>
          <a:xfrm>
            <a:off x="1779814" y="4413097"/>
            <a:ext cx="7228384" cy="48352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Section 3: Study cases of successful LNG as a transition fuel projects </a:t>
            </a:r>
          </a:p>
        </p:txBody>
      </p:sp>
      <p:sp>
        <p:nvSpPr>
          <p:cNvPr id="37" name="テキスト ボックス 17">
            <a:extLst>
              <a:ext uri="{FF2B5EF4-FFF2-40B4-BE49-F238E27FC236}">
                <a16:creationId xmlns="" xmlns:a16="http://schemas.microsoft.com/office/drawing/2014/main" id="{948115E2-46A5-468E-A984-2FF72FB8A02A}"/>
              </a:ext>
            </a:extLst>
          </p:cNvPr>
          <p:cNvSpPr txBox="1"/>
          <p:nvPr/>
        </p:nvSpPr>
        <p:spPr>
          <a:xfrm>
            <a:off x="391998" y="4399595"/>
            <a:ext cx="12390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STEP 3</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2" name="四角形: 角を丸くする 27">
            <a:extLst>
              <a:ext uri="{FF2B5EF4-FFF2-40B4-BE49-F238E27FC236}">
                <a16:creationId xmlns="" xmlns:a16="http://schemas.microsoft.com/office/drawing/2014/main" id="{B6FF49FD-9572-4C42-95EB-BEEF7DD5846B}"/>
              </a:ext>
            </a:extLst>
          </p:cNvPr>
          <p:cNvSpPr/>
          <p:nvPr/>
        </p:nvSpPr>
        <p:spPr>
          <a:xfrm>
            <a:off x="2012078" y="5612804"/>
            <a:ext cx="6643257" cy="428834"/>
          </a:xfrm>
          <a:prstGeom prst="roundRect">
            <a:avLst/>
          </a:prstGeom>
          <a:solidFill>
            <a:schemeClr val="accent1">
              <a:lumMod val="20000"/>
              <a:lumOff val="80000"/>
            </a:schemeClr>
          </a:solidFill>
          <a:ln w="28575">
            <a:solidFill>
              <a:srgbClr val="445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WGC</a:t>
            </a:r>
            <a:r>
              <a:rPr kumimoji="1" lang="ja-JP" altLang="en-US"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2025</a:t>
            </a:r>
            <a:r>
              <a:rPr kumimoji="1" lang="ja-JP" altLang="en-US"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Beijing</a:t>
            </a:r>
            <a:endParaRPr kumimoji="1" lang="ja-JP" altLang="en-US" sz="2000" b="1"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6" name="오른쪽 중괄호 5"/>
          <p:cNvSpPr/>
          <p:nvPr/>
        </p:nvSpPr>
        <p:spPr>
          <a:xfrm>
            <a:off x="9209243" y="1566653"/>
            <a:ext cx="375628" cy="26409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43" name="오른쪽 중괄호 42"/>
          <p:cNvSpPr/>
          <p:nvPr/>
        </p:nvSpPr>
        <p:spPr>
          <a:xfrm>
            <a:off x="9209243" y="4324385"/>
            <a:ext cx="375628" cy="63950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44" name="오른쪽 중괄호 43"/>
          <p:cNvSpPr/>
          <p:nvPr/>
        </p:nvSpPr>
        <p:spPr>
          <a:xfrm>
            <a:off x="9209243" y="5080638"/>
            <a:ext cx="375628" cy="100940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45" name="テキスト ボックス 15">
            <a:extLst>
              <a:ext uri="{FF2B5EF4-FFF2-40B4-BE49-F238E27FC236}">
                <a16:creationId xmlns="" xmlns:a16="http://schemas.microsoft.com/office/drawing/2014/main" id="{A1108CFD-293A-483E-B9F1-EF56E748A9C2}"/>
              </a:ext>
            </a:extLst>
          </p:cNvPr>
          <p:cNvSpPr txBox="1"/>
          <p:nvPr/>
        </p:nvSpPr>
        <p:spPr>
          <a:xfrm>
            <a:off x="9643221" y="4424024"/>
            <a:ext cx="23501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2023.9</a:t>
            </a:r>
            <a:r>
              <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2024.3</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6" name="テキスト ボックス 15">
            <a:extLst>
              <a:ext uri="{FF2B5EF4-FFF2-40B4-BE49-F238E27FC236}">
                <a16:creationId xmlns="" xmlns:a16="http://schemas.microsoft.com/office/drawing/2014/main" id="{A1108CFD-293A-483E-B9F1-EF56E748A9C2}"/>
              </a:ext>
            </a:extLst>
          </p:cNvPr>
          <p:cNvSpPr txBox="1"/>
          <p:nvPr/>
        </p:nvSpPr>
        <p:spPr>
          <a:xfrm>
            <a:off x="9643221" y="5390020"/>
            <a:ext cx="23501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2024.4</a:t>
            </a:r>
            <a:r>
              <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2025.3</a:t>
            </a:r>
            <a:endParaRPr kumimoji="0"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28" name="正方形/長方形 12">
            <a:extLst>
              <a:ext uri="{FF2B5EF4-FFF2-40B4-BE49-F238E27FC236}">
                <a16:creationId xmlns="" xmlns:a16="http://schemas.microsoft.com/office/drawing/2014/main" id="{65E3B341-B8F3-426A-A628-3481E90CAE56}"/>
              </a:ext>
            </a:extLst>
          </p:cNvPr>
          <p:cNvSpPr/>
          <p:nvPr/>
        </p:nvSpPr>
        <p:spPr>
          <a:xfrm>
            <a:off x="7263342" y="2741342"/>
            <a:ext cx="1517774" cy="44801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rPr>
              <a:t>SE Asia</a:t>
            </a:r>
            <a:endParaRPr kumimoji="1" lang="ja-JP" altLang="en-US" sz="2400" b="0" i="0" u="none" strike="noStrike" kern="1200" cap="none" spc="0" normalizeH="0" baseline="0" noProof="0" dirty="0">
              <a:ln>
                <a:noFill/>
              </a:ln>
              <a:solidFill>
                <a:srgbClr val="445469"/>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0" name="テキスト ボックス 26">
            <a:extLst>
              <a:ext uri="{FF2B5EF4-FFF2-40B4-BE49-F238E27FC236}">
                <a16:creationId xmlns="" xmlns:a16="http://schemas.microsoft.com/office/drawing/2014/main" id="{0A43AFA4-D8E5-4E03-B993-0B3BE7EE9EE3}"/>
              </a:ext>
            </a:extLst>
          </p:cNvPr>
          <p:cNvSpPr txBox="1"/>
          <p:nvPr/>
        </p:nvSpPr>
        <p:spPr>
          <a:xfrm>
            <a:off x="1779814" y="3880076"/>
            <a:ext cx="7160079" cy="369332"/>
          </a:xfrm>
          <a:prstGeom prst="rect">
            <a:avLst/>
          </a:prstGeom>
          <a:solidFill>
            <a:srgbClr val="FFE3BB">
              <a:alpha val="74902"/>
            </a:srgbClr>
          </a:solid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solidFill>
                  <a:prstClr val="black"/>
                </a:solidFill>
                <a:latin typeface="Calibri" panose="020F0502020204030204" pitchFamily="34" charset="0"/>
                <a:ea typeface="Meiryo UI" panose="020B0604030504040204" pitchFamily="50" charset="-128"/>
                <a:cs typeface="Calibri" panose="020F0502020204030204" pitchFamily="34" charset="0"/>
              </a:rPr>
              <a:t>H</a:t>
            </a:r>
            <a:r>
              <a:rPr kumimoji="0"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ow policy implementation has/will affected LNG demand</a:t>
            </a:r>
          </a:p>
        </p:txBody>
      </p:sp>
      <p:sp>
        <p:nvSpPr>
          <p:cNvPr id="34" name="テキスト ボックス 25">
            <a:extLst>
              <a:ext uri="{FF2B5EF4-FFF2-40B4-BE49-F238E27FC236}">
                <a16:creationId xmlns="" xmlns:a16="http://schemas.microsoft.com/office/drawing/2014/main" id="{432B30C3-710F-48F5-9035-955E1539E0C9}"/>
              </a:ext>
            </a:extLst>
          </p:cNvPr>
          <p:cNvSpPr txBox="1"/>
          <p:nvPr/>
        </p:nvSpPr>
        <p:spPr>
          <a:xfrm>
            <a:off x="540735" y="5023169"/>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 4</a:t>
            </a:r>
            <a:endParaRPr lang="ja-JP" altLang="en-US" sz="2400" dirty="0">
              <a:latin typeface="Calibri" panose="020F0502020204030204" pitchFamily="34" charset="0"/>
              <a:cs typeface="Calibri" panose="020F0502020204030204" pitchFamily="34" charset="0"/>
            </a:endParaRPr>
          </a:p>
        </p:txBody>
      </p:sp>
      <p:sp>
        <p:nvSpPr>
          <p:cNvPr id="35" name="正方形/長方形 28">
            <a:extLst>
              <a:ext uri="{FF2B5EF4-FFF2-40B4-BE49-F238E27FC236}">
                <a16:creationId xmlns="" xmlns:a16="http://schemas.microsoft.com/office/drawing/2014/main" id="{71ED21FD-3B7D-4177-8A6F-14B0C670A0CF}"/>
              </a:ext>
            </a:extLst>
          </p:cNvPr>
          <p:cNvSpPr/>
          <p:nvPr/>
        </p:nvSpPr>
        <p:spPr>
          <a:xfrm>
            <a:off x="1779813" y="5080638"/>
            <a:ext cx="7228385" cy="34672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Drafting final report</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t>74</a:t>
            </a:fld>
            <a:endParaRPr lang="en-US" altLang="zh-CN"/>
          </a:p>
        </p:txBody>
      </p:sp>
    </p:spTree>
    <p:extLst>
      <p:ext uri="{BB962C8B-B14F-4D97-AF65-F5344CB8AC3E}">
        <p14:creationId xmlns:p14="http://schemas.microsoft.com/office/powerpoint/2010/main" val="3402550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8AB03742-9D0A-4E22-9053-6F5A35273132}"/>
              </a:ext>
            </a:extLst>
          </p:cNvPr>
          <p:cNvSpPr>
            <a:spLocks noGrp="1"/>
          </p:cNvSpPr>
          <p:nvPr>
            <p:ph type="title"/>
          </p:nvPr>
        </p:nvSpPr>
        <p:spPr/>
        <p:txBody>
          <a:bodyPr/>
          <a:lstStyle/>
          <a:p>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Study Group 3</a:t>
            </a:r>
            <a:r>
              <a:rPr kumimoji="0" lang="ja-JP" altLang="en-US" sz="3200" b="1" i="0" u="none" strike="noStrike" kern="1200" cap="none" spc="50" normalizeH="0" baseline="0" noProof="0" dirty="0">
                <a:ln>
                  <a:noFill/>
                </a:ln>
                <a:solidFill>
                  <a:srgbClr val="0066B3"/>
                </a:solidFill>
                <a:effectLst/>
                <a:uLnTx/>
                <a:uFillTx/>
                <a:latin typeface="微软雅黑"/>
                <a:ea typeface="微软雅黑"/>
                <a:cs typeface="+mj-cs"/>
              </a:rPr>
              <a:t> </a:t>
            </a:r>
            <a:r>
              <a:rPr kumimoji="0" lang="en-GB" altLang="ko-KR" sz="3200" b="1" i="0" u="none" strike="noStrike" kern="1200" cap="none" spc="50" normalizeH="0" baseline="0" noProof="0" dirty="0">
                <a:ln>
                  <a:noFill/>
                </a:ln>
                <a:solidFill>
                  <a:srgbClr val="0066B3"/>
                </a:solidFill>
                <a:effectLst/>
                <a:uLnTx/>
                <a:uFillTx/>
                <a:latin typeface="微软雅黑"/>
                <a:ea typeface="微软雅黑"/>
                <a:cs typeface="+mj-cs"/>
              </a:rPr>
              <a:t>: Theme and objective</a:t>
            </a:r>
            <a:endParaRPr kumimoji="1" lang="ja-JP" altLang="en-US" dirty="0"/>
          </a:p>
        </p:txBody>
      </p:sp>
      <p:sp>
        <p:nvSpPr>
          <p:cNvPr id="5" name="文本占位符 1">
            <a:extLst>
              <a:ext uri="{FF2B5EF4-FFF2-40B4-BE49-F238E27FC236}">
                <a16:creationId xmlns="" xmlns:a16="http://schemas.microsoft.com/office/drawing/2014/main" id="{6B19EF12-6E55-4C16-BB2A-82DE495D54A3}"/>
              </a:ext>
            </a:extLst>
          </p:cNvPr>
          <p:cNvSpPr>
            <a:spLocks noGrp="1"/>
          </p:cNvSpPr>
          <p:nvPr>
            <p:ph type="body" sz="half" idx="2"/>
          </p:nvPr>
        </p:nvSpPr>
        <p:spPr>
          <a:xfrm>
            <a:off x="368852" y="1452813"/>
            <a:ext cx="11484610" cy="4654479"/>
          </a:xfrm>
          <a:ln>
            <a:noFill/>
          </a:ln>
        </p:spPr>
        <p:txBody>
          <a:bodyPr>
            <a:noAutofit/>
          </a:bodyPr>
          <a:lstStyle/>
          <a:p>
            <a:pPr algn="l">
              <a:lnSpc>
                <a:spcPct val="100000"/>
              </a:lnSpc>
              <a:spcBef>
                <a:spcPts val="0"/>
              </a:spcBef>
              <a:spcAft>
                <a:spcPts val="0"/>
              </a:spcAft>
            </a:pPr>
            <a:r>
              <a:rPr lang="en-US" altLang="ja-JP" sz="2400"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Theme</a:t>
            </a:r>
          </a:p>
          <a:p>
            <a:pPr algn="l">
              <a:lnSpc>
                <a:spcPct val="100000"/>
              </a:lnSpc>
              <a:spcBef>
                <a:spcPts val="0"/>
              </a:spcBef>
              <a:spcAft>
                <a:spcPts val="0"/>
              </a:spcAft>
            </a:pPr>
            <a:r>
              <a:rPr lang="ja-JP" altLang="ja-JP" sz="2400" kern="1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2400" b="1" kern="100" dirty="0">
                <a:effectLst/>
                <a:latin typeface="Calibri" panose="020F0502020204030204" pitchFamily="34" charset="0"/>
                <a:ea typeface="ＭＳ 明朝" panose="02020609040205080304" pitchFamily="17" charset="-128"/>
                <a:cs typeface="Calibri" panose="020F0502020204030204" pitchFamily="34" charset="0"/>
              </a:rPr>
              <a:t>“Create LNG demand with the development of a new utilization sector in Developing/Under-Developed Countries”.</a:t>
            </a:r>
            <a:endParaRPr lang="ja-JP" altLang="ja-JP" sz="2400" b="1" kern="100" dirty="0">
              <a:effectLst/>
              <a:latin typeface="Calibri" panose="020F0502020204030204" pitchFamily="34" charset="0"/>
              <a:ea typeface="ＭＳ 明朝" panose="02020609040205080304" pitchFamily="17" charset="-128"/>
              <a:cs typeface="Calibri" panose="020F0502020204030204" pitchFamily="34" charset="0"/>
            </a:endParaRPr>
          </a:p>
          <a:p>
            <a:pPr algn="l">
              <a:lnSpc>
                <a:spcPct val="100000"/>
              </a:lnSpc>
              <a:spcBef>
                <a:spcPts val="0"/>
              </a:spcBef>
              <a:spcAft>
                <a:spcPts val="0"/>
              </a:spcAft>
            </a:pPr>
            <a:endParaRPr lang="en-US" altLang="ja-JP" b="1" u="sng"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2000" b="1" i="0" u="sng" strike="noStrike" kern="1200" cap="none" spc="50" normalizeH="0" baseline="0" noProof="0" dirty="0">
                <a:ln>
                  <a:noFill/>
                </a:ln>
                <a:solidFill>
                  <a:srgbClr val="000066"/>
                </a:solidFill>
                <a:effectLst/>
                <a:uLnTx/>
                <a:uFillTx/>
                <a:latin typeface="Calibri" panose="020F0502020204030204" pitchFamily="34" charset="0"/>
                <a:ea typeface="Meiryo UI" panose="020B0604030504040204" pitchFamily="50" charset="-128"/>
                <a:cs typeface="Calibri" panose="020F0502020204030204" pitchFamily="34" charset="0"/>
              </a:rPr>
              <a:t>Background</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Importance of LNG has been increasing as the realistic transition fuel for low-carbonization. </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While energy demand in developed countries is not significantly growing, there is potential for further LNG demand expansion in developing and under-developed countries where significant energy demand growth is expected.</a:t>
            </a:r>
            <a:r>
              <a:rPr lang="ja-JP" altLang="en-US" dirty="0">
                <a:solidFill>
                  <a:srgbClr val="000066"/>
                </a:solidFill>
                <a:latin typeface="Calibri" panose="020F0502020204030204" pitchFamily="34" charset="0"/>
                <a:ea typeface="Meiryo UI" panose="020B0604030504040204" pitchFamily="50" charset="-128"/>
                <a:cs typeface="Calibri" panose="020F0502020204030204" pitchFamily="34" charset="0"/>
              </a:rPr>
              <a:t>　</a:t>
            </a:r>
            <a:endPar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algn="l">
              <a:lnSpc>
                <a:spcPct val="100000"/>
              </a:lnSpc>
              <a:spcBef>
                <a:spcPts val="0"/>
              </a:spcBef>
              <a:spcAft>
                <a:spcPts val="0"/>
              </a:spcAft>
            </a:pPr>
            <a:endPar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a:p>
            <a:pPr algn="l">
              <a:lnSpc>
                <a:spcPct val="100000"/>
              </a:lnSpc>
              <a:spcBef>
                <a:spcPts val="0"/>
              </a:spcBef>
              <a:spcAft>
                <a:spcPts val="0"/>
              </a:spcAft>
            </a:pPr>
            <a:r>
              <a:rPr lang="en-US" altLang="ja-JP" b="1" u="sng" dirty="0">
                <a:solidFill>
                  <a:srgbClr val="000066"/>
                </a:solidFill>
                <a:latin typeface="Calibri" panose="020F0502020204030204" pitchFamily="34" charset="0"/>
                <a:ea typeface="Meiryo UI" panose="020B0604030504040204" pitchFamily="50" charset="-128"/>
                <a:cs typeface="Calibri" panose="020F0502020204030204" pitchFamily="34" charset="0"/>
              </a:rPr>
              <a:t>Objective</a:t>
            </a:r>
          </a:p>
          <a:p>
            <a:pPr algn="l">
              <a:lnSpc>
                <a:spcPct val="100000"/>
              </a:lnSpc>
              <a:spcBef>
                <a:spcPts val="0"/>
              </a:spcBef>
              <a:spcAft>
                <a:spcPts val="0"/>
              </a:spcAft>
            </a:pPr>
            <a:r>
              <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rPr>
              <a:t>SG3 will identify issues and strategies for LNG demand creation in these countries or area, which holds the key to future LNG demand.</a:t>
            </a:r>
            <a:r>
              <a:rPr lang="ja-JP" altLang="en-US" dirty="0">
                <a:solidFill>
                  <a:srgbClr val="000066"/>
                </a:solidFill>
                <a:latin typeface="Calibri" panose="020F0502020204030204" pitchFamily="34" charset="0"/>
                <a:ea typeface="Meiryo UI" panose="020B0604030504040204" pitchFamily="50" charset="-128"/>
                <a:cs typeface="Calibri" panose="020F0502020204030204" pitchFamily="34" charset="0"/>
              </a:rPr>
              <a:t>　</a:t>
            </a:r>
            <a:endParaRPr lang="en-US" altLang="ja-JP" dirty="0">
              <a:solidFill>
                <a:srgbClr val="000066"/>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75</a:t>
            </a:fld>
            <a:endParaRPr lang="en-US" altLang="zh-CN"/>
          </a:p>
        </p:txBody>
      </p:sp>
    </p:spTree>
    <p:extLst>
      <p:ext uri="{BB962C8B-B14F-4D97-AF65-F5344CB8AC3E}">
        <p14:creationId xmlns:p14="http://schemas.microsoft.com/office/powerpoint/2010/main" val="31623677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矢印: 下 21">
            <a:extLst>
              <a:ext uri="{FF2B5EF4-FFF2-40B4-BE49-F238E27FC236}">
                <a16:creationId xmlns="" xmlns:a16="http://schemas.microsoft.com/office/drawing/2014/main" id="{1DCA5966-55AE-4BF7-A819-8213B4284C5D}"/>
              </a:ext>
            </a:extLst>
          </p:cNvPr>
          <p:cNvSpPr/>
          <p:nvPr/>
        </p:nvSpPr>
        <p:spPr>
          <a:xfrm>
            <a:off x="2581541" y="2337272"/>
            <a:ext cx="1007165" cy="2106926"/>
          </a:xfrm>
          <a:prstGeom prst="downArrow">
            <a:avLst>
              <a:gd name="adj1" fmla="val 50000"/>
              <a:gd name="adj2" fmla="val 53947"/>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3" name="矢印: 下 22">
            <a:extLst>
              <a:ext uri="{FF2B5EF4-FFF2-40B4-BE49-F238E27FC236}">
                <a16:creationId xmlns="" xmlns:a16="http://schemas.microsoft.com/office/drawing/2014/main" id="{3A28D20E-8FBA-4893-90EB-B63FAB1AE38C}"/>
              </a:ext>
            </a:extLst>
          </p:cNvPr>
          <p:cNvSpPr/>
          <p:nvPr/>
        </p:nvSpPr>
        <p:spPr>
          <a:xfrm>
            <a:off x="4812707" y="2337272"/>
            <a:ext cx="1007165" cy="2106926"/>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4" name="矢印: 下 23">
            <a:extLst>
              <a:ext uri="{FF2B5EF4-FFF2-40B4-BE49-F238E27FC236}">
                <a16:creationId xmlns="" xmlns:a16="http://schemas.microsoft.com/office/drawing/2014/main" id="{E5A2D358-C177-4883-88A3-AE192F2BA7FC}"/>
              </a:ext>
            </a:extLst>
          </p:cNvPr>
          <p:cNvSpPr/>
          <p:nvPr/>
        </p:nvSpPr>
        <p:spPr>
          <a:xfrm>
            <a:off x="7079233" y="2337272"/>
            <a:ext cx="1007165" cy="2106926"/>
          </a:xfrm>
          <a:prstGeom prst="downArrow">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4" name="矢印: 下 33">
            <a:extLst>
              <a:ext uri="{FF2B5EF4-FFF2-40B4-BE49-F238E27FC236}">
                <a16:creationId xmlns="" xmlns:a16="http://schemas.microsoft.com/office/drawing/2014/main" id="{BC8B6F55-7A0F-4358-B1B7-D35709B77FC1}"/>
              </a:ext>
            </a:extLst>
          </p:cNvPr>
          <p:cNvSpPr/>
          <p:nvPr/>
        </p:nvSpPr>
        <p:spPr>
          <a:xfrm>
            <a:off x="4455807" y="4801449"/>
            <a:ext cx="1720964" cy="1016234"/>
          </a:xfrm>
          <a:prstGeom prst="downArrow">
            <a:avLst>
              <a:gd name="adj1" fmla="val 50000"/>
              <a:gd name="adj2" fmla="val 57824"/>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2" name="文本占位符 1"/>
          <p:cNvSpPr>
            <a:spLocks noGrp="1"/>
          </p:cNvSpPr>
          <p:nvPr>
            <p:ph type="body" sz="half" idx="2"/>
          </p:nvPr>
        </p:nvSpPr>
        <p:spPr>
          <a:xfrm>
            <a:off x="368852" y="1054834"/>
            <a:ext cx="11484610" cy="450574"/>
          </a:xfrm>
          <a:ln>
            <a:noFill/>
          </a:ln>
        </p:spPr>
        <p:txBody>
          <a:bodyPr>
            <a:noAutofit/>
          </a:bodyPr>
          <a:lstStyle/>
          <a:p>
            <a:pPr>
              <a:lnSpc>
                <a:spcPct val="100000"/>
              </a:lnSpc>
              <a:spcBef>
                <a:spcPts val="600"/>
              </a:spcBef>
              <a:spcAft>
                <a:spcPts val="0"/>
              </a:spcAft>
            </a:pPr>
            <a:r>
              <a:rPr lang="en-US" altLang="ja-JP" sz="2400" b="1" dirty="0">
                <a:solidFill>
                  <a:srgbClr val="000066"/>
                </a:solidFill>
                <a:latin typeface="Calibri" panose="020F0502020204030204" pitchFamily="34" charset="0"/>
                <a:cs typeface="Calibri" panose="020F0502020204030204" pitchFamily="34" charset="0"/>
              </a:rPr>
              <a:t>Milestone and timing to be confirmed with Coordination committee.</a:t>
            </a:r>
          </a:p>
          <a:p>
            <a:pPr>
              <a:lnSpc>
                <a:spcPct val="100000"/>
              </a:lnSpc>
              <a:spcBef>
                <a:spcPts val="600"/>
              </a:spcBef>
              <a:spcAft>
                <a:spcPts val="0"/>
              </a:spcAft>
            </a:pPr>
            <a:r>
              <a:rPr lang="en-US" altLang="ja-JP" sz="2400" b="1" dirty="0">
                <a:solidFill>
                  <a:schemeClr val="tx1"/>
                </a:solidFill>
                <a:latin typeface="Calibri" panose="020F0502020204030204" pitchFamily="34" charset="0"/>
                <a:cs typeface="Calibri" panose="020F0502020204030204" pitchFamily="34" charset="0"/>
              </a:rPr>
              <a:t> </a:t>
            </a:r>
          </a:p>
        </p:txBody>
      </p:sp>
      <p:sp>
        <p:nvSpPr>
          <p:cNvPr id="3" name="标题 2"/>
          <p:cNvSpPr>
            <a:spLocks noGrp="1"/>
          </p:cNvSpPr>
          <p:nvPr>
            <p:ph type="title"/>
          </p:nvPr>
        </p:nvSpPr>
        <p:spPr>
          <a:ln w="19050">
            <a:noFill/>
          </a:ln>
        </p:spPr>
        <p:txBody>
          <a:bodyPr>
            <a:noAutofit/>
          </a:bodyPr>
          <a:lstStyle/>
          <a:p>
            <a:r>
              <a:rPr lang="en-GB" altLang="ko-KR" spc="50" dirty="0">
                <a:latin typeface="+mn-ea"/>
              </a:rPr>
              <a:t>Study Group 3</a:t>
            </a:r>
            <a:r>
              <a:rPr lang="ja-JP" altLang="en-US" spc="50" dirty="0">
                <a:latin typeface="+mn-ea"/>
              </a:rPr>
              <a:t> </a:t>
            </a:r>
            <a:r>
              <a:rPr lang="en-GB" altLang="ko-KR" spc="50" dirty="0">
                <a:latin typeface="+mn-ea"/>
              </a:rPr>
              <a:t>: Procedure of Study  </a:t>
            </a:r>
            <a:r>
              <a:rPr lang="en-GB" altLang="ko-KR" sz="2400" spc="50" dirty="0">
                <a:latin typeface="+mn-ea"/>
              </a:rPr>
              <a:t>(Work plan)</a:t>
            </a:r>
            <a:endParaRPr lang="en-GB" dirty="0">
              <a:solidFill>
                <a:srgbClr val="FF0000"/>
              </a:solidFill>
            </a:endParaRPr>
          </a:p>
        </p:txBody>
      </p:sp>
      <p:sp>
        <p:nvSpPr>
          <p:cNvPr id="5" name="正方形/長方形 4">
            <a:extLst>
              <a:ext uri="{FF2B5EF4-FFF2-40B4-BE49-F238E27FC236}">
                <a16:creationId xmlns="" xmlns:a16="http://schemas.microsoft.com/office/drawing/2014/main" id="{6A9C3B52-47FF-4CFA-AB5B-0896D4F81B01}"/>
              </a:ext>
            </a:extLst>
          </p:cNvPr>
          <p:cNvSpPr/>
          <p:nvPr/>
        </p:nvSpPr>
        <p:spPr>
          <a:xfrm>
            <a:off x="1974124" y="1637011"/>
            <a:ext cx="6643256" cy="70026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Topic 1: Current and future issues</a:t>
            </a:r>
          </a:p>
          <a:p>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Topic 2~4: Detailed work </a:t>
            </a:r>
            <a:r>
              <a:rPr kumimoji="1" lang="en-US" altLang="ja-JP" sz="2400" dirty="0" err="1">
                <a:solidFill>
                  <a:srgbClr val="445469"/>
                </a:solidFill>
                <a:latin typeface="Calibri" panose="020F0502020204030204" pitchFamily="34" charset="0"/>
                <a:ea typeface="Meiryo UI" panose="020B0604030504040204" pitchFamily="50" charset="-128"/>
                <a:cs typeface="Calibri" panose="020F0502020204030204" pitchFamily="34" charset="0"/>
              </a:rPr>
              <a:t>programme</a:t>
            </a: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 definition</a:t>
            </a:r>
          </a:p>
        </p:txBody>
      </p:sp>
      <p:sp>
        <p:nvSpPr>
          <p:cNvPr id="9" name="正方形/長方形 8">
            <a:extLst>
              <a:ext uri="{FF2B5EF4-FFF2-40B4-BE49-F238E27FC236}">
                <a16:creationId xmlns="" xmlns:a16="http://schemas.microsoft.com/office/drawing/2014/main" id="{0736D713-E2EC-49D5-AD5D-6A94EF904666}"/>
              </a:ext>
            </a:extLst>
          </p:cNvPr>
          <p:cNvSpPr/>
          <p:nvPr/>
        </p:nvSpPr>
        <p:spPr>
          <a:xfrm>
            <a:off x="1974124" y="2699083"/>
            <a:ext cx="1948070" cy="45057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Topic 2</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正方形/長方形 10">
            <a:extLst>
              <a:ext uri="{FF2B5EF4-FFF2-40B4-BE49-F238E27FC236}">
                <a16:creationId xmlns="" xmlns:a16="http://schemas.microsoft.com/office/drawing/2014/main" id="{CEA8B2B2-6860-4306-A54D-DC903E1ABA7A}"/>
              </a:ext>
            </a:extLst>
          </p:cNvPr>
          <p:cNvSpPr/>
          <p:nvPr/>
        </p:nvSpPr>
        <p:spPr>
          <a:xfrm>
            <a:off x="1974124" y="4523710"/>
            <a:ext cx="6643257" cy="37356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Integration of SGs’ outcome and alignment</a:t>
            </a:r>
          </a:p>
        </p:txBody>
      </p:sp>
      <p:sp>
        <p:nvSpPr>
          <p:cNvPr id="12" name="正方形/長方形 11">
            <a:extLst>
              <a:ext uri="{FF2B5EF4-FFF2-40B4-BE49-F238E27FC236}">
                <a16:creationId xmlns="" xmlns:a16="http://schemas.microsoft.com/office/drawing/2014/main" id="{68FD5EFE-26C2-45D4-BFE5-99EE73C661E2}"/>
              </a:ext>
            </a:extLst>
          </p:cNvPr>
          <p:cNvSpPr/>
          <p:nvPr/>
        </p:nvSpPr>
        <p:spPr>
          <a:xfrm>
            <a:off x="4359672" y="2699083"/>
            <a:ext cx="1948070" cy="45057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Topic 3</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正方形/長方形 12">
            <a:extLst>
              <a:ext uri="{FF2B5EF4-FFF2-40B4-BE49-F238E27FC236}">
                <a16:creationId xmlns="" xmlns:a16="http://schemas.microsoft.com/office/drawing/2014/main" id="{D9B7413F-700D-43B8-AD61-CA1410BB1912}"/>
              </a:ext>
            </a:extLst>
          </p:cNvPr>
          <p:cNvSpPr/>
          <p:nvPr/>
        </p:nvSpPr>
        <p:spPr>
          <a:xfrm>
            <a:off x="6719847" y="2699083"/>
            <a:ext cx="1948070" cy="41495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Topic 4</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a:extLst>
              <a:ext uri="{FF2B5EF4-FFF2-40B4-BE49-F238E27FC236}">
                <a16:creationId xmlns="" xmlns:a16="http://schemas.microsoft.com/office/drawing/2014/main" id="{A1108CFD-293A-483E-B9F1-EF56E748A9C2}"/>
              </a:ext>
            </a:extLst>
          </p:cNvPr>
          <p:cNvSpPr txBox="1"/>
          <p:nvPr/>
        </p:nvSpPr>
        <p:spPr>
          <a:xfrm>
            <a:off x="9048515" y="1875473"/>
            <a:ext cx="2528625"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2022.10</a:t>
            </a:r>
            <a:r>
              <a:rPr lang="ja-JP" altLang="en-US" sz="2400" dirty="0">
                <a:solidFill>
                  <a:prstClr val="black"/>
                </a:solidFill>
                <a:latin typeface="Calibri" panose="020F0502020204030204" pitchFamily="34" charset="0"/>
                <a:ea typeface="微软雅黑"/>
                <a:cs typeface="Calibri" panose="020F0502020204030204" pitchFamily="34" charset="0"/>
              </a:rPr>
              <a:t>～</a:t>
            </a:r>
            <a:r>
              <a:rPr lang="en-US" altLang="ja-JP" sz="2400" dirty="0">
                <a:solidFill>
                  <a:prstClr val="black"/>
                </a:solidFill>
                <a:latin typeface="Calibri" panose="020F0502020204030204" pitchFamily="34" charset="0"/>
                <a:ea typeface="微软雅黑"/>
                <a:cs typeface="Calibri" panose="020F0502020204030204" pitchFamily="34" charset="0"/>
              </a:rPr>
              <a:t>2023.3</a:t>
            </a:r>
            <a:endParaRPr lang="ja-JP" altLang="en-US" sz="2400" dirty="0">
              <a:latin typeface="Calibri" panose="020F0502020204030204" pitchFamily="34" charset="0"/>
              <a:cs typeface="Calibri" panose="020F0502020204030204" pitchFamily="34" charset="0"/>
            </a:endParaRPr>
          </a:p>
        </p:txBody>
      </p:sp>
      <p:sp>
        <p:nvSpPr>
          <p:cNvPr id="17" name="テキスト ボックス 16">
            <a:extLst>
              <a:ext uri="{FF2B5EF4-FFF2-40B4-BE49-F238E27FC236}">
                <a16:creationId xmlns="" xmlns:a16="http://schemas.microsoft.com/office/drawing/2014/main" id="{76D34E72-4E9E-4CDD-9BC4-5F9BB30E73E9}"/>
              </a:ext>
            </a:extLst>
          </p:cNvPr>
          <p:cNvSpPr txBox="1"/>
          <p:nvPr/>
        </p:nvSpPr>
        <p:spPr>
          <a:xfrm>
            <a:off x="9040531" y="3100150"/>
            <a:ext cx="2380169"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2023.4</a:t>
            </a:r>
            <a:r>
              <a:rPr lang="ja-JP" altLang="en-US" sz="2400" dirty="0">
                <a:solidFill>
                  <a:prstClr val="black"/>
                </a:solidFill>
                <a:latin typeface="Calibri" panose="020F0502020204030204" pitchFamily="34" charset="0"/>
                <a:ea typeface="微软雅黑"/>
                <a:cs typeface="Calibri" panose="020F0502020204030204" pitchFamily="34" charset="0"/>
              </a:rPr>
              <a:t>～</a:t>
            </a:r>
            <a:r>
              <a:rPr lang="en-US" altLang="ja-JP" sz="2400" dirty="0">
                <a:solidFill>
                  <a:prstClr val="black"/>
                </a:solidFill>
                <a:latin typeface="Calibri" panose="020F0502020204030204" pitchFamily="34" charset="0"/>
                <a:ea typeface="微软雅黑"/>
                <a:cs typeface="Calibri" panose="020F0502020204030204" pitchFamily="34" charset="0"/>
              </a:rPr>
              <a:t>2024.3</a:t>
            </a:r>
            <a:endParaRPr lang="ja-JP" altLang="en-US" sz="24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 xmlns:a16="http://schemas.microsoft.com/office/drawing/2014/main" id="{948115E2-46A5-468E-A984-2FF72FB8A02A}"/>
              </a:ext>
            </a:extLst>
          </p:cNvPr>
          <p:cNvSpPr txBox="1"/>
          <p:nvPr/>
        </p:nvSpPr>
        <p:spPr>
          <a:xfrm>
            <a:off x="391998" y="1743192"/>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STEP1</a:t>
            </a:r>
            <a:endParaRPr lang="ja-JP" altLang="en-US" sz="2400" dirty="0">
              <a:latin typeface="Calibri" panose="020F0502020204030204" pitchFamily="34" charset="0"/>
              <a:cs typeface="Calibri" panose="020F0502020204030204" pitchFamily="34" charset="0"/>
            </a:endParaRPr>
          </a:p>
        </p:txBody>
      </p:sp>
      <p:sp>
        <p:nvSpPr>
          <p:cNvPr id="19" name="テキスト ボックス 18">
            <a:extLst>
              <a:ext uri="{FF2B5EF4-FFF2-40B4-BE49-F238E27FC236}">
                <a16:creationId xmlns="" xmlns:a16="http://schemas.microsoft.com/office/drawing/2014/main" id="{7EB7B9EB-BF33-4F76-B912-BF9936B3C38C}"/>
              </a:ext>
            </a:extLst>
          </p:cNvPr>
          <p:cNvSpPr txBox="1"/>
          <p:nvPr/>
        </p:nvSpPr>
        <p:spPr>
          <a:xfrm>
            <a:off x="391998" y="2974470"/>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STEP2</a:t>
            </a:r>
            <a:endParaRPr lang="ja-JP" altLang="en-US" sz="2400" dirty="0">
              <a:latin typeface="Calibri" panose="020F0502020204030204" pitchFamily="34" charset="0"/>
              <a:cs typeface="Calibri" panose="020F0502020204030204" pitchFamily="34" charset="0"/>
            </a:endParaRPr>
          </a:p>
        </p:txBody>
      </p:sp>
      <p:sp>
        <p:nvSpPr>
          <p:cNvPr id="20" name="テキスト ボックス 19">
            <a:extLst>
              <a:ext uri="{FF2B5EF4-FFF2-40B4-BE49-F238E27FC236}">
                <a16:creationId xmlns="" xmlns:a16="http://schemas.microsoft.com/office/drawing/2014/main" id="{A6DD7077-5344-46E7-AAE1-3854D85CC52D}"/>
              </a:ext>
            </a:extLst>
          </p:cNvPr>
          <p:cNvSpPr txBox="1"/>
          <p:nvPr/>
        </p:nvSpPr>
        <p:spPr>
          <a:xfrm>
            <a:off x="391998" y="4474181"/>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STEP3</a:t>
            </a:r>
            <a:endParaRPr lang="ja-JP" altLang="en-US" sz="2400" dirty="0">
              <a:latin typeface="Calibri" panose="020F0502020204030204" pitchFamily="34" charset="0"/>
              <a:cs typeface="Calibri" panose="020F0502020204030204" pitchFamily="34" charset="0"/>
            </a:endParaRPr>
          </a:p>
        </p:txBody>
      </p:sp>
      <p:sp>
        <p:nvSpPr>
          <p:cNvPr id="21" name="テキスト ボックス 20">
            <a:extLst>
              <a:ext uri="{FF2B5EF4-FFF2-40B4-BE49-F238E27FC236}">
                <a16:creationId xmlns="" xmlns:a16="http://schemas.microsoft.com/office/drawing/2014/main" id="{C7F7914B-EE64-44E3-BCDB-228984EAEF1F}"/>
              </a:ext>
            </a:extLst>
          </p:cNvPr>
          <p:cNvSpPr txBox="1"/>
          <p:nvPr/>
        </p:nvSpPr>
        <p:spPr>
          <a:xfrm>
            <a:off x="1974124" y="3278004"/>
            <a:ext cx="6673312" cy="1001340"/>
          </a:xfrm>
          <a:prstGeom prst="rect">
            <a:avLst/>
          </a:prstGeom>
          <a:solidFill>
            <a:srgbClr val="FFFF00">
              <a:alpha val="63922"/>
            </a:srgbClr>
          </a:solidFill>
        </p:spPr>
        <p:txBody>
          <a:bodyPr wrap="square" anchor="ctr">
            <a:noAutofit/>
          </a:bodyPr>
          <a:lstStyle/>
          <a:p>
            <a:pPr marL="285750" indent="-285750">
              <a:lnSpc>
                <a:spcPts val="2000"/>
              </a:lnSpc>
              <a:buFont typeface="Arial" panose="020B0604020202020204" pitchFamily="34" charset="0"/>
              <a:buChar char="•"/>
            </a:pPr>
            <a:r>
              <a:rPr lang="en-US" altLang="ja-JP" sz="2000" dirty="0">
                <a:solidFill>
                  <a:prstClr val="black"/>
                </a:solidFill>
                <a:latin typeface="Calibri" panose="020F0502020204030204" pitchFamily="34" charset="0"/>
                <a:ea typeface="Meiryo UI" panose="020B0604030504040204" pitchFamily="50" charset="-128"/>
                <a:cs typeface="Calibri" panose="020F0502020204030204" pitchFamily="34" charset="0"/>
              </a:rPr>
              <a:t>Study and discussion in each Topic group </a:t>
            </a:r>
          </a:p>
          <a:p>
            <a:pPr marL="285750" indent="-285750">
              <a:buFont typeface="Arial" panose="020B0604020202020204" pitchFamily="34" charset="0"/>
              <a:buChar char="•"/>
            </a:pPr>
            <a:r>
              <a:rPr kumimoji="0"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Check progress and discussion in Regular Meeting (once every 2 month)</a:t>
            </a:r>
            <a:endParaRPr lang="ja-JP" altLang="en-US" sz="2000" dirty="0">
              <a:latin typeface="Calibri" panose="020F0502020204030204" pitchFamily="34" charset="0"/>
              <a:ea typeface="Meiryo UI" panose="020B0604030504040204" pitchFamily="50" charset="-128"/>
              <a:cs typeface="Calibri" panose="020F0502020204030204" pitchFamily="34" charset="0"/>
            </a:endParaRPr>
          </a:p>
        </p:txBody>
      </p:sp>
      <p:sp>
        <p:nvSpPr>
          <p:cNvPr id="25" name="テキスト ボックス 24">
            <a:extLst>
              <a:ext uri="{FF2B5EF4-FFF2-40B4-BE49-F238E27FC236}">
                <a16:creationId xmlns="" xmlns:a16="http://schemas.microsoft.com/office/drawing/2014/main" id="{26EC0D59-1EF6-4991-BCE7-6CB404E3AA9D}"/>
              </a:ext>
            </a:extLst>
          </p:cNvPr>
          <p:cNvSpPr txBox="1"/>
          <p:nvPr/>
        </p:nvSpPr>
        <p:spPr>
          <a:xfrm>
            <a:off x="9048515" y="5156550"/>
            <a:ext cx="2552279"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2024.10</a:t>
            </a:r>
            <a:r>
              <a:rPr lang="ja-JP" altLang="en-US" sz="2400" dirty="0">
                <a:solidFill>
                  <a:prstClr val="black"/>
                </a:solidFill>
                <a:latin typeface="Calibri" panose="020F0502020204030204" pitchFamily="34" charset="0"/>
                <a:ea typeface="微软雅黑"/>
                <a:cs typeface="Calibri" panose="020F0502020204030204" pitchFamily="34" charset="0"/>
              </a:rPr>
              <a:t>～</a:t>
            </a:r>
            <a:r>
              <a:rPr lang="en-US" altLang="ja-JP" sz="2400" dirty="0">
                <a:solidFill>
                  <a:prstClr val="black"/>
                </a:solidFill>
                <a:latin typeface="Calibri" panose="020F0502020204030204" pitchFamily="34" charset="0"/>
                <a:ea typeface="微软雅黑"/>
                <a:cs typeface="Calibri" panose="020F0502020204030204" pitchFamily="34" charset="0"/>
              </a:rPr>
              <a:t>2025.3</a:t>
            </a:r>
            <a:endParaRPr lang="ja-JP" altLang="en-US" sz="2400" dirty="0">
              <a:latin typeface="Calibri" panose="020F0502020204030204" pitchFamily="34" charset="0"/>
              <a:cs typeface="Calibri" panose="020F0502020204030204" pitchFamily="34" charset="0"/>
            </a:endParaRPr>
          </a:p>
        </p:txBody>
      </p:sp>
      <p:sp>
        <p:nvSpPr>
          <p:cNvPr id="28" name="四角形: 角を丸くする 27">
            <a:extLst>
              <a:ext uri="{FF2B5EF4-FFF2-40B4-BE49-F238E27FC236}">
                <a16:creationId xmlns="" xmlns:a16="http://schemas.microsoft.com/office/drawing/2014/main" id="{B6FF49FD-9572-4C42-95EB-BEEF7DD5846B}"/>
              </a:ext>
            </a:extLst>
          </p:cNvPr>
          <p:cNvSpPr/>
          <p:nvPr/>
        </p:nvSpPr>
        <p:spPr>
          <a:xfrm>
            <a:off x="2012078" y="5853922"/>
            <a:ext cx="6643257" cy="342837"/>
          </a:xfrm>
          <a:prstGeom prst="roundRect">
            <a:avLst/>
          </a:prstGeom>
          <a:solidFill>
            <a:schemeClr val="accent1">
              <a:lumMod val="20000"/>
              <a:lumOff val="80000"/>
            </a:schemeClr>
          </a:solidFill>
          <a:ln w="28575">
            <a:solidFill>
              <a:srgbClr val="445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WGC</a:t>
            </a:r>
            <a:r>
              <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2025</a:t>
            </a:r>
            <a:r>
              <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dirty="0">
                <a:solidFill>
                  <a:srgbClr val="445469"/>
                </a:solidFill>
                <a:latin typeface="Calibri" panose="020F0502020204030204" pitchFamily="34" charset="0"/>
                <a:ea typeface="Meiryo UI" panose="020B0604030504040204" pitchFamily="50" charset="-128"/>
                <a:cs typeface="Calibri" panose="020F0502020204030204" pitchFamily="34" charset="0"/>
              </a:rPr>
              <a:t>Beijing</a:t>
            </a:r>
            <a:endParaRPr kumimoji="1" lang="ja-JP" altLang="en-US" sz="2000" b="1"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26" name="テキスト ボックス 25">
            <a:extLst>
              <a:ext uri="{FF2B5EF4-FFF2-40B4-BE49-F238E27FC236}">
                <a16:creationId xmlns="" xmlns:a16="http://schemas.microsoft.com/office/drawing/2014/main" id="{5239EE4F-A715-4B7D-BE54-0920368706C5}"/>
              </a:ext>
            </a:extLst>
          </p:cNvPr>
          <p:cNvSpPr txBox="1"/>
          <p:nvPr/>
        </p:nvSpPr>
        <p:spPr>
          <a:xfrm>
            <a:off x="391998" y="5126302"/>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STEP4</a:t>
            </a:r>
            <a:endParaRPr lang="ja-JP" altLang="en-US" sz="2400" dirty="0">
              <a:latin typeface="Calibri" panose="020F0502020204030204" pitchFamily="34" charset="0"/>
              <a:cs typeface="Calibri" panose="020F0502020204030204" pitchFamily="34" charset="0"/>
            </a:endParaRPr>
          </a:p>
        </p:txBody>
      </p:sp>
      <p:sp>
        <p:nvSpPr>
          <p:cNvPr id="29" name="正方形/長方形 28">
            <a:extLst>
              <a:ext uri="{FF2B5EF4-FFF2-40B4-BE49-F238E27FC236}">
                <a16:creationId xmlns="" xmlns:a16="http://schemas.microsoft.com/office/drawing/2014/main" id="{E2129D77-4615-4CB1-84FC-88B4956F4A88}"/>
              </a:ext>
            </a:extLst>
          </p:cNvPr>
          <p:cNvSpPr/>
          <p:nvPr/>
        </p:nvSpPr>
        <p:spPr>
          <a:xfrm>
            <a:off x="1974124" y="5200619"/>
            <a:ext cx="6643257" cy="34672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kumimoji="1" lang="en-US" altLang="ja-JP" sz="2400" dirty="0">
                <a:solidFill>
                  <a:srgbClr val="445469"/>
                </a:solidFill>
                <a:latin typeface="Calibri" panose="020F0502020204030204" pitchFamily="34" charset="0"/>
                <a:ea typeface="Meiryo UI" panose="020B0604030504040204" pitchFamily="50" charset="-128"/>
                <a:cs typeface="Calibri" panose="020F0502020204030204" pitchFamily="34" charset="0"/>
              </a:rPr>
              <a:t>Drafting final report</a:t>
            </a:r>
            <a:endParaRPr kumimoji="1" lang="ja-JP" altLang="en-US" sz="2400" dirty="0">
              <a:solidFill>
                <a:srgbClr val="445469"/>
              </a:solidFill>
              <a:latin typeface="Calibri" panose="020F0502020204030204" pitchFamily="34" charset="0"/>
              <a:ea typeface="Meiryo UI" panose="020B0604030504040204" pitchFamily="50" charset="-128"/>
              <a:cs typeface="Calibri" panose="020F0502020204030204" pitchFamily="34" charset="0"/>
            </a:endParaRPr>
          </a:p>
        </p:txBody>
      </p:sp>
      <p:sp>
        <p:nvSpPr>
          <p:cNvPr id="30" name="テキスト ボックス 29">
            <a:extLst>
              <a:ext uri="{FF2B5EF4-FFF2-40B4-BE49-F238E27FC236}">
                <a16:creationId xmlns="" xmlns:a16="http://schemas.microsoft.com/office/drawing/2014/main" id="{E5127239-5C13-4DD2-AD9B-6FB4B5379B28}"/>
              </a:ext>
            </a:extLst>
          </p:cNvPr>
          <p:cNvSpPr txBox="1"/>
          <p:nvPr/>
        </p:nvSpPr>
        <p:spPr>
          <a:xfrm>
            <a:off x="391998" y="5778725"/>
            <a:ext cx="1239078"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STEP5</a:t>
            </a:r>
            <a:endParaRPr lang="ja-JP" altLang="en-US" sz="2400" dirty="0">
              <a:latin typeface="Calibri" panose="020F0502020204030204" pitchFamily="34" charset="0"/>
              <a:cs typeface="Calibri" panose="020F0502020204030204" pitchFamily="34" charset="0"/>
            </a:endParaRPr>
          </a:p>
        </p:txBody>
      </p:sp>
      <p:sp>
        <p:nvSpPr>
          <p:cNvPr id="27" name="テキスト ボックス 26">
            <a:extLst>
              <a:ext uri="{FF2B5EF4-FFF2-40B4-BE49-F238E27FC236}">
                <a16:creationId xmlns="" xmlns:a16="http://schemas.microsoft.com/office/drawing/2014/main" id="{D84A4674-F4B6-4118-97E5-08F485C0A30A}"/>
              </a:ext>
            </a:extLst>
          </p:cNvPr>
          <p:cNvSpPr txBox="1"/>
          <p:nvPr/>
        </p:nvSpPr>
        <p:spPr>
          <a:xfrm>
            <a:off x="4185631" y="2354517"/>
            <a:ext cx="2380170" cy="369332"/>
          </a:xfrm>
          <a:prstGeom prst="rect">
            <a:avLst/>
          </a:prstGeom>
          <a:noFill/>
        </p:spPr>
        <p:txBody>
          <a:bodyPr wrap="square">
            <a:spAutoFit/>
          </a:bodyPr>
          <a:lstStyle/>
          <a:p>
            <a:r>
              <a:rPr lang="en-US" altLang="ja-JP" dirty="0">
                <a:latin typeface="Calibri" panose="020F0502020204030204" pitchFamily="34" charset="0"/>
                <a:ea typeface="Meiryo UI" panose="020B0604030504040204" pitchFamily="50" charset="-128"/>
                <a:cs typeface="Calibri" panose="020F0502020204030204" pitchFamily="34" charset="0"/>
              </a:rPr>
              <a:t>Split into 3 sub-groups</a:t>
            </a:r>
            <a:endParaRPr lang="ja-JP" altLang="en-US" dirty="0">
              <a:latin typeface="Calibri" panose="020F0502020204030204" pitchFamily="34" charset="0"/>
              <a:ea typeface="Meiryo UI" panose="020B0604030504040204" pitchFamily="50" charset="-128"/>
              <a:cs typeface="Calibri" panose="020F0502020204030204" pitchFamily="34" charset="0"/>
            </a:endParaRPr>
          </a:p>
        </p:txBody>
      </p:sp>
      <p:sp>
        <p:nvSpPr>
          <p:cNvPr id="35" name="テキスト ボックス 34">
            <a:extLst>
              <a:ext uri="{FF2B5EF4-FFF2-40B4-BE49-F238E27FC236}">
                <a16:creationId xmlns="" xmlns:a16="http://schemas.microsoft.com/office/drawing/2014/main" id="{6AADAC54-96F6-439F-AACC-E49EBBF20BDD}"/>
              </a:ext>
            </a:extLst>
          </p:cNvPr>
          <p:cNvSpPr txBox="1"/>
          <p:nvPr/>
        </p:nvSpPr>
        <p:spPr>
          <a:xfrm>
            <a:off x="9072169" y="4510147"/>
            <a:ext cx="2528625"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2024.3</a:t>
            </a:r>
            <a:r>
              <a:rPr lang="ja-JP" altLang="en-US" sz="2400" dirty="0">
                <a:solidFill>
                  <a:prstClr val="black"/>
                </a:solidFill>
                <a:latin typeface="Calibri" panose="020F0502020204030204" pitchFamily="34" charset="0"/>
                <a:ea typeface="微软雅黑"/>
                <a:cs typeface="Calibri" panose="020F0502020204030204" pitchFamily="34" charset="0"/>
              </a:rPr>
              <a:t>～</a:t>
            </a:r>
            <a:r>
              <a:rPr lang="en-US" altLang="ja-JP" sz="2400" dirty="0">
                <a:solidFill>
                  <a:prstClr val="black"/>
                </a:solidFill>
                <a:latin typeface="Calibri" panose="020F0502020204030204" pitchFamily="34" charset="0"/>
                <a:ea typeface="微软雅黑"/>
                <a:cs typeface="Calibri" panose="020F0502020204030204" pitchFamily="34" charset="0"/>
              </a:rPr>
              <a:t>2025.9</a:t>
            </a:r>
            <a:endParaRPr lang="ja-JP" altLang="en-US" sz="2400" dirty="0">
              <a:latin typeface="Calibri" panose="020F0502020204030204" pitchFamily="34" charset="0"/>
              <a:cs typeface="Calibri" panose="020F0502020204030204" pitchFamily="34" charset="0"/>
            </a:endParaRPr>
          </a:p>
        </p:txBody>
      </p:sp>
      <p:sp>
        <p:nvSpPr>
          <p:cNvPr id="36" name="テキスト ボックス 35">
            <a:extLst>
              <a:ext uri="{FF2B5EF4-FFF2-40B4-BE49-F238E27FC236}">
                <a16:creationId xmlns="" xmlns:a16="http://schemas.microsoft.com/office/drawing/2014/main" id="{33B045E1-C64A-4F62-89F2-EB7C8D9027A2}"/>
              </a:ext>
            </a:extLst>
          </p:cNvPr>
          <p:cNvSpPr txBox="1"/>
          <p:nvPr/>
        </p:nvSpPr>
        <p:spPr>
          <a:xfrm>
            <a:off x="9024861" y="5778725"/>
            <a:ext cx="2552279" cy="461665"/>
          </a:xfrm>
          <a:prstGeom prst="rect">
            <a:avLst/>
          </a:prstGeom>
          <a:noFill/>
        </p:spPr>
        <p:txBody>
          <a:bodyPr wrap="square">
            <a:spAutoFit/>
          </a:bodyPr>
          <a:lstStyle/>
          <a:p>
            <a:r>
              <a:rPr lang="en-US" altLang="ja-JP" sz="2400" dirty="0">
                <a:solidFill>
                  <a:prstClr val="black"/>
                </a:solidFill>
                <a:latin typeface="Calibri" panose="020F0502020204030204" pitchFamily="34" charset="0"/>
                <a:ea typeface="微软雅黑"/>
                <a:cs typeface="Calibri" panose="020F0502020204030204" pitchFamily="34" charset="0"/>
              </a:rPr>
              <a:t>2025.5</a:t>
            </a:r>
            <a:endParaRPr lang="ja-JP" altLang="en-US" sz="2400" dirty="0">
              <a:latin typeface="Calibri" panose="020F0502020204030204" pitchFamily="34" charset="0"/>
              <a:cs typeface="Calibri" panose="020F0502020204030204" pitchFamily="34" charset="0"/>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t>76</a:t>
            </a:fld>
            <a:endParaRPr lang="en-US" altLang="zh-CN"/>
          </a:p>
        </p:txBody>
      </p:sp>
    </p:spTree>
    <p:extLst>
      <p:ext uri="{BB962C8B-B14F-4D97-AF65-F5344CB8AC3E}">
        <p14:creationId xmlns:p14="http://schemas.microsoft.com/office/powerpoint/2010/main" val="2033212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 xmlns:a16="http://schemas.microsoft.com/office/drawing/2014/main" id="{8AB03742-9D0A-4E22-9053-6F5A35273132}"/>
              </a:ext>
            </a:extLst>
          </p:cNvPr>
          <p:cNvSpPr>
            <a:spLocks noGrp="1"/>
          </p:cNvSpPr>
          <p:nvPr>
            <p:ph type="title"/>
          </p:nvPr>
        </p:nvSpPr>
        <p:spPr/>
        <p:txBody>
          <a:bodyPr/>
          <a:lstStyle/>
          <a:p>
            <a:r>
              <a:rPr kumimoji="1" lang="en-US" altLang="ja-JP" dirty="0" smtClean="0"/>
              <a:t>World LNG Report Status and Plan </a:t>
            </a:r>
            <a:endParaRPr kumimoji="1" lang="ja-JP" altLang="en-US" dirty="0"/>
          </a:p>
        </p:txBody>
      </p:sp>
      <p:sp>
        <p:nvSpPr>
          <p:cNvPr id="5" name="文本占位符 1">
            <a:extLst>
              <a:ext uri="{FF2B5EF4-FFF2-40B4-BE49-F238E27FC236}">
                <a16:creationId xmlns="" xmlns:a16="http://schemas.microsoft.com/office/drawing/2014/main" id="{6B19EF12-6E55-4C16-BB2A-82DE495D54A3}"/>
              </a:ext>
            </a:extLst>
          </p:cNvPr>
          <p:cNvSpPr>
            <a:spLocks noGrp="1"/>
          </p:cNvSpPr>
          <p:nvPr>
            <p:ph type="body" sz="half" idx="2"/>
          </p:nvPr>
        </p:nvSpPr>
        <p:spPr>
          <a:xfrm>
            <a:off x="785497" y="2621033"/>
            <a:ext cx="4253948" cy="3495517"/>
          </a:xfrm>
          <a:ln>
            <a:noFill/>
          </a:ln>
        </p:spPr>
        <p:txBody>
          <a:bodyPr>
            <a:noAutofit/>
          </a:bodyPr>
          <a:lstStyle/>
          <a:p>
            <a:pPr algn="l">
              <a:lnSpc>
                <a:spcPct val="90000"/>
              </a:lnSpc>
              <a:spcBef>
                <a:spcPts val="0"/>
              </a:spcBef>
              <a:spcAft>
                <a:spcPts val="0"/>
              </a:spcAft>
            </a:pPr>
            <a:r>
              <a:rPr lang="en-US" altLang="ja-JP"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Main Contents of Report</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State of the LNG Industry</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LNG Trade</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LNG and Gas Pricing</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Liquefaction Plants</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LNG Shipping</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LNG Receiving Terminals</a:t>
            </a:r>
          </a:p>
          <a:p>
            <a:pPr marL="457200" indent="-457200" algn="l">
              <a:lnSpc>
                <a:spcPct val="90000"/>
              </a:lnSpc>
              <a:spcBef>
                <a:spcPts val="0"/>
              </a:spcBef>
              <a:spcAft>
                <a:spcPts val="0"/>
              </a:spcAft>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References</a:t>
            </a:r>
          </a:p>
          <a:p>
            <a:pPr algn="l">
              <a:lnSpc>
                <a:spcPct val="90000"/>
              </a:lnSpc>
              <a:spcBef>
                <a:spcPts val="0"/>
              </a:spcBef>
              <a:spcAft>
                <a:spcPts val="0"/>
              </a:spcAft>
            </a:pPr>
            <a:endParaRPr lang="en-US" altLang="ja-JP" sz="7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l">
              <a:lnSpc>
                <a:spcPct val="90000"/>
              </a:lnSpc>
              <a:spcBef>
                <a:spcPts val="0"/>
              </a:spcBef>
              <a:spcAft>
                <a:spcPts val="0"/>
              </a:spcAft>
            </a:pPr>
            <a:r>
              <a:rPr lang="en-US" altLang="ja-JP"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Special Topics</a:t>
            </a:r>
          </a:p>
          <a:p>
            <a:pPr marL="457200" indent="-457200" algn="l">
              <a:lnSpc>
                <a:spcPct val="90000"/>
              </a:lnSpc>
              <a:spcBef>
                <a:spcPts val="0"/>
              </a:spcBef>
              <a:spcAft>
                <a:spcPts val="0"/>
              </a:spcAft>
              <a:buFont typeface="Arial" panose="020B0604020202020204" pitchFamily="34" charset="0"/>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Impact of Ukraine Crisis on the LNG Industry</a:t>
            </a:r>
          </a:p>
          <a:p>
            <a:pPr marL="457200" indent="-457200" algn="l">
              <a:lnSpc>
                <a:spcPct val="90000"/>
              </a:lnSpc>
              <a:spcBef>
                <a:spcPts val="0"/>
              </a:spcBef>
              <a:spcAft>
                <a:spcPts val="0"/>
              </a:spcAft>
              <a:buFont typeface="Arial" panose="020B0604020202020204" pitchFamily="34" charset="0"/>
              <a:buAutoNum type="arabicPeriod"/>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Chinese LNG Market</a:t>
            </a:r>
          </a:p>
        </p:txBody>
      </p:sp>
      <p:sp>
        <p:nvSpPr>
          <p:cNvPr id="7" name="文本占位符 1">
            <a:extLst>
              <a:ext uri="{FF2B5EF4-FFF2-40B4-BE49-F238E27FC236}">
                <a16:creationId xmlns="" xmlns:a16="http://schemas.microsoft.com/office/drawing/2014/main" id="{6B19EF12-6E55-4C16-BB2A-82DE495D54A3}"/>
              </a:ext>
            </a:extLst>
          </p:cNvPr>
          <p:cNvSpPr txBox="1">
            <a:spLocks/>
          </p:cNvSpPr>
          <p:nvPr/>
        </p:nvSpPr>
        <p:spPr>
          <a:xfrm>
            <a:off x="6631857" y="2993407"/>
            <a:ext cx="4849495" cy="3047718"/>
          </a:xfrm>
          <a:prstGeom prst="rect">
            <a:avLst/>
          </a:prstGeom>
          <a:ln>
            <a:noFill/>
          </a:ln>
        </p:spPr>
        <p:txBody>
          <a:bodyPr vert="horz" lIns="90000" tIns="46800" rIns="90000" bIns="46800" rtlCol="0">
            <a:noAutofit/>
          </a:bodyPr>
          <a:lstStyle>
            <a:lvl1pPr marL="0" indent="0" algn="just" defTabSz="914400" rtl="0" eaLnBrk="1" fontAlgn="auto" latinLnBrk="0" hangingPunct="1">
              <a:lnSpc>
                <a:spcPct val="150000"/>
              </a:lnSpc>
              <a:spcBef>
                <a:spcPts val="300"/>
              </a:spcBef>
              <a:spcAft>
                <a:spcPts val="1200"/>
              </a:spcAft>
              <a:buFont typeface="Arial" panose="020B0604020202020204" pitchFamily="34" charset="0"/>
              <a:buNone/>
              <a:defRPr sz="2000" b="0" u="none" strike="noStrike" kern="1200" cap="none" spc="50" normalizeH="0" baseline="0">
                <a:solidFill>
                  <a:srgbClr val="445469"/>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0"/>
              </a:spcAft>
            </a:pPr>
            <a:r>
              <a:rPr lang="en-US" altLang="ja-JP" sz="24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Timeline </a:t>
            </a:r>
          </a:p>
          <a:p>
            <a:pPr marL="342900" indent="-342900" algn="l">
              <a:lnSpc>
                <a:spcPct val="100000"/>
              </a:lnSpc>
              <a:spcBef>
                <a:spcPts val="0"/>
              </a:spcBef>
              <a:spcAft>
                <a:spcPts val="0"/>
              </a:spcAft>
              <a:buFont typeface="Arial" panose="020B0604020202020204" pitchFamily="34" charset="0"/>
              <a:buChar char="•"/>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Feb 2023 : First Draft</a:t>
            </a:r>
          </a:p>
          <a:p>
            <a:pPr marL="342900" indent="-342900" algn="l">
              <a:lnSpc>
                <a:spcPct val="100000"/>
              </a:lnSpc>
              <a:spcBef>
                <a:spcPts val="0"/>
              </a:spcBef>
              <a:spcAft>
                <a:spcPts val="0"/>
              </a:spcAft>
              <a:buFont typeface="Arial" panose="020B0604020202020204" pitchFamily="34" charset="0"/>
              <a:buChar char="•"/>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Apr 2023 : Update Data</a:t>
            </a:r>
          </a:p>
          <a:p>
            <a:pPr marL="342900" indent="-342900" algn="l">
              <a:lnSpc>
                <a:spcPct val="100000"/>
              </a:lnSpc>
              <a:spcBef>
                <a:spcPts val="0"/>
              </a:spcBef>
              <a:spcAft>
                <a:spcPts val="0"/>
              </a:spcAft>
              <a:buFont typeface="Arial" panose="020B0604020202020204" pitchFamily="34" charset="0"/>
              <a:buChar char="•"/>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May 2023 : Second Draft</a:t>
            </a:r>
          </a:p>
          <a:p>
            <a:pPr marL="342900" indent="-342900" algn="l">
              <a:lnSpc>
                <a:spcPct val="100000"/>
              </a:lnSpc>
              <a:spcBef>
                <a:spcPts val="0"/>
              </a:spcBef>
              <a:spcAft>
                <a:spcPts val="0"/>
              </a:spcAft>
              <a:buFont typeface="Arial" panose="020B0604020202020204" pitchFamily="34" charset="0"/>
              <a:buChar char="•"/>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Jun 2023 : Update Data</a:t>
            </a:r>
          </a:p>
          <a:p>
            <a:pPr marL="342900" indent="-342900" algn="l">
              <a:lnSpc>
                <a:spcPct val="100000"/>
              </a:lnSpc>
              <a:spcBef>
                <a:spcPts val="0"/>
              </a:spcBef>
              <a:spcAft>
                <a:spcPts val="0"/>
              </a:spcAft>
              <a:buFont typeface="Arial" panose="020B0604020202020204" pitchFamily="34" charset="0"/>
              <a:buChar char="•"/>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Jul 2023 : Publication</a:t>
            </a:r>
          </a:p>
          <a:p>
            <a:pPr marL="342900" indent="-342900" algn="l">
              <a:lnSpc>
                <a:spcPct val="100000"/>
              </a:lnSpc>
              <a:spcBef>
                <a:spcPts val="0"/>
              </a:spcBef>
              <a:spcAft>
                <a:spcPts val="0"/>
              </a:spcAft>
              <a:buFont typeface="Arial" panose="020B0604020202020204" pitchFamily="34" charset="0"/>
              <a:buChar char="•"/>
            </a:pPr>
            <a:endParaRPr lang="en-US" altLang="ja-JP" sz="24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l">
              <a:lnSpc>
                <a:spcPct val="100000"/>
              </a:lnSpc>
              <a:spcBef>
                <a:spcPts val="0"/>
              </a:spcBef>
              <a:spcAft>
                <a:spcPts val="0"/>
              </a:spcAft>
            </a:pPr>
            <a:r>
              <a:rPr lang="en-US" altLang="ja-JP" sz="18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CNOOC Current Database : </a:t>
            </a:r>
            <a:r>
              <a:rPr lang="en-US" altLang="ja-JP" sz="18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Rystad, IHS, </a:t>
            </a:r>
            <a:r>
              <a:rPr lang="en-US" altLang="ja-JP" sz="1800" dirty="0" err="1" smtClean="0">
                <a:solidFill>
                  <a:schemeClr val="tx1"/>
                </a:solidFill>
                <a:latin typeface="Calibri" panose="020F0502020204030204" pitchFamily="34" charset="0"/>
                <a:ea typeface="Meiryo UI" panose="020B0604030504040204" pitchFamily="50" charset="-128"/>
                <a:cs typeface="Calibri" panose="020F0502020204030204" pitchFamily="34" charset="0"/>
              </a:rPr>
              <a:t>Platts</a:t>
            </a:r>
            <a:r>
              <a:rPr lang="en-US" altLang="ja-JP" sz="18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a:t>
            </a:r>
          </a:p>
        </p:txBody>
      </p:sp>
      <p:sp>
        <p:nvSpPr>
          <p:cNvPr id="9" name="文本占位符 1">
            <a:extLst>
              <a:ext uri="{FF2B5EF4-FFF2-40B4-BE49-F238E27FC236}">
                <a16:creationId xmlns="" xmlns:a16="http://schemas.microsoft.com/office/drawing/2014/main" id="{6B19EF12-6E55-4C16-BB2A-82DE495D54A3}"/>
              </a:ext>
            </a:extLst>
          </p:cNvPr>
          <p:cNvSpPr txBox="1">
            <a:spLocks/>
          </p:cNvSpPr>
          <p:nvPr/>
        </p:nvSpPr>
        <p:spPr>
          <a:xfrm>
            <a:off x="785497" y="1211456"/>
            <a:ext cx="9981096" cy="1289685"/>
          </a:xfrm>
          <a:prstGeom prst="rect">
            <a:avLst/>
          </a:prstGeom>
          <a:ln>
            <a:noFill/>
          </a:ln>
        </p:spPr>
        <p:txBody>
          <a:bodyPr vert="horz" lIns="90000" tIns="46800" rIns="90000" bIns="46800" rtlCol="0">
            <a:noAutofit/>
          </a:bodyPr>
          <a:lstStyle>
            <a:lvl1pPr marL="0" indent="0" algn="just" defTabSz="914400" rtl="0" eaLnBrk="1" fontAlgn="auto" latinLnBrk="0" hangingPunct="1">
              <a:lnSpc>
                <a:spcPct val="150000"/>
              </a:lnSpc>
              <a:spcBef>
                <a:spcPts val="300"/>
              </a:spcBef>
              <a:spcAft>
                <a:spcPts val="1200"/>
              </a:spcAft>
              <a:buFont typeface="Arial" panose="020B0604020202020204" pitchFamily="34" charset="0"/>
              <a:buNone/>
              <a:defRPr sz="2000" b="0" u="none" strike="noStrike" kern="1200" cap="none" spc="50" normalizeH="0" baseline="0">
                <a:solidFill>
                  <a:srgbClr val="445469"/>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0"/>
              </a:spcAft>
            </a:pPr>
            <a:r>
              <a:rPr lang="en-US" altLang="ja-JP" sz="24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Report Organizer </a:t>
            </a:r>
          </a:p>
          <a:p>
            <a:pPr algn="l">
              <a:lnSpc>
                <a:spcPct val="100000"/>
              </a:lnSpc>
              <a:spcBef>
                <a:spcPts val="0"/>
              </a:spcBef>
              <a:spcAft>
                <a:spcPts val="0"/>
              </a:spcAft>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World LNG Report Task Force (LNG Committee) </a:t>
            </a:r>
          </a:p>
          <a:p>
            <a:pPr algn="l">
              <a:lnSpc>
                <a:spcPct val="100000"/>
              </a:lnSpc>
              <a:spcBef>
                <a:spcPts val="0"/>
              </a:spcBef>
              <a:spcAft>
                <a:spcPts val="0"/>
              </a:spcAft>
            </a:pPr>
            <a:r>
              <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 Mr. Wang Kai (PM, CNOOC)</a:t>
            </a:r>
          </a:p>
          <a:p>
            <a:pPr algn="l">
              <a:lnSpc>
                <a:spcPct val="100000"/>
              </a:lnSpc>
              <a:spcBef>
                <a:spcPts val="0"/>
              </a:spcBef>
              <a:spcAft>
                <a:spcPts val="0"/>
              </a:spcAft>
            </a:pPr>
            <a:endParaRPr lang="en-US" altLang="ja-JP" sz="24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77</a:t>
            </a:fld>
            <a:endParaRPr lang="en-US" altLang="zh-CN"/>
          </a:p>
        </p:txBody>
      </p:sp>
    </p:spTree>
    <p:extLst>
      <p:ext uri="{BB962C8B-B14F-4D97-AF65-F5344CB8AC3E}">
        <p14:creationId xmlns:p14="http://schemas.microsoft.com/office/powerpoint/2010/main" val="3139788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749778" y="2388005"/>
            <a:ext cx="7136927" cy="1314450"/>
          </a:xfrm>
        </p:spPr>
        <p:txBody>
          <a:bodyPr>
            <a:noAutofit/>
          </a:bodyPr>
          <a:lstStyle/>
          <a:p>
            <a:pPr algn="l"/>
            <a:r>
              <a:rPr lang="en-US" altLang="ko-KR" dirty="0">
                <a:ea typeface="微软雅黑" panose="020B0503020204020204" charset="-122"/>
                <a:sym typeface="+mn-ea"/>
              </a:rPr>
              <a:t>Sustainability Committee</a:t>
            </a:r>
          </a:p>
        </p:txBody>
      </p:sp>
    </p:spTree>
    <p:extLst>
      <p:ext uri="{BB962C8B-B14F-4D97-AF65-F5344CB8AC3E}">
        <p14:creationId xmlns:p14="http://schemas.microsoft.com/office/powerpoint/2010/main" val="2757837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rmAutofit/>
          </a:bodyPr>
          <a:lstStyle/>
          <a:p>
            <a:r>
              <a:rPr lang="en-US" altLang="zh-CN" sz="3200" b="1" dirty="0">
                <a:solidFill>
                  <a:srgbClr val="0070C0"/>
                </a:solidFill>
                <a:latin typeface="微软雅黑" panose="020B0503020204020204" pitchFamily="34" charset="-122"/>
                <a:ea typeface="微软雅黑" panose="020B0503020204020204" pitchFamily="34" charset="-122"/>
                <a:cs typeface="+mj-cs"/>
                <a:sym typeface="Verdana" pitchFamily="34" charset="0"/>
              </a:rPr>
              <a:t>Sustainability </a:t>
            </a:r>
            <a:r>
              <a:rPr lang="en-US" altLang="zh-CN" sz="3200" b="1" dirty="0" smtClean="0">
                <a:solidFill>
                  <a:srgbClr val="0070C0"/>
                </a:solidFill>
                <a:latin typeface="微软雅黑" panose="020B0503020204020204" pitchFamily="34" charset="-122"/>
                <a:ea typeface="微软雅黑" panose="020B0503020204020204" pitchFamily="34" charset="-122"/>
                <a:cs typeface="+mj-cs"/>
                <a:sym typeface="Verdana" pitchFamily="34" charset="0"/>
              </a:rPr>
              <a:t>Committee</a:t>
            </a:r>
            <a:endParaRPr lang="zh-CN" altLang="en-US" dirty="0">
              <a:latin typeface="微软雅黑 (标题)"/>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79</a:t>
            </a:fld>
            <a:endParaRPr lang="en-US" altLang="zh-CN"/>
          </a:p>
        </p:txBody>
      </p:sp>
      <p:sp>
        <p:nvSpPr>
          <p:cNvPr id="4" name="文本框 2">
            <a:extLst>
              <a:ext uri="{FF2B5EF4-FFF2-40B4-BE49-F238E27FC236}">
                <a16:creationId xmlns="" xmlns:a16="http://schemas.microsoft.com/office/drawing/2014/main" id="{CB6991C4-4A17-996C-40F6-CD04FCF2A529}"/>
              </a:ext>
            </a:extLst>
          </p:cNvPr>
          <p:cNvSpPr txBox="1"/>
          <p:nvPr/>
        </p:nvSpPr>
        <p:spPr>
          <a:xfrm>
            <a:off x="1789946" y="899798"/>
            <a:ext cx="9347673" cy="4247317"/>
          </a:xfrm>
          <a:prstGeom prst="rect">
            <a:avLst/>
          </a:prstGeom>
          <a:noFill/>
        </p:spPr>
        <p:txBody>
          <a:bodyPr wrap="square" rtlCol="0">
            <a:spAutoFit/>
          </a:bodyPr>
          <a:lstStyle/>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mj-cs"/>
              </a:rPr>
              <a:t>Chairman</a:t>
            </a:r>
            <a:r>
              <a:rPr lang="en-US" altLang="zh-CN" dirty="0">
                <a:latin typeface="微软雅黑" panose="020B0503020204020204" pitchFamily="34" charset="-122"/>
                <a:ea typeface="微软雅黑" panose="020B0503020204020204" pitchFamily="34" charset="-122"/>
                <a:cs typeface="+mj-cs"/>
              </a:rPr>
              <a:t>: Naiara Ortiz de </a:t>
            </a:r>
            <a:r>
              <a:rPr lang="en-US" altLang="zh-CN" dirty="0" smtClean="0">
                <a:latin typeface="微软雅黑" panose="020B0503020204020204" pitchFamily="34" charset="-122"/>
                <a:ea typeface="微软雅黑" panose="020B0503020204020204" pitchFamily="34" charset="-122"/>
                <a:cs typeface="+mj-cs"/>
              </a:rPr>
              <a:t>Mendíbil </a:t>
            </a:r>
            <a:r>
              <a:rPr lang="en-US" altLang="zh-CN" dirty="0">
                <a:latin typeface="微软雅黑" panose="020B0503020204020204" pitchFamily="34" charset="-122"/>
                <a:ea typeface="微软雅黑" panose="020B0503020204020204" pitchFamily="34" charset="-122"/>
                <a:cs typeface="+mj-cs"/>
              </a:rPr>
              <a:t>(Sedigas, Spain)</a:t>
            </a:r>
          </a:p>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mj-cs"/>
              </a:rPr>
              <a:t>Vice-Chair</a:t>
            </a:r>
            <a:r>
              <a:rPr lang="en-US" altLang="zh-CN" dirty="0">
                <a:latin typeface="微软雅黑" panose="020B0503020204020204" pitchFamily="34" charset="-122"/>
                <a:ea typeface="微软雅黑" panose="020B0503020204020204" pitchFamily="34" charset="-122"/>
                <a:cs typeface="+mj-cs"/>
              </a:rPr>
              <a:t>: Jon Freeman (BP, UK)</a:t>
            </a:r>
          </a:p>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cs typeface="+mj-cs"/>
              </a:rPr>
              <a:t>Secretary: </a:t>
            </a:r>
            <a:r>
              <a:rPr lang="en-US" altLang="zh-CN" dirty="0">
                <a:latin typeface="微软雅黑" panose="020B0503020204020204" pitchFamily="34" charset="-122"/>
                <a:ea typeface="微软雅黑" panose="020B0503020204020204" pitchFamily="34" charset="-122"/>
                <a:cs typeface="+mj-cs"/>
              </a:rPr>
              <a:t>Juan Antonio Pérez (Sedigas, Spain)</a:t>
            </a:r>
          </a:p>
          <a:p>
            <a:pPr lvl="2">
              <a:lnSpc>
                <a:spcPct val="150000"/>
              </a:lnSpc>
            </a:pPr>
            <a:endParaRPr lang="en-US" altLang="zh-CN" dirty="0">
              <a:latin typeface="微软雅黑" panose="020B0503020204020204" pitchFamily="34" charset="-122"/>
              <a:ea typeface="微软雅黑" panose="020B0503020204020204" pitchFamily="34" charset="-122"/>
              <a:cs typeface="+mj-cs"/>
            </a:endParaRPr>
          </a:p>
          <a:p>
            <a:pPr lvl="2">
              <a:lnSpc>
                <a:spcPct val="150000"/>
              </a:lnSpc>
            </a:pPr>
            <a:r>
              <a:rPr lang="en-US" altLang="zh-CN" b="1" dirty="0">
                <a:latin typeface="微软雅黑" panose="020B0503020204020204" pitchFamily="34" charset="-122"/>
                <a:ea typeface="微软雅黑" panose="020B0503020204020204" pitchFamily="34" charset="-122"/>
              </a:rPr>
              <a:t>Objective: </a:t>
            </a:r>
            <a:r>
              <a:rPr lang="en-GB" dirty="0"/>
              <a:t>provide an agenda and long strategic view of </a:t>
            </a:r>
            <a:r>
              <a:rPr lang="en-GB" b="1" dirty="0"/>
              <a:t>renewable gases</a:t>
            </a:r>
            <a:r>
              <a:rPr lang="en-GB" dirty="0"/>
              <a:t> to achieve  the </a:t>
            </a:r>
            <a:r>
              <a:rPr lang="en-GB" b="1" dirty="0"/>
              <a:t>decarbonisation of the gas sector</a:t>
            </a:r>
            <a:r>
              <a:rPr lang="en-GB" dirty="0"/>
              <a:t> and other sectors that consume gas for their processes such as households, industry, transportation, and power generation, and to </a:t>
            </a:r>
            <a:r>
              <a:rPr lang="en-GB" b="1" dirty="0"/>
              <a:t>reduce GHG emissions</a:t>
            </a:r>
            <a:r>
              <a:rPr lang="en-GB" dirty="0"/>
              <a:t> with the objective of becoming emission neutral by 2050. </a:t>
            </a:r>
            <a:endParaRPr lang="en-US" altLang="zh-CN" dirty="0">
              <a:latin typeface="微软雅黑" panose="020B0503020204020204" pitchFamily="34" charset="-122"/>
              <a:ea typeface="微软雅黑" panose="020B0503020204020204" pitchFamily="34" charset="-122"/>
            </a:endParaRPr>
          </a:p>
          <a:p>
            <a:pPr lvl="2">
              <a:lnSpc>
                <a:spcPct val="150000"/>
              </a:lnSpc>
            </a:pP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0664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038226" y="2180590"/>
            <a:ext cx="10239374" cy="1314450"/>
          </a:xfrm>
        </p:spPr>
        <p:txBody>
          <a:bodyPr>
            <a:noAutofit/>
          </a:bodyPr>
          <a:lstStyle/>
          <a:p>
            <a:pPr algn="ctr"/>
            <a:r>
              <a:rPr lang="en-US" altLang="zh-CN" sz="4800" dirty="0" smtClean="0">
                <a:ea typeface="微软雅黑" panose="020B0503020204020204" charset="-122"/>
                <a:sym typeface="+mn-ea"/>
              </a:rPr>
              <a:t>Certificates Awarding Ceremony</a:t>
            </a:r>
            <a:endParaRPr lang="en-US" altLang="ko-KR" sz="4800" dirty="0">
              <a:ea typeface="微软雅黑" panose="020B0503020204020204" charset="-122"/>
              <a:sym typeface="+mn-ea"/>
            </a:endParaRPr>
          </a:p>
        </p:txBody>
      </p:sp>
    </p:spTree>
    <p:extLst>
      <p:ext uri="{BB962C8B-B14F-4D97-AF65-F5344CB8AC3E}">
        <p14:creationId xmlns:p14="http://schemas.microsoft.com/office/powerpoint/2010/main" val="4282562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rmAutofit/>
          </a:bodyPr>
          <a:lstStyle/>
          <a:p>
            <a:r>
              <a:rPr lang="es-ES" altLang="zh-CN" dirty="0" smtClean="0">
                <a:solidFill>
                  <a:srgbClr val="0070C0"/>
                </a:solidFill>
                <a:latin typeface="微软雅黑" panose="020B0503020204020204" pitchFamily="34" charset="-122"/>
                <a:ea typeface="微软雅黑" panose="020B0503020204020204" pitchFamily="34" charset="-122"/>
              </a:rPr>
              <a:t>Team</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80</a:t>
            </a:fld>
            <a:endParaRPr lang="en-US" altLang="zh-CN"/>
          </a:p>
        </p:txBody>
      </p:sp>
      <p:pic>
        <p:nvPicPr>
          <p:cNvPr id="4" name="Imagen 3">
            <a:extLst>
              <a:ext uri="{FF2B5EF4-FFF2-40B4-BE49-F238E27FC236}">
                <a16:creationId xmlns="" xmlns:a16="http://schemas.microsoft.com/office/drawing/2014/main" id="{6A725146-220B-5F11-719A-BBEB7E7F2533}"/>
              </a:ext>
            </a:extLst>
          </p:cNvPr>
          <p:cNvPicPr>
            <a:picLocks noChangeAspect="1"/>
          </p:cNvPicPr>
          <p:nvPr/>
        </p:nvPicPr>
        <p:blipFill>
          <a:blip r:embed="rId2"/>
          <a:stretch>
            <a:fillRect/>
          </a:stretch>
        </p:blipFill>
        <p:spPr>
          <a:xfrm>
            <a:off x="825636" y="384810"/>
            <a:ext cx="9914246" cy="5717590"/>
          </a:xfrm>
          <a:prstGeom prst="rect">
            <a:avLst/>
          </a:prstGeom>
        </p:spPr>
      </p:pic>
    </p:spTree>
    <p:extLst>
      <p:ext uri="{BB962C8B-B14F-4D97-AF65-F5344CB8AC3E}">
        <p14:creationId xmlns:p14="http://schemas.microsoft.com/office/powerpoint/2010/main" val="3670097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1: Renewable Gases as a </a:t>
            </a:r>
            <a:r>
              <a:rPr lang="en-GB" dirty="0" smtClean="0">
                <a:solidFill>
                  <a:srgbClr val="0070C0"/>
                </a:solidFill>
                <a:latin typeface="微软雅黑" panose="020B0503020204020204" pitchFamily="34" charset="-122"/>
                <a:ea typeface="微软雅黑" panose="020B0503020204020204" pitchFamily="34" charset="-122"/>
              </a:rPr>
              <a:t>solution</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81</a:t>
            </a:fld>
            <a:endParaRPr lang="en-US" altLang="zh-CN"/>
          </a:p>
        </p:txBody>
      </p:sp>
      <p:sp>
        <p:nvSpPr>
          <p:cNvPr id="4" name="文本框 2">
            <a:extLst>
              <a:ext uri="{FF2B5EF4-FFF2-40B4-BE49-F238E27FC236}">
                <a16:creationId xmlns="" xmlns:a16="http://schemas.microsoft.com/office/drawing/2014/main" id="{35637CBA-B883-3C6A-6650-CE3DD98AA0F3}"/>
              </a:ext>
            </a:extLst>
          </p:cNvPr>
          <p:cNvSpPr txBox="1"/>
          <p:nvPr/>
        </p:nvSpPr>
        <p:spPr>
          <a:xfrm>
            <a:off x="1023271" y="1172525"/>
            <a:ext cx="10455563" cy="4552336"/>
          </a:xfrm>
          <a:prstGeom prst="rect">
            <a:avLst/>
          </a:prstGeom>
          <a:noFill/>
        </p:spPr>
        <p:txBody>
          <a:bodyPr wrap="square" rtlCol="0">
            <a:spAutoFit/>
          </a:bodyPr>
          <a:lstStyle/>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rPr>
              <a:t>Leader: </a:t>
            </a:r>
            <a:r>
              <a:rPr lang="en-US" altLang="zh-CN" dirty="0">
                <a:latin typeface="微软雅黑" panose="020B0503020204020204" pitchFamily="34" charset="-122"/>
                <a:ea typeface="微软雅黑" panose="020B0503020204020204" pitchFamily="34" charset="-122"/>
              </a:rPr>
              <a:t>Jon Freeman</a:t>
            </a:r>
            <a:endParaRPr lang="en-US" altLang="zh-CN" dirty="0">
              <a:latin typeface="微软雅黑" panose="020B0503020204020204" pitchFamily="34" charset="-122"/>
              <a:ea typeface="微软雅黑" panose="020B0503020204020204" pitchFamily="34" charset="-122"/>
              <a:cs typeface="+mj-cs"/>
            </a:endParaRPr>
          </a:p>
          <a:p>
            <a:pPr marL="1257300" lvl="2" indent="-342900">
              <a:lnSpc>
                <a:spcPct val="150000"/>
              </a:lnSpc>
              <a:buFont typeface="Wingdings" panose="05000000000000000000" pitchFamily="2" charset="2"/>
              <a:buChar char="Ø"/>
            </a:pPr>
            <a:r>
              <a:rPr lang="en-US" altLang="zh-CN" sz="1600" b="1" dirty="0">
                <a:latin typeface="微软雅黑" panose="020B0503020204020204" pitchFamily="34" charset="-122"/>
                <a:ea typeface="微软雅黑" panose="020B0503020204020204" pitchFamily="34" charset="-122"/>
                <a:cs typeface="+mj-cs"/>
              </a:rPr>
              <a:t>Objective</a:t>
            </a:r>
            <a:r>
              <a:rPr lang="en-US" altLang="zh-CN" sz="1600" dirty="0">
                <a:latin typeface="微软雅黑" panose="020B0503020204020204" pitchFamily="34" charset="-122"/>
                <a:ea typeface="微软雅黑" panose="020B0503020204020204" pitchFamily="34" charset="-122"/>
                <a:cs typeface="+mj-cs"/>
              </a:rPr>
              <a:t>	</a:t>
            </a:r>
          </a:p>
          <a:p>
            <a:pPr lvl="2">
              <a:lnSpc>
                <a:spcPct val="150000"/>
              </a:lnSpc>
            </a:pPr>
            <a:r>
              <a:rPr lang="en-GB" sz="1600" dirty="0"/>
              <a:t>Promote the development of renewable gases as a new key solution for the energy transition</a:t>
            </a:r>
          </a:p>
          <a:p>
            <a:pPr lvl="2">
              <a:lnSpc>
                <a:spcPct val="150000"/>
              </a:lnSpc>
            </a:pPr>
            <a:endParaRPr lang="en-GB" altLang="zh-CN" dirty="0">
              <a:latin typeface="微软雅黑" panose="020B0503020204020204" pitchFamily="34" charset="-122"/>
              <a:ea typeface="微软雅黑" panose="020B0503020204020204" pitchFamily="34" charset="-122"/>
            </a:endParaRPr>
          </a:p>
          <a:p>
            <a:pPr lvl="0"/>
            <a:r>
              <a:rPr lang="en-GB" sz="1600" b="1" dirty="0"/>
              <a:t>Worldwide Benchmark study</a:t>
            </a:r>
            <a:r>
              <a:rPr lang="en-GB" sz="1600" dirty="0"/>
              <a:t> on the degree of implementation of renewable gases by collecting different data: </a:t>
            </a:r>
            <a:endParaRPr lang="es-ES" sz="1600" dirty="0"/>
          </a:p>
          <a:p>
            <a:pPr marL="742950" lvl="1" indent="-285750">
              <a:spcAft>
                <a:spcPts val="600"/>
              </a:spcAft>
              <a:buFont typeface="Arial" panose="020B0604020202020204" pitchFamily="34" charset="0"/>
              <a:buChar char="•"/>
            </a:pPr>
            <a:r>
              <a:rPr lang="en-GB" sz="1600" dirty="0"/>
              <a:t>Renewable gas potential by country and by feedstock. </a:t>
            </a:r>
            <a:endParaRPr lang="es-ES" sz="1600" dirty="0"/>
          </a:p>
          <a:p>
            <a:pPr marL="742950" lvl="1" indent="-285750">
              <a:spcAft>
                <a:spcPts val="600"/>
              </a:spcAft>
              <a:buFont typeface="Arial" panose="020B0604020202020204" pitchFamily="34" charset="0"/>
              <a:buChar char="•"/>
            </a:pPr>
            <a:r>
              <a:rPr lang="en-GB" sz="1600" dirty="0"/>
              <a:t>The regulatory framework, incentives or other mechanisms adopted in countries where the production and use of renewable gas is already advanced. </a:t>
            </a:r>
            <a:endParaRPr lang="es-ES" sz="1600" dirty="0"/>
          </a:p>
          <a:p>
            <a:pPr marL="742950" lvl="1" indent="-285750">
              <a:spcAft>
                <a:spcPts val="600"/>
              </a:spcAft>
              <a:buFont typeface="Arial" panose="020B0604020202020204" pitchFamily="34" charset="0"/>
              <a:buChar char="•"/>
            </a:pPr>
            <a:r>
              <a:rPr lang="en-GB" sz="1600" dirty="0"/>
              <a:t>Number of projects of each renewable gas by country and their main characteristics. </a:t>
            </a:r>
            <a:endParaRPr lang="es-ES" sz="1600" dirty="0"/>
          </a:p>
          <a:p>
            <a:pPr marL="742950" lvl="1" indent="-285750">
              <a:spcAft>
                <a:spcPts val="600"/>
              </a:spcAft>
              <a:buFont typeface="Arial" panose="020B0604020202020204" pitchFamily="34" charset="0"/>
              <a:buChar char="•"/>
            </a:pPr>
            <a:r>
              <a:rPr lang="en-GB" sz="1600" dirty="0"/>
              <a:t>Drivers for renewable gas penetration and key R&amp;D projects around biomethane, hydrogen and syngas. </a:t>
            </a:r>
            <a:endParaRPr lang="es-ES" sz="1600" dirty="0"/>
          </a:p>
          <a:p>
            <a:pPr lvl="0"/>
            <a:r>
              <a:rPr lang="en-GB" sz="1600" dirty="0"/>
              <a:t>A </a:t>
            </a:r>
            <a:r>
              <a:rPr lang="en-GB" sz="1600" b="1" dirty="0"/>
              <a:t>report</a:t>
            </a:r>
            <a:r>
              <a:rPr lang="en-GB" sz="1600" dirty="0"/>
              <a:t> will be produced incorporating  the information obtained from the benchmarking study and a summary of best practices for renewable gas development in different countries, both from an investor and  policy maker standpoint. </a:t>
            </a:r>
            <a:endParaRPr lang="es-ES" sz="1600" dirty="0"/>
          </a:p>
          <a:p>
            <a:pPr lvl="2">
              <a:lnSpc>
                <a:spcPct val="150000"/>
              </a:lnSpc>
            </a:pP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584290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1: Renewable Gases as a </a:t>
            </a:r>
            <a:r>
              <a:rPr lang="en-GB" dirty="0" smtClean="0">
                <a:solidFill>
                  <a:srgbClr val="0070C0"/>
                </a:solidFill>
                <a:latin typeface="微软雅黑" panose="020B0503020204020204" pitchFamily="34" charset="-122"/>
                <a:ea typeface="微软雅黑" panose="020B0503020204020204" pitchFamily="34" charset="-122"/>
              </a:rPr>
              <a:t>solution</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82</a:t>
            </a:fld>
            <a:endParaRPr lang="en-US" altLang="zh-CN"/>
          </a:p>
        </p:txBody>
      </p:sp>
      <p:sp>
        <p:nvSpPr>
          <p:cNvPr id="5" name="Content Placeholder 4">
            <a:extLst>
              <a:ext uri="{FF2B5EF4-FFF2-40B4-BE49-F238E27FC236}">
                <a16:creationId xmlns="" xmlns:a16="http://schemas.microsoft.com/office/drawing/2014/main" id="{030C5727-CA34-1BEE-83BA-76242E996BB4}"/>
              </a:ext>
            </a:extLst>
          </p:cNvPr>
          <p:cNvSpPr txBox="1">
            <a:spLocks/>
          </p:cNvSpPr>
          <p:nvPr/>
        </p:nvSpPr>
        <p:spPr>
          <a:xfrm>
            <a:off x="407988" y="1090295"/>
            <a:ext cx="11465242" cy="4942206"/>
          </a:xfrm>
          <a:prstGeom prst="rect">
            <a:avLst/>
          </a:prstGeom>
        </p:spPr>
        <p:txBody>
          <a:bodyPr>
            <a:normAutofit fontScale="55000" lnSpcReduction="2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buNone/>
            </a:pPr>
            <a:r>
              <a:rPr lang="en-GB" sz="2200" b="1" dirty="0">
                <a:solidFill>
                  <a:schemeClr val="tx1"/>
                </a:solidFill>
              </a:rPr>
              <a:t>Approach</a:t>
            </a:r>
          </a:p>
          <a:p>
            <a:pPr marL="742950" lvl="1" indent="-285750" fontAlgn="ctr">
              <a:spcAft>
                <a:spcPts val="0"/>
              </a:spcAft>
              <a:buFont typeface="Arial" panose="020B0604020202020204" pitchFamily="34" charset="0"/>
              <a:buChar char="•"/>
            </a:pPr>
            <a:r>
              <a:rPr lang="en-GB" sz="2600" b="0" dirty="0">
                <a:solidFill>
                  <a:schemeClr val="tx1"/>
                </a:solidFill>
              </a:rPr>
              <a:t>Focus, and slight change in the title: </a:t>
            </a:r>
            <a:r>
              <a:rPr lang="en-GB" sz="2900" b="1" dirty="0">
                <a:solidFill>
                  <a:schemeClr val="tx1"/>
                </a:solidFill>
              </a:rPr>
              <a:t>Renewable and low carbon gases as a solution</a:t>
            </a:r>
            <a:r>
              <a:rPr lang="en-GB" sz="2600" b="0" dirty="0">
                <a:solidFill>
                  <a:schemeClr val="tx1"/>
                </a:solidFill>
              </a:rPr>
              <a:t>. There was an appetite to follow regulations in some countries and allow options such as blue or pink hydrogen…but for the main focus to be on renewable gases such as biomethane and green hydrogen</a:t>
            </a:r>
          </a:p>
          <a:p>
            <a:pPr marL="742950" lvl="1" indent="-285750" fontAlgn="ctr">
              <a:spcAft>
                <a:spcPts val="0"/>
              </a:spcAft>
              <a:buFont typeface="Arial" panose="020B0604020202020204" pitchFamily="34" charset="0"/>
              <a:buChar char="•"/>
            </a:pPr>
            <a:r>
              <a:rPr lang="en-GB" sz="2600" b="0" dirty="0">
                <a:solidFill>
                  <a:schemeClr val="tx1"/>
                </a:solidFill>
              </a:rPr>
              <a:t>Timeframes is 2022, 2030 and 2050 </a:t>
            </a:r>
          </a:p>
          <a:p>
            <a:pPr marL="742950" lvl="1" indent="-285750" fontAlgn="ctr">
              <a:spcAft>
                <a:spcPts val="0"/>
              </a:spcAft>
              <a:buFont typeface="Arial" panose="020B0604020202020204" pitchFamily="34" charset="0"/>
              <a:buChar char="•"/>
            </a:pPr>
            <a:r>
              <a:rPr lang="en-GB" sz="2600" b="0" dirty="0">
                <a:solidFill>
                  <a:schemeClr val="tx1"/>
                </a:solidFill>
              </a:rPr>
              <a:t>The potential, the projects, the policies for RLC gases…and how this feeds into decarbonisation objectives</a:t>
            </a:r>
          </a:p>
          <a:p>
            <a:pPr marL="742950" lvl="1" indent="-285750" fontAlgn="ctr">
              <a:spcAft>
                <a:spcPts val="0"/>
              </a:spcAft>
              <a:buFont typeface="Arial" panose="020B0604020202020204" pitchFamily="34" charset="0"/>
              <a:buChar char="•"/>
            </a:pPr>
            <a:r>
              <a:rPr lang="en-GB" sz="2600" b="0" dirty="0">
                <a:solidFill>
                  <a:schemeClr val="tx1"/>
                </a:solidFill>
              </a:rPr>
              <a:t>The demand and supply conditions needed for different gases in different sectors in different regions</a:t>
            </a:r>
          </a:p>
          <a:p>
            <a:pPr marL="742950" lvl="1" indent="-285750" fontAlgn="ctr">
              <a:spcAft>
                <a:spcPts val="0"/>
              </a:spcAft>
              <a:buFont typeface="Arial" panose="020B0604020202020204" pitchFamily="34" charset="0"/>
              <a:buChar char="•"/>
            </a:pPr>
            <a:r>
              <a:rPr lang="en-GB" sz="2600" b="0" dirty="0">
                <a:solidFill>
                  <a:schemeClr val="tx1"/>
                </a:solidFill>
              </a:rPr>
              <a:t>What the gaps look like between policies, technology and industrial realisation of the policies. Could include infrastructure, skills, R&amp;D</a:t>
            </a:r>
          </a:p>
          <a:p>
            <a:pPr fontAlgn="ctr">
              <a:spcAft>
                <a:spcPts val="0"/>
              </a:spcAft>
            </a:pPr>
            <a:endParaRPr lang="en-GB" sz="1800" dirty="0">
              <a:latin typeface="+mj-lt"/>
            </a:endParaRPr>
          </a:p>
          <a:p>
            <a:pPr marL="0" lvl="1" indent="0">
              <a:lnSpc>
                <a:spcPct val="150000"/>
              </a:lnSpc>
              <a:buNone/>
            </a:pPr>
            <a:r>
              <a:rPr lang="en-US" sz="2200" b="1" dirty="0">
                <a:solidFill>
                  <a:schemeClr val="tx1"/>
                </a:solidFill>
              </a:rPr>
              <a:t>Mechanics of the team</a:t>
            </a:r>
          </a:p>
          <a:p>
            <a:pPr marL="742950" lvl="1" indent="-285750" fontAlgn="ctr">
              <a:buFont typeface="Arial" panose="020B0604020202020204" pitchFamily="34" charset="0"/>
              <a:buChar char="•"/>
            </a:pPr>
            <a:r>
              <a:rPr lang="en-GB" sz="2500" b="0" dirty="0">
                <a:solidFill>
                  <a:schemeClr val="tx1"/>
                </a:solidFill>
              </a:rPr>
              <a:t>Teams call every 2 months</a:t>
            </a:r>
          </a:p>
          <a:p>
            <a:pPr marL="742950" lvl="1" indent="-285750" fontAlgn="ctr">
              <a:buFont typeface="Arial" panose="020B0604020202020204" pitchFamily="34" charset="0"/>
              <a:buChar char="•"/>
            </a:pPr>
            <a:r>
              <a:rPr lang="en-GB" sz="2500" b="0" dirty="0">
                <a:solidFill>
                  <a:schemeClr val="tx1"/>
                </a:solidFill>
              </a:rPr>
              <a:t>Use the IGU collaboration platform</a:t>
            </a:r>
          </a:p>
          <a:p>
            <a:pPr marL="742950" lvl="1" indent="-285750" fontAlgn="ctr">
              <a:buFont typeface="Arial" panose="020B0604020202020204" pitchFamily="34" charset="0"/>
              <a:buChar char="•"/>
            </a:pPr>
            <a:r>
              <a:rPr lang="en-GB" sz="2500" b="0" dirty="0">
                <a:solidFill>
                  <a:schemeClr val="tx1"/>
                </a:solidFill>
              </a:rPr>
              <a:t>Generate a final report and interim updates/reports if possible</a:t>
            </a:r>
          </a:p>
          <a:p>
            <a:pPr marL="1200150" lvl="2" indent="-285750" fontAlgn="ctr">
              <a:buFont typeface="Arial" panose="020B0604020202020204" pitchFamily="34" charset="0"/>
              <a:buChar char="•"/>
            </a:pPr>
            <a:r>
              <a:rPr lang="en-GB" sz="2500" b="0" dirty="0">
                <a:solidFill>
                  <a:schemeClr val="tx1"/>
                </a:solidFill>
              </a:rPr>
              <a:t>Year 1 - mapping where we are</a:t>
            </a:r>
          </a:p>
          <a:p>
            <a:pPr marL="1200150" lvl="2" indent="-285750" fontAlgn="ctr">
              <a:buFont typeface="Arial" panose="020B0604020202020204" pitchFamily="34" charset="0"/>
              <a:buChar char="•"/>
            </a:pPr>
            <a:r>
              <a:rPr lang="en-GB" sz="2500" b="0" dirty="0">
                <a:solidFill>
                  <a:schemeClr val="tx1"/>
                </a:solidFill>
              </a:rPr>
              <a:t>Year 2 - focussing on 2030, and what we need to put in place for 2050</a:t>
            </a:r>
          </a:p>
          <a:p>
            <a:pPr marL="1200150" lvl="2" indent="-285750" fontAlgn="ctr">
              <a:buFont typeface="Arial" panose="020B0604020202020204" pitchFamily="34" charset="0"/>
              <a:buChar char="•"/>
            </a:pPr>
            <a:r>
              <a:rPr lang="en-GB" sz="2500" b="0" dirty="0">
                <a:solidFill>
                  <a:schemeClr val="tx1"/>
                </a:solidFill>
              </a:rPr>
              <a:t>Year 3 - focussing on 2050 and preparing final report for WGC</a:t>
            </a:r>
          </a:p>
          <a:p>
            <a:pPr marL="742950" lvl="1" indent="-285750" fontAlgn="ctr">
              <a:buFont typeface="Arial" panose="020B0604020202020204" pitchFamily="34" charset="0"/>
              <a:buChar char="•"/>
            </a:pPr>
            <a:r>
              <a:rPr lang="en-GB" sz="2500" b="0" dirty="0">
                <a:solidFill>
                  <a:schemeClr val="tx1"/>
                </a:solidFill>
              </a:rPr>
              <a:t>Focusing on IGU members, policymakers, and including case studies that help bring the message alive for any stakeholder including the general public</a:t>
            </a:r>
          </a:p>
          <a:p>
            <a:endParaRPr lang="en-GB" dirty="0"/>
          </a:p>
        </p:txBody>
      </p:sp>
    </p:spTree>
    <p:extLst>
      <p:ext uri="{BB962C8B-B14F-4D97-AF65-F5344CB8AC3E}">
        <p14:creationId xmlns:p14="http://schemas.microsoft.com/office/powerpoint/2010/main" val="41141424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2: Methane emissions </a:t>
            </a:r>
            <a:r>
              <a:rPr lang="en-GB" dirty="0" smtClean="0">
                <a:solidFill>
                  <a:srgbClr val="0070C0"/>
                </a:solidFill>
                <a:latin typeface="微软雅黑" panose="020B0503020204020204" pitchFamily="34" charset="-122"/>
                <a:ea typeface="微软雅黑" panose="020B0503020204020204" pitchFamily="34" charset="-122"/>
              </a:rPr>
              <a:t>reduction</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83</a:t>
            </a:fld>
            <a:endParaRPr lang="en-US" altLang="zh-CN"/>
          </a:p>
        </p:txBody>
      </p:sp>
      <p:sp>
        <p:nvSpPr>
          <p:cNvPr id="5" name="文本框 2">
            <a:extLst>
              <a:ext uri="{FF2B5EF4-FFF2-40B4-BE49-F238E27FC236}">
                <a16:creationId xmlns="" xmlns:a16="http://schemas.microsoft.com/office/drawing/2014/main" id="{AFD4FC49-9D1A-37E5-0F90-547F7C223219}"/>
              </a:ext>
            </a:extLst>
          </p:cNvPr>
          <p:cNvSpPr txBox="1"/>
          <p:nvPr/>
        </p:nvSpPr>
        <p:spPr>
          <a:xfrm>
            <a:off x="1062182" y="1069597"/>
            <a:ext cx="10455563" cy="4598503"/>
          </a:xfrm>
          <a:prstGeom prst="rect">
            <a:avLst/>
          </a:prstGeom>
          <a:noFill/>
        </p:spPr>
        <p:txBody>
          <a:bodyPr wrap="square" rtlCol="0">
            <a:spAutoFit/>
          </a:bodyPr>
          <a:lstStyle/>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rPr>
              <a:t>Leader</a:t>
            </a:r>
            <a:r>
              <a:rPr lang="en-US" altLang="zh-CN" dirty="0">
                <a:latin typeface="微软雅黑" panose="020B0503020204020204" pitchFamily="34" charset="-122"/>
                <a:ea typeface="微软雅黑" panose="020B0503020204020204" pitchFamily="34" charset="-122"/>
              </a:rPr>
              <a:t>: Eric Bardy</a:t>
            </a:r>
            <a:endParaRPr lang="en-US" altLang="zh-CN" dirty="0">
              <a:latin typeface="微软雅黑" panose="020B0503020204020204" pitchFamily="34" charset="-122"/>
              <a:ea typeface="微软雅黑" panose="020B0503020204020204" pitchFamily="34" charset="-122"/>
              <a:cs typeface="+mj-cs"/>
            </a:endParaRPr>
          </a:p>
          <a:p>
            <a:pPr marL="1257300" lvl="2" indent="-342900">
              <a:lnSpc>
                <a:spcPct val="150000"/>
              </a:lnSpc>
              <a:buFont typeface="Wingdings" panose="05000000000000000000" pitchFamily="2" charset="2"/>
              <a:buChar char="Ø"/>
            </a:pPr>
            <a:r>
              <a:rPr lang="en-US" altLang="zh-CN" sz="1600" b="1" dirty="0">
                <a:latin typeface="微软雅黑" panose="020B0503020204020204" pitchFamily="34" charset="-122"/>
                <a:ea typeface="微软雅黑" panose="020B0503020204020204" pitchFamily="34" charset="-122"/>
                <a:cs typeface="+mj-cs"/>
              </a:rPr>
              <a:t>Objective</a:t>
            </a:r>
            <a:r>
              <a:rPr lang="en-US" altLang="zh-CN" sz="1600" dirty="0">
                <a:latin typeface="微软雅黑" panose="020B0503020204020204" pitchFamily="34" charset="-122"/>
                <a:ea typeface="微软雅黑" panose="020B0503020204020204" pitchFamily="34" charset="-122"/>
                <a:cs typeface="+mj-cs"/>
              </a:rPr>
              <a:t>	</a:t>
            </a:r>
          </a:p>
          <a:p>
            <a:pPr lvl="2">
              <a:lnSpc>
                <a:spcPct val="150000"/>
              </a:lnSpc>
            </a:pPr>
            <a:r>
              <a:rPr lang="en-GB" sz="1600" dirty="0"/>
              <a:t>Collect best practice regarding methane emissions reduction in the gas industry and establishing the basis in the sector to obtain a reduction of at least 30%</a:t>
            </a:r>
          </a:p>
          <a:p>
            <a:pPr lvl="2">
              <a:lnSpc>
                <a:spcPct val="150000"/>
              </a:lnSpc>
            </a:pPr>
            <a:endParaRPr lang="en-GB" altLang="zh-CN" dirty="0">
              <a:latin typeface="微软雅黑" panose="020B0503020204020204" pitchFamily="34" charset="-122"/>
              <a:ea typeface="微软雅黑" panose="020B0503020204020204" pitchFamily="34" charset="-122"/>
            </a:endParaRPr>
          </a:p>
          <a:p>
            <a:r>
              <a:rPr lang="en-GB" sz="1600" dirty="0"/>
              <a:t>The group will focus on: </a:t>
            </a:r>
          </a:p>
          <a:p>
            <a:endParaRPr lang="es-ES" sz="1400" dirty="0"/>
          </a:p>
          <a:p>
            <a:pPr marL="342900" lvl="0" indent="-342900">
              <a:spcAft>
                <a:spcPts val="600"/>
              </a:spcAft>
              <a:buFont typeface="Arial" panose="020B0604020202020204" pitchFamily="34" charset="0"/>
              <a:buChar char="•"/>
            </a:pPr>
            <a:r>
              <a:rPr lang="en-GB" sz="1600" dirty="0"/>
              <a:t>Analyse Best Practice in the gas sector to reduce methane emissions. </a:t>
            </a:r>
            <a:endParaRPr lang="es-ES" sz="1600" dirty="0"/>
          </a:p>
          <a:p>
            <a:pPr marL="342900" lvl="0" indent="-342900">
              <a:spcAft>
                <a:spcPts val="600"/>
              </a:spcAft>
              <a:buFont typeface="Arial" panose="020B0604020202020204" pitchFamily="34" charset="0"/>
              <a:buChar char="•"/>
            </a:pPr>
            <a:r>
              <a:rPr lang="en-GB" sz="1600" dirty="0"/>
              <a:t>Define and propose a standard methodology to measure methane emissions in the gas sector. </a:t>
            </a:r>
            <a:endParaRPr lang="es-ES" sz="1600" dirty="0"/>
          </a:p>
          <a:p>
            <a:pPr marL="342900" lvl="0" indent="-342900">
              <a:spcAft>
                <a:spcPts val="600"/>
              </a:spcAft>
              <a:buFont typeface="Arial" panose="020B0604020202020204" pitchFamily="34" charset="0"/>
              <a:buChar char="•"/>
            </a:pPr>
            <a:r>
              <a:rPr lang="en-GB" sz="1600" dirty="0"/>
              <a:t>Define strategies aiming to reach the objectives of  the Global Methane Pledge.</a:t>
            </a:r>
            <a:endParaRPr lang="es-ES" sz="1600" dirty="0"/>
          </a:p>
          <a:p>
            <a:r>
              <a:rPr lang="en-GB" dirty="0"/>
              <a:t> </a:t>
            </a:r>
            <a:endParaRPr lang="es-ES" sz="1400" dirty="0"/>
          </a:p>
          <a:p>
            <a:r>
              <a:rPr lang="en-GB" sz="1600" dirty="0"/>
              <a:t>SG 2 will work and hold discussions with the  Carbon Neutrality Task Force</a:t>
            </a:r>
            <a:r>
              <a:rPr lang="zh-CN" altLang="es-ES" sz="1600" dirty="0"/>
              <a:t>（</a:t>
            </a:r>
            <a:r>
              <a:rPr lang="en-GB" sz="1600" dirty="0"/>
              <a:t>TFN</a:t>
            </a:r>
            <a:r>
              <a:rPr lang="zh-CN" altLang="es-ES" sz="1600" dirty="0"/>
              <a:t>）</a:t>
            </a:r>
            <a:r>
              <a:rPr lang="en-GB" sz="1600" dirty="0"/>
              <a:t>to reduce overlaps and coordinate the work on this topic. </a:t>
            </a:r>
            <a:endParaRPr lang="es-ES" sz="1600" dirty="0"/>
          </a:p>
          <a:p>
            <a:pPr lvl="2">
              <a:lnSpc>
                <a:spcPct val="150000"/>
              </a:lnSpc>
            </a:pP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24998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2: Methane emissions </a:t>
            </a:r>
            <a:r>
              <a:rPr lang="en-GB" dirty="0" smtClean="0">
                <a:solidFill>
                  <a:srgbClr val="0070C0"/>
                </a:solidFill>
                <a:latin typeface="微软雅黑" panose="020B0503020204020204" pitchFamily="34" charset="-122"/>
                <a:ea typeface="微软雅黑" panose="020B0503020204020204" pitchFamily="34" charset="-122"/>
              </a:rPr>
              <a:t>reduction</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84</a:t>
            </a:fld>
            <a:endParaRPr lang="en-US" altLang="zh-CN"/>
          </a:p>
        </p:txBody>
      </p:sp>
      <p:sp>
        <p:nvSpPr>
          <p:cNvPr id="5" name="文本框 2">
            <a:extLst>
              <a:ext uri="{FF2B5EF4-FFF2-40B4-BE49-F238E27FC236}">
                <a16:creationId xmlns="" xmlns:a16="http://schemas.microsoft.com/office/drawing/2014/main" id="{AFD4FC49-9D1A-37E5-0F90-547F7C223219}"/>
              </a:ext>
            </a:extLst>
          </p:cNvPr>
          <p:cNvSpPr txBox="1"/>
          <p:nvPr/>
        </p:nvSpPr>
        <p:spPr>
          <a:xfrm>
            <a:off x="868218" y="934652"/>
            <a:ext cx="10455563" cy="3705951"/>
          </a:xfrm>
          <a:prstGeom prst="rect">
            <a:avLst/>
          </a:prstGeom>
          <a:noFill/>
        </p:spPr>
        <p:txBody>
          <a:bodyPr wrap="square" rtlCol="0">
            <a:spAutoFit/>
          </a:bodyPr>
          <a:lstStyle/>
          <a:p>
            <a:pPr marL="0" lvl="1">
              <a:lnSpc>
                <a:spcPct val="150000"/>
              </a:lnSpc>
            </a:pPr>
            <a:r>
              <a:rPr lang="en-US" dirty="0"/>
              <a:t>Approach to delivering the charter </a:t>
            </a:r>
          </a:p>
          <a:p>
            <a:pPr marL="1079500" lvl="1" indent="-1079500">
              <a:lnSpc>
                <a:spcPct val="150000"/>
              </a:lnSpc>
            </a:pPr>
            <a:r>
              <a:rPr lang="en-US" sz="1600" b="1" dirty="0"/>
              <a:t>	Year 1 </a:t>
            </a:r>
            <a:r>
              <a:rPr lang="en-US" sz="1600" dirty="0"/>
              <a:t>: Measurement Review</a:t>
            </a:r>
          </a:p>
          <a:p>
            <a:pPr marL="1527175" lvl="1" indent="-184150">
              <a:buFont typeface="Arial" panose="020B0604020202020204" pitchFamily="34" charset="0"/>
              <a:buChar char="•"/>
            </a:pPr>
            <a:r>
              <a:rPr lang="en-US" sz="1600" dirty="0"/>
              <a:t>Collate methodologies from across members across all regions and sectors of the IGU</a:t>
            </a:r>
          </a:p>
          <a:p>
            <a:pPr marL="1527175" lvl="1" indent="-184150">
              <a:buFont typeface="Arial" panose="020B0604020202020204" pitchFamily="34" charset="0"/>
              <a:buChar char="•"/>
            </a:pPr>
            <a:r>
              <a:rPr lang="en-AU" sz="1600" dirty="0"/>
              <a:t>Apply a confidence level to be judged based on available data</a:t>
            </a:r>
          </a:p>
          <a:p>
            <a:pPr marL="1079500"/>
            <a:endParaRPr lang="en-AU" sz="1600" dirty="0"/>
          </a:p>
          <a:p>
            <a:pPr marL="1079500"/>
            <a:r>
              <a:rPr lang="en-AU" sz="1600" b="1" dirty="0"/>
              <a:t>Year 2</a:t>
            </a:r>
            <a:r>
              <a:rPr lang="en-AU" sz="1600" dirty="0"/>
              <a:t>: Technology Review</a:t>
            </a:r>
          </a:p>
          <a:p>
            <a:pPr marL="1527175" lvl="1" indent="-184150">
              <a:buFont typeface="Arial" panose="020B0604020202020204" pitchFamily="34" charset="0"/>
              <a:buChar char="•"/>
            </a:pPr>
            <a:r>
              <a:rPr lang="en-AU" sz="1600" dirty="0"/>
              <a:t>Review of technologies for reduction</a:t>
            </a:r>
          </a:p>
          <a:p>
            <a:pPr marL="1527175" lvl="1" indent="-184150">
              <a:buFont typeface="Arial" panose="020B0604020202020204" pitchFamily="34" charset="0"/>
              <a:buChar char="•"/>
            </a:pPr>
            <a:r>
              <a:rPr lang="en-AU" sz="1600" dirty="0"/>
              <a:t>Collation and communication</a:t>
            </a:r>
          </a:p>
          <a:p>
            <a:pPr marL="1079500" lvl="1"/>
            <a:endParaRPr lang="en-AU" sz="1600" dirty="0"/>
          </a:p>
          <a:p>
            <a:pPr marL="1079500"/>
            <a:r>
              <a:rPr lang="en-AU" sz="1600" b="1" dirty="0"/>
              <a:t>Year 3</a:t>
            </a:r>
            <a:r>
              <a:rPr lang="en-AU" sz="1600" dirty="0"/>
              <a:t>: Reduction Confidence</a:t>
            </a:r>
          </a:p>
          <a:p>
            <a:pPr marL="1527175" lvl="1" indent="-184150">
              <a:buFont typeface="Arial" panose="020B0604020202020204" pitchFamily="34" charset="0"/>
              <a:buChar char="•"/>
            </a:pPr>
            <a:r>
              <a:rPr lang="en-AU" sz="1600" dirty="0"/>
              <a:t>Determine if the available technologies deliver 30%</a:t>
            </a:r>
          </a:p>
          <a:p>
            <a:pPr marL="1527175" lvl="1" indent="-184150">
              <a:buFont typeface="Arial" panose="020B0604020202020204" pitchFamily="34" charset="0"/>
              <a:buChar char="•"/>
            </a:pPr>
            <a:r>
              <a:rPr lang="en-AU" sz="1600" dirty="0"/>
              <a:t>Identify gaps and opportunities</a:t>
            </a:r>
          </a:p>
          <a:p>
            <a:pPr lvl="2">
              <a:lnSpc>
                <a:spcPct val="150000"/>
              </a:lnSpc>
            </a:pPr>
            <a:endParaRPr lang="en-US" altLang="zh-CN" dirty="0">
              <a:latin typeface="微软雅黑" panose="020B0503020204020204" pitchFamily="34" charset="-122"/>
              <a:ea typeface="微软雅黑" panose="020B0503020204020204" pitchFamily="34" charset="-122"/>
            </a:endParaRPr>
          </a:p>
        </p:txBody>
      </p:sp>
      <p:sp>
        <p:nvSpPr>
          <p:cNvPr id="4" name="文本框 2">
            <a:extLst>
              <a:ext uri="{FF2B5EF4-FFF2-40B4-BE49-F238E27FC236}">
                <a16:creationId xmlns="" xmlns:a16="http://schemas.microsoft.com/office/drawing/2014/main" id="{A7AF1077-1345-6467-5CD1-BC1158F69775}"/>
              </a:ext>
            </a:extLst>
          </p:cNvPr>
          <p:cNvSpPr txBox="1"/>
          <p:nvPr/>
        </p:nvSpPr>
        <p:spPr>
          <a:xfrm>
            <a:off x="981708" y="4206622"/>
            <a:ext cx="10455563" cy="2351734"/>
          </a:xfrm>
          <a:prstGeom prst="rect">
            <a:avLst/>
          </a:prstGeom>
          <a:noFill/>
        </p:spPr>
        <p:txBody>
          <a:bodyPr wrap="square" rtlCol="0">
            <a:spAutoFit/>
          </a:bodyPr>
          <a:lstStyle/>
          <a:p>
            <a:pPr marL="0" lvl="1">
              <a:lnSpc>
                <a:spcPct val="150000"/>
              </a:lnSpc>
            </a:pPr>
            <a:r>
              <a:rPr lang="en-US" dirty="0"/>
              <a:t>Mechanics of the team</a:t>
            </a:r>
          </a:p>
          <a:p>
            <a:pPr marL="1527175" lvl="1" indent="-184150">
              <a:buFont typeface="Arial" panose="020B0604020202020204" pitchFamily="34" charset="0"/>
              <a:buChar char="•"/>
            </a:pPr>
            <a:r>
              <a:rPr lang="en-US" sz="1600" dirty="0"/>
              <a:t>Meet again at the end of October with the full team to ensure alignment</a:t>
            </a:r>
          </a:p>
          <a:p>
            <a:pPr marL="1527175" lvl="1" indent="-184150">
              <a:buFont typeface="Arial" panose="020B0604020202020204" pitchFamily="34" charset="0"/>
              <a:buChar char="•"/>
            </a:pPr>
            <a:r>
              <a:rPr lang="en-US" sz="1600" dirty="0"/>
              <a:t>Meet quarterly : Dec/Mar/July/Oct</a:t>
            </a:r>
          </a:p>
          <a:p>
            <a:pPr marL="1527175" lvl="1" indent="-184150">
              <a:buFont typeface="Arial" panose="020B0604020202020204" pitchFamily="34" charset="0"/>
              <a:buChar char="•"/>
            </a:pPr>
            <a:r>
              <a:rPr lang="en-US" sz="1600" dirty="0"/>
              <a:t>6 monthly in person (if possible)</a:t>
            </a:r>
          </a:p>
          <a:p>
            <a:pPr marL="1628775" lvl="1" indent="-285750">
              <a:buFont typeface="Arial" panose="020B0604020202020204" pitchFamily="34" charset="0"/>
              <a:buChar char="•"/>
            </a:pPr>
            <a:r>
              <a:rPr lang="en-US" sz="1600" dirty="0"/>
              <a:t>Likely need to reach out to other sustainability committee members to ensure we cover all regions/sectors</a:t>
            </a:r>
          </a:p>
          <a:p>
            <a:pPr marL="1628775" lvl="1" indent="-285750">
              <a:buFont typeface="Arial" panose="020B0604020202020204" pitchFamily="34" charset="0"/>
              <a:buChar char="•"/>
            </a:pPr>
            <a:r>
              <a:rPr lang="en-US" sz="1600" dirty="0"/>
              <a:t>Collaboration platform </a:t>
            </a:r>
          </a:p>
          <a:p>
            <a:pPr lvl="2">
              <a:lnSpc>
                <a:spcPct val="150000"/>
              </a:lnSpc>
            </a:pP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277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3: Environmental, Social &amp; Governance </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85</a:t>
            </a:fld>
            <a:endParaRPr lang="en-US" altLang="zh-CN"/>
          </a:p>
        </p:txBody>
      </p:sp>
      <p:sp>
        <p:nvSpPr>
          <p:cNvPr id="5" name="文本框 2">
            <a:extLst>
              <a:ext uri="{FF2B5EF4-FFF2-40B4-BE49-F238E27FC236}">
                <a16:creationId xmlns="" xmlns:a16="http://schemas.microsoft.com/office/drawing/2014/main" id="{DF1C681D-9592-0934-484C-091EEA06D563}"/>
              </a:ext>
            </a:extLst>
          </p:cNvPr>
          <p:cNvSpPr txBox="1"/>
          <p:nvPr/>
        </p:nvSpPr>
        <p:spPr>
          <a:xfrm>
            <a:off x="1062182" y="1059867"/>
            <a:ext cx="10455563" cy="3939540"/>
          </a:xfrm>
          <a:prstGeom prst="rect">
            <a:avLst/>
          </a:prstGeom>
          <a:noFill/>
        </p:spPr>
        <p:txBody>
          <a:bodyPr wrap="square" rtlCol="0">
            <a:spAutoFit/>
          </a:bodyPr>
          <a:lstStyle/>
          <a:p>
            <a:pPr marL="800100" lvl="1" indent="-34290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rPr>
              <a:t>Leader</a:t>
            </a:r>
            <a:r>
              <a:rPr lang="en-US" altLang="zh-CN" dirty="0">
                <a:latin typeface="微软雅黑" panose="020B0503020204020204" pitchFamily="34" charset="-122"/>
                <a:ea typeface="微软雅黑" panose="020B0503020204020204" pitchFamily="34" charset="-122"/>
              </a:rPr>
              <a:t>: Noor Suhailah Othman</a:t>
            </a:r>
            <a:endParaRPr lang="en-US" altLang="zh-CN" dirty="0">
              <a:latin typeface="微软雅黑" panose="020B0503020204020204" pitchFamily="34" charset="-122"/>
              <a:ea typeface="微软雅黑" panose="020B0503020204020204" pitchFamily="34" charset="-122"/>
              <a:cs typeface="+mj-cs"/>
            </a:endParaRPr>
          </a:p>
          <a:p>
            <a:pPr marL="1257300" lvl="2" indent="-342900">
              <a:lnSpc>
                <a:spcPct val="150000"/>
              </a:lnSpc>
              <a:buFont typeface="Wingdings" panose="05000000000000000000" pitchFamily="2" charset="2"/>
              <a:buChar char="Ø"/>
            </a:pPr>
            <a:r>
              <a:rPr lang="en-US" altLang="zh-CN" sz="1600" b="1" dirty="0">
                <a:latin typeface="微软雅黑" panose="020B0503020204020204" pitchFamily="34" charset="-122"/>
                <a:ea typeface="微软雅黑" panose="020B0503020204020204" pitchFamily="34" charset="-122"/>
                <a:cs typeface="+mj-cs"/>
              </a:rPr>
              <a:t>Objective</a:t>
            </a:r>
            <a:r>
              <a:rPr lang="en-US" altLang="zh-CN" sz="1600" dirty="0">
                <a:latin typeface="微软雅黑" panose="020B0503020204020204" pitchFamily="34" charset="-122"/>
                <a:ea typeface="微软雅黑" panose="020B0503020204020204" pitchFamily="34" charset="-122"/>
                <a:cs typeface="+mj-cs"/>
              </a:rPr>
              <a:t>	</a:t>
            </a:r>
          </a:p>
          <a:p>
            <a:pPr lvl="2">
              <a:lnSpc>
                <a:spcPct val="150000"/>
              </a:lnSpc>
            </a:pPr>
            <a:r>
              <a:rPr lang="en-GB" sz="1600" dirty="0"/>
              <a:t>Promote and increase awareness of ESG in the energy sector as key solution for the energy transition</a:t>
            </a:r>
          </a:p>
          <a:p>
            <a:pPr lvl="2">
              <a:lnSpc>
                <a:spcPct val="150000"/>
              </a:lnSpc>
            </a:pPr>
            <a:endParaRPr lang="en-GB" altLang="zh-CN" dirty="0">
              <a:latin typeface="微软雅黑" panose="020B0503020204020204" pitchFamily="34" charset="-122"/>
              <a:ea typeface="微软雅黑" panose="020B0503020204020204" pitchFamily="34" charset="-122"/>
            </a:endParaRPr>
          </a:p>
          <a:p>
            <a:r>
              <a:rPr lang="en-GB" sz="1600" dirty="0"/>
              <a:t>Main topics in this group will be: </a:t>
            </a:r>
          </a:p>
          <a:p>
            <a:endParaRPr lang="es-ES" sz="1600" dirty="0"/>
          </a:p>
          <a:p>
            <a:pPr marL="285750" lvl="0" indent="-285750">
              <a:spcAft>
                <a:spcPts val="600"/>
              </a:spcAft>
              <a:buFont typeface="Arial" panose="020B0604020202020204" pitchFamily="34" charset="0"/>
              <a:buChar char="•"/>
            </a:pPr>
            <a:r>
              <a:rPr lang="en-GB" sz="1600" dirty="0"/>
              <a:t>Benchmarking ESG practices in the gas sector</a:t>
            </a:r>
            <a:endParaRPr lang="es-ES" sz="1600" dirty="0"/>
          </a:p>
          <a:p>
            <a:pPr marL="285750" lvl="0" indent="-285750">
              <a:spcAft>
                <a:spcPts val="600"/>
              </a:spcAft>
              <a:buFont typeface="Arial" panose="020B0604020202020204" pitchFamily="34" charset="0"/>
              <a:buChar char="•"/>
            </a:pPr>
            <a:r>
              <a:rPr lang="en-GB" sz="1600" dirty="0"/>
              <a:t>Benchmarking ESG practices in other sectors applicable to our industry</a:t>
            </a:r>
            <a:endParaRPr lang="es-ES" sz="1600" dirty="0"/>
          </a:p>
          <a:p>
            <a:pPr marL="285750" lvl="0" indent="-285750">
              <a:spcAft>
                <a:spcPts val="600"/>
              </a:spcAft>
              <a:buFont typeface="Arial" panose="020B0604020202020204" pitchFamily="34" charset="0"/>
              <a:buChar char="•"/>
            </a:pPr>
            <a:r>
              <a:rPr lang="en-GB" sz="1600" dirty="0"/>
              <a:t>A guide on ESG best practices for  implementation in the global gas sector</a:t>
            </a:r>
            <a:endParaRPr lang="es-ES" sz="1600" dirty="0"/>
          </a:p>
          <a:p>
            <a:pPr marL="285750" lvl="0" indent="-285750">
              <a:spcAft>
                <a:spcPts val="600"/>
              </a:spcAft>
              <a:buFont typeface="Arial" panose="020B0604020202020204" pitchFamily="34" charset="0"/>
              <a:buChar char="•"/>
            </a:pPr>
            <a:endParaRPr lang="es-ES" sz="1600" dirty="0"/>
          </a:p>
          <a:p>
            <a:pPr lvl="0">
              <a:spcAft>
                <a:spcPts val="600"/>
              </a:spcAft>
            </a:pPr>
            <a:r>
              <a:rPr lang="en-GB" sz="1600" dirty="0"/>
              <a:t>SG 3 will work with the Marketing and Communications Committee to integrate ESG in the gas narrative considering stakeholder management and climate neutrality</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7118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Autofit/>
          </a:bodyPr>
          <a:lstStyle/>
          <a:p>
            <a:r>
              <a:rPr lang="en-GB" dirty="0">
                <a:solidFill>
                  <a:srgbClr val="0070C0"/>
                </a:solidFill>
                <a:latin typeface="微软雅黑" panose="020B0503020204020204" pitchFamily="34" charset="-122"/>
                <a:ea typeface="微软雅黑" panose="020B0503020204020204" pitchFamily="34" charset="-122"/>
              </a:rPr>
              <a:t>Study Group 3: Environmental, Social &amp; Governance </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86</a:t>
            </a:fld>
            <a:endParaRPr lang="en-US" altLang="zh-CN"/>
          </a:p>
        </p:txBody>
      </p:sp>
      <p:sp>
        <p:nvSpPr>
          <p:cNvPr id="4" name="TextBox 6">
            <a:extLst>
              <a:ext uri="{FF2B5EF4-FFF2-40B4-BE49-F238E27FC236}">
                <a16:creationId xmlns="" xmlns:a16="http://schemas.microsoft.com/office/drawing/2014/main" id="{33525886-128E-1185-111F-1390C9D14F35}"/>
              </a:ext>
            </a:extLst>
          </p:cNvPr>
          <p:cNvSpPr txBox="1"/>
          <p:nvPr/>
        </p:nvSpPr>
        <p:spPr>
          <a:xfrm>
            <a:off x="356870" y="2179155"/>
            <a:ext cx="4798790" cy="1986121"/>
          </a:xfrm>
          <a:prstGeom prst="rect">
            <a:avLst/>
          </a:prstGeom>
          <a:noFill/>
        </p:spPr>
        <p:txBody>
          <a:bodyPr wrap="square">
            <a:spAutoFit/>
          </a:bodyPr>
          <a:lstStyle/>
          <a:p>
            <a:pPr marL="342900" marR="0" lvl="0"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tab pos="457200" algn="l"/>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Benchmarking ESG practices in the gas sector</a:t>
            </a:r>
          </a:p>
          <a:p>
            <a:pPr marL="342900" marR="0" lvl="0"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tab pos="457200" algn="l"/>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Benchmarking ESG practices in other sectors applicable to our industry</a:t>
            </a:r>
          </a:p>
          <a:p>
            <a:pPr marL="342900" marR="0" lvl="0"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tab pos="457200" algn="l"/>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 guide on ESG best practices for implementation in the global gas sector</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0" algn="just" defTabSz="914400" rtl="0" eaLnBrk="1" fontAlgn="auto" latinLnBrk="1" hangingPunct="1">
              <a:lnSpc>
                <a:spcPct val="106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9">
            <a:extLst>
              <a:ext uri="{FF2B5EF4-FFF2-40B4-BE49-F238E27FC236}">
                <a16:creationId xmlns="" xmlns:a16="http://schemas.microsoft.com/office/drawing/2014/main" id="{4F18FE52-BB79-EC0C-B362-0ADDF50B3704}"/>
              </a:ext>
            </a:extLst>
          </p:cNvPr>
          <p:cNvSpPr txBox="1"/>
          <p:nvPr/>
        </p:nvSpPr>
        <p:spPr>
          <a:xfrm>
            <a:off x="5805733" y="1882736"/>
            <a:ext cx="6318173" cy="3441904"/>
          </a:xfrm>
          <a:prstGeom prst="rect">
            <a:avLst/>
          </a:prstGeom>
          <a:noFill/>
        </p:spPr>
        <p:txBody>
          <a:bodyPr wrap="square">
            <a:spAutoFit/>
          </a:bodyPr>
          <a:lstStyle/>
          <a:p>
            <a:pPr marL="457200" marR="0" lvl="0" indent="0" algn="just" defTabSz="914400" rtl="0" eaLnBrk="1" fontAlgn="auto" latinLnBrk="1" hangingPunct="1">
              <a:lnSpc>
                <a:spcPct val="106000"/>
              </a:lnSpc>
              <a:spcBef>
                <a:spcPts val="0"/>
              </a:spcBef>
              <a:spcAft>
                <a:spcPts val="80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1" hangingPunct="1">
              <a:lnSpc>
                <a:spcPct val="106000"/>
              </a:lnSpc>
              <a:spcBef>
                <a:spcPts val="0"/>
              </a:spcBef>
              <a:spcAft>
                <a:spcPts val="800"/>
              </a:spcAft>
              <a:buClrTx/>
              <a:buSzTx/>
              <a:buFont typeface="+mj-lt"/>
              <a:buAutoNum type="alphaUcPeriod"/>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Reporting indicators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ESG indicators reporting (GRI, Dow Jones Sustainability Index, IPIECA Oil &amp; Gas Reporting Guide, World Economic Forum Reporting).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To benchmark on indicators an identify suitable indicators for renewables.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0100" marR="0" lvl="1" indent="-342900" algn="just" defTabSz="914400" rtl="0" eaLnBrk="1" fontAlgn="auto" latinLnBrk="1" hangingPunct="1">
              <a:lnSpc>
                <a:spcPct val="106000"/>
              </a:lnSpc>
              <a:spcBef>
                <a:spcPts val="0"/>
              </a:spcBef>
              <a:spcAft>
                <a:spcPts val="800"/>
              </a:spcAft>
              <a:buClrTx/>
              <a:buSzTx/>
              <a:buFont typeface="Symbol" panose="05050102010706020507" pitchFamily="18" charset="2"/>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Conduct opinion-poll survey among member companies.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1" hangingPunct="1">
              <a:lnSpc>
                <a:spcPct val="106000"/>
              </a:lnSpc>
              <a:spcBef>
                <a:spcPts val="0"/>
              </a:spcBef>
              <a:spcAft>
                <a:spcPts val="800"/>
              </a:spcAft>
              <a:buClrTx/>
              <a:buSzTx/>
              <a:buFont typeface="+mj-lt"/>
              <a:buAutoNum type="alphaUcPeriod"/>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ESG Governance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just" defTabSz="914400" rtl="0" eaLnBrk="1" fontAlgn="auto" latinLnBrk="1" hangingPunct="1">
              <a:lnSpc>
                <a:spcPct val="106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Design and permitting requirements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just" defTabSz="914400" rtl="0" eaLnBrk="1" fontAlgn="auto" latinLnBrk="1" hangingPunct="1">
              <a:lnSpc>
                <a:spcPct val="106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ESG risk and impact assessment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just" defTabSz="914400" rtl="0" eaLnBrk="1" fontAlgn="auto" latinLnBrk="1" hangingPunct="1">
              <a:lnSpc>
                <a:spcPct val="106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Identification of stakeholder (internal &amp; external)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just" defTabSz="914400" rtl="0" eaLnBrk="1" fontAlgn="auto" latinLnBrk="1" hangingPunct="1">
              <a:lnSpc>
                <a:spcPct val="106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Stakeholder engagement including public participation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just" defTabSz="914400" rtl="0" eaLnBrk="1" fontAlgn="auto" latinLnBrk="1" hangingPunct="1">
              <a:lnSpc>
                <a:spcPct val="106000"/>
              </a:lnSpc>
              <a:spcBef>
                <a:spcPts val="0"/>
              </a:spcBef>
              <a:spcAft>
                <a:spcPts val="8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Best practices on ESG governance (can be a compilation of ESG practices from study group members) or impact mitigation on local communities.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Arrow: Right 10">
            <a:extLst>
              <a:ext uri="{FF2B5EF4-FFF2-40B4-BE49-F238E27FC236}">
                <a16:creationId xmlns="" xmlns:a16="http://schemas.microsoft.com/office/drawing/2014/main" id="{B48A8E3A-7DF7-BEE9-1865-56FFBC7354D4}"/>
              </a:ext>
            </a:extLst>
          </p:cNvPr>
          <p:cNvSpPr/>
          <p:nvPr/>
        </p:nvSpPr>
        <p:spPr>
          <a:xfrm flipV="1">
            <a:off x="5243874" y="2289868"/>
            <a:ext cx="561859" cy="424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맑은 고딕"/>
              <a:ea typeface="+mn-ea"/>
              <a:cs typeface="+mn-cs"/>
            </a:endParaRPr>
          </a:p>
        </p:txBody>
      </p:sp>
      <p:sp>
        <p:nvSpPr>
          <p:cNvPr id="9" name="CuadroTexto 8">
            <a:extLst>
              <a:ext uri="{FF2B5EF4-FFF2-40B4-BE49-F238E27FC236}">
                <a16:creationId xmlns="" xmlns:a16="http://schemas.microsoft.com/office/drawing/2014/main" id="{CB9219DB-DC9A-7C76-07D3-93A0B5AF5A1F}"/>
              </a:ext>
            </a:extLst>
          </p:cNvPr>
          <p:cNvSpPr txBox="1"/>
          <p:nvPr/>
        </p:nvSpPr>
        <p:spPr>
          <a:xfrm>
            <a:off x="868193" y="1169853"/>
            <a:ext cx="6094378" cy="464871"/>
          </a:xfrm>
          <a:prstGeom prst="rect">
            <a:avLst/>
          </a:prstGeom>
          <a:noFill/>
        </p:spPr>
        <p:txBody>
          <a:bodyPr wrap="square">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34" charset="-127"/>
                <a:cs typeface="+mn-cs"/>
              </a:rPr>
              <a:t>Scope: Natural </a:t>
            </a:r>
            <a:r>
              <a:rPr lang="en-US" altLang="ko-KR" dirty="0">
                <a:solidFill>
                  <a:prstClr val="black"/>
                </a:solidFill>
                <a:latin typeface="Calibri" pitchFamily="34" charset="0"/>
                <a:ea typeface="맑은 고딕" panose="020B0503020000020004" pitchFamily="34" charset="-127"/>
              </a:rPr>
              <a:t>gas &amp; </a:t>
            </a:r>
            <a:r>
              <a:rPr kumimoji="0" lang="en-US" altLang="ko-KR" sz="1800" b="0" i="0" u="none" strike="noStrike" kern="1200" cap="none" spc="0" normalizeH="0" baseline="0" noProof="0" dirty="0">
                <a:ln>
                  <a:noFill/>
                </a:ln>
                <a:solidFill>
                  <a:prstClr val="black"/>
                </a:solidFill>
                <a:effectLst/>
                <a:uLnTx/>
                <a:uFillTx/>
                <a:latin typeface="Calibri" pitchFamily="34" charset="0"/>
                <a:ea typeface="맑은 고딕" panose="020B0503020000020004" pitchFamily="34" charset="-127"/>
                <a:cs typeface="+mn-cs"/>
              </a:rPr>
              <a:t>Renewable gas, i.e. hydrogen, biogas</a:t>
            </a:r>
          </a:p>
        </p:txBody>
      </p:sp>
    </p:spTree>
    <p:extLst>
      <p:ext uri="{BB962C8B-B14F-4D97-AF65-F5344CB8AC3E}">
        <p14:creationId xmlns:p14="http://schemas.microsoft.com/office/powerpoint/2010/main" val="17111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29922" y="427198"/>
            <a:ext cx="11936185" cy="705485"/>
          </a:xfrm>
        </p:spPr>
        <p:txBody>
          <a:bodyPr>
            <a:noAutofit/>
          </a:bodyPr>
          <a:lstStyle/>
          <a:p>
            <a:r>
              <a:rPr lang="es-ES" altLang="zh-CN" dirty="0">
                <a:solidFill>
                  <a:srgbClr val="0070C0"/>
                </a:solidFill>
                <a:latin typeface="微软雅黑" panose="020B0503020204020204" pitchFamily="34" charset="-122"/>
                <a:ea typeface="微软雅黑" panose="020B0503020204020204" pitchFamily="34" charset="-122"/>
              </a:rPr>
              <a:t>1st IGU </a:t>
            </a:r>
            <a:r>
              <a:rPr lang="es-ES" altLang="zh-CN" dirty="0" smtClean="0">
                <a:solidFill>
                  <a:srgbClr val="0070C0"/>
                </a:solidFill>
                <a:latin typeface="微软雅黑" panose="020B0503020204020204" pitchFamily="34" charset="-122"/>
                <a:ea typeface="微软雅黑" panose="020B0503020204020204" pitchFamily="34" charset="-122"/>
              </a:rPr>
              <a:t>Sustainability </a:t>
            </a:r>
            <a:r>
              <a:rPr lang="es-ES" altLang="zh-CN" dirty="0">
                <a:solidFill>
                  <a:srgbClr val="0070C0"/>
                </a:solidFill>
                <a:latin typeface="微软雅黑" panose="020B0503020204020204" pitchFamily="34" charset="-122"/>
                <a:ea typeface="微软雅黑" panose="020B0503020204020204" pitchFamily="34" charset="-122"/>
              </a:rPr>
              <a:t>Meeting in BCN 10th-11th </a:t>
            </a:r>
            <a:r>
              <a:rPr lang="es-ES" altLang="zh-CN" dirty="0" smtClean="0">
                <a:solidFill>
                  <a:srgbClr val="0070C0"/>
                </a:solidFill>
                <a:latin typeface="微软雅黑" panose="020B0503020204020204" pitchFamily="34" charset="-122"/>
                <a:ea typeface="微软雅黑" panose="020B0503020204020204" pitchFamily="34" charset="-122"/>
              </a:rPr>
              <a:t>Octobe</a:t>
            </a:r>
            <a:r>
              <a:rPr lang="en-US" altLang="zh-CN" dirty="0" smtClean="0">
                <a:solidFill>
                  <a:srgbClr val="0070C0"/>
                </a:solidFill>
                <a:latin typeface="微软雅黑" panose="020B0503020204020204" pitchFamily="34" charset="-122"/>
                <a:ea typeface="微软雅黑" panose="020B0503020204020204" pitchFamily="34" charset="-122"/>
              </a:rPr>
              <a:t>r</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87</a:t>
            </a:fld>
            <a:endParaRPr lang="en-US" altLang="zh-CN"/>
          </a:p>
        </p:txBody>
      </p:sp>
      <p:sp>
        <p:nvSpPr>
          <p:cNvPr id="6" name="文本框 2">
            <a:extLst>
              <a:ext uri="{FF2B5EF4-FFF2-40B4-BE49-F238E27FC236}">
                <a16:creationId xmlns="" xmlns:a16="http://schemas.microsoft.com/office/drawing/2014/main" id="{80E49098-9A6A-A8B3-DD65-C9816B4C0EB3}"/>
              </a:ext>
            </a:extLst>
          </p:cNvPr>
          <p:cNvSpPr txBox="1"/>
          <p:nvPr/>
        </p:nvSpPr>
        <p:spPr>
          <a:xfrm>
            <a:off x="1013544" y="1666979"/>
            <a:ext cx="10455563" cy="3677930"/>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9 members came to Barcelona meeting</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cs typeface="+mj-cs"/>
              </a:rPr>
              <a:t>15 members connected on-line</a:t>
            </a:r>
          </a:p>
          <a:p>
            <a:pPr lvl="2">
              <a:lnSpc>
                <a:spcPct val="150000"/>
              </a:lnSpc>
            </a:pPr>
            <a:endParaRPr lang="en-GB" altLang="zh-CN" dirty="0">
              <a:latin typeface="微软雅黑" panose="020B0503020204020204" pitchFamily="34" charset="-122"/>
              <a:ea typeface="微软雅黑" panose="020B0503020204020204" pitchFamily="34" charset="-122"/>
            </a:endParaRPr>
          </a:p>
          <a:p>
            <a:r>
              <a:rPr lang="en-GB" sz="1600" dirty="0"/>
              <a:t>Main topics of the meeting:</a:t>
            </a:r>
          </a:p>
          <a:p>
            <a:endParaRPr lang="es-ES" sz="1600" dirty="0"/>
          </a:p>
          <a:p>
            <a:pPr marL="285750" lvl="0" indent="-285750">
              <a:spcAft>
                <a:spcPts val="600"/>
              </a:spcAft>
              <a:buFont typeface="Arial" panose="020B0604020202020204" pitchFamily="34" charset="0"/>
              <a:buChar char="•"/>
            </a:pPr>
            <a:r>
              <a:rPr lang="en-GB" sz="1600" dirty="0"/>
              <a:t>We visited a renewable gas landfill close to Barcelona</a:t>
            </a:r>
          </a:p>
          <a:p>
            <a:pPr marL="285750" indent="-285750" algn="l">
              <a:spcAft>
                <a:spcPts val="600"/>
              </a:spcAft>
              <a:buFont typeface="Arial" panose="020B0604020202020204" pitchFamily="34" charset="0"/>
              <a:buChar char="•"/>
            </a:pPr>
            <a:r>
              <a:rPr lang="en-GB" sz="1600" dirty="0"/>
              <a:t>Presentations on ESG, </a:t>
            </a:r>
            <a:r>
              <a:rPr lang="es-ES" sz="1800" i="0" u="none" strike="noStrike" baseline="0" dirty="0" smtClean="0">
                <a:solidFill>
                  <a:srgbClr val="000000"/>
                </a:solidFill>
                <a:latin typeface="Calibri" panose="020F0502020204030204" pitchFamily="34" charset="0"/>
              </a:rPr>
              <a:t>methane emissions reduction, european</a:t>
            </a:r>
            <a:r>
              <a:rPr lang="es-ES" sz="1800" i="0" u="none" strike="noStrike" dirty="0" smtClean="0">
                <a:solidFill>
                  <a:srgbClr val="000000"/>
                </a:solidFill>
                <a:latin typeface="Calibri" panose="020F0502020204030204" pitchFamily="34" charset="0"/>
              </a:rPr>
              <a:t> </a:t>
            </a:r>
            <a:r>
              <a:rPr lang="es-ES" sz="1800" i="0" u="none" strike="noStrike" baseline="0" dirty="0" smtClean="0">
                <a:solidFill>
                  <a:srgbClr val="000000"/>
                </a:solidFill>
                <a:latin typeface="Calibri" panose="020F0502020204030204" pitchFamily="34" charset="0"/>
              </a:rPr>
              <a:t>policy framework</a:t>
            </a:r>
            <a:r>
              <a:rPr lang="es-ES" sz="1800" i="0" u="none" strike="noStrike" dirty="0" smtClean="0">
                <a:solidFill>
                  <a:srgbClr val="000000"/>
                </a:solidFill>
                <a:latin typeface="Calibri" panose="020F0502020204030204" pitchFamily="34" charset="0"/>
              </a:rPr>
              <a:t> </a:t>
            </a:r>
            <a:r>
              <a:rPr lang="es-ES" sz="1800" i="0" u="none" strike="noStrike" baseline="0" dirty="0" smtClean="0">
                <a:solidFill>
                  <a:srgbClr val="000000"/>
                </a:solidFill>
                <a:latin typeface="Calibri" panose="020F0502020204030204" pitchFamily="34" charset="0"/>
              </a:rPr>
              <a:t> </a:t>
            </a:r>
            <a:r>
              <a:rPr lang="es-ES" dirty="0">
                <a:solidFill>
                  <a:srgbClr val="000000"/>
                </a:solidFill>
                <a:latin typeface="Calibri" panose="020F0502020204030204" pitchFamily="34" charset="0"/>
              </a:rPr>
              <a:t>and </a:t>
            </a:r>
            <a:r>
              <a:rPr lang="en-US" dirty="0">
                <a:solidFill>
                  <a:srgbClr val="000000"/>
                </a:solidFill>
                <a:latin typeface="Calibri" panose="020F0502020204030204" pitchFamily="34" charset="0"/>
              </a:rPr>
              <a:t>Biogas and biomethane situation in the Spain</a:t>
            </a:r>
            <a:endParaRPr lang="es-ES" dirty="0">
              <a:solidFill>
                <a:srgbClr val="000000"/>
              </a:solidFill>
              <a:latin typeface="Calibri" panose="020F0502020204030204" pitchFamily="34" charset="0"/>
            </a:endParaRPr>
          </a:p>
          <a:p>
            <a:pPr marL="285750" indent="-285750" algn="l">
              <a:spcAft>
                <a:spcPts val="600"/>
              </a:spcAft>
              <a:buFont typeface="Arial" panose="020B0604020202020204" pitchFamily="34" charset="0"/>
              <a:buChar char="•"/>
            </a:pPr>
            <a:r>
              <a:rPr lang="es-ES" sz="1600" dirty="0" smtClean="0"/>
              <a:t>Study groups had their kick </a:t>
            </a:r>
            <a:r>
              <a:rPr lang="es-ES" sz="1600" dirty="0"/>
              <a:t>off meeting and already started to work</a:t>
            </a:r>
          </a:p>
          <a:p>
            <a:pPr marL="285750" lvl="0" indent="-285750">
              <a:spcAft>
                <a:spcPts val="600"/>
              </a:spcAft>
              <a:buFont typeface="Arial" panose="020B0604020202020204" pitchFamily="34" charset="0"/>
              <a:buChar char="•"/>
            </a:pPr>
            <a:r>
              <a:rPr lang="es-ES" sz="1600" dirty="0"/>
              <a:t>Meeting calendar </a:t>
            </a:r>
            <a:r>
              <a:rPr lang="es-ES" sz="1600" dirty="0" smtClean="0"/>
              <a:t>for the triennium </a:t>
            </a:r>
            <a:r>
              <a:rPr lang="es-ES" sz="1600" dirty="0"/>
              <a:t>is set</a:t>
            </a:r>
          </a:p>
          <a:p>
            <a:pPr lvl="0">
              <a:spcAft>
                <a:spcPts val="600"/>
              </a:spcAft>
            </a:pPr>
            <a:endParaRPr lang="es-ES" sz="1600" dirty="0"/>
          </a:p>
        </p:txBody>
      </p:sp>
    </p:spTree>
    <p:extLst>
      <p:ext uri="{BB962C8B-B14F-4D97-AF65-F5344CB8AC3E}">
        <p14:creationId xmlns:p14="http://schemas.microsoft.com/office/powerpoint/2010/main" val="1257783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88</a:t>
            </a:fld>
            <a:endParaRPr lang="en-US" altLang="zh-CN"/>
          </a:p>
        </p:txBody>
      </p:sp>
      <p:pic>
        <p:nvPicPr>
          <p:cNvPr id="4" name="Imagen 3" descr="Un grupo de personas de pie&#10;&#10;Descripción generada automáticamente">
            <a:extLst>
              <a:ext uri="{FF2B5EF4-FFF2-40B4-BE49-F238E27FC236}">
                <a16:creationId xmlns="" xmlns:a16="http://schemas.microsoft.com/office/drawing/2014/main" id="{7A36A678-955F-B96C-EC31-8D2DC273FA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902"/>
          <a:stretch/>
        </p:blipFill>
        <p:spPr>
          <a:xfrm>
            <a:off x="1307748" y="1090930"/>
            <a:ext cx="4231533" cy="2288146"/>
          </a:xfrm>
          <a:prstGeom prst="rect">
            <a:avLst/>
          </a:prstGeom>
        </p:spPr>
      </p:pic>
      <p:pic>
        <p:nvPicPr>
          <p:cNvPr id="8" name="Imagen 7" descr="Un grupo de personas en un escenario&#10;&#10;Descripción generada automáticamente con confianza media">
            <a:extLst>
              <a:ext uri="{FF2B5EF4-FFF2-40B4-BE49-F238E27FC236}">
                <a16:creationId xmlns="" xmlns:a16="http://schemas.microsoft.com/office/drawing/2014/main" id="{6C1FED5E-0792-1B96-345B-2754B0245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2" t="29196" r="9044" b="9336"/>
          <a:stretch/>
        </p:blipFill>
        <p:spPr>
          <a:xfrm>
            <a:off x="6173821" y="1090930"/>
            <a:ext cx="4345020" cy="2314030"/>
          </a:xfrm>
          <a:prstGeom prst="rect">
            <a:avLst/>
          </a:prstGeom>
        </p:spPr>
      </p:pic>
      <p:pic>
        <p:nvPicPr>
          <p:cNvPr id="6" name="Imagen 5" descr="Un grupo de personas en un salón&#10;&#10;Descripción generada automáticamente">
            <a:extLst>
              <a:ext uri="{FF2B5EF4-FFF2-40B4-BE49-F238E27FC236}">
                <a16:creationId xmlns="" xmlns:a16="http://schemas.microsoft.com/office/drawing/2014/main" id="{1072711D-640E-62DB-3D12-241B51252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0" t="21976" r="5305" b="1535"/>
          <a:stretch/>
        </p:blipFill>
        <p:spPr>
          <a:xfrm>
            <a:off x="1307748" y="3533748"/>
            <a:ext cx="4231533" cy="2622174"/>
          </a:xfrm>
          <a:prstGeom prst="rect">
            <a:avLst/>
          </a:prstGeom>
        </p:spPr>
      </p:pic>
      <p:pic>
        <p:nvPicPr>
          <p:cNvPr id="12" name="Imagen 11" descr="Un grupo de personas de pie en la calle&#10;&#10;Descripción generada automáticamente">
            <a:extLst>
              <a:ext uri="{FF2B5EF4-FFF2-40B4-BE49-F238E27FC236}">
                <a16:creationId xmlns="" xmlns:a16="http://schemas.microsoft.com/office/drawing/2014/main" id="{98F11954-675F-2E40-2E41-F43CDFC3F6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897" b="2479"/>
          <a:stretch/>
        </p:blipFill>
        <p:spPr>
          <a:xfrm>
            <a:off x="6173821" y="3533749"/>
            <a:ext cx="4345020" cy="2725079"/>
          </a:xfrm>
          <a:prstGeom prst="rect">
            <a:avLst/>
          </a:prstGeom>
        </p:spPr>
      </p:pic>
      <p:sp>
        <p:nvSpPr>
          <p:cNvPr id="13" name="标题 2">
            <a:extLst>
              <a:ext uri="{FF2B5EF4-FFF2-40B4-BE49-F238E27FC236}">
                <a16:creationId xmlns="" xmlns:a16="http://schemas.microsoft.com/office/drawing/2014/main" id="{A73D8712-7CD9-2763-9AB1-0805BDAEE611}"/>
              </a:ext>
            </a:extLst>
          </p:cNvPr>
          <p:cNvSpPr txBox="1">
            <a:spLocks/>
          </p:cNvSpPr>
          <p:nvPr/>
        </p:nvSpPr>
        <p:spPr>
          <a:xfrm>
            <a:off x="148590" y="385445"/>
            <a:ext cx="11955780" cy="705485"/>
          </a:xfrm>
          <a:prstGeom prst="rect">
            <a:avLst/>
          </a:prstGeom>
        </p:spPr>
        <p:txBody>
          <a:bodyP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s-ES" altLang="zh-CN" spc="0" dirty="0">
                <a:solidFill>
                  <a:srgbClr val="0070C0"/>
                </a:solidFill>
                <a:latin typeface="微软雅黑" panose="020B0503020204020204" pitchFamily="34" charset="-122"/>
                <a:ea typeface="微软雅黑" panose="020B0503020204020204" pitchFamily="34" charset="-122"/>
              </a:rPr>
              <a:t>1st IGU </a:t>
            </a:r>
            <a:r>
              <a:rPr lang="es-ES" altLang="zh-CN" spc="0" dirty="0" smtClean="0">
                <a:solidFill>
                  <a:srgbClr val="0070C0"/>
                </a:solidFill>
                <a:latin typeface="微软雅黑" panose="020B0503020204020204" pitchFamily="34" charset="-122"/>
                <a:ea typeface="微软雅黑" panose="020B0503020204020204" pitchFamily="34" charset="-122"/>
              </a:rPr>
              <a:t>Sustainability </a:t>
            </a:r>
            <a:r>
              <a:rPr lang="es-ES" altLang="zh-CN" spc="0" dirty="0">
                <a:solidFill>
                  <a:srgbClr val="0070C0"/>
                </a:solidFill>
                <a:latin typeface="微软雅黑" panose="020B0503020204020204" pitchFamily="34" charset="-122"/>
                <a:ea typeface="微软雅黑" panose="020B0503020204020204" pitchFamily="34" charset="-122"/>
              </a:rPr>
              <a:t>Meeting in BCN 10th-11th </a:t>
            </a:r>
            <a:r>
              <a:rPr lang="es-ES" altLang="zh-CN" spc="0" dirty="0" smtClean="0">
                <a:solidFill>
                  <a:srgbClr val="0070C0"/>
                </a:solidFill>
                <a:latin typeface="微软雅黑" panose="020B0503020204020204" pitchFamily="34" charset="-122"/>
                <a:ea typeface="微软雅黑" panose="020B0503020204020204" pitchFamily="34" charset="-122"/>
              </a:rPr>
              <a:t>October</a:t>
            </a:r>
            <a:endParaRPr lang="zh-CN" altLang="en-US" spc="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5584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89</a:t>
            </a:fld>
            <a:endParaRPr lang="en-US" altLang="zh-CN"/>
          </a:p>
        </p:txBody>
      </p:sp>
      <p:pic>
        <p:nvPicPr>
          <p:cNvPr id="10" name="Imagen 9" descr="Personas sentadas en una mesa&#10;&#10;Descripción generada automáticamente con confianza media">
            <a:extLst>
              <a:ext uri="{FF2B5EF4-FFF2-40B4-BE49-F238E27FC236}">
                <a16:creationId xmlns="" xmlns:a16="http://schemas.microsoft.com/office/drawing/2014/main" id="{88181A9E-47B4-857B-BE6A-F663027FD2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84" t="26768" r="4568"/>
          <a:stretch/>
        </p:blipFill>
        <p:spPr>
          <a:xfrm>
            <a:off x="1099227" y="1444285"/>
            <a:ext cx="5986127" cy="3939977"/>
          </a:xfrm>
          <a:prstGeom prst="rect">
            <a:avLst/>
          </a:prstGeom>
        </p:spPr>
      </p:pic>
      <p:pic>
        <p:nvPicPr>
          <p:cNvPr id="5" name="Imagen 4" descr="Imagen que contiene interior, hombre, sostener, perro&#10;&#10;Descripción generada automáticamente">
            <a:extLst>
              <a:ext uri="{FF2B5EF4-FFF2-40B4-BE49-F238E27FC236}">
                <a16:creationId xmlns="" xmlns:a16="http://schemas.microsoft.com/office/drawing/2014/main" id="{BA7608CC-973D-837D-57D3-3CBB2A47CA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34"/>
          <a:stretch/>
        </p:blipFill>
        <p:spPr>
          <a:xfrm rot="5400000">
            <a:off x="7580765" y="1407942"/>
            <a:ext cx="4012934" cy="4085619"/>
          </a:xfrm>
          <a:prstGeom prst="rect">
            <a:avLst/>
          </a:prstGeom>
        </p:spPr>
      </p:pic>
      <p:sp>
        <p:nvSpPr>
          <p:cNvPr id="9" name="标题 2">
            <a:extLst>
              <a:ext uri="{FF2B5EF4-FFF2-40B4-BE49-F238E27FC236}">
                <a16:creationId xmlns="" xmlns:a16="http://schemas.microsoft.com/office/drawing/2014/main" id="{27B37BC0-2A78-051B-0ACF-D31113CB223D}"/>
              </a:ext>
            </a:extLst>
          </p:cNvPr>
          <p:cNvSpPr txBox="1">
            <a:spLocks/>
          </p:cNvSpPr>
          <p:nvPr/>
        </p:nvSpPr>
        <p:spPr>
          <a:xfrm>
            <a:off x="91440" y="385445"/>
            <a:ext cx="12100560" cy="705485"/>
          </a:xfrm>
          <a:prstGeom prst="rect">
            <a:avLst/>
          </a:prstGeom>
        </p:spPr>
        <p:txBody>
          <a:bodyPr>
            <a:noAutofit/>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r>
              <a:rPr lang="es-ES" altLang="zh-CN" spc="0" dirty="0">
                <a:solidFill>
                  <a:srgbClr val="0070C0"/>
                </a:solidFill>
                <a:latin typeface="微软雅黑" panose="020B0503020204020204" pitchFamily="34" charset="-122"/>
                <a:ea typeface="微软雅黑" panose="020B0503020204020204" pitchFamily="34" charset="-122"/>
              </a:rPr>
              <a:t>1st IGU Sustainability Meeting in BCN 10th-11th October</a:t>
            </a:r>
            <a:endParaRPr lang="zh-CN" altLang="en-US" spc="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719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en-US" altLang="zh-CN" dirty="0" smtClean="0"/>
              <a:t>CC</a:t>
            </a:r>
            <a:r>
              <a:rPr lang="zh-CN" altLang="en-US" dirty="0" smtClean="0">
                <a:ea typeface="微软雅黑" panose="020B0503020204020204" charset="-122"/>
              </a:rPr>
              <a:t> </a:t>
            </a:r>
            <a:r>
              <a:rPr lang="en-US" altLang="zh-CN" dirty="0" smtClean="0"/>
              <a:t>Information updates</a:t>
            </a:r>
            <a:endParaRPr lang="zh-CN" altLang="en-US" dirty="0">
              <a:ea typeface="微软雅黑" panose="020B0503020204020204" charset="-122"/>
            </a:endParaRPr>
          </a:p>
        </p:txBody>
      </p:sp>
      <p:sp>
        <p:nvSpPr>
          <p:cNvPr id="4" name="副标题 3"/>
          <p:cNvSpPr>
            <a:spLocks noGrp="1"/>
          </p:cNvSpPr>
          <p:nvPr>
            <p:ph type="subTitle" idx="1"/>
          </p:nvPr>
        </p:nvSpPr>
        <p:spPr/>
        <p:txBody>
          <a:bodyPr/>
          <a:lstStyle/>
          <a:p>
            <a:r>
              <a:rPr lang="en-US" altLang="zh-CN" dirty="0"/>
              <a:t>3</a:t>
            </a:r>
          </a:p>
        </p:txBody>
      </p:sp>
      <p:sp>
        <p:nvSpPr>
          <p:cNvPr id="5" name="灯片编号占位符 4"/>
          <p:cNvSpPr>
            <a:spLocks noGrp="1"/>
          </p:cNvSpPr>
          <p:nvPr>
            <p:ph type="sldNum" sz="quarter" idx="12"/>
          </p:nvPr>
        </p:nvSpPr>
        <p:spPr/>
        <p:txBody>
          <a:bodyPr/>
          <a:lstStyle/>
          <a:p>
            <a:fld id="{49AE70B2-8BF9-45C0-BB95-33D1B9D3A854}" type="slidenum">
              <a:rPr lang="zh-CN" altLang="en-US" smtClean="0"/>
              <a:t>9</a:t>
            </a:fld>
            <a:endParaRPr lang="en-US" altLang="zh-CN"/>
          </a:p>
        </p:txBody>
      </p:sp>
    </p:spTree>
    <p:extLst>
      <p:ext uri="{BB962C8B-B14F-4D97-AF65-F5344CB8AC3E}">
        <p14:creationId xmlns:p14="http://schemas.microsoft.com/office/powerpoint/2010/main" val="19259627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4810"/>
            <a:ext cx="11516360" cy="705485"/>
          </a:xfrm>
        </p:spPr>
        <p:txBody>
          <a:bodyPr>
            <a:normAutofit/>
          </a:bodyPr>
          <a:lstStyle/>
          <a:p>
            <a:r>
              <a:rPr lang="en-US" altLang="zh-CN" sz="3200" b="1" dirty="0">
                <a:solidFill>
                  <a:srgbClr val="0070C0"/>
                </a:solidFill>
                <a:latin typeface="微软雅黑" panose="020B0503020204020204" pitchFamily="34" charset="-122"/>
                <a:ea typeface="微软雅黑" panose="020B0503020204020204" pitchFamily="34" charset="-122"/>
                <a:cs typeface="+mj-cs"/>
                <a:sym typeface="Verdana" pitchFamily="34" charset="0"/>
              </a:rPr>
              <a:t>Sustainability Committee meetings</a:t>
            </a:r>
            <a:endParaRPr lang="zh-CN" altLang="en-US" dirty="0">
              <a:latin typeface="微软雅黑 (标题)"/>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90</a:t>
            </a:fld>
            <a:endParaRPr lang="en-US" altLang="zh-CN"/>
          </a:p>
        </p:txBody>
      </p:sp>
      <p:graphicFrame>
        <p:nvGraphicFramePr>
          <p:cNvPr id="4" name="Tabla 3">
            <a:extLst>
              <a:ext uri="{FF2B5EF4-FFF2-40B4-BE49-F238E27FC236}">
                <a16:creationId xmlns="" xmlns:a16="http://schemas.microsoft.com/office/drawing/2014/main" id="{412FC1B6-71D0-F78C-A77C-7A0A1D0B3415}"/>
              </a:ext>
            </a:extLst>
          </p:cNvPr>
          <p:cNvGraphicFramePr>
            <a:graphicFrameLocks noGrp="1"/>
          </p:cNvGraphicFramePr>
          <p:nvPr>
            <p:extLst/>
          </p:nvPr>
        </p:nvGraphicFramePr>
        <p:xfrm>
          <a:off x="2100779" y="1360333"/>
          <a:ext cx="4316234" cy="4397820"/>
        </p:xfrm>
        <a:graphic>
          <a:graphicData uri="http://schemas.openxmlformats.org/drawingml/2006/table">
            <a:tbl>
              <a:tblPr/>
              <a:tblGrid>
                <a:gridCol w="1938715">
                  <a:extLst>
                    <a:ext uri="{9D8B030D-6E8A-4147-A177-3AD203B41FA5}">
                      <a16:colId xmlns="" xmlns:a16="http://schemas.microsoft.com/office/drawing/2014/main" val="2871512678"/>
                    </a:ext>
                  </a:extLst>
                </a:gridCol>
                <a:gridCol w="494652">
                  <a:extLst>
                    <a:ext uri="{9D8B030D-6E8A-4147-A177-3AD203B41FA5}">
                      <a16:colId xmlns="" xmlns:a16="http://schemas.microsoft.com/office/drawing/2014/main" val="1978247110"/>
                    </a:ext>
                  </a:extLst>
                </a:gridCol>
                <a:gridCol w="1882867">
                  <a:extLst>
                    <a:ext uri="{9D8B030D-6E8A-4147-A177-3AD203B41FA5}">
                      <a16:colId xmlns="" xmlns:a16="http://schemas.microsoft.com/office/drawing/2014/main" val="2423092541"/>
                    </a:ext>
                  </a:extLst>
                </a:gridCol>
              </a:tblGrid>
              <a:tr h="502630">
                <a:tc gridSpan="2">
                  <a:txBody>
                    <a:bodyPr/>
                    <a:lstStyle/>
                    <a:p>
                      <a:pPr algn="l" rtl="0" fontAlgn="b"/>
                      <a:r>
                        <a:rPr lang="en-US" sz="1600" b="1" i="0" u="none" strike="noStrike" noProof="0" dirty="0">
                          <a:solidFill>
                            <a:srgbClr val="000000"/>
                          </a:solidFill>
                          <a:effectLst/>
                          <a:latin typeface="Calibri" panose="020F0502020204030204" pitchFamily="34" charset="0"/>
                        </a:rPr>
                        <a:t>Sustainability</a:t>
                      </a:r>
                      <a:r>
                        <a:rPr lang="es-ES" sz="1600" b="1" i="0" u="none" strike="noStrike" dirty="0">
                          <a:solidFill>
                            <a:srgbClr val="000000"/>
                          </a:solidFill>
                          <a:effectLst/>
                          <a:latin typeface="Calibri" panose="020F0502020204030204" pitchFamily="34" charset="0"/>
                        </a:rPr>
                        <a:t> </a:t>
                      </a:r>
                      <a:r>
                        <a:rPr lang="en-GB" sz="1600" b="1" i="0" u="none" strike="noStrike" noProof="0" dirty="0">
                          <a:solidFill>
                            <a:srgbClr val="000000"/>
                          </a:solidFill>
                          <a:effectLst/>
                          <a:latin typeface="Calibri" panose="020F0502020204030204" pitchFamily="34" charset="0"/>
                        </a:rPr>
                        <a:t>meetings</a:t>
                      </a:r>
                    </a:p>
                  </a:txBody>
                  <a:tcPr marL="4787" marR="4787" marT="4787" marB="0" anchor="b">
                    <a:lnL>
                      <a:noFill/>
                    </a:lnL>
                    <a:lnR>
                      <a:noFill/>
                    </a:lnR>
                    <a:lnT>
                      <a:noFill/>
                    </a:lnT>
                    <a:lnB>
                      <a:noFill/>
                    </a:lnB>
                  </a:tcPr>
                </a:tc>
                <a:tc hMerge="1">
                  <a:txBody>
                    <a:bodyPr/>
                    <a:lstStyle/>
                    <a:p>
                      <a:endParaRPr lang="es-ES"/>
                    </a:p>
                  </a:txBody>
                  <a:tcPr/>
                </a:tc>
                <a:tc>
                  <a:txBody>
                    <a:bodyPr/>
                    <a:lstStyle/>
                    <a:p>
                      <a:pPr marL="0" algn="ctr" defTabSz="914400" rtl="0" eaLnBrk="1" fontAlgn="b" latinLnBrk="0" hangingPunct="1"/>
                      <a:r>
                        <a:rPr lang="es-ES" sz="1600" b="1" i="0" u="none" strike="noStrike" kern="1200" dirty="0">
                          <a:solidFill>
                            <a:srgbClr val="000000"/>
                          </a:solidFill>
                          <a:effectLst/>
                          <a:latin typeface="Calibri" panose="020F0502020204030204" pitchFamily="34" charset="0"/>
                          <a:ea typeface="+mn-ea"/>
                          <a:cs typeface="+mn-cs"/>
                        </a:rPr>
                        <a:t>CC meetings</a:t>
                      </a:r>
                    </a:p>
                  </a:txBody>
                  <a:tcPr marL="4787" marR="4787" marT="4787" marB="0" anchor="b">
                    <a:lnL>
                      <a:noFill/>
                    </a:lnL>
                    <a:lnR>
                      <a:noFill/>
                    </a:lnR>
                    <a:lnT>
                      <a:noFill/>
                    </a:lnT>
                    <a:lnB>
                      <a:noFill/>
                    </a:lnB>
                  </a:tcPr>
                </a:tc>
                <a:extLst>
                  <a:ext uri="{0D108BD9-81ED-4DB2-BD59-A6C34878D82A}">
                    <a16:rowId xmlns="" xmlns:a16="http://schemas.microsoft.com/office/drawing/2014/main" val="135642179"/>
                  </a:ext>
                </a:extLst>
              </a:tr>
              <a:tr h="186691">
                <a:tc>
                  <a:txBody>
                    <a:bodyPr/>
                    <a:lstStyle/>
                    <a:p>
                      <a:pPr algn="l" fontAlgn="b"/>
                      <a:r>
                        <a:rPr lang="es-ES" sz="1100" b="0" i="0" u="none" strike="noStrike" dirty="0">
                          <a:solidFill>
                            <a:srgbClr val="000000"/>
                          </a:solidFill>
                          <a:effectLst/>
                          <a:latin typeface="Arial" panose="020B0604020202020204" pitchFamily="34" charset="0"/>
                        </a:rPr>
                        <a:t> </a:t>
                      </a:r>
                    </a:p>
                  </a:txBody>
                  <a:tcPr marL="4787" marR="4787" marT="478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Arial" panose="020B0604020202020204" pitchFamily="34" charset="0"/>
                      </a:endParaRPr>
                    </a:p>
                  </a:txBody>
                  <a:tcPr marL="4787" marR="4787" marT="4787" marB="0" anchor="b">
                    <a:lnL>
                      <a:noFill/>
                    </a:lnL>
                    <a:lnR>
                      <a:noFill/>
                    </a:lnR>
                    <a:lnT>
                      <a:noFill/>
                    </a:lnT>
                    <a:lnB>
                      <a:noFill/>
                    </a:lnB>
                  </a:tcPr>
                </a:tc>
                <a:tc>
                  <a:txBody>
                    <a:bodyPr/>
                    <a:lstStyle/>
                    <a:p>
                      <a:pPr algn="l" fontAlgn="b"/>
                      <a:r>
                        <a:rPr lang="es-ES" sz="1100" b="0" i="0" u="none" strike="noStrike">
                          <a:solidFill>
                            <a:srgbClr val="000000"/>
                          </a:solidFill>
                          <a:effectLst/>
                          <a:latin typeface="Arial" panose="020B0604020202020204" pitchFamily="34" charset="0"/>
                        </a:rPr>
                        <a:t> </a:t>
                      </a:r>
                    </a:p>
                  </a:txBody>
                  <a:tcPr marL="4787" marR="4787" marT="4787"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50470052"/>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10</a:t>
                      </a:r>
                      <a:r>
                        <a:rPr lang="es-ES" sz="1400" b="0" i="0" u="none" strike="noStrike" baseline="30000" dirty="0">
                          <a:solidFill>
                            <a:srgbClr val="000000"/>
                          </a:solidFill>
                          <a:effectLst/>
                          <a:latin typeface="Calibri" panose="020F0502020204030204" pitchFamily="34" charset="0"/>
                        </a:rPr>
                        <a:t>th</a:t>
                      </a:r>
                      <a:r>
                        <a:rPr lang="es-ES" sz="1400" b="0" i="0" u="none" strike="noStrike" dirty="0">
                          <a:solidFill>
                            <a:srgbClr val="000000"/>
                          </a:solidFill>
                          <a:effectLst/>
                          <a:latin typeface="Calibri" panose="020F0502020204030204" pitchFamily="34" charset="0"/>
                        </a:rPr>
                        <a:t>, 11</a:t>
                      </a:r>
                      <a:r>
                        <a:rPr lang="es-ES" sz="1400" b="0" i="0" u="none" strike="noStrike" baseline="30000" dirty="0">
                          <a:solidFill>
                            <a:srgbClr val="000000"/>
                          </a:solidFill>
                          <a:effectLst/>
                          <a:latin typeface="Calibri" panose="020F0502020204030204" pitchFamily="34" charset="0"/>
                        </a:rPr>
                        <a:t>th</a:t>
                      </a:r>
                      <a:r>
                        <a:rPr lang="es-ES" sz="1400" b="0" i="0" u="none" strike="noStrike" dirty="0">
                          <a:solidFill>
                            <a:srgbClr val="000000"/>
                          </a:solidFill>
                          <a:effectLst/>
                          <a:latin typeface="Calibri" panose="020F0502020204030204" pitchFamily="34" charset="0"/>
                        </a:rPr>
                        <a:t> </a:t>
                      </a:r>
                      <a:r>
                        <a:rPr lang="en-US" sz="1400" b="0" i="0" u="none" strike="noStrike" noProof="0" dirty="0">
                          <a:solidFill>
                            <a:srgbClr val="000000"/>
                          </a:solidFill>
                          <a:effectLst/>
                          <a:latin typeface="Calibri" panose="020F0502020204030204" pitchFamily="34" charset="0"/>
                        </a:rPr>
                        <a:t>October</a:t>
                      </a:r>
                      <a:r>
                        <a:rPr lang="es-ES" sz="1400" b="0" i="0" u="none" strike="noStrike" dirty="0">
                          <a:solidFill>
                            <a:srgbClr val="000000"/>
                          </a:solidFill>
                          <a:effectLst/>
                          <a:latin typeface="Calibri" panose="020F0502020204030204" pitchFamily="34" charset="0"/>
                        </a:rPr>
                        <a:t> 2022</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1400" b="0" i="0" u="none" strike="noStrike" noProof="0" dirty="0">
                          <a:solidFill>
                            <a:srgbClr val="000000"/>
                          </a:solidFill>
                          <a:effectLst/>
                          <a:latin typeface="Calibri" panose="020F0502020204030204" pitchFamily="34" charset="0"/>
                        </a:rPr>
                        <a:t>October</a:t>
                      </a:r>
                      <a:r>
                        <a:rPr lang="es-ES" sz="1400" b="0" i="0" u="none" strike="noStrike" dirty="0">
                          <a:solidFill>
                            <a:srgbClr val="000000"/>
                          </a:solidFill>
                          <a:effectLst/>
                          <a:latin typeface="Calibri" panose="020F0502020204030204" pitchFamily="34" charset="0"/>
                        </a:rPr>
                        <a:t> 2022</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462032383"/>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Barcelona, </a:t>
                      </a:r>
                      <a:r>
                        <a:rPr lang="en-US" sz="1400" b="0" i="0" u="none" strike="noStrike" noProof="0" dirty="0">
                          <a:solidFill>
                            <a:srgbClr val="000000"/>
                          </a:solidFill>
                          <a:effectLst/>
                          <a:latin typeface="Calibri" panose="020F0502020204030204" pitchFamily="34" charset="0"/>
                        </a:rPr>
                        <a:t>Spain</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dirty="0">
                          <a:solidFill>
                            <a:srgbClr val="000000"/>
                          </a:solidFill>
                          <a:effectLst/>
                          <a:latin typeface="Calibri" panose="020F0502020204030204" pitchFamily="34" charset="0"/>
                        </a:rPr>
                        <a:t>Lima, Perú</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67317411"/>
                  </a:ext>
                </a:extLst>
              </a:tr>
              <a:tr h="215413">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4787" marR="4787" marT="4787" marB="0" anchor="b">
                    <a:lnL>
                      <a:noFill/>
                    </a:lnL>
                    <a:lnR>
                      <a:noFill/>
                    </a:lnR>
                    <a:lnT>
                      <a:noFill/>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30814168"/>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13th-15thMarch 2023</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a:solidFill>
                            <a:srgbClr val="000000"/>
                          </a:solidFill>
                          <a:effectLst/>
                          <a:latin typeface="Calibri" panose="020F0502020204030204" pitchFamily="34" charset="0"/>
                        </a:rPr>
                        <a:t>March 2023</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805347648"/>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London, UK</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a:solidFill>
                            <a:srgbClr val="000000"/>
                          </a:solidFill>
                          <a:effectLst/>
                          <a:latin typeface="Calibri" panose="020F0502020204030204" pitchFamily="34" charset="0"/>
                        </a:rPr>
                        <a:t>Belgium</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31748517"/>
                  </a:ext>
                </a:extLst>
              </a:tr>
              <a:tr h="215413">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4787" marR="4787" marT="4787" marB="0" anchor="b">
                    <a:lnL>
                      <a:noFill/>
                    </a:lnL>
                    <a:lnR>
                      <a:noFill/>
                    </a:lnR>
                    <a:lnT>
                      <a:noFill/>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68575954"/>
                  </a:ext>
                </a:extLst>
              </a:tr>
              <a:tr h="215413">
                <a:tc>
                  <a:txBody>
                    <a:bodyPr/>
                    <a:lstStyle/>
                    <a:p>
                      <a:pPr algn="ctr" rtl="0" fontAlgn="b"/>
                      <a:r>
                        <a:rPr lang="es-ES" sz="1400" b="0" i="0" u="none" strike="noStrike">
                          <a:solidFill>
                            <a:srgbClr val="000000"/>
                          </a:solidFill>
                          <a:effectLst/>
                          <a:latin typeface="Calibri" panose="020F0502020204030204" pitchFamily="34" charset="0"/>
                        </a:rPr>
                        <a:t>September 2023</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400" b="0" i="0" u="none" strike="noStrike" noProof="0" dirty="0">
                          <a:solidFill>
                            <a:srgbClr val="000000"/>
                          </a:solidFill>
                          <a:effectLst/>
                          <a:latin typeface="Calibri" panose="020F0502020204030204" pitchFamily="34" charset="0"/>
                        </a:rPr>
                        <a:t>September</a:t>
                      </a:r>
                      <a:r>
                        <a:rPr lang="es-ES" sz="1400" b="0" i="0" u="none" strike="noStrike" dirty="0">
                          <a:solidFill>
                            <a:srgbClr val="000000"/>
                          </a:solidFill>
                          <a:effectLst/>
                          <a:latin typeface="Calibri" panose="020F0502020204030204" pitchFamily="34" charset="0"/>
                        </a:rPr>
                        <a:t> 2023</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418588547"/>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Australia</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dirty="0">
                          <a:solidFill>
                            <a:srgbClr val="000000"/>
                          </a:solidFill>
                          <a:effectLst/>
                          <a:latin typeface="Calibri" panose="020F0502020204030204" pitchFamily="34" charset="0"/>
                        </a:rPr>
                        <a:t>Australia</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8024262"/>
                  </a:ext>
                </a:extLst>
              </a:tr>
              <a:tr h="215413">
                <a:tc>
                  <a:txBody>
                    <a:bodyPr/>
                    <a:lstStyle/>
                    <a:p>
                      <a:pPr algn="l" fontAlgn="b"/>
                      <a:endParaRPr lang="es-ES" sz="1400" b="0" i="0" u="none" strike="noStrike" dirty="0">
                        <a:solidFill>
                          <a:srgbClr val="000000"/>
                        </a:solidFill>
                        <a:effectLst/>
                        <a:latin typeface="Calibri" panose="020F0502020204030204" pitchFamily="34" charset="0"/>
                      </a:endParaRP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a:solidFill>
                          <a:srgbClr val="000000"/>
                        </a:solidFill>
                        <a:effectLst/>
                        <a:latin typeface="Calibri" panose="020F0502020204030204" pitchFamily="34" charset="0"/>
                      </a:endParaRPr>
                    </a:p>
                  </a:txBody>
                  <a:tcPr marL="4787" marR="4787" marT="4787" marB="0" anchor="b">
                    <a:lnL>
                      <a:noFill/>
                    </a:lnL>
                    <a:lnR>
                      <a:noFill/>
                    </a:lnR>
                    <a:lnT>
                      <a:noFill/>
                    </a:lnT>
                    <a:lnB>
                      <a:noFill/>
                    </a:lnB>
                  </a:tcPr>
                </a:tc>
                <a:tc>
                  <a:txBody>
                    <a:bodyPr/>
                    <a:lstStyle/>
                    <a:p>
                      <a:pPr algn="l" fontAlgn="b"/>
                      <a:endParaRPr lang="es-ES" sz="1400" b="0" i="0" u="none" strike="noStrike">
                        <a:solidFill>
                          <a:srgbClr val="000000"/>
                        </a:solidFill>
                        <a:effectLst/>
                        <a:latin typeface="Calibri" panose="020F0502020204030204" pitchFamily="34" charset="0"/>
                      </a:endParaRP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78212663"/>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March 2024</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dirty="0">
                          <a:solidFill>
                            <a:srgbClr val="000000"/>
                          </a:solidFill>
                          <a:effectLst/>
                          <a:latin typeface="Calibri" panose="020F0502020204030204" pitchFamily="34" charset="0"/>
                        </a:rPr>
                        <a:t>March 2024</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3647051107"/>
                  </a:ext>
                </a:extLst>
              </a:tr>
              <a:tr h="215413">
                <a:tc>
                  <a:txBody>
                    <a:bodyPr/>
                    <a:lstStyle/>
                    <a:p>
                      <a:pPr algn="ctr" rtl="0" fontAlgn="b"/>
                      <a:r>
                        <a:rPr lang="es-ES" sz="1400" b="0" i="0" u="none" strike="noStrike" dirty="0" smtClean="0">
                          <a:solidFill>
                            <a:srgbClr val="000000"/>
                          </a:solidFill>
                          <a:effectLst/>
                          <a:latin typeface="Calibri" panose="020F0502020204030204" pitchFamily="34" charset="0"/>
                        </a:rPr>
                        <a:t>Hungary</a:t>
                      </a:r>
                      <a:endParaRPr lang="es-ES" sz="1400" b="0" i="0" u="none" strike="noStrike" dirty="0">
                        <a:solidFill>
                          <a:srgbClr val="000000"/>
                        </a:solidFill>
                        <a:effectLst/>
                        <a:latin typeface="Calibri" panose="020F0502020204030204" pitchFamily="34" charset="0"/>
                      </a:endParaRP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a:solidFill>
                            <a:srgbClr val="000000"/>
                          </a:solidFill>
                          <a:effectLst/>
                          <a:latin typeface="Calibri" panose="020F0502020204030204" pitchFamily="34" charset="0"/>
                        </a:rPr>
                        <a:t>Turkey</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990817"/>
                  </a:ext>
                </a:extLst>
              </a:tr>
              <a:tr h="215413">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dirty="0">
                        <a:solidFill>
                          <a:srgbClr val="000000"/>
                        </a:solidFill>
                        <a:effectLst/>
                        <a:latin typeface="Arial" panose="020B0604020202020204" pitchFamily="34" charset="0"/>
                      </a:endParaRPr>
                    </a:p>
                  </a:txBody>
                  <a:tcPr marL="4787" marR="4787" marT="4787" marB="0" anchor="b">
                    <a:lnL>
                      <a:noFill/>
                    </a:lnL>
                    <a:lnR>
                      <a:noFill/>
                    </a:lnR>
                    <a:lnT>
                      <a:noFill/>
                    </a:lnT>
                    <a:lnB>
                      <a:noFill/>
                    </a:lnB>
                  </a:tcPr>
                </a:tc>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21723311"/>
                  </a:ext>
                </a:extLst>
              </a:tr>
              <a:tr h="215413">
                <a:tc>
                  <a:txBody>
                    <a:bodyPr/>
                    <a:lstStyle/>
                    <a:p>
                      <a:pPr algn="ctr" rtl="0" fontAlgn="b"/>
                      <a:r>
                        <a:rPr lang="es-ES" sz="1400" b="0" i="0" u="none" strike="noStrike">
                          <a:solidFill>
                            <a:srgbClr val="000000"/>
                          </a:solidFill>
                          <a:effectLst/>
                          <a:latin typeface="Calibri" panose="020F0502020204030204" pitchFamily="34" charset="0"/>
                        </a:rPr>
                        <a:t>September 2024</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1400" b="0" i="0" u="none" strike="noStrike" noProof="0" dirty="0">
                          <a:solidFill>
                            <a:srgbClr val="000000"/>
                          </a:solidFill>
                          <a:effectLst/>
                          <a:latin typeface="Calibri" panose="020F0502020204030204" pitchFamily="34" charset="0"/>
                        </a:rPr>
                        <a:t>September</a:t>
                      </a:r>
                      <a:r>
                        <a:rPr lang="es-ES" sz="1400" b="0" i="0" u="none" strike="noStrike" dirty="0">
                          <a:solidFill>
                            <a:srgbClr val="000000"/>
                          </a:solidFill>
                          <a:effectLst/>
                          <a:latin typeface="Calibri" panose="020F0502020204030204" pitchFamily="34" charset="0"/>
                        </a:rPr>
                        <a:t> 2024</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804772615"/>
                  </a:ext>
                </a:extLst>
              </a:tr>
              <a:tr h="21541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400" b="0" i="0" u="none" strike="noStrike" dirty="0">
                          <a:solidFill>
                            <a:srgbClr val="000000"/>
                          </a:solidFill>
                          <a:effectLst/>
                          <a:latin typeface="Calibri" panose="020F0502020204030204" pitchFamily="34" charset="0"/>
                        </a:rPr>
                        <a:t>USA / </a:t>
                      </a:r>
                      <a:r>
                        <a:rPr lang="es-ES" sz="1400" b="0" i="0" u="none" strike="noStrike" dirty="0" smtClean="0">
                          <a:solidFill>
                            <a:srgbClr val="000000"/>
                          </a:solidFill>
                          <a:effectLst/>
                          <a:latin typeface="Calibri" panose="020F0502020204030204" pitchFamily="34" charset="0"/>
                        </a:rPr>
                        <a:t>Brazil</a:t>
                      </a:r>
                      <a:endParaRPr lang="es-ES" sz="1400" b="0" i="0" u="none" strike="noStrike" dirty="0">
                        <a:solidFill>
                          <a:srgbClr val="000000"/>
                        </a:solidFill>
                        <a:effectLst/>
                        <a:latin typeface="Calibri" panose="020F0502020204030204" pitchFamily="34" charset="0"/>
                      </a:endParaRP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1400" b="0" i="0" u="none" strike="noStrike" noProof="0" dirty="0">
                          <a:solidFill>
                            <a:srgbClr val="000000"/>
                          </a:solidFill>
                          <a:effectLst/>
                          <a:latin typeface="Calibri" panose="020F0502020204030204" pitchFamily="34" charset="0"/>
                        </a:rPr>
                        <a:t>Egypt</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18321878"/>
                  </a:ext>
                </a:extLst>
              </a:tr>
              <a:tr h="215413">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4787" marR="4787" marT="4787" marB="0" anchor="b">
                    <a:lnL>
                      <a:noFill/>
                    </a:lnL>
                    <a:lnR>
                      <a:noFill/>
                    </a:lnR>
                    <a:lnT>
                      <a:noFill/>
                    </a:lnT>
                    <a:lnB>
                      <a:noFill/>
                    </a:lnB>
                  </a:tcPr>
                </a:tc>
                <a:tc>
                  <a:txBody>
                    <a:bodyPr/>
                    <a:lstStyle/>
                    <a:p>
                      <a:pPr algn="l" fontAlgn="b"/>
                      <a:r>
                        <a:rPr lang="es-ES" sz="1400" b="0" i="0" u="none" strike="noStrike" dirty="0">
                          <a:solidFill>
                            <a:srgbClr val="000000"/>
                          </a:solidFill>
                          <a:effectLst/>
                          <a:latin typeface="Arial" panose="020B0604020202020204" pitchFamily="34" charset="0"/>
                        </a:rPr>
                        <a:t> </a:t>
                      </a:r>
                    </a:p>
                  </a:txBody>
                  <a:tcPr marL="4787" marR="4787" marT="478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24264338"/>
                  </a:ext>
                </a:extLst>
              </a:tr>
              <a:tr h="215413">
                <a:tc>
                  <a:txBody>
                    <a:bodyPr/>
                    <a:lstStyle/>
                    <a:p>
                      <a:pPr algn="ctr" rtl="0" fontAlgn="b"/>
                      <a:r>
                        <a:rPr lang="es-ES" sz="1400" b="0" i="0" u="none" strike="noStrike">
                          <a:solidFill>
                            <a:srgbClr val="000000"/>
                          </a:solidFill>
                          <a:effectLst/>
                          <a:latin typeface="Calibri" panose="020F0502020204030204" pitchFamily="34" charset="0"/>
                        </a:rPr>
                        <a:t>March 2025</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dirty="0">
                          <a:solidFill>
                            <a:srgbClr val="000000"/>
                          </a:solidFill>
                          <a:effectLst/>
                          <a:latin typeface="Calibri" panose="020F0502020204030204" pitchFamily="34" charset="0"/>
                        </a:rPr>
                        <a:t>March 2025</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429292992"/>
                  </a:ext>
                </a:extLst>
              </a:tr>
              <a:tr h="215413">
                <a:tc>
                  <a:txBody>
                    <a:bodyPr/>
                    <a:lstStyle/>
                    <a:p>
                      <a:pPr algn="ctr" rtl="0" fontAlgn="b"/>
                      <a:r>
                        <a:rPr lang="es-ES" sz="1400" b="0" i="0" u="none" strike="noStrike" dirty="0">
                          <a:solidFill>
                            <a:srgbClr val="000000"/>
                          </a:solidFill>
                          <a:effectLst/>
                          <a:latin typeface="Calibri" panose="020F0502020204030204" pitchFamily="34" charset="0"/>
                        </a:rPr>
                        <a:t>Malaysia</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effectLst/>
                          <a:latin typeface="Arial" panose="020B0604020202020204" pitchFamily="34" charset="0"/>
                        </a:rPr>
                        <a:t> </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ES" sz="1400" b="0" i="0" u="none" strike="noStrike" dirty="0">
                          <a:solidFill>
                            <a:srgbClr val="000000"/>
                          </a:solidFill>
                          <a:effectLst/>
                          <a:latin typeface="Calibri" panose="020F0502020204030204" pitchFamily="34" charset="0"/>
                        </a:rPr>
                        <a:t>Malaysia</a:t>
                      </a:r>
                    </a:p>
                  </a:txBody>
                  <a:tcPr marL="4787" marR="4787" marT="478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01508915"/>
                  </a:ext>
                </a:extLst>
              </a:tr>
            </a:tbl>
          </a:graphicData>
        </a:graphic>
      </p:graphicFrame>
      <p:sp>
        <p:nvSpPr>
          <p:cNvPr id="6" name="CuadroTexto 5">
            <a:extLst>
              <a:ext uri="{FF2B5EF4-FFF2-40B4-BE49-F238E27FC236}">
                <a16:creationId xmlns="" xmlns:a16="http://schemas.microsoft.com/office/drawing/2014/main" id="{259B5718-CDE1-9919-EC79-438F5BE40DE3}"/>
              </a:ext>
            </a:extLst>
          </p:cNvPr>
          <p:cNvSpPr txBox="1"/>
          <p:nvPr/>
        </p:nvSpPr>
        <p:spPr>
          <a:xfrm>
            <a:off x="6951035" y="1792120"/>
            <a:ext cx="4427893" cy="787523"/>
          </a:xfrm>
          <a:prstGeom prst="rect">
            <a:avLst/>
          </a:prstGeom>
          <a:noFill/>
        </p:spPr>
        <p:txBody>
          <a:bodyPr wrap="square">
            <a:spAutoFit/>
          </a:bodyPr>
          <a:lstStyle/>
          <a:p>
            <a:pPr lvl="1">
              <a:lnSpc>
                <a:spcPct val="150000"/>
              </a:lnSpc>
            </a:pPr>
            <a:r>
              <a:rPr lang="en-US" altLang="es-ES" sz="1600" b="1" dirty="0">
                <a:solidFill>
                  <a:srgbClr val="0070C0"/>
                </a:solidFill>
                <a:latin typeface="微软雅黑" panose="020B0503020204020204" pitchFamily="34" charset="-122"/>
                <a:ea typeface="微软雅黑" panose="020B0503020204020204" pitchFamily="34" charset="-122"/>
                <a:cs typeface="+mj-cs"/>
              </a:rPr>
              <a:t>Committee meetings each semester, before the IGU council &amp; CC meeting</a:t>
            </a:r>
          </a:p>
        </p:txBody>
      </p:sp>
    </p:spTree>
    <p:extLst>
      <p:ext uri="{BB962C8B-B14F-4D97-AF65-F5344CB8AC3E}">
        <p14:creationId xmlns:p14="http://schemas.microsoft.com/office/powerpoint/2010/main" val="9022034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Autofit/>
          </a:bodyPr>
          <a:lstStyle/>
          <a:p>
            <a:r>
              <a:rPr lang="es-ES" altLang="zh-CN" dirty="0">
                <a:solidFill>
                  <a:srgbClr val="0070C0"/>
                </a:solidFill>
                <a:latin typeface="微软雅黑" panose="020B0503020204020204" pitchFamily="34" charset="-122"/>
                <a:ea typeface="微软雅黑" panose="020B0503020204020204" pitchFamily="34" charset="-122"/>
                <a:sym typeface="+mn-ea"/>
              </a:rPr>
              <a:t>London   13th -15th March </a:t>
            </a:r>
            <a:r>
              <a:rPr lang="es-ES" altLang="zh-CN" dirty="0" smtClean="0">
                <a:solidFill>
                  <a:srgbClr val="0070C0"/>
                </a:solidFill>
                <a:latin typeface="微软雅黑" panose="020B0503020204020204" pitchFamily="34" charset="-122"/>
                <a:ea typeface="微软雅黑" panose="020B0503020204020204" pitchFamily="34" charset="-122"/>
                <a:sym typeface="+mn-ea"/>
              </a:rPr>
              <a:t>2023</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91</a:t>
            </a:fld>
            <a:endParaRPr lang="en-US" altLang="zh-CN"/>
          </a:p>
        </p:txBody>
      </p:sp>
      <p:pic>
        <p:nvPicPr>
          <p:cNvPr id="5" name="Marcador de contenido 4">
            <a:extLst>
              <a:ext uri="{FF2B5EF4-FFF2-40B4-BE49-F238E27FC236}">
                <a16:creationId xmlns="" xmlns:a16="http://schemas.microsoft.com/office/drawing/2014/main" id="{BB04A25E-D67E-7CA4-AF2B-79473D464E34}"/>
              </a:ext>
            </a:extLst>
          </p:cNvPr>
          <p:cNvPicPr>
            <a:picLocks noGrp="1" noChangeAspect="1"/>
          </p:cNvPicPr>
          <p:nvPr>
            <p:ph idx="1"/>
          </p:nvPr>
        </p:nvPicPr>
        <p:blipFill rotWithShape="1">
          <a:blip r:embed="rId2"/>
          <a:srcRect t="16165" b="6276"/>
          <a:stretch/>
        </p:blipFill>
        <p:spPr>
          <a:xfrm>
            <a:off x="797668" y="1265409"/>
            <a:ext cx="5806029" cy="3377323"/>
          </a:xfrm>
          <a:prstGeom prst="rect">
            <a:avLst/>
          </a:prstGeom>
        </p:spPr>
      </p:pic>
      <p:sp>
        <p:nvSpPr>
          <p:cNvPr id="7" name="CuadroTexto 6">
            <a:extLst>
              <a:ext uri="{FF2B5EF4-FFF2-40B4-BE49-F238E27FC236}">
                <a16:creationId xmlns="" xmlns:a16="http://schemas.microsoft.com/office/drawing/2014/main" id="{F1D0BF4D-D85A-873A-935E-172EE11BD914}"/>
              </a:ext>
            </a:extLst>
          </p:cNvPr>
          <p:cNvSpPr txBox="1"/>
          <p:nvPr/>
        </p:nvSpPr>
        <p:spPr>
          <a:xfrm>
            <a:off x="7605646" y="1358551"/>
            <a:ext cx="6094378" cy="374461"/>
          </a:xfrm>
          <a:prstGeom prst="rect">
            <a:avLst/>
          </a:prstGeom>
          <a:noFill/>
        </p:spPr>
        <p:txBody>
          <a:bodyPr wrap="square">
            <a:spAutoFit/>
          </a:bodyPr>
          <a:lstStyle/>
          <a:p>
            <a:pPr marL="0" indent="-230505">
              <a:lnSpc>
                <a:spcPts val="2200"/>
              </a:lnSpc>
              <a:spcBef>
                <a:spcPts val="600"/>
              </a:spcBef>
              <a:spcAft>
                <a:spcPts val="0"/>
              </a:spcAft>
            </a:pPr>
            <a:r>
              <a:rPr lang="es-ES" altLang="zh-CN" sz="1800" b="0" dirty="0" smtClean="0">
                <a:latin typeface="微软雅黑（标题）"/>
                <a:sym typeface="+mn-ea"/>
              </a:rPr>
              <a:t>Hosted by: </a:t>
            </a:r>
            <a:r>
              <a:rPr lang="es-ES" altLang="zh-CN" sz="1800" b="0" dirty="0">
                <a:latin typeface="微软雅黑（标题）"/>
                <a:sym typeface="+mn-ea"/>
              </a:rPr>
              <a:t>BP</a:t>
            </a:r>
            <a:endParaRPr lang="zh-CN" altLang="en-US" sz="1800" b="0" dirty="0">
              <a:latin typeface="微软雅黑（标题）"/>
            </a:endParaRPr>
          </a:p>
        </p:txBody>
      </p:sp>
      <p:pic>
        <p:nvPicPr>
          <p:cNvPr id="4098" name="Picture 2" descr="The bp brand | Who we are | Home">
            <a:extLst>
              <a:ext uri="{FF2B5EF4-FFF2-40B4-BE49-F238E27FC236}">
                <a16:creationId xmlns="" xmlns:a16="http://schemas.microsoft.com/office/drawing/2014/main" id="{053C615A-E51A-521A-E226-857796DFA8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387" y="1723394"/>
            <a:ext cx="3320375" cy="186771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 xmlns:a16="http://schemas.microsoft.com/office/drawing/2014/main" id="{00FDAF42-3F3A-9983-B084-D0FF98A3C9CF}"/>
              </a:ext>
            </a:extLst>
          </p:cNvPr>
          <p:cNvSpPr txBox="1"/>
          <p:nvPr/>
        </p:nvSpPr>
        <p:spPr>
          <a:xfrm>
            <a:off x="7869677" y="4223569"/>
            <a:ext cx="3524655" cy="523220"/>
          </a:xfrm>
          <a:prstGeom prst="rect">
            <a:avLst/>
          </a:prstGeom>
          <a:noFill/>
        </p:spPr>
        <p:txBody>
          <a:bodyPr wrap="square">
            <a:spAutoFit/>
          </a:bodyPr>
          <a:lstStyle/>
          <a:p>
            <a:r>
              <a:rPr lang="es-ES" sz="2800" b="1" dirty="0">
                <a:solidFill>
                  <a:srgbClr val="0070C0"/>
                </a:solidFill>
                <a:latin typeface="微软雅黑" panose="020B0503020204020204" pitchFamily="34" charset="-122"/>
                <a:ea typeface="微软雅黑" panose="020B0503020204020204" pitchFamily="34" charset="-122"/>
                <a:cs typeface="+mj-cs"/>
              </a:rPr>
              <a:t>Next meeting !!!</a:t>
            </a:r>
          </a:p>
        </p:txBody>
      </p:sp>
    </p:spTree>
    <p:extLst>
      <p:ext uri="{BB962C8B-B14F-4D97-AF65-F5344CB8AC3E}">
        <p14:creationId xmlns:p14="http://schemas.microsoft.com/office/powerpoint/2010/main" val="13394646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38909" y="2431126"/>
            <a:ext cx="10732655" cy="1314450"/>
          </a:xfrm>
        </p:spPr>
        <p:txBody>
          <a:bodyPr>
            <a:noAutofit/>
          </a:bodyPr>
          <a:lstStyle/>
          <a:p>
            <a:pPr algn="ctr">
              <a:lnSpc>
                <a:spcPct val="100000"/>
              </a:lnSpc>
            </a:pPr>
            <a:r>
              <a:rPr lang="en-GB" sz="4400" dirty="0"/>
              <a:t>Strategy Committee</a:t>
            </a:r>
            <a:br>
              <a:rPr lang="en-GB" sz="4400" dirty="0"/>
            </a:br>
            <a:r>
              <a:rPr lang="en-GB" sz="1400" dirty="0">
                <a:solidFill>
                  <a:schemeClr val="bg1"/>
                </a:solidFill>
              </a:rPr>
              <a:t>a</a:t>
            </a:r>
            <a:r>
              <a:rPr lang="en-US" sz="4400" dirty="0"/>
              <a:t/>
            </a:r>
            <a:br>
              <a:rPr lang="en-US" sz="4400" dirty="0"/>
            </a:br>
            <a:r>
              <a:rPr lang="en-US" sz="1800" dirty="0"/>
              <a:t>Chair: Amir Foster (Israel);  Vice Chair: Yan Kang (China);  Secretary: Eric Semel (Israel)</a:t>
            </a:r>
            <a:endParaRPr lang="en-GB" sz="1800" dirty="0"/>
          </a:p>
        </p:txBody>
      </p:sp>
    </p:spTree>
    <p:extLst>
      <p:ext uri="{BB962C8B-B14F-4D97-AF65-F5344CB8AC3E}">
        <p14:creationId xmlns:p14="http://schemas.microsoft.com/office/powerpoint/2010/main" val="26651441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GB" dirty="0">
                <a:latin typeface="Microsoft YaHei" panose="020B0503020204020204" pitchFamily="34" charset="-122"/>
                <a:ea typeface="Microsoft YaHei" panose="020B0503020204020204" pitchFamily="34" charset="-122"/>
              </a:rPr>
              <a:t>Strategy Committee – 42 Members</a:t>
            </a: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93</a:t>
            </a:fld>
            <a:endParaRPr lang="en-US" altLang="zh-CN" dirty="0"/>
          </a:p>
        </p:txBody>
      </p:sp>
      <p:graphicFrame>
        <p:nvGraphicFramePr>
          <p:cNvPr id="13" name="Chart 12">
            <a:extLst>
              <a:ext uri="{FF2B5EF4-FFF2-40B4-BE49-F238E27FC236}">
                <a16:creationId xmlns:a16="http://schemas.microsoft.com/office/drawing/2014/main" xmlns="" id="{26B20A9D-F84D-A9FA-DA98-6991F0572862}"/>
              </a:ext>
            </a:extLst>
          </p:cNvPr>
          <p:cNvGraphicFramePr>
            <a:graphicFrameLocks/>
          </p:cNvGraphicFramePr>
          <p:nvPr>
            <p:extLst/>
          </p:nvPr>
        </p:nvGraphicFramePr>
        <p:xfrm>
          <a:off x="80831" y="1161945"/>
          <a:ext cx="12069070" cy="5132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58407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9"/>
          <p:cNvSpPr>
            <a:spLocks noGrp="1"/>
          </p:cNvSpPr>
          <p:nvPr>
            <p:custDataLst>
              <p:tags r:id="rId1"/>
            </p:custDataLst>
          </p:nvPr>
        </p:nvSpPr>
        <p:spPr>
          <a:xfrm>
            <a:off x="2231029" y="1412664"/>
            <a:ext cx="8046570" cy="666115"/>
          </a:xfrm>
          <a:prstGeom prst="rect">
            <a:avLst/>
          </a:prstGeom>
        </p:spPr>
        <p:txBody>
          <a:bodyPr vert="horz" lIns="90000" tIns="46800" rIns="90000" bIns="46800" rtlCol="0" anchor="ctr"/>
          <a:lstStyle/>
          <a:p>
            <a:r>
              <a:rPr lang="en-GB" sz="2700" b="1" spc="50" dirty="0">
                <a:solidFill>
                  <a:srgbClr val="0066B3"/>
                </a:solidFill>
                <a:latin typeface="+mn-ea"/>
              </a:rPr>
              <a:t>1. Triennial Work Plan Updates </a:t>
            </a:r>
            <a:endParaRPr lang="en-GB" altLang="zh-CN" sz="2700" b="1" spc="50" dirty="0">
              <a:solidFill>
                <a:srgbClr val="0066B3"/>
              </a:solidFill>
              <a:latin typeface="+mn-ea"/>
              <a:sym typeface="+mn-ea"/>
            </a:endParaRPr>
          </a:p>
        </p:txBody>
      </p:sp>
      <p:sp>
        <p:nvSpPr>
          <p:cNvPr id="16" name="文本占位符 14"/>
          <p:cNvSpPr>
            <a:spLocks noGrp="1"/>
          </p:cNvSpPr>
          <p:nvPr>
            <p:custDataLst>
              <p:tags r:id="rId2"/>
            </p:custDataLst>
          </p:nvPr>
        </p:nvSpPr>
        <p:spPr>
          <a:xfrm>
            <a:off x="2231029" y="2331374"/>
            <a:ext cx="8284571" cy="539356"/>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r>
              <a:rPr lang="en-GB" sz="2700" spc="50" dirty="0">
                <a:latin typeface="+mn-ea"/>
              </a:rPr>
              <a:t>2. Meetings Schedule and First Meeting</a:t>
            </a:r>
            <a:endParaRPr lang="en-GB" altLang="zh-CN" sz="2700" dirty="0">
              <a:latin typeface="微软雅黑 (标题)"/>
              <a:sym typeface="+mn-ea"/>
            </a:endParaRPr>
          </a:p>
        </p:txBody>
      </p:sp>
      <p:sp>
        <p:nvSpPr>
          <p:cNvPr id="17" name="文本占位符 14"/>
          <p:cNvSpPr>
            <a:spLocks noGrp="1"/>
          </p:cNvSpPr>
          <p:nvPr>
            <p:custDataLst>
              <p:tags r:id="rId3"/>
            </p:custDataLst>
          </p:nvPr>
        </p:nvSpPr>
        <p:spPr>
          <a:xfrm>
            <a:off x="2231029" y="3166946"/>
            <a:ext cx="7915393" cy="650465"/>
          </a:xfrm>
          <a:prstGeom prst="rect">
            <a:avLst/>
          </a:prstGeom>
        </p:spPr>
        <p:txBody>
          <a:bodyPr vert="horz" lIns="90000" tIns="46800" rIns="90000" bIns="46800" rtlCol="0">
            <a:normAutofit/>
          </a:bodyPr>
          <a:lstStyle>
            <a:lvl1pPr>
              <a:buNone/>
              <a:defRPr sz="2400" b="1" u="none" strike="noStrike" kern="1200" cap="none" spc="100" normalizeH="0">
                <a:solidFill>
                  <a:srgbClr val="0066B3"/>
                </a:solidFill>
                <a:uFillTx/>
              </a:defRPr>
            </a:lvl1pPr>
          </a:lstStyle>
          <a:p>
            <a:r>
              <a:rPr lang="en-GB" sz="2700" spc="50" dirty="0">
                <a:latin typeface="+mn-ea"/>
              </a:rPr>
              <a:t>3. Activities and periodical results  </a:t>
            </a:r>
            <a:endParaRPr lang="en-GB" altLang="zh-CN" sz="2700" spc="50" dirty="0">
              <a:latin typeface="+mn-ea"/>
            </a:endParaRPr>
          </a:p>
        </p:txBody>
      </p:sp>
      <p:sp>
        <p:nvSpPr>
          <p:cNvPr id="19" name="文本占位符 14"/>
          <p:cNvSpPr>
            <a:spLocks noGrp="1"/>
          </p:cNvSpPr>
          <p:nvPr>
            <p:custDataLst>
              <p:tags r:id="rId4"/>
            </p:custDataLst>
          </p:nvPr>
        </p:nvSpPr>
        <p:spPr>
          <a:xfrm>
            <a:off x="2231029" y="4003098"/>
            <a:ext cx="9787650" cy="666115"/>
          </a:xfrm>
          <a:prstGeom prst="rect">
            <a:avLst/>
          </a:prstGeom>
        </p:spPr>
        <p:txBody>
          <a:bodyPr vert="horz" lIns="90000" tIns="46800" rIns="90000" bIns="46800" rtlCol="0">
            <a:noAutofit/>
          </a:bodyPr>
          <a:lstStyle>
            <a:lvl1pPr>
              <a:buNone/>
              <a:defRPr sz="2400" b="1" u="none" strike="noStrike" kern="1200" cap="none" spc="100" normalizeH="0">
                <a:solidFill>
                  <a:srgbClr val="0066B3"/>
                </a:solidFill>
                <a:uFillTx/>
              </a:defRPr>
            </a:lvl1pPr>
          </a:lstStyle>
          <a:p>
            <a:r>
              <a:rPr lang="en-GB" sz="2700" spc="50" dirty="0">
                <a:latin typeface="+mn-ea"/>
              </a:rPr>
              <a:t>4. Multi-tiered external relations development</a:t>
            </a:r>
            <a:endParaRPr lang="en-GB" altLang="zh-CN" sz="2700" dirty="0">
              <a:latin typeface="微软雅黑 (标题)"/>
              <a:sym typeface="+mn-ea"/>
            </a:endParaRPr>
          </a:p>
        </p:txBody>
      </p:sp>
    </p:spTree>
    <p:extLst>
      <p:ext uri="{BB962C8B-B14F-4D97-AF65-F5344CB8AC3E}">
        <p14:creationId xmlns:p14="http://schemas.microsoft.com/office/powerpoint/2010/main" val="26320019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349624" y="1269998"/>
            <a:ext cx="11484610" cy="4670425"/>
          </a:xfrm>
        </p:spPr>
        <p:txBody>
          <a:bodyPr/>
          <a:lstStyle/>
          <a:p>
            <a:endParaRPr lang="en-GB" b="0" dirty="0">
              <a:solidFill>
                <a:schemeClr val="tx1"/>
              </a:solidFill>
              <a:latin typeface="+mn-ea"/>
            </a:endParaRPr>
          </a:p>
          <a:p>
            <a:endParaRPr lang="en-GB" dirty="0">
              <a:solidFill>
                <a:schemeClr val="tx1"/>
              </a:solidFill>
            </a:endParaRPr>
          </a:p>
        </p:txBody>
      </p:sp>
      <p:sp>
        <p:nvSpPr>
          <p:cNvPr id="3" name="标题 2"/>
          <p:cNvSpPr>
            <a:spLocks noGrp="1"/>
          </p:cNvSpPr>
          <p:nvPr>
            <p:ph type="title"/>
          </p:nvPr>
        </p:nvSpPr>
        <p:spPr/>
        <p:txBody>
          <a:bodyPr/>
          <a:lstStyle/>
          <a:p>
            <a:r>
              <a:rPr lang="en-GB" dirty="0">
                <a:latin typeface="Microsoft YaHei" panose="020B0503020204020204" pitchFamily="34" charset="-122"/>
                <a:ea typeface="Microsoft YaHei" panose="020B0503020204020204" pitchFamily="34" charset="-122"/>
              </a:rPr>
              <a:t>Strategy Committee TWP Updates</a:t>
            </a: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95</a:t>
            </a:fld>
            <a:endParaRPr lang="en-US" altLang="zh-CN" dirty="0"/>
          </a:p>
        </p:txBody>
      </p:sp>
      <p:graphicFrame>
        <p:nvGraphicFramePr>
          <p:cNvPr id="5" name="Diagram 4">
            <a:extLst>
              <a:ext uri="{FF2B5EF4-FFF2-40B4-BE49-F238E27FC236}">
                <a16:creationId xmlns:a16="http://schemas.microsoft.com/office/drawing/2014/main" xmlns="" id="{8715FB84-9F83-4E42-B42B-3F7BC444CC0C}"/>
              </a:ext>
            </a:extLst>
          </p:cNvPr>
          <p:cNvGraphicFramePr/>
          <p:nvPr/>
        </p:nvGraphicFramePr>
        <p:xfrm>
          <a:off x="-236071" y="2059920"/>
          <a:ext cx="5328284" cy="309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xmlns="" id="{7F5EA539-7C6D-BCA7-00E1-76634F21ECEB}"/>
              </a:ext>
            </a:extLst>
          </p:cNvPr>
          <p:cNvGraphicFramePr/>
          <p:nvPr/>
        </p:nvGraphicFramePr>
        <p:xfrm>
          <a:off x="5927574" y="2465294"/>
          <a:ext cx="5798262" cy="22680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Arrow: Right 9">
            <a:extLst>
              <a:ext uri="{FF2B5EF4-FFF2-40B4-BE49-F238E27FC236}">
                <a16:creationId xmlns:a16="http://schemas.microsoft.com/office/drawing/2014/main" xmlns="" id="{42CBCC82-318F-711C-4CBB-153601A59AE8}"/>
              </a:ext>
            </a:extLst>
          </p:cNvPr>
          <p:cNvSpPr/>
          <p:nvPr/>
        </p:nvSpPr>
        <p:spPr>
          <a:xfrm>
            <a:off x="5602725" y="3357014"/>
            <a:ext cx="978408" cy="48463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7565160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353695" y="1413434"/>
            <a:ext cx="11484610" cy="4670425"/>
          </a:xfrm>
        </p:spPr>
        <p:txBody>
          <a:bodyPr/>
          <a:lstStyle/>
          <a:p>
            <a:endParaRPr lang="en-GB" b="0" dirty="0">
              <a:solidFill>
                <a:schemeClr val="tx1"/>
              </a:solidFill>
              <a:latin typeface="+mn-ea"/>
            </a:endParaRPr>
          </a:p>
          <a:p>
            <a:endParaRPr lang="en-GB" dirty="0">
              <a:solidFill>
                <a:schemeClr val="tx1"/>
              </a:solidFill>
            </a:endParaRPr>
          </a:p>
        </p:txBody>
      </p:sp>
      <p:sp>
        <p:nvSpPr>
          <p:cNvPr id="3" name="标题 2"/>
          <p:cNvSpPr>
            <a:spLocks noGrp="1"/>
          </p:cNvSpPr>
          <p:nvPr>
            <p:ph type="title"/>
          </p:nvPr>
        </p:nvSpPr>
        <p:spPr/>
        <p:txBody>
          <a:bodyPr>
            <a:normAutofit fontScale="90000"/>
          </a:bodyPr>
          <a:lstStyle/>
          <a:p>
            <a:r>
              <a:rPr lang="en-GB" dirty="0">
                <a:latin typeface="Microsoft YaHei" panose="020B0503020204020204" pitchFamily="34" charset="-122"/>
                <a:ea typeface="Microsoft YaHei" panose="020B0503020204020204" pitchFamily="34" charset="-122"/>
              </a:rPr>
              <a:t>SG1: </a:t>
            </a:r>
            <a:r>
              <a:rPr lang="en-US" dirty="0">
                <a:latin typeface="Microsoft YaHei" panose="020B0503020204020204" pitchFamily="34" charset="-122"/>
                <a:ea typeface="Microsoft YaHei" panose="020B0503020204020204" pitchFamily="34" charset="-122"/>
              </a:rPr>
              <a:t>Strategic challenges: security of supply and environment commitments </a:t>
            </a:r>
            <a:endParaRPr lang="en-GB"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96</a:t>
            </a:fld>
            <a:endParaRPr lang="en-US" altLang="zh-CN" dirty="0"/>
          </a:p>
        </p:txBody>
      </p:sp>
      <p:sp>
        <p:nvSpPr>
          <p:cNvPr id="7" name="TextBox 6">
            <a:extLst>
              <a:ext uri="{FF2B5EF4-FFF2-40B4-BE49-F238E27FC236}">
                <a16:creationId xmlns:a16="http://schemas.microsoft.com/office/drawing/2014/main" xmlns="" id="{747D0BAB-9581-DCD9-E4BF-095E73FD460D}"/>
              </a:ext>
            </a:extLst>
          </p:cNvPr>
          <p:cNvSpPr txBox="1"/>
          <p:nvPr/>
        </p:nvSpPr>
        <p:spPr>
          <a:xfrm>
            <a:off x="600635" y="1497010"/>
            <a:ext cx="10542494" cy="4400820"/>
          </a:xfrm>
          <a:prstGeom prst="rect">
            <a:avLst/>
          </a:prstGeom>
          <a:noFill/>
        </p:spPr>
        <p:txBody>
          <a:bodyPr wrap="square">
            <a:spAutoFit/>
          </a:bodyPr>
          <a:lstStyle/>
          <a:p>
            <a:pPr marL="9299" marR="3720" algn="just">
              <a:lnSpc>
                <a:spcPct val="111100"/>
              </a:lnSpc>
              <a:spcBef>
                <a:spcPts val="73"/>
              </a:spcBef>
            </a:pPr>
            <a:r>
              <a:rPr lang="en-US" spc="-7" dirty="0">
                <a:solidFill>
                  <a:srgbClr val="231F20"/>
                </a:solidFill>
                <a:latin typeface="Microsoft YaHei" panose="020B0503020204020204" pitchFamily="34" charset="-122"/>
                <a:ea typeface="Microsoft YaHei" panose="020B0503020204020204" pitchFamily="34" charset="-122"/>
              </a:rPr>
              <a:t>The group will study the area of strategic planning and strategic management and focus on the following:</a:t>
            </a:r>
          </a:p>
          <a:p>
            <a:pPr marL="1276350" marR="3720" lvl="3"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Define indicators for </a:t>
            </a:r>
            <a:r>
              <a:rPr lang="he-IL" dirty="0">
                <a:solidFill>
                  <a:srgbClr val="231F20"/>
                </a:solidFill>
                <a:latin typeface="Microsoft YaHei" panose="020B0503020204020204" pitchFamily="34" charset="-122"/>
                <a:ea typeface="Microsoft YaHei" panose="020B0503020204020204" pitchFamily="34" charset="-122"/>
              </a:rPr>
              <a:t>an </a:t>
            </a:r>
            <a:r>
              <a:rPr lang="en-US" dirty="0" smtClean="0">
                <a:solidFill>
                  <a:srgbClr val="231F20"/>
                </a:solidFill>
                <a:latin typeface="Microsoft YaHei" panose="020B0503020204020204" pitchFamily="34" charset="-122"/>
                <a:ea typeface="Microsoft YaHei" panose="020B0503020204020204" pitchFamily="34" charset="-122"/>
              </a:rPr>
              <a:t>integrated </a:t>
            </a:r>
            <a:r>
              <a:rPr lang="en-US" dirty="0">
                <a:solidFill>
                  <a:srgbClr val="231F20"/>
                </a:solidFill>
                <a:latin typeface="Microsoft YaHei" panose="020B0503020204020204" pitchFamily="34" charset="-122"/>
                <a:ea typeface="Microsoft YaHei" panose="020B0503020204020204" pitchFamily="34" charset="-122"/>
              </a:rPr>
              <a:t>approach to </a:t>
            </a:r>
            <a:r>
              <a:rPr lang="he-IL" dirty="0" smtClean="0">
                <a:solidFill>
                  <a:srgbClr val="231F20"/>
                </a:solidFill>
                <a:latin typeface="Microsoft YaHei" panose="020B0503020204020204" pitchFamily="34" charset="-122"/>
                <a:ea typeface="Microsoft YaHei" panose="020B0503020204020204" pitchFamily="34" charset="-122"/>
              </a:rPr>
              <a:t>the </a:t>
            </a:r>
            <a:r>
              <a:rPr lang="en-US" dirty="0">
                <a:solidFill>
                  <a:srgbClr val="231F20"/>
                </a:solidFill>
                <a:latin typeface="Microsoft YaHei" panose="020B0503020204020204" pitchFamily="34" charset="-122"/>
                <a:ea typeface="Microsoft YaHei" panose="020B0503020204020204" pitchFamily="34" charset="-122"/>
              </a:rPr>
              <a:t>security of supply and the environmental impact of gas</a:t>
            </a:r>
          </a:p>
          <a:p>
            <a:pPr marL="1276350" marR="3720" lvl="3"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Compliance of company strategies with government policies in striking a balance of interests between business and society;</a:t>
            </a:r>
          </a:p>
          <a:p>
            <a:pPr marL="1276350" marR="3720" lvl="3"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Role of “alternative gases” (hydrogen, biogas, syngas…) in the worldwide energy transition and contribution of the natural gas infrastructures   </a:t>
            </a:r>
          </a:p>
          <a:p>
            <a:pPr marL="1276350" marR="3720" lvl="3"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Regulatory environment, including Climate initiatives and The Paris Agreement, that strengthens strategic advantages of the gas industry;</a:t>
            </a:r>
          </a:p>
          <a:p>
            <a:pPr marL="9299" marR="3720" algn="just">
              <a:lnSpc>
                <a:spcPct val="111100"/>
              </a:lnSpc>
              <a:spcBef>
                <a:spcPts val="1000"/>
              </a:spcBef>
            </a:pPr>
            <a:r>
              <a:rPr lang="en-US" spc="-7" dirty="0">
                <a:solidFill>
                  <a:srgbClr val="231F20"/>
                </a:solidFill>
                <a:latin typeface="Microsoft YaHei" panose="020B0503020204020204" pitchFamily="34" charset="-122"/>
                <a:ea typeface="Microsoft YaHei" panose="020B0503020204020204" pitchFamily="34" charset="-122"/>
              </a:rPr>
              <a:t>The group should </a:t>
            </a:r>
            <a:r>
              <a:rPr lang="en-US" spc="-7" dirty="0" err="1" smtClean="0">
                <a:solidFill>
                  <a:srgbClr val="231F20"/>
                </a:solidFill>
                <a:latin typeface="Microsoft YaHei" panose="020B0503020204020204" pitchFamily="34" charset="-122"/>
                <a:ea typeface="Microsoft YaHei" panose="020B0503020204020204" pitchFamily="34" charset="-122"/>
              </a:rPr>
              <a:t>summarise</a:t>
            </a:r>
            <a:r>
              <a:rPr lang="en-US" spc="-7" dirty="0" smtClean="0">
                <a:solidFill>
                  <a:srgbClr val="231F20"/>
                </a:solidFill>
                <a:latin typeface="Microsoft YaHei" panose="020B0503020204020204" pitchFamily="34" charset="-122"/>
                <a:ea typeface="Microsoft YaHei" panose="020B0503020204020204" pitchFamily="34" charset="-122"/>
              </a:rPr>
              <a:t> </a:t>
            </a:r>
            <a:r>
              <a:rPr lang="en-US" spc="-7" dirty="0">
                <a:solidFill>
                  <a:srgbClr val="231F20"/>
                </a:solidFill>
                <a:latin typeface="Microsoft YaHei" panose="020B0503020204020204" pitchFamily="34" charset="-122"/>
                <a:ea typeface="Microsoft YaHei" panose="020B0503020204020204" pitchFamily="34" charset="-122"/>
              </a:rPr>
              <a:t>the best corporate and government practices in strategic management worldwide, through a </a:t>
            </a:r>
            <a:r>
              <a:rPr lang="en-US" u="sng" spc="-7" dirty="0">
                <a:solidFill>
                  <a:srgbClr val="231F20"/>
                </a:solidFill>
                <a:latin typeface="Microsoft YaHei" panose="020B0503020204020204" pitchFamily="34" charset="-122"/>
                <a:ea typeface="Microsoft YaHei" panose="020B0503020204020204" pitchFamily="34" charset="-122"/>
              </a:rPr>
              <a:t>Report on Global gas policy for Regulation improvement and gas advocacy</a:t>
            </a:r>
            <a:r>
              <a:rPr lang="en-US" spc="-7" dirty="0">
                <a:solidFill>
                  <a:srgbClr val="231F20"/>
                </a:solidFill>
                <a:latin typeface="Microsoft YaHei" panose="020B0503020204020204" pitchFamily="34" charset="-122"/>
                <a:ea typeface="Microsoft YaHei" panose="020B0503020204020204" pitchFamily="34" charset="-122"/>
              </a:rPr>
              <a:t>. </a:t>
            </a:r>
          </a:p>
        </p:txBody>
      </p:sp>
    </p:spTree>
    <p:extLst>
      <p:ext uri="{BB962C8B-B14F-4D97-AF65-F5344CB8AC3E}">
        <p14:creationId xmlns:p14="http://schemas.microsoft.com/office/powerpoint/2010/main" val="27083618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353695" y="1413434"/>
            <a:ext cx="11484610" cy="4670425"/>
          </a:xfrm>
        </p:spPr>
        <p:txBody>
          <a:bodyPr/>
          <a:lstStyle/>
          <a:p>
            <a:endParaRPr lang="en-GB" b="0" dirty="0">
              <a:solidFill>
                <a:schemeClr val="tx1"/>
              </a:solidFill>
              <a:latin typeface="+mn-ea"/>
            </a:endParaRPr>
          </a:p>
          <a:p>
            <a:endParaRPr lang="en-GB" dirty="0">
              <a:solidFill>
                <a:schemeClr val="tx1"/>
              </a:solidFill>
            </a:endParaRPr>
          </a:p>
        </p:txBody>
      </p:sp>
      <p:sp>
        <p:nvSpPr>
          <p:cNvPr id="3" name="标题 2"/>
          <p:cNvSpPr>
            <a:spLocks noGrp="1"/>
          </p:cNvSpPr>
          <p:nvPr>
            <p:ph type="title"/>
          </p:nvPr>
        </p:nvSpPr>
        <p:spPr/>
        <p:txBody>
          <a:bodyPr>
            <a:normAutofit/>
          </a:bodyPr>
          <a:lstStyle/>
          <a:p>
            <a:r>
              <a:rPr lang="en-GB" dirty="0">
                <a:latin typeface="Microsoft YaHei" panose="020B0503020204020204" pitchFamily="34" charset="-122"/>
                <a:ea typeface="Microsoft YaHei" panose="020B0503020204020204" pitchFamily="34" charset="-122"/>
              </a:rPr>
              <a:t>SG2: </a:t>
            </a:r>
            <a:r>
              <a:rPr lang="en-US" dirty="0">
                <a:latin typeface="Microsoft YaHei" panose="020B0503020204020204" pitchFamily="34" charset="-122"/>
                <a:ea typeface="Microsoft YaHei" panose="020B0503020204020204" pitchFamily="34" charset="-122"/>
              </a:rPr>
              <a:t>Pricing for Natural Gas</a:t>
            </a:r>
            <a:endParaRPr lang="en-GB"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97</a:t>
            </a:fld>
            <a:endParaRPr lang="en-US" altLang="zh-CN" dirty="0"/>
          </a:p>
        </p:txBody>
      </p:sp>
      <p:sp>
        <p:nvSpPr>
          <p:cNvPr id="7" name="TextBox 6">
            <a:extLst>
              <a:ext uri="{FF2B5EF4-FFF2-40B4-BE49-F238E27FC236}">
                <a16:creationId xmlns:a16="http://schemas.microsoft.com/office/drawing/2014/main" xmlns="" id="{747D0BAB-9581-DCD9-E4BF-095E73FD460D}"/>
              </a:ext>
            </a:extLst>
          </p:cNvPr>
          <p:cNvSpPr txBox="1"/>
          <p:nvPr/>
        </p:nvSpPr>
        <p:spPr>
          <a:xfrm>
            <a:off x="215152" y="1273969"/>
            <a:ext cx="6642847" cy="4042069"/>
          </a:xfrm>
          <a:prstGeom prst="rect">
            <a:avLst/>
          </a:prstGeom>
          <a:noFill/>
        </p:spPr>
        <p:txBody>
          <a:bodyPr wrap="square">
            <a:spAutoFit/>
          </a:bodyPr>
          <a:lstStyle/>
          <a:p>
            <a:pPr marL="9299" marR="3720" algn="just">
              <a:lnSpc>
                <a:spcPct val="111100"/>
              </a:lnSpc>
              <a:spcBef>
                <a:spcPts val="1000"/>
              </a:spcBef>
            </a:pPr>
            <a:r>
              <a:rPr lang="en-US" spc="-7" dirty="0">
                <a:solidFill>
                  <a:srgbClr val="231F20"/>
                </a:solidFill>
                <a:latin typeface="Microsoft YaHei" panose="020B0503020204020204" pitchFamily="34" charset="-122"/>
                <a:ea typeface="Microsoft YaHei" panose="020B0503020204020204" pitchFamily="34" charset="-122"/>
              </a:rPr>
              <a:t>This group will study:</a:t>
            </a:r>
          </a:p>
          <a:p>
            <a:pPr marL="361950" marR="3720" lvl="1"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The role of different pricing mechanisms for natural gas in making the industry attractive for investments;</a:t>
            </a:r>
          </a:p>
          <a:p>
            <a:pPr marL="361950" marR="3720" lvl="1"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Regional differences in price formation mechanisms;</a:t>
            </a:r>
          </a:p>
          <a:p>
            <a:pPr marL="361950" marR="3720" lvl="1" indent="-180975" algn="just">
              <a:lnSpc>
                <a:spcPct val="111100"/>
              </a:lnSpc>
              <a:spcBef>
                <a:spcPts val="400"/>
              </a:spcBef>
              <a:buFont typeface="Arial" panose="020B0604020202020204" pitchFamily="34" charset="0"/>
              <a:buChar char="•"/>
              <a:tabLst>
                <a:tab pos="167846" algn="l"/>
              </a:tabLst>
            </a:pPr>
            <a:r>
              <a:rPr lang="en-US" dirty="0">
                <a:solidFill>
                  <a:srgbClr val="231F20"/>
                </a:solidFill>
                <a:latin typeface="Microsoft YaHei" panose="020B0503020204020204" pitchFamily="34" charset="-122"/>
                <a:ea typeface="Microsoft YaHei" panose="020B0503020204020204" pitchFamily="34" charset="-122"/>
              </a:rPr>
              <a:t>Changes and future tendencies of price formation mechanisms</a:t>
            </a:r>
          </a:p>
          <a:p>
            <a:pPr marL="9299" marR="3720" algn="just">
              <a:lnSpc>
                <a:spcPct val="111100"/>
              </a:lnSpc>
              <a:spcBef>
                <a:spcPts val="1000"/>
              </a:spcBef>
              <a:tabLst>
                <a:tab pos="167846" algn="l"/>
              </a:tabLst>
            </a:pPr>
            <a:r>
              <a:rPr lang="en-US" spc="-7" dirty="0">
                <a:solidFill>
                  <a:srgbClr val="231F20"/>
                </a:solidFill>
                <a:latin typeface="Microsoft YaHei" panose="020B0503020204020204" pitchFamily="34" charset="-122"/>
                <a:ea typeface="Microsoft YaHei" panose="020B0503020204020204" pitchFamily="34" charset="-122"/>
              </a:rPr>
              <a:t>The group will continue to produce and improve the flagship report: </a:t>
            </a:r>
            <a:r>
              <a:rPr lang="en-US" u="sng" spc="-7" dirty="0">
                <a:solidFill>
                  <a:srgbClr val="231F20"/>
                </a:solidFill>
                <a:latin typeface="Microsoft YaHei" panose="020B0503020204020204" pitchFamily="34" charset="-122"/>
                <a:ea typeface="Microsoft YaHei" panose="020B0503020204020204" pitchFamily="34" charset="-122"/>
              </a:rPr>
              <a:t>The global Wholesale Gas Price Survey</a:t>
            </a:r>
            <a:r>
              <a:rPr lang="en-US" spc="-7" dirty="0">
                <a:solidFill>
                  <a:srgbClr val="231F20"/>
                </a:solidFill>
                <a:latin typeface="Microsoft YaHei" panose="020B0503020204020204" pitchFamily="34" charset="-122"/>
                <a:ea typeface="Microsoft YaHei" panose="020B0503020204020204" pitchFamily="34" charset="-122"/>
              </a:rPr>
              <a:t>. This survey is essential to understand the evolution of pricing, approaches and mechanisms to price settings, and methods of government regulation of prices in different countries and regions worldwide. </a:t>
            </a:r>
          </a:p>
        </p:txBody>
      </p:sp>
      <p:pic>
        <p:nvPicPr>
          <p:cNvPr id="6" name="Picture 5">
            <a:extLst>
              <a:ext uri="{FF2B5EF4-FFF2-40B4-BE49-F238E27FC236}">
                <a16:creationId xmlns:a16="http://schemas.microsoft.com/office/drawing/2014/main" xmlns="" id="{CF2D0603-C213-03D3-1DCF-8DF034DEC972}"/>
              </a:ext>
            </a:extLst>
          </p:cNvPr>
          <p:cNvPicPr>
            <a:picLocks noChangeAspect="1"/>
          </p:cNvPicPr>
          <p:nvPr/>
        </p:nvPicPr>
        <p:blipFill>
          <a:blip r:embed="rId2"/>
          <a:stretch>
            <a:fillRect/>
          </a:stretch>
        </p:blipFill>
        <p:spPr>
          <a:xfrm>
            <a:off x="7486655" y="681317"/>
            <a:ext cx="3974466" cy="5226423"/>
          </a:xfrm>
          <a:prstGeom prst="rect">
            <a:avLst/>
          </a:prstGeom>
        </p:spPr>
      </p:pic>
    </p:spTree>
    <p:extLst>
      <p:ext uri="{BB962C8B-B14F-4D97-AF65-F5344CB8AC3E}">
        <p14:creationId xmlns:p14="http://schemas.microsoft.com/office/powerpoint/2010/main" val="23716166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353695" y="1413434"/>
            <a:ext cx="11484610" cy="4670425"/>
          </a:xfrm>
        </p:spPr>
        <p:txBody>
          <a:bodyPr/>
          <a:lstStyle/>
          <a:p>
            <a:endParaRPr lang="en-GB" b="0" dirty="0">
              <a:solidFill>
                <a:schemeClr val="tx1"/>
              </a:solidFill>
              <a:latin typeface="+mn-ea"/>
            </a:endParaRPr>
          </a:p>
          <a:p>
            <a:endParaRPr lang="en-GB" dirty="0">
              <a:solidFill>
                <a:schemeClr val="tx1"/>
              </a:solidFill>
            </a:endParaRPr>
          </a:p>
        </p:txBody>
      </p:sp>
      <p:sp>
        <p:nvSpPr>
          <p:cNvPr id="3" name="标题 2"/>
          <p:cNvSpPr>
            <a:spLocks noGrp="1"/>
          </p:cNvSpPr>
          <p:nvPr>
            <p:ph type="title"/>
          </p:nvPr>
        </p:nvSpPr>
        <p:spPr/>
        <p:txBody>
          <a:bodyPr>
            <a:normAutofit/>
          </a:bodyPr>
          <a:lstStyle/>
          <a:p>
            <a:r>
              <a:rPr lang="en-US" dirty="0">
                <a:latin typeface="Microsoft YaHei" panose="020B0503020204020204" pitchFamily="34" charset="-122"/>
                <a:ea typeface="Microsoft YaHei" panose="020B0503020204020204" pitchFamily="34" charset="-122"/>
              </a:rPr>
              <a:t>Strategy Committee Meetings</a:t>
            </a:r>
            <a:endParaRPr lang="en-GB"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98</a:t>
            </a:fld>
            <a:endParaRPr lang="en-US" altLang="zh-CN" dirty="0"/>
          </a:p>
        </p:txBody>
      </p:sp>
      <p:graphicFrame>
        <p:nvGraphicFramePr>
          <p:cNvPr id="5" name="Diagram 4">
            <a:extLst>
              <a:ext uri="{FF2B5EF4-FFF2-40B4-BE49-F238E27FC236}">
                <a16:creationId xmlns:a16="http://schemas.microsoft.com/office/drawing/2014/main" xmlns="" id="{56118C21-1F81-6F2A-51C2-19EB6E1FE2E3}"/>
              </a:ext>
            </a:extLst>
          </p:cNvPr>
          <p:cNvGraphicFramePr/>
          <p:nvPr>
            <p:extLst/>
          </p:nvPr>
        </p:nvGraphicFramePr>
        <p:xfrm>
          <a:off x="922808" y="1413434"/>
          <a:ext cx="4559776" cy="481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2BFE975A-03E0-3460-7813-A354F35DA1E2}"/>
              </a:ext>
            </a:extLst>
          </p:cNvPr>
          <p:cNvSpPr txBox="1"/>
          <p:nvPr/>
        </p:nvSpPr>
        <p:spPr>
          <a:xfrm>
            <a:off x="7184500" y="2197893"/>
            <a:ext cx="3930873" cy="2462213"/>
          </a:xfrm>
          <a:prstGeom prst="rect">
            <a:avLst/>
          </a:prstGeom>
          <a:noFill/>
          <a:ln w="38100">
            <a:solidFill>
              <a:srgbClr val="0066B3"/>
            </a:solidFill>
          </a:ln>
        </p:spPr>
        <p:txBody>
          <a:bodyPr wrap="square" rtlCol="0">
            <a:spAutoFit/>
          </a:bodyPr>
          <a:lstStyle/>
          <a:p>
            <a:pPr algn="ctr"/>
            <a:r>
              <a:rPr lang="en-US" sz="2200" u="sng" dirty="0">
                <a:latin typeface="Microsoft YaHei" panose="020B0503020204020204" pitchFamily="34" charset="-122"/>
                <a:ea typeface="Microsoft YaHei" panose="020B0503020204020204" pitchFamily="34" charset="-122"/>
              </a:rPr>
              <a:t>First Meeting – Nov 22-24</a:t>
            </a:r>
          </a:p>
          <a:p>
            <a:pPr algn="ctr"/>
            <a:endParaRPr lang="en-US" sz="2200" dirty="0">
              <a:latin typeface="Microsoft YaHei" panose="020B0503020204020204" pitchFamily="34" charset="-122"/>
              <a:ea typeface="Microsoft YaHei" panose="020B0503020204020204" pitchFamily="34" charset="-122"/>
            </a:endParaRPr>
          </a:p>
          <a:p>
            <a:pPr algn="ctr"/>
            <a:r>
              <a:rPr lang="en-US" sz="2200" dirty="0">
                <a:latin typeface="Microsoft YaHei" panose="020B0503020204020204" pitchFamily="34" charset="-122"/>
                <a:ea typeface="Microsoft YaHei" panose="020B0503020204020204" pitchFamily="34" charset="-122"/>
              </a:rPr>
              <a:t>Host: GAZ-SYSTEM S.A</a:t>
            </a:r>
          </a:p>
          <a:p>
            <a:pPr algn="ctr"/>
            <a:endParaRPr lang="en-US" sz="2200" dirty="0">
              <a:latin typeface="Microsoft YaHei" panose="020B0503020204020204" pitchFamily="34" charset="-122"/>
              <a:ea typeface="Microsoft YaHei" panose="020B0503020204020204" pitchFamily="34" charset="-122"/>
            </a:endParaRPr>
          </a:p>
          <a:p>
            <a:pPr algn="ctr"/>
            <a:r>
              <a:rPr lang="en-US" sz="2200" dirty="0">
                <a:latin typeface="Microsoft YaHei" panose="020B0503020204020204" pitchFamily="34" charset="-122"/>
                <a:ea typeface="Microsoft YaHei" panose="020B0503020204020204" pitchFamily="34" charset="-122"/>
              </a:rPr>
              <a:t>18 members have confirmed participation</a:t>
            </a:r>
            <a:endParaRPr lang="aa-ET" sz="2200" dirty="0">
              <a:latin typeface="Microsoft YaHei" panose="020B0503020204020204" pitchFamily="34" charset="-122"/>
              <a:ea typeface="Microsoft YaHei" panose="020B0503020204020204" pitchFamily="34" charset="-122"/>
            </a:endParaRPr>
          </a:p>
          <a:p>
            <a:pPr algn="ctr"/>
            <a:endParaRPr lang="en-US" sz="2200" u="sng"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115468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dirty="0">
                <a:latin typeface="Microsoft YaHei" panose="020B0503020204020204" pitchFamily="34" charset="-122"/>
                <a:ea typeface="Microsoft YaHei" panose="020B0503020204020204" pitchFamily="34" charset="-122"/>
              </a:rPr>
              <a:t>External Relations Development</a:t>
            </a:r>
            <a:r>
              <a:rPr lang="he-IL" dirty="0">
                <a:latin typeface="Microsoft YaHei" panose="020B0503020204020204" pitchFamily="34" charset="-122"/>
                <a:ea typeface="Microsoft YaHei" panose="020B0503020204020204" pitchFamily="34" charset="-122"/>
              </a:rPr>
              <a:t> - </a:t>
            </a:r>
            <a:r>
              <a:rPr lang="en-US" dirty="0">
                <a:latin typeface="Microsoft YaHei" panose="020B0503020204020204" pitchFamily="34" charset="-122"/>
                <a:ea typeface="Microsoft YaHei" panose="020B0503020204020204" pitchFamily="34" charset="-122"/>
              </a:rPr>
              <a:t>Partial List</a:t>
            </a:r>
            <a:endParaRPr lang="en-GB"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99</a:t>
            </a:fld>
            <a:endParaRPr lang="en-US" altLang="zh-CN" dirty="0"/>
          </a:p>
        </p:txBody>
      </p:sp>
      <p:pic>
        <p:nvPicPr>
          <p:cNvPr id="1026" name="Picture 2" descr="East Mediterranean Gas Forum - EMGF (@emgforg) / Twitter">
            <a:extLst>
              <a:ext uri="{FF2B5EF4-FFF2-40B4-BE49-F238E27FC236}">
                <a16:creationId xmlns:a16="http://schemas.microsoft.com/office/drawing/2014/main" xmlns="" id="{7805C4E8-C4FE-966A-A55B-313D60032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4469">
            <a:off x="599580" y="2525730"/>
            <a:ext cx="3283818" cy="3283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ss releases Archives | IOGP">
            <a:extLst>
              <a:ext uri="{FF2B5EF4-FFF2-40B4-BE49-F238E27FC236}">
                <a16:creationId xmlns:a16="http://schemas.microsoft.com/office/drawing/2014/main" xmlns="" id="{59A40F79-5C56-3326-ABA8-64B8B939B3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72815">
            <a:off x="6246658" y="3916418"/>
            <a:ext cx="3287957" cy="18987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xford Institute for Energy Studies on JSTOR">
            <a:extLst>
              <a:ext uri="{FF2B5EF4-FFF2-40B4-BE49-F238E27FC236}">
                <a16:creationId xmlns:a16="http://schemas.microsoft.com/office/drawing/2014/main" xmlns="" id="{D65F5937-4B1B-C902-F82E-2E1BE5BE7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0279">
            <a:off x="4650200" y="2585039"/>
            <a:ext cx="2770078" cy="11722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ted Nations Economic Commission for Europe (UNECE) - AI for Good">
            <a:extLst>
              <a:ext uri="{FF2B5EF4-FFF2-40B4-BE49-F238E27FC236}">
                <a16:creationId xmlns:a16="http://schemas.microsoft.com/office/drawing/2014/main" xmlns="" id="{1F183F17-5239-C4AC-9515-FC2975CCA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3682">
            <a:off x="727013" y="160031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EA-COP26 Net-Zero Summit Virtual High-Level Dialogue - BLOG">
            <a:extLst>
              <a:ext uri="{FF2B5EF4-FFF2-40B4-BE49-F238E27FC236}">
                <a16:creationId xmlns:a16="http://schemas.microsoft.com/office/drawing/2014/main" xmlns="" id="{139346C0-B8E0-7059-37D5-05003744F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176" y="2431631"/>
            <a:ext cx="1859896" cy="77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9624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GRiYzkwMTIzOTA2YTkxZWZjZjY0NDdkODYyYzJlMTI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12">
    <a:dk1>
      <a:srgbClr val="445469"/>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12">
    <a:dk1>
      <a:srgbClr val="445469"/>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1946</TotalTime>
  <Words>10971</Words>
  <Application>Microsoft Office PowerPoint</Application>
  <PresentationFormat>宽屏</PresentationFormat>
  <Paragraphs>2106</Paragraphs>
  <Slides>177</Slides>
  <Notes>15</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177</vt:i4>
      </vt:variant>
    </vt:vector>
  </HeadingPairs>
  <TitlesOfParts>
    <vt:vector size="200" baseType="lpstr">
      <vt:lpstr>72 Black</vt:lpstr>
      <vt:lpstr>맑은 고딕</vt:lpstr>
      <vt:lpstr>Meiryo UI</vt:lpstr>
      <vt:lpstr>ＭＳ 明朝</vt:lpstr>
      <vt:lpstr>Museo Sans 700</vt:lpstr>
      <vt:lpstr>Vijaya</vt:lpstr>
      <vt:lpstr>华文中宋</vt:lpstr>
      <vt:lpstr>宋体</vt:lpstr>
      <vt:lpstr>微软雅黑</vt:lpstr>
      <vt:lpstr>微软雅黑</vt:lpstr>
      <vt:lpstr>微软雅黑 (标题)</vt:lpstr>
      <vt:lpstr>微软雅黑（标题）</vt:lpstr>
      <vt:lpstr>Arial</vt:lpstr>
      <vt:lpstr>Calibri</vt:lpstr>
      <vt:lpstr>Comic Sans MS</vt:lpstr>
      <vt:lpstr>Courier New</vt:lpstr>
      <vt:lpstr>Gill Sans MT</vt:lpstr>
      <vt:lpstr>Segoe UI</vt:lpstr>
      <vt:lpstr>Symbol</vt:lpstr>
      <vt:lpstr>Times New Roman</vt:lpstr>
      <vt:lpstr>Verdana</vt:lpstr>
      <vt:lpstr>Wingdings</vt:lpstr>
      <vt:lpstr>Office 主题​​</vt:lpstr>
      <vt:lpstr>Coordination Committee Meeting Lima, Peru</vt:lpstr>
      <vt:lpstr>Updated information after the CC Lima meeting</vt:lpstr>
      <vt:lpstr>Meeting Agenda                                        Moderated by CC Chair</vt:lpstr>
      <vt:lpstr>CC Meeting 1</vt:lpstr>
      <vt:lpstr>Opening Remarks </vt:lpstr>
      <vt:lpstr>Attendees</vt:lpstr>
      <vt:lpstr>Message from IGU President</vt:lpstr>
      <vt:lpstr>Certificates Awarding Ceremony</vt:lpstr>
      <vt:lpstr>CC Information updates</vt:lpstr>
      <vt:lpstr>Results of Members Recruitment</vt:lpstr>
      <vt:lpstr>PowerPoint 演示文稿</vt:lpstr>
      <vt:lpstr>Analysis of Committee/TF Members</vt:lpstr>
      <vt:lpstr>Results of IGU Members Portal Training </vt:lpstr>
      <vt:lpstr>TWP 2022-2025</vt:lpstr>
      <vt:lpstr>First Meetings Schedule</vt:lpstr>
      <vt:lpstr>Committees/TFs Personnel</vt:lpstr>
      <vt:lpstr>Regional Coordinators</vt:lpstr>
      <vt:lpstr>Discussion Topic One</vt:lpstr>
      <vt:lpstr>Comments From Mr. Vittorio MUSAZZI</vt:lpstr>
      <vt:lpstr>Comments From Mr. Vittorio MUSAZZI</vt:lpstr>
      <vt:lpstr>Comments From Dr. Gerard Martinus </vt:lpstr>
      <vt:lpstr>Comments From Zhu Kai</vt:lpstr>
      <vt:lpstr>Comments From Zhu Kai</vt:lpstr>
      <vt:lpstr>Coffee Break</vt:lpstr>
      <vt:lpstr>CC Meeting 2 </vt:lpstr>
      <vt:lpstr>Work Progress of Each Committee &amp; TF </vt:lpstr>
      <vt:lpstr>Transmission Committee</vt:lpstr>
      <vt:lpstr>PowerPoint 演示文稿</vt:lpstr>
      <vt:lpstr>PowerPoint 演示文稿</vt:lpstr>
      <vt:lpstr>TRACOM TWP 2022-2025</vt:lpstr>
      <vt:lpstr>TRACOM TWP 2022 -2025</vt:lpstr>
      <vt:lpstr>Advocacy Messages</vt:lpstr>
      <vt:lpstr>TRACOM Study Groups Definition</vt:lpstr>
      <vt:lpstr>TRACOM TWP 2022-2025</vt:lpstr>
      <vt:lpstr>Study Group 1 - Digitalisation and Artificial Intelligence in Transmission Systems </vt:lpstr>
      <vt:lpstr>Study Group 2 - Safety and Environmental Footprint of Transmission Systems </vt:lpstr>
      <vt:lpstr>Study Group 3 - Sector Coupling and New Gases for Transmission Systems </vt:lpstr>
      <vt:lpstr>PowerPoint 演示文稿</vt:lpstr>
      <vt:lpstr>Organisational Chart</vt:lpstr>
      <vt:lpstr>PowerPoint 演示文稿</vt:lpstr>
      <vt:lpstr>First Meeting Highlights</vt:lpstr>
      <vt:lpstr>TRACOM Composition</vt:lpstr>
      <vt:lpstr>Considerations after First Meeting</vt:lpstr>
      <vt:lpstr>group and working sessions</vt:lpstr>
      <vt:lpstr>Next Meetings</vt:lpstr>
      <vt:lpstr>Next Meetings</vt:lpstr>
      <vt:lpstr>Comments From Vittorio</vt:lpstr>
      <vt:lpstr>Storage Committee</vt:lpstr>
      <vt:lpstr>PowerPoint 演示文稿</vt:lpstr>
      <vt:lpstr>Storage Committee</vt:lpstr>
      <vt:lpstr>SG1 – Gas Storage Database</vt:lpstr>
      <vt:lpstr>SG2 - Best Practices in UGS Design, Operations, and Maintenance</vt:lpstr>
      <vt:lpstr>SG3 – UGS to Todays Markets and Environment</vt:lpstr>
      <vt:lpstr>First Meeting in Bratislava</vt:lpstr>
      <vt:lpstr>First Meeting in Bratislava</vt:lpstr>
      <vt:lpstr>Dissemination – what needs to be agreed</vt:lpstr>
      <vt:lpstr>Other Points to Discuss</vt:lpstr>
      <vt:lpstr>Next Meetings (TBC)</vt:lpstr>
      <vt:lpstr>RDI Committee</vt:lpstr>
      <vt:lpstr>PowerPoint 演示文稿</vt:lpstr>
      <vt:lpstr>Focus of the RDI Committee</vt:lpstr>
      <vt:lpstr>Study Group 1: Responsibly Sourced Gas</vt:lpstr>
      <vt:lpstr>Study Group 2: Renewable and Low-Carbon Gasses</vt:lpstr>
      <vt:lpstr>Study Group 3: Digital Transformation</vt:lpstr>
      <vt:lpstr>Task Force: Cleantech Commercilisation</vt:lpstr>
      <vt:lpstr>RDI Committee Schedule Tentative Dates (as of September 28st, 2022)</vt:lpstr>
      <vt:lpstr>First Meeting: Amsterdam</vt:lpstr>
      <vt:lpstr>Activities and periodical results</vt:lpstr>
      <vt:lpstr>LNG Committee Chair : Mi Jung Nam (Kogas) Vice Chair : Atsuo Kanno (Osaka Gas) Secretary : Eun Ju Lee (Kogas) </vt:lpstr>
      <vt:lpstr>LNG Committee Meeting Summary</vt:lpstr>
      <vt:lpstr>Study Group 1 : Theme and Objective</vt:lpstr>
      <vt:lpstr>Study Group 1 : Work Plan</vt:lpstr>
      <vt:lpstr>Study Group 2 : Theme and objective</vt:lpstr>
      <vt:lpstr>Study Group 2 : Work Plan</vt:lpstr>
      <vt:lpstr>Study Group 3 : Theme and objective</vt:lpstr>
      <vt:lpstr>Study Group 3 : Procedure of Study  (Work plan)</vt:lpstr>
      <vt:lpstr>World LNG Report Status and Plan </vt:lpstr>
      <vt:lpstr>Sustainability Committee</vt:lpstr>
      <vt:lpstr>Sustainability Committee</vt:lpstr>
      <vt:lpstr>Team</vt:lpstr>
      <vt:lpstr>Study Group 1: Renewable Gases as a solution</vt:lpstr>
      <vt:lpstr>Study Group 1: Renewable Gases as a solution</vt:lpstr>
      <vt:lpstr>Study Group 2: Methane emissions reduction</vt:lpstr>
      <vt:lpstr>Study Group 2: Methane emissions reduction</vt:lpstr>
      <vt:lpstr>Study Group 3: Environmental, Social &amp; Governance </vt:lpstr>
      <vt:lpstr>Study Group 3: Environmental, Social &amp; Governance </vt:lpstr>
      <vt:lpstr>1st IGU Sustainability Meeting in BCN 10th-11th October</vt:lpstr>
      <vt:lpstr>PowerPoint 演示文稿</vt:lpstr>
      <vt:lpstr>PowerPoint 演示文稿</vt:lpstr>
      <vt:lpstr>Sustainability Committee meetings</vt:lpstr>
      <vt:lpstr>London   13th -15th March 2023</vt:lpstr>
      <vt:lpstr>Strategy Committee a Chair: Amir Foster (Israel);  Vice Chair: Yan Kang (China);  Secretary: Eric Semel (Israel)</vt:lpstr>
      <vt:lpstr>Strategy Committee – 42 Members</vt:lpstr>
      <vt:lpstr>PowerPoint 演示文稿</vt:lpstr>
      <vt:lpstr>Strategy Committee TWP Updates</vt:lpstr>
      <vt:lpstr>SG1: Strategic challenges: security of supply and environment commitments </vt:lpstr>
      <vt:lpstr>SG2: Pricing for Natural Gas</vt:lpstr>
      <vt:lpstr>Strategy Committee Meetings</vt:lpstr>
      <vt:lpstr>External Relations Development - Partial List</vt:lpstr>
      <vt:lpstr> Carbon Neutrality TF  </vt:lpstr>
      <vt:lpstr>Carbon Neutrality TF</vt:lpstr>
      <vt:lpstr>Carbon Neutrality TF</vt:lpstr>
      <vt:lpstr>Carbon Neutrality TF</vt:lpstr>
      <vt:lpstr>Carbon Neutrality TF</vt:lpstr>
      <vt:lpstr>Carbon Neutrality TF</vt:lpstr>
      <vt:lpstr>Carbon Neutrality TF</vt:lpstr>
      <vt:lpstr>Preliminary Joint-efforts with other Committees</vt:lpstr>
      <vt:lpstr>Gas Markets Committee 2022-2025</vt:lpstr>
      <vt:lpstr>PowerPoint 演示文稿</vt:lpstr>
      <vt:lpstr>PowerPoint 演示文稿</vt:lpstr>
      <vt:lpstr>PowerPoint 演示文稿</vt:lpstr>
      <vt:lpstr>PowerPoint 演示文稿</vt:lpstr>
      <vt:lpstr>PowerPoint 演示文稿</vt:lpstr>
      <vt:lpstr> Distribution Committee</vt:lpstr>
      <vt:lpstr>First Meeting Information</vt:lpstr>
      <vt:lpstr>First Meeting Agenda</vt:lpstr>
      <vt:lpstr> Utilisation Committee</vt:lpstr>
      <vt:lpstr>Committee Chair &amp; Secretary Introduction</vt:lpstr>
      <vt:lpstr>Committee work focus for 2022-2025</vt:lpstr>
      <vt:lpstr>Specific measures to maximize gas benefits</vt:lpstr>
      <vt:lpstr>Working structure during 2022-2025</vt:lpstr>
      <vt:lpstr>Meeting Schedule</vt:lpstr>
      <vt:lpstr>First Meeting Information</vt:lpstr>
      <vt:lpstr>Workshop: Fair Gas Transition and Energy Security</vt:lpstr>
      <vt:lpstr>E&amp;P Committee</vt:lpstr>
      <vt:lpstr>PowerPoint 演示文稿</vt:lpstr>
      <vt:lpstr>Opening Remarks by the Chairman E&amp;P Committee</vt:lpstr>
      <vt:lpstr>Structure and Members of the E&amp;P Committee</vt:lpstr>
      <vt:lpstr>E&amp;P Committee Members</vt:lpstr>
      <vt:lpstr>TWP Overview - E&amp;P Committee</vt:lpstr>
      <vt:lpstr>E&amp;P Study Group Research Focus</vt:lpstr>
      <vt:lpstr>Study Groups Work Plan</vt:lpstr>
      <vt:lpstr>SG1：Designing &amp; implementing a Safe &amp; Sustainable Energy future</vt:lpstr>
      <vt:lpstr>SG2:  Enabling Technologies for the “Next-Normal”</vt:lpstr>
      <vt:lpstr>E&amp;P Committee Meetings Schedule</vt:lpstr>
      <vt:lpstr>E&amp;P Committee Tentative Meetings Schedule - 2022-25</vt:lpstr>
      <vt:lpstr>Next Steps</vt:lpstr>
      <vt:lpstr>Key Deliverables</vt:lpstr>
      <vt:lpstr>Next Steps</vt:lpstr>
      <vt:lpstr>PowerPoint 演示文稿</vt:lpstr>
      <vt:lpstr>Updated SCOA  SCMD, IGU Secretariat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Luncheon</vt:lpstr>
      <vt:lpstr>CC Meeting 3</vt:lpstr>
      <vt:lpstr>Expected Activities to be Organised </vt:lpstr>
      <vt:lpstr>Sharing of the CC Personnel Database</vt:lpstr>
      <vt:lpstr>Discussion Topic Two</vt:lpstr>
      <vt:lpstr>Tasks for Next CC Meeting</vt:lpstr>
      <vt:lpstr>WGC2025 Program: A Draft</vt:lpstr>
      <vt:lpstr>WGC Programs</vt:lpstr>
      <vt:lpstr>Example: Industry Insights of WGC2022</vt:lpstr>
      <vt:lpstr>Example: Technology &amp; Innovation of WGC2022</vt:lpstr>
      <vt:lpstr>Innovation Awards</vt:lpstr>
      <vt:lpstr>IGU Global Gas Award</vt:lpstr>
      <vt:lpstr>Suggestion from Rodney</vt:lpstr>
      <vt:lpstr>Suggestions from Vittorio</vt:lpstr>
      <vt:lpstr>Suggestions From Vittorio</vt:lpstr>
      <vt:lpstr>Suggestions From Gerard</vt:lpstr>
      <vt:lpstr>General lessons learned</vt:lpstr>
      <vt:lpstr>Lessons from the II and TI sessions</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Microsoft 帐户</cp:lastModifiedBy>
  <cp:revision>924</cp:revision>
  <dcterms:created xsi:type="dcterms:W3CDTF">2019-06-19T02:08:00Z</dcterms:created>
  <dcterms:modified xsi:type="dcterms:W3CDTF">2023-02-07T10:26:46Z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46A91C6856994544BA653F461CBF0769</vt:lpwstr>
  </property>
  <property fmtid="{D5CDD505-2E9C-101B-9397-08002B2CF9AE}" pid="4" name="MSIP_Label_9db52a6b-2547-4760-b094-34ba28eb8b4e_Enabled">
    <vt:lpwstr>true</vt:lpwstr>
  </property>
  <property fmtid="{D5CDD505-2E9C-101B-9397-08002B2CF9AE}" pid="5" name="MSIP_Label_9db52a6b-2547-4760-b094-34ba28eb8b4e_SetDate">
    <vt:lpwstr>2022-09-08T14:22:03Z</vt:lpwstr>
  </property>
  <property fmtid="{D5CDD505-2E9C-101B-9397-08002B2CF9AE}" pid="6" name="MSIP_Label_9db52a6b-2547-4760-b094-34ba28eb8b4e_Method">
    <vt:lpwstr>Privileged</vt:lpwstr>
  </property>
  <property fmtid="{D5CDD505-2E9C-101B-9397-08002B2CF9AE}" pid="7" name="MSIP_Label_9db52a6b-2547-4760-b094-34ba28eb8b4e_Name">
    <vt:lpwstr>Internal</vt:lpwstr>
  </property>
  <property fmtid="{D5CDD505-2E9C-101B-9397-08002B2CF9AE}" pid="8" name="MSIP_Label_9db52a6b-2547-4760-b094-34ba28eb8b4e_SiteId">
    <vt:lpwstr>19646c18-1578-452e-b5fb-8504eb919aaa</vt:lpwstr>
  </property>
  <property fmtid="{D5CDD505-2E9C-101B-9397-08002B2CF9AE}" pid="9" name="MSIP_Label_9db52a6b-2547-4760-b094-34ba28eb8b4e_ActionId">
    <vt:lpwstr>d0d26388-7501-43c4-9fe8-e0dc0333e53f</vt:lpwstr>
  </property>
  <property fmtid="{D5CDD505-2E9C-101B-9397-08002B2CF9AE}" pid="10" name="MSIP_Label_9db52a6b-2547-4760-b094-34ba28eb8b4e_ContentBits">
    <vt:lpwstr>2</vt:lpwstr>
  </property>
</Properties>
</file>