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5"/>
  </p:sldMasterIdLst>
  <p:notesMasterIdLst>
    <p:notesMasterId r:id="rId35"/>
  </p:notesMasterIdLst>
  <p:sldIdLst>
    <p:sldId id="362" r:id="rId6"/>
    <p:sldId id="379" r:id="rId7"/>
    <p:sldId id="344" r:id="rId8"/>
    <p:sldId id="398" r:id="rId9"/>
    <p:sldId id="300" r:id="rId10"/>
    <p:sldId id="397" r:id="rId11"/>
    <p:sldId id="399" r:id="rId12"/>
    <p:sldId id="381" r:id="rId13"/>
    <p:sldId id="382" r:id="rId14"/>
    <p:sldId id="407" r:id="rId15"/>
    <p:sldId id="408" r:id="rId16"/>
    <p:sldId id="400" r:id="rId17"/>
    <p:sldId id="401" r:id="rId18"/>
    <p:sldId id="402" r:id="rId19"/>
    <p:sldId id="403" r:id="rId20"/>
    <p:sldId id="404" r:id="rId21"/>
    <p:sldId id="409" r:id="rId22"/>
    <p:sldId id="410" r:id="rId23"/>
    <p:sldId id="411" r:id="rId24"/>
    <p:sldId id="415" r:id="rId25"/>
    <p:sldId id="412" r:id="rId26"/>
    <p:sldId id="413" r:id="rId27"/>
    <p:sldId id="414" r:id="rId28"/>
    <p:sldId id="405" r:id="rId29"/>
    <p:sldId id="406" r:id="rId30"/>
    <p:sldId id="418" r:id="rId31"/>
    <p:sldId id="416" r:id="rId32"/>
    <p:sldId id="417" r:id="rId33"/>
    <p:sldId id="29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FFFFFF"/>
    <a:srgbClr val="445469"/>
    <a:srgbClr val="4088C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E6EC3-82C8-46F4-8F3A-D5D9E5835433}" v="6" dt="2022-11-11T08:01:48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8" d="100"/>
          <a:sy n="98" d="100"/>
        </p:scale>
        <p:origin x="68" y="240"/>
      </p:cViewPr>
      <p:guideLst>
        <p:guide orient="horz" pos="201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as, Uwe" userId="d31419b8-1c6d-4dae-a7c5-6ff73a48c6e9" providerId="ADAL" clId="{417E6EC3-82C8-46F4-8F3A-D5D9E5835433}"/>
    <pc:docChg chg="modSld sldOrd">
      <pc:chgData name="Klaas, Uwe" userId="d31419b8-1c6d-4dae-a7c5-6ff73a48c6e9" providerId="ADAL" clId="{417E6EC3-82C8-46F4-8F3A-D5D9E5835433}" dt="2022-11-11T11:09:10.501" v="57" actId="20577"/>
      <pc:docMkLst>
        <pc:docMk/>
      </pc:docMkLst>
      <pc:sldChg chg="modSp mod">
        <pc:chgData name="Klaas, Uwe" userId="d31419b8-1c6d-4dae-a7c5-6ff73a48c6e9" providerId="ADAL" clId="{417E6EC3-82C8-46F4-8F3A-D5D9E5835433}" dt="2022-11-08T13:20:16.816" v="14" actId="790"/>
        <pc:sldMkLst>
          <pc:docMk/>
          <pc:sldMk cId="0" sldId="381"/>
        </pc:sldMkLst>
        <pc:spChg chg="mod">
          <ac:chgData name="Klaas, Uwe" userId="d31419b8-1c6d-4dae-a7c5-6ff73a48c6e9" providerId="ADAL" clId="{417E6EC3-82C8-46F4-8F3A-D5D9E5835433}" dt="2022-11-08T13:19:10.257" v="11" actId="790"/>
          <ac:spMkLst>
            <pc:docMk/>
            <pc:sldMk cId="0" sldId="381"/>
            <ac:spMk id="3" creationId="{00000000-0000-0000-0000-000000000000}"/>
          </ac:spMkLst>
        </pc:spChg>
        <pc:spChg chg="mod">
          <ac:chgData name="Klaas, Uwe" userId="d31419b8-1c6d-4dae-a7c5-6ff73a48c6e9" providerId="ADAL" clId="{417E6EC3-82C8-46F4-8F3A-D5D9E5835433}" dt="2022-11-08T13:19:32.162" v="12" actId="790"/>
          <ac:spMkLst>
            <pc:docMk/>
            <pc:sldMk cId="0" sldId="381"/>
            <ac:spMk id="5" creationId="{9CA596B0-0E4D-6259-DB84-AB08BDD57CC8}"/>
          </ac:spMkLst>
        </pc:spChg>
        <pc:spChg chg="mod">
          <ac:chgData name="Klaas, Uwe" userId="d31419b8-1c6d-4dae-a7c5-6ff73a48c6e9" providerId="ADAL" clId="{417E6EC3-82C8-46F4-8F3A-D5D9E5835433}" dt="2022-11-08T13:19:54.962" v="13" actId="790"/>
          <ac:spMkLst>
            <pc:docMk/>
            <pc:sldMk cId="0" sldId="381"/>
            <ac:spMk id="6" creationId="{800E8179-AE04-FA1F-2C98-10CA4684CCE0}"/>
          </ac:spMkLst>
        </pc:spChg>
        <pc:spChg chg="mod">
          <ac:chgData name="Klaas, Uwe" userId="d31419b8-1c6d-4dae-a7c5-6ff73a48c6e9" providerId="ADAL" clId="{417E6EC3-82C8-46F4-8F3A-D5D9E5835433}" dt="2022-11-08T13:20:16.816" v="14" actId="790"/>
          <ac:spMkLst>
            <pc:docMk/>
            <pc:sldMk cId="0" sldId="381"/>
            <ac:spMk id="10" creationId="{EC000372-A775-48C3-C224-6073CA00B8E2}"/>
          </ac:spMkLst>
        </pc:spChg>
      </pc:sldChg>
      <pc:sldChg chg="modSp mod">
        <pc:chgData name="Klaas, Uwe" userId="d31419b8-1c6d-4dae-a7c5-6ff73a48c6e9" providerId="ADAL" clId="{417E6EC3-82C8-46F4-8F3A-D5D9E5835433}" dt="2022-11-08T13:23:52.913" v="16" actId="790"/>
        <pc:sldMkLst>
          <pc:docMk/>
          <pc:sldMk cId="0" sldId="382"/>
        </pc:sldMkLst>
        <pc:spChg chg="mod">
          <ac:chgData name="Klaas, Uwe" userId="d31419b8-1c6d-4dae-a7c5-6ff73a48c6e9" providerId="ADAL" clId="{417E6EC3-82C8-46F4-8F3A-D5D9E5835433}" dt="2022-11-08T13:20:43.497" v="15" actId="790"/>
          <ac:spMkLst>
            <pc:docMk/>
            <pc:sldMk cId="0" sldId="382"/>
            <ac:spMk id="3" creationId="{AC8510DF-4216-CBA0-3556-9CDC479489EA}"/>
          </ac:spMkLst>
        </pc:spChg>
        <pc:spChg chg="mod">
          <ac:chgData name="Klaas, Uwe" userId="d31419b8-1c6d-4dae-a7c5-6ff73a48c6e9" providerId="ADAL" clId="{417E6EC3-82C8-46F4-8F3A-D5D9E5835433}" dt="2022-11-08T13:23:52.913" v="16" actId="790"/>
          <ac:spMkLst>
            <pc:docMk/>
            <pc:sldMk cId="0" sldId="382"/>
            <ac:spMk id="4" creationId="{7652F86A-44B9-82BF-E515-EB7DE4B5B357}"/>
          </ac:spMkLst>
        </pc:spChg>
      </pc:sldChg>
      <pc:sldChg chg="modSp mod">
        <pc:chgData name="Klaas, Uwe" userId="d31419b8-1c6d-4dae-a7c5-6ff73a48c6e9" providerId="ADAL" clId="{417E6EC3-82C8-46F4-8F3A-D5D9E5835433}" dt="2022-11-08T13:18:45.272" v="10" actId="20577"/>
        <pc:sldMkLst>
          <pc:docMk/>
          <pc:sldMk cId="1296649850" sldId="397"/>
        </pc:sldMkLst>
        <pc:spChg chg="mod">
          <ac:chgData name="Klaas, Uwe" userId="d31419b8-1c6d-4dae-a7c5-6ff73a48c6e9" providerId="ADAL" clId="{417E6EC3-82C8-46F4-8F3A-D5D9E5835433}" dt="2022-11-08T13:18:45.272" v="10" actId="20577"/>
          <ac:spMkLst>
            <pc:docMk/>
            <pc:sldMk cId="1296649850" sldId="397"/>
            <ac:spMk id="4" creationId="{5A9C6B21-39AE-E582-669B-01288FB59A78}"/>
          </ac:spMkLst>
        </pc:spChg>
        <pc:spChg chg="mod">
          <ac:chgData name="Klaas, Uwe" userId="d31419b8-1c6d-4dae-a7c5-6ff73a48c6e9" providerId="ADAL" clId="{417E6EC3-82C8-46F4-8F3A-D5D9E5835433}" dt="2022-11-08T13:17:14.812" v="1" actId="790"/>
          <ac:spMkLst>
            <pc:docMk/>
            <pc:sldMk cId="1296649850" sldId="397"/>
            <ac:spMk id="6" creationId="{A4495559-8325-35B1-5BBC-6780634DE217}"/>
          </ac:spMkLst>
        </pc:spChg>
      </pc:sldChg>
      <pc:sldChg chg="modSp mod">
        <pc:chgData name="Klaas, Uwe" userId="d31419b8-1c6d-4dae-a7c5-6ff73a48c6e9" providerId="ADAL" clId="{417E6EC3-82C8-46F4-8F3A-D5D9E5835433}" dt="2022-11-08T13:24:35.234" v="23" actId="1076"/>
        <pc:sldMkLst>
          <pc:docMk/>
          <pc:sldMk cId="1732093781" sldId="404"/>
        </pc:sldMkLst>
        <pc:spChg chg="mod">
          <ac:chgData name="Klaas, Uwe" userId="d31419b8-1c6d-4dae-a7c5-6ff73a48c6e9" providerId="ADAL" clId="{417E6EC3-82C8-46F4-8F3A-D5D9E5835433}" dt="2022-11-08T13:24:35.234" v="23" actId="1076"/>
          <ac:spMkLst>
            <pc:docMk/>
            <pc:sldMk cId="1732093781" sldId="404"/>
            <ac:spMk id="5" creationId="{FA3CCE65-08B4-C4D8-AAC6-A57D0AAE29EA}"/>
          </ac:spMkLst>
        </pc:spChg>
      </pc:sldChg>
      <pc:sldChg chg="modSp mod">
        <pc:chgData name="Klaas, Uwe" userId="d31419b8-1c6d-4dae-a7c5-6ff73a48c6e9" providerId="ADAL" clId="{417E6EC3-82C8-46F4-8F3A-D5D9E5835433}" dt="2022-11-11T11:09:10.501" v="57" actId="20577"/>
        <pc:sldMkLst>
          <pc:docMk/>
          <pc:sldMk cId="1922399497" sldId="406"/>
        </pc:sldMkLst>
        <pc:graphicFrameChg chg="modGraphic">
          <ac:chgData name="Klaas, Uwe" userId="d31419b8-1c6d-4dae-a7c5-6ff73a48c6e9" providerId="ADAL" clId="{417E6EC3-82C8-46F4-8F3A-D5D9E5835433}" dt="2022-11-11T11:09:10.501" v="57" actId="20577"/>
          <ac:graphicFrameMkLst>
            <pc:docMk/>
            <pc:sldMk cId="1922399497" sldId="406"/>
            <ac:graphicFrameMk id="4" creationId="{573FB14E-305A-0C7B-DDEF-57E8D9BFD339}"/>
          </ac:graphicFrameMkLst>
        </pc:graphicFrameChg>
      </pc:sldChg>
      <pc:sldChg chg="modSp mod">
        <pc:chgData name="Klaas, Uwe" userId="d31419b8-1c6d-4dae-a7c5-6ff73a48c6e9" providerId="ADAL" clId="{417E6EC3-82C8-46F4-8F3A-D5D9E5835433}" dt="2022-11-08T13:24:08.820" v="18" actId="14100"/>
        <pc:sldMkLst>
          <pc:docMk/>
          <pc:sldMk cId="1653119128" sldId="407"/>
        </pc:sldMkLst>
        <pc:spChg chg="mod">
          <ac:chgData name="Klaas, Uwe" userId="d31419b8-1c6d-4dae-a7c5-6ff73a48c6e9" providerId="ADAL" clId="{417E6EC3-82C8-46F4-8F3A-D5D9E5835433}" dt="2022-11-08T13:24:08.820" v="18" actId="14100"/>
          <ac:spMkLst>
            <pc:docMk/>
            <pc:sldMk cId="1653119128" sldId="407"/>
            <ac:spMk id="4" creationId="{6206515B-823A-F760-A90C-3CCB0BC3EEEC}"/>
          </ac:spMkLst>
        </pc:spChg>
      </pc:sldChg>
      <pc:sldChg chg="modSp mod">
        <pc:chgData name="Klaas, Uwe" userId="d31419b8-1c6d-4dae-a7c5-6ff73a48c6e9" providerId="ADAL" clId="{417E6EC3-82C8-46F4-8F3A-D5D9E5835433}" dt="2022-11-11T08:01:48.191" v="41"/>
        <pc:sldMkLst>
          <pc:docMk/>
          <pc:sldMk cId="576487985" sldId="410"/>
        </pc:sldMkLst>
        <pc:graphicFrameChg chg="mod">
          <ac:chgData name="Klaas, Uwe" userId="d31419b8-1c6d-4dae-a7c5-6ff73a48c6e9" providerId="ADAL" clId="{417E6EC3-82C8-46F4-8F3A-D5D9E5835433}" dt="2022-11-11T08:01:48.191" v="41"/>
          <ac:graphicFrameMkLst>
            <pc:docMk/>
            <pc:sldMk cId="576487985" sldId="410"/>
            <ac:graphicFrameMk id="6" creationId="{7DAA6439-F870-B956-A8F3-84C8E2E60D18}"/>
          </ac:graphicFrameMkLst>
        </pc:graphicFrameChg>
      </pc:sldChg>
      <pc:sldChg chg="ord">
        <pc:chgData name="Klaas, Uwe" userId="d31419b8-1c6d-4dae-a7c5-6ff73a48c6e9" providerId="ADAL" clId="{417E6EC3-82C8-46F4-8F3A-D5D9E5835433}" dt="2022-11-10T14:20:45.617" v="36"/>
        <pc:sldMkLst>
          <pc:docMk/>
          <pc:sldMk cId="2834000978" sldId="415"/>
        </pc:sldMkLst>
      </pc:sldChg>
      <pc:sldChg chg="ord">
        <pc:chgData name="Klaas, Uwe" userId="d31419b8-1c6d-4dae-a7c5-6ff73a48c6e9" providerId="ADAL" clId="{417E6EC3-82C8-46F4-8F3A-D5D9E5835433}" dt="2022-11-10T14:21:02.401" v="40"/>
        <pc:sldMkLst>
          <pc:docMk/>
          <pc:sldMk cId="1918047077" sldId="4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8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g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9.xml"/><Relationship Id="rId7" Type="http://schemas.openxmlformats.org/officeDocument/2006/relationships/image" Target="../media/image5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203575" y="2117090"/>
            <a:ext cx="5772150" cy="1314450"/>
          </a:xfrm>
        </p:spPr>
        <p:txBody>
          <a:bodyPr lIns="90000" tIns="46800" rIns="90000" bIns="46800" anchor="b" anchorCtr="0">
            <a:normAutofit/>
          </a:bodyPr>
          <a:lstStyle>
            <a:lvl1pPr algn="dist" eaLnBrk="1" fontAlgn="auto" latinLnBrk="0" hangingPunct="1">
              <a:lnSpc>
                <a:spcPts val="5000"/>
              </a:lnSpc>
              <a:defRPr sz="4000" u="none" strike="noStrike" kern="1200" cap="none" spc="0" normalizeH="0">
                <a:solidFill>
                  <a:srgbClr val="0066B3"/>
                </a:solidFill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86985" y="4832350"/>
            <a:ext cx="2005330" cy="421005"/>
          </a:xfrm>
        </p:spPr>
        <p:txBody>
          <a:bodyPr lIns="90000" tIns="46800" rIns="90000" bIns="46800">
            <a:noAutofit/>
          </a:bodyPr>
          <a:lstStyle>
            <a:lvl1pPr marL="0" indent="0" algn="di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200" b="1" u="none" strike="noStrike" kern="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202X.XX.XX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‹Nr.›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8120" y="2401570"/>
            <a:ext cx="8381365" cy="611505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3200" u="none" strike="noStrike" kern="1200" cap="none" spc="0" normalizeH="0">
                <a:solidFill>
                  <a:srgbClr val="0066B3"/>
                </a:solidFill>
                <a:uFillTx/>
                <a:latin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  <p:sp>
        <p:nvSpPr>
          <p:cNvPr id="5" name="流程图: 联系 4"/>
          <p:cNvSpPr/>
          <p:nvPr userDrawn="1"/>
        </p:nvSpPr>
        <p:spPr>
          <a:xfrm>
            <a:off x="1783906" y="2356485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951345" y="2496503"/>
            <a:ext cx="366395" cy="421005"/>
          </a:xfrm>
        </p:spPr>
        <p:txBody>
          <a:bodyPr lIns="90000" tIns="46800" rIns="90000" bIns="468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400" b="1" u="none" strike="noStrike" kern="0" cap="none" spc="0" normalizeH="0">
                <a:solidFill>
                  <a:schemeClr val="bg1"/>
                </a:solidFill>
                <a:uFillTx/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dist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‹Nr.›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E474DF-02CB-2C67-C2FA-83D4D7012A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1"/>
            </p:custDataLst>
          </p:nvPr>
        </p:nvSpPr>
        <p:spPr>
          <a:xfrm>
            <a:off x="355600" y="1270000"/>
            <a:ext cx="11484610" cy="46704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size.Please read the instructions and more work at the end of the manual template.</a:t>
            </a:r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‹Nr.›</a:t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2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27755F0-480C-2EBA-C491-97ECAFA06A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356870" y="1271270"/>
            <a:ext cx="11456035" cy="4759325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24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‹Nr.›</a:t>
            </a:fld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3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07CDA9F-048D-DF32-C66F-6F109585CD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图片占位符 2"/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1157953" y="1555115"/>
            <a:ext cx="3947795" cy="277812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 u="none" strike="noStrike" kern="1200" cap="none" spc="50" normalizeH="0">
                <a:solidFill>
                  <a:srgbClr val="0066B3"/>
                </a:solidFill>
                <a:uFillTx/>
                <a:latin typeface="微软雅黑（标题）"/>
                <a:ea typeface="+mj-ea"/>
              </a:defRPr>
            </a:lvl1pPr>
          </a:lstStyle>
          <a:p>
            <a:pPr lvl="0"/>
            <a:r>
              <a:rPr lang="en-US" altLang="zh-CN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icture</a:t>
            </a:r>
            <a:endParaRPr lang="en-US" altLang="zh-CN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5285453" y="1555115"/>
            <a:ext cx="5765926" cy="27781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13" hasCustomPrompt="1"/>
            <p:custDataLst>
              <p:tags r:id="rId3"/>
            </p:custDataLst>
          </p:nvPr>
        </p:nvSpPr>
        <p:spPr>
          <a:xfrm>
            <a:off x="1157952" y="4501515"/>
            <a:ext cx="9893427" cy="146748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ts val="2400"/>
              </a:lnSpc>
              <a:spcAft>
                <a:spcPts val="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  <a:r>
              <a:rPr lang="zh-CN" altLang="en-US" dirty="0">
                <a:sym typeface="+mn-ea"/>
              </a:rPr>
              <a:t>Add your words here，according to your need to draw the text box size.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‹Nr.›</a:t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4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DA1B62-0FAD-B405-50A9-F6E4132D7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‹Nr.›</a:t>
            </a:fld>
            <a:endParaRPr lang="en-US" altLang="zh-CN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C0BE2B-D38C-65DE-B602-DD27FD7B7A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‹Nr.›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367221" y="384245"/>
            <a:ext cx="10972825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366395" y="1490345"/>
            <a:ext cx="1121473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Add Title</a:t>
            </a:r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200" b="1" u="none" strike="noStrike" kern="1200" cap="none" spc="50" normalizeH="0" baseline="0">
          <a:solidFill>
            <a:srgbClr val="0066B3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000" b="1" u="none" strike="noStrike" kern="1200" cap="none" spc="50" normalizeH="0" baseline="0">
          <a:solidFill>
            <a:srgbClr val="0066B3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mailto:Renato.Fontalva@compassbr.com" TargetMode="External"/><Relationship Id="rId18" Type="http://schemas.openxmlformats.org/officeDocument/2006/relationships/hyperlink" Target="mailto:diego.romero@ecopetrol.com.co" TargetMode="External"/><Relationship Id="rId26" Type="http://schemas.openxmlformats.org/officeDocument/2006/relationships/hyperlink" Target="mailto:nelson.cossa@enh.co.mz" TargetMode="External"/><Relationship Id="rId3" Type="http://schemas.openxmlformats.org/officeDocument/2006/relationships/hyperlink" Target="tel:+49%20162%2028%2045%20154" TargetMode="External"/><Relationship Id="rId21" Type="http://schemas.openxmlformats.org/officeDocument/2006/relationships/hyperlink" Target="mailto:alavinia@nigc.ir" TargetMode="External"/><Relationship Id="rId34" Type="http://schemas.openxmlformats.org/officeDocument/2006/relationships/hyperlink" Target="mailto:tsener@gazbir.org.tr" TargetMode="External"/><Relationship Id="rId7" Type="http://schemas.openxmlformats.org/officeDocument/2006/relationships/hyperlink" Target="mailto:michael.gallagher@apa.com.au" TargetMode="External"/><Relationship Id="rId12" Type="http://schemas.openxmlformats.org/officeDocument/2006/relationships/hyperlink" Target="mailto:coiradas@petrobras.com.br" TargetMode="External"/><Relationship Id="rId17" Type="http://schemas.openxmlformats.org/officeDocument/2006/relationships/hyperlink" Target="mailto:katherine.orozco@ecopetrol.com.co" TargetMode="External"/><Relationship Id="rId25" Type="http://schemas.openxmlformats.org/officeDocument/2006/relationships/hyperlink" Target="mailto:amnihidayah@gasmalaysia.com" TargetMode="External"/><Relationship Id="rId33" Type="http://schemas.openxmlformats.org/officeDocument/2006/relationships/hyperlink" Target="mailto:conal@gazbir.org.tr" TargetMode="External"/><Relationship Id="rId2" Type="http://schemas.openxmlformats.org/officeDocument/2006/relationships/hyperlink" Target="tel:+49%20231%20438-1015" TargetMode="External"/><Relationship Id="rId16" Type="http://schemas.openxmlformats.org/officeDocument/2006/relationships/hyperlink" Target="mailto:yuyuan3434@163.com" TargetMode="External"/><Relationship Id="rId20" Type="http://schemas.openxmlformats.org/officeDocument/2006/relationships/hyperlink" Target="mailto:pkr@evida.dk" TargetMode="External"/><Relationship Id="rId29" Type="http://schemas.openxmlformats.org/officeDocument/2006/relationships/hyperlink" Target="mailto:gabriel.sousa@ggnd.pt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uwe.klaas@dvgw.de" TargetMode="External"/><Relationship Id="rId11" Type="http://schemas.openxmlformats.org/officeDocument/2006/relationships/hyperlink" Target="mailto:djugum@gmail.com" TargetMode="External"/><Relationship Id="rId24" Type="http://schemas.openxmlformats.org/officeDocument/2006/relationships/hyperlink" Target="mailto:nao_tomi@tokyo-gas.co.jp" TargetMode="External"/><Relationship Id="rId32" Type="http://schemas.openxmlformats.org/officeDocument/2006/relationships/hyperlink" Target="mailto:tysong@kogas.or.kr" TargetMode="External"/><Relationship Id="rId5" Type="http://schemas.openxmlformats.org/officeDocument/2006/relationships/hyperlink" Target="mailto:stephane.grit@grdf.fr" TargetMode="External"/><Relationship Id="rId15" Type="http://schemas.openxmlformats.org/officeDocument/2006/relationships/hyperlink" Target="mailto:382587474@qq.com" TargetMode="External"/><Relationship Id="rId23" Type="http://schemas.openxmlformats.org/officeDocument/2006/relationships/hyperlink" Target="mailto:kohei.abe@tokyo-gas.co.jp" TargetMode="External"/><Relationship Id="rId28" Type="http://schemas.openxmlformats.org/officeDocument/2006/relationships/hyperlink" Target="mailto:maciej.chaczykowski@pw.edu.pl" TargetMode="External"/><Relationship Id="rId10" Type="http://schemas.openxmlformats.org/officeDocument/2006/relationships/hyperlink" Target="mailto:katelijn.putman@fluvius.be" TargetMode="External"/><Relationship Id="rId19" Type="http://schemas.openxmlformats.org/officeDocument/2006/relationships/hyperlink" Target="mailto:libor.cagala@gasnet.cz" TargetMode="External"/><Relationship Id="rId31" Type="http://schemas.openxmlformats.org/officeDocument/2006/relationships/hyperlink" Target="mailto:marek.smatana@spp-distribucia.sk" TargetMode="External"/><Relationship Id="rId4" Type="http://schemas.openxmlformats.org/officeDocument/2006/relationships/hyperlink" Target="mailto:juergen.groenner@westnetz.de" TargetMode="External"/><Relationship Id="rId9" Type="http://schemas.openxmlformats.org/officeDocument/2006/relationships/hyperlink" Target="mailto:kevin.sleuyter@fluvius.be" TargetMode="External"/><Relationship Id="rId14" Type="http://schemas.openxmlformats.org/officeDocument/2006/relationships/hyperlink" Target="mailto:364654177@qq.com" TargetMode="External"/><Relationship Id="rId22" Type="http://schemas.openxmlformats.org/officeDocument/2006/relationships/hyperlink" Target="mailto:alessandro.soresina@unareti.it" TargetMode="External"/><Relationship Id="rId27" Type="http://schemas.openxmlformats.org/officeDocument/2006/relationships/hyperlink" Target="mailto:marek.elert@gaz-system.pl" TargetMode="External"/><Relationship Id="rId30" Type="http://schemas.openxmlformats.org/officeDocument/2006/relationships/hyperlink" Target="mailto:ricardo.moreira@ren.pt" TargetMode="External"/><Relationship Id="rId35" Type="http://schemas.openxmlformats.org/officeDocument/2006/relationships/hyperlink" Target="mailto:P.Wehnert@heathus.com" TargetMode="External"/><Relationship Id="rId8" Type="http://schemas.openxmlformats.org/officeDocument/2006/relationships/hyperlink" Target="mailto:manfred.pachernegg@e-netze.a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file:///C:\Users\Klaas\OneDrive%20-%20DVGW%20e.V\Dokumente\GREMIEN\IGU\Distribution\1st%20meeting%20Essen\2022-11-10-IGU-Distribution%20Committee%20Essen%20---%20Linke.pptx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tasse-mit-gemahlenem-kaffee-geraspeltem-kaffee-auf-einem-loffel-und-kaffeebohnen-auf-schwarzem-untergrund-aus-der-vogelperspektive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dirty="0">
                <a:ea typeface="微软雅黑" panose="020B0503020204020204" charset="-122"/>
                <a:sym typeface="+mn-ea"/>
              </a:rPr>
              <a:t>IGU committee “Distribution” </a:t>
            </a:r>
            <a:br>
              <a:rPr lang="en-US" altLang="ko-KR" dirty="0">
                <a:ea typeface="微软雅黑" panose="020B0503020204020204" charset="-122"/>
                <a:sym typeface="+mn-ea"/>
              </a:rPr>
            </a:br>
            <a:r>
              <a:rPr lang="en-US" altLang="ko-KR" dirty="0">
                <a:ea typeface="微软雅黑" panose="020B0503020204020204" charset="-122"/>
                <a:sym typeface="+mn-ea"/>
              </a:rPr>
              <a:t>1</a:t>
            </a:r>
            <a:r>
              <a:rPr lang="en-US" altLang="ko-KR" baseline="30000" dirty="0">
                <a:ea typeface="微软雅黑" panose="020B0503020204020204" charset="-122"/>
                <a:sym typeface="+mn-ea"/>
              </a:rPr>
              <a:t>st</a:t>
            </a:r>
            <a:r>
              <a:rPr lang="en-US" altLang="ko-KR" dirty="0">
                <a:ea typeface="微软雅黑" panose="020B0503020204020204" charset="-122"/>
                <a:sym typeface="+mn-ea"/>
              </a:rPr>
              <a:t> meeting</a:t>
            </a:r>
            <a:br>
              <a:rPr lang="en-US" altLang="ko-KR" dirty="0">
                <a:ea typeface="微软雅黑" panose="020B0503020204020204" charset="-122"/>
                <a:sym typeface="+mn-ea"/>
              </a:rPr>
            </a:br>
            <a:r>
              <a:rPr lang="en-US" altLang="ko-KR" dirty="0">
                <a:ea typeface="微软雅黑" panose="020B0503020204020204" charset="-122"/>
                <a:sym typeface="+mn-ea"/>
              </a:rPr>
              <a:t>Essen, Germany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5086984" y="4832350"/>
            <a:ext cx="2452659" cy="421005"/>
          </a:xfrm>
        </p:spPr>
        <p:txBody>
          <a:bodyPr/>
          <a:lstStyle/>
          <a:p>
            <a:r>
              <a:rPr lang="en-US" altLang="zh-CN" dirty="0"/>
              <a:t>2022.12. 09 - 11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1326AB-FE67-3034-C772-1F340554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en-US" altLang="zh-CN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06515B-823A-F760-A90C-3CCB0BC3EEEC}"/>
              </a:ext>
            </a:extLst>
          </p:cNvPr>
          <p:cNvSpPr txBox="1"/>
          <p:nvPr/>
        </p:nvSpPr>
        <p:spPr>
          <a:xfrm>
            <a:off x="396932" y="193564"/>
            <a:ext cx="77911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800" b="1" dirty="0">
                <a:solidFill>
                  <a:srgbClr val="0070C0"/>
                </a:solidFill>
              </a:rPr>
              <a:t>IGU committee Distribution 2022 – 2025</a:t>
            </a:r>
          </a:p>
          <a:p>
            <a:r>
              <a:rPr lang="en-GB" altLang="zh-CN" sz="2800" dirty="0">
                <a:solidFill>
                  <a:srgbClr val="0070C0"/>
                </a:solidFill>
              </a:rPr>
              <a:t>Present at 1</a:t>
            </a:r>
            <a:r>
              <a:rPr lang="en-GB" altLang="zh-CN" sz="2800" baseline="30000" dirty="0">
                <a:solidFill>
                  <a:srgbClr val="0070C0"/>
                </a:solidFill>
              </a:rPr>
              <a:t>st</a:t>
            </a:r>
            <a:r>
              <a:rPr lang="en-GB" altLang="zh-CN" sz="2800" dirty="0">
                <a:solidFill>
                  <a:srgbClr val="0070C0"/>
                </a:solidFill>
              </a:rPr>
              <a:t> meeting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1F30922-FAA7-EDF2-471B-AACA550EA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78426"/>
              </p:ext>
            </p:extLst>
          </p:nvPr>
        </p:nvGraphicFramePr>
        <p:xfrm>
          <a:off x="1762298" y="1147671"/>
          <a:ext cx="7897091" cy="4887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954">
                  <a:extLst>
                    <a:ext uri="{9D8B030D-6E8A-4147-A177-3AD203B41FA5}">
                      <a16:colId xmlns:a16="http://schemas.microsoft.com/office/drawing/2014/main" val="2035750831"/>
                    </a:ext>
                  </a:extLst>
                </a:gridCol>
                <a:gridCol w="2525954">
                  <a:extLst>
                    <a:ext uri="{9D8B030D-6E8A-4147-A177-3AD203B41FA5}">
                      <a16:colId xmlns:a16="http://schemas.microsoft.com/office/drawing/2014/main" val="4017927761"/>
                    </a:ext>
                  </a:extLst>
                </a:gridCol>
                <a:gridCol w="2845183">
                  <a:extLst>
                    <a:ext uri="{9D8B030D-6E8A-4147-A177-3AD203B41FA5}">
                      <a16:colId xmlns:a16="http://schemas.microsoft.com/office/drawing/2014/main" val="4208413012"/>
                    </a:ext>
                  </a:extLst>
                </a:gridCol>
              </a:tblGrid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 err="1">
                          <a:effectLst/>
                        </a:rPr>
                        <a:t>Surname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Name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Country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150650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Čagala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Libor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Czech Republic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293140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Chazykowski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Maciej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Poland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8423151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Elert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Marek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Poland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3462459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Feller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Florian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Germany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195659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Grit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Stéphane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France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708136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Grönner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Jürgen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Germany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687283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Hakkoum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Mohammed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Algeria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475955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Haudeville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Bertrand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France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848263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Jarnecke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Dennis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United States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653658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Klaas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Uwe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Germany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478526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Pishbin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Iman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The Netherlands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993784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Putman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Katelijn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Belgium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9009831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Simon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Cliff I.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United States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222346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Sleuyter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Kevin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Belgium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380989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Somers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Rory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Ireland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017398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Song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Taekyoung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South Korea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9708902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Soresina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Alessandro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Italy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988812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Sousa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Gabriel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Portugal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276272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 err="1">
                          <a:effectLst/>
                        </a:rPr>
                        <a:t>Tominaga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Naoto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Japan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009933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Wehnert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Paul D.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United States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133704"/>
                  </a:ext>
                </a:extLst>
              </a:tr>
              <a:tr h="22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(Bin) Yaacob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Zulkeply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Malaysia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77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1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DBDEF8-DE59-306E-42E1-76689D0F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en-US" altLang="zh-CN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BF7C8C-1EA4-6D88-C694-FDC35A0E3F99}"/>
              </a:ext>
            </a:extLst>
          </p:cNvPr>
          <p:cNvSpPr txBox="1">
            <a:spLocks/>
          </p:cNvSpPr>
          <p:nvPr/>
        </p:nvSpPr>
        <p:spPr>
          <a:xfrm>
            <a:off x="337820" y="208912"/>
            <a:ext cx="11516360" cy="7054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50" normalizeH="0" baseline="0">
                <a:solidFill>
                  <a:srgbClr val="0066B3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2800" dirty="0"/>
              <a:t>IGU committee Distribution 2022 – 2025: that‘s us!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68AE6CD-AC57-709F-1255-70F4FCB44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66868"/>
              </p:ext>
            </p:extLst>
          </p:nvPr>
        </p:nvGraphicFramePr>
        <p:xfrm>
          <a:off x="615143" y="914397"/>
          <a:ext cx="10465724" cy="5292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583">
                  <a:extLst>
                    <a:ext uri="{9D8B030D-6E8A-4147-A177-3AD203B41FA5}">
                      <a16:colId xmlns:a16="http://schemas.microsoft.com/office/drawing/2014/main" val="2405020946"/>
                    </a:ext>
                  </a:extLst>
                </a:gridCol>
                <a:gridCol w="691401">
                  <a:extLst>
                    <a:ext uri="{9D8B030D-6E8A-4147-A177-3AD203B41FA5}">
                      <a16:colId xmlns:a16="http://schemas.microsoft.com/office/drawing/2014/main" val="3737838495"/>
                    </a:ext>
                  </a:extLst>
                </a:gridCol>
                <a:gridCol w="390698">
                  <a:extLst>
                    <a:ext uri="{9D8B030D-6E8A-4147-A177-3AD203B41FA5}">
                      <a16:colId xmlns:a16="http://schemas.microsoft.com/office/drawing/2014/main" val="216008091"/>
                    </a:ext>
                  </a:extLst>
                </a:gridCol>
                <a:gridCol w="1305099">
                  <a:extLst>
                    <a:ext uri="{9D8B030D-6E8A-4147-A177-3AD203B41FA5}">
                      <a16:colId xmlns:a16="http://schemas.microsoft.com/office/drawing/2014/main" val="3265419626"/>
                    </a:ext>
                  </a:extLst>
                </a:gridCol>
                <a:gridCol w="2718261">
                  <a:extLst>
                    <a:ext uri="{9D8B030D-6E8A-4147-A177-3AD203B41FA5}">
                      <a16:colId xmlns:a16="http://schemas.microsoft.com/office/drawing/2014/main" val="1641698621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536813623"/>
                    </a:ext>
                  </a:extLst>
                </a:gridCol>
                <a:gridCol w="879055">
                  <a:extLst>
                    <a:ext uri="{9D8B030D-6E8A-4147-A177-3AD203B41FA5}">
                      <a16:colId xmlns:a16="http://schemas.microsoft.com/office/drawing/2014/main" val="2569448035"/>
                    </a:ext>
                  </a:extLst>
                </a:gridCol>
                <a:gridCol w="1799240">
                  <a:extLst>
                    <a:ext uri="{9D8B030D-6E8A-4147-A177-3AD203B41FA5}">
                      <a16:colId xmlns:a16="http://schemas.microsoft.com/office/drawing/2014/main" val="4054376894"/>
                    </a:ext>
                  </a:extLst>
                </a:gridCol>
                <a:gridCol w="786020">
                  <a:extLst>
                    <a:ext uri="{9D8B030D-6E8A-4147-A177-3AD203B41FA5}">
                      <a16:colId xmlns:a16="http://schemas.microsoft.com/office/drawing/2014/main" val="4278542044"/>
                    </a:ext>
                  </a:extLst>
                </a:gridCol>
              </a:tblGrid>
              <a:tr h="93890"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u="none" strike="noStrike">
                          <a:effectLst/>
                        </a:rPr>
                        <a:t>Nominee Name</a:t>
                      </a:r>
                      <a:endParaRPr lang="de-DE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u="none" strike="noStrike">
                          <a:effectLst/>
                        </a:rPr>
                        <a:t>Nominee Surname</a:t>
                      </a:r>
                      <a:endParaRPr lang="de-DE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u="none" strike="noStrike">
                          <a:effectLst/>
                        </a:rPr>
                        <a:t>Mr/Ms</a:t>
                      </a:r>
                      <a:endParaRPr lang="de-DE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u="none" strike="noStrike" dirty="0" err="1">
                          <a:effectLst/>
                        </a:rPr>
                        <a:t>Organization</a:t>
                      </a:r>
                      <a:r>
                        <a:rPr lang="de-DE" sz="500" b="1" u="none" strike="noStrike" dirty="0">
                          <a:effectLst/>
                        </a:rPr>
                        <a:t> / Company</a:t>
                      </a:r>
                      <a:endParaRPr lang="de-DE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u="none" strike="noStrike">
                          <a:effectLst/>
                        </a:rPr>
                        <a:t>Address</a:t>
                      </a:r>
                      <a:endParaRPr lang="de-DE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u="none" strike="noStrike">
                          <a:effectLst/>
                        </a:rPr>
                        <a:t>Phone</a:t>
                      </a:r>
                      <a:endParaRPr lang="de-DE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u="none" strike="noStrike">
                          <a:effectLst/>
                        </a:rPr>
                        <a:t>Mobile</a:t>
                      </a:r>
                      <a:endParaRPr lang="de-DE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u="none" strike="noStrike">
                          <a:effectLst/>
                        </a:rPr>
                        <a:t>E-mail</a:t>
                      </a:r>
                      <a:endParaRPr lang="de-DE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u="none" strike="noStrike" dirty="0">
                          <a:effectLst/>
                        </a:rPr>
                        <a:t>Country</a:t>
                      </a:r>
                      <a:endParaRPr lang="de-DE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772082291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Grönner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Jürgen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Westnetz GmbH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Florianstr. 15-21, 44139 Dortmund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u="sng" strike="noStrike">
                          <a:effectLst/>
                          <a:hlinkClick r:id="rId2"/>
                        </a:rPr>
                        <a:t>+49 231 438-1015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u="none" strike="noStrike">
                          <a:effectLst/>
                          <a:hlinkClick r:id="rId3"/>
                        </a:rPr>
                        <a:t>+49 162 28 45 154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sng" strike="noStrike">
                          <a:effectLst/>
                          <a:hlinkClick r:id="rId4"/>
                        </a:rPr>
                        <a:t>juergen.groenner@westnetz.de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 dirty="0">
                          <a:effectLst/>
                        </a:rPr>
                        <a:t>Germany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034261828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Grit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Stéphane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u="none" strike="noStrike">
                          <a:effectLst/>
                        </a:rPr>
                        <a:t>Gaz réseau distribution France (GrdF)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u="none" strike="noStrike">
                          <a:effectLst/>
                        </a:rPr>
                        <a:t>6 rue Concorcet, 75009 Paris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+33 1 71262123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+33 675646307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sng" strike="noStrike">
                          <a:effectLst/>
                          <a:hlinkClick r:id="rId5"/>
                        </a:rPr>
                        <a:t>stephane.grit@grdf.fr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France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2159754957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 dirty="0">
                          <a:effectLst/>
                        </a:rPr>
                        <a:t>Klaas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Uwe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DVGW e. V.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Josef-Wirmer-Straße 1 - 3, 53123 Bonn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+49 228 9188821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+49 170 8644591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sng" strike="noStrike">
                          <a:effectLst/>
                          <a:hlinkClick r:id="rId6"/>
                        </a:rPr>
                        <a:t>uwe.klaas@dvgw.de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Germany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3095119846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Michael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Gallagher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APA Group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1 Wood St, Thomastown, Vic 3074, PO Box 111. Australia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 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64 409 281 116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7"/>
                        </a:rPr>
                        <a:t>michael.gallagher@apa.com.au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Australia 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3825523984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Manfred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Pachernegg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Energienetze Steiermark GmbH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8010 Graz, Leonhardgürtel 10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0043 316 90555 58830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0043 664 6168830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8"/>
                        </a:rPr>
                        <a:t>manfred.pachernegg@e-netze.at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Austria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851453521"/>
                  </a:ext>
                </a:extLst>
              </a:tr>
              <a:tr h="871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Sluyter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Kevin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Fluvius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Brusselsesteenweg 199, 9090 Melle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 +32 9 263 46 20</a:t>
                      </a:r>
                      <a:endParaRPr lang="de-DE" sz="5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+32 475752732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9"/>
                        </a:rPr>
                        <a:t>kevin.sleuyter@fluvius.be 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Belgium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466247894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Putman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Katelijne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Ms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Fluvius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Brusselsesteenweg 199, 9090 Melle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 +32 9 263 20 24</a:t>
                      </a:r>
                      <a:endParaRPr lang="de-DE" sz="5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+ 32 473730905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10"/>
                        </a:rPr>
                        <a:t>katelijn.putman@fluvius.be 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Belgium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461214057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Adnan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Đugum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Sarajevogas Distribution Public Utility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Trg Fadile Odžaković Žute 4, 71000 Sarajevo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38733568101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38761302968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11"/>
                        </a:rPr>
                        <a:t>djugum@gmail.com; adnan.djugum@sarajevogas.ba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Bosnia and Herzegovina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97742696"/>
                  </a:ext>
                </a:extLst>
              </a:tr>
              <a:tr h="150818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 dirty="0" err="1">
                          <a:effectLst/>
                        </a:rPr>
                        <a:t>Coiradas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 dirty="0">
                          <a:effectLst/>
                        </a:rPr>
                        <a:t>Luis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 dirty="0">
                          <a:effectLst/>
                        </a:rPr>
                        <a:t>Petrobras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u="none" strike="noStrike" dirty="0">
                          <a:effectLst/>
                        </a:rPr>
                        <a:t>Avenida Henrique Valadares, 28 , centro, Rio de Janeiro RJ 20231-030, Brazil</a:t>
                      </a:r>
                      <a:endParaRPr lang="pt-BR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5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5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 dirty="0">
                          <a:effectLst/>
                          <a:hlinkClick r:id="rId12"/>
                        </a:rPr>
                        <a:t>coiradas@petrobras.com.br</a:t>
                      </a:r>
                      <a:endParaRPr lang="de-DE" sz="5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 dirty="0">
                          <a:effectLst/>
                        </a:rPr>
                        <a:t>Brazil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962718069"/>
                  </a:ext>
                </a:extLst>
              </a:tr>
              <a:tr h="251494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Renato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Fontalva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Commit Gas S.A.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u="none" strike="noStrike">
                          <a:effectLst/>
                        </a:rPr>
                        <a:t>Av. Brigadeiro Faria Lima 4100, 4o andar, 04538-132, Itaim Bibi, São Paulo/SP, Brazil 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+55 11 98199-4219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+55 11 98199-4219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13"/>
                        </a:rPr>
                        <a:t>Renato.Fontalva@compassbr.com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Brazil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492058725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Yinghui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Zhang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Ms.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Beijing Gas Group Co., Ltd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No.22 Xizhimen South Street , Xicheng District，Beijing，China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+86-10-63913574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u="none" strike="noStrike">
                          <a:effectLst/>
                        </a:rPr>
                        <a:t>+86 13621364575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sng" strike="noStrike">
                          <a:effectLst/>
                          <a:hlinkClick r:id="rId14"/>
                        </a:rPr>
                        <a:t>364654177@qq.com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China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4276541715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Qingxi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Chen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Mr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Beijing Gas Group Co., Ltd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No.22 Xizhimen South Street , Xicheng District，Beijing，China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+86-10-63913160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+86 13366586721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15"/>
                        </a:rPr>
                        <a:t>382587474@qq.com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China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3913563462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Yuan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Yu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Mrs.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Beijing Gas Group Co., Ltd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No. 22, Nan xiao jie, Xi Zhi Men, Xi Cheng District Beijing, China 100035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+86 10 6391 3201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+ 86 15801631464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16"/>
                        </a:rPr>
                        <a:t>yuyuan3434@163.com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China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365031323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Katherine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Orozco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Ms.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Ecopetrol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Cra. 13 No. 36-24 Principal Building </a:t>
                      </a:r>
                      <a:br>
                        <a:rPr lang="de-DE" sz="500" u="none" strike="noStrike">
                          <a:effectLst/>
                        </a:rPr>
                      </a:br>
                      <a:r>
                        <a:rPr lang="de-DE" sz="500" u="none" strike="noStrike">
                          <a:effectLst/>
                        </a:rPr>
                        <a:t>Bogotá, Colombia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 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+57 310 231 8686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17"/>
                        </a:rPr>
                        <a:t>katherine.orozco@ecopetrol.com.co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Colombia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095290496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Diego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Romero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Ecopetrol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Cra. 13 No. 36-24 Principal Building </a:t>
                      </a:r>
                      <a:br>
                        <a:rPr lang="de-DE" sz="500" u="none" strike="noStrike">
                          <a:effectLst/>
                        </a:rPr>
                      </a:br>
                      <a:r>
                        <a:rPr lang="de-DE" sz="500" u="none" strike="noStrike">
                          <a:effectLst/>
                        </a:rPr>
                        <a:t>Bogotá, Colombia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 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+57 3133336060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18"/>
                        </a:rPr>
                        <a:t>diego.romero@ecopetrol.com.co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Colombia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755782008"/>
                  </a:ext>
                </a:extLst>
              </a:tr>
              <a:tr h="251494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Libor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Čagala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GasNet, s.r.o.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Klíšská 940/96, Klíše, 400 01 Ústí nad Labem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420.602.527.498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420.602.527.498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19"/>
                        </a:rPr>
                        <a:t>libor.cagala@gasnet.cz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Czech Republic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2785881487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Peter 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Kristensen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Evida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500" u="none" strike="noStrike">
                          <a:effectLst/>
                        </a:rPr>
                        <a:t>Vognmagervej 14, 8800 Viborg, Denmark</a:t>
                      </a:r>
                      <a:endParaRPr lang="da-DK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4520464587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4520464587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20"/>
                        </a:rPr>
                        <a:t>pkr@evida.dk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Denmark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521751583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Haudeville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Bertrand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GRDF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u="none" strike="noStrike">
                          <a:effectLst/>
                        </a:rPr>
                        <a:t>9 place de la Pucelle, 76000 Rouen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500" u="none" strike="noStrike">
                          <a:effectLst/>
                        </a:rPr>
                        <a:t> 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33647052545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bertrand.haudeville@grdf.fr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France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2210396498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Seyyed Mahdi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Alavinia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National Iranian Gas Company (NIGC)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No. 29, NIGC Main Building, Shouth Shahid Azodi Street, Karimkhan Zand Ave. Tehran, Iran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0098 (21) 88912864</a:t>
                      </a:r>
                      <a:endParaRPr lang="de-DE" sz="5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0098(914)3131654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21"/>
                        </a:rPr>
                        <a:t>alavinia@nigc.ir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Iran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3757114294"/>
                  </a:ext>
                </a:extLst>
              </a:tr>
              <a:tr h="97243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u="none" strike="noStrike">
                          <a:effectLst/>
                        </a:rPr>
                        <a:t>Rory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Somers 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Gas Networks Ireland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NSC, St. Margarets Road, Finglas, Dublin 11, Ireland.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u="sng" strike="noStrike">
                          <a:effectLst/>
                        </a:rPr>
                        <a:t>+353 1 89 26221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+353 87 6358427</a:t>
                      </a:r>
                      <a:endParaRPr lang="de-DE" sz="5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Rory.Somers@gasnetworks.ie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Ireland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265129066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Alessandro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Soresina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CIG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via Ponte Nuovo, 100 - Milano - Italy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5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+39 3487775176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22"/>
                        </a:rPr>
                        <a:t>alessandro.soresina@unareti.it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Italy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2239762152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Natsuki 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Kitagawa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Toho Gas Network Co., Ltd.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500" u="none" strike="noStrike">
                          <a:effectLst/>
                        </a:rPr>
                        <a:t>19-18 Sakuradacho Atsutaku Nagoya Japan</a:t>
                      </a:r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 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+81-80-8667-5760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nkitagawa@tohogas.co.jp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Japan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977862508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Ryou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Yamashita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Staff / Network Planning Dept.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500" u="none" strike="noStrike">
                          <a:effectLst/>
                        </a:rPr>
                        <a:t>4-1-2 Hirano-machi, Chuo-ku, Osaka, 541-0046, Japan</a:t>
                      </a:r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+81-6-6205-2328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+81-80-2473-3197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ry-yamashita@osakagas.co.jp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Japan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3142922366"/>
                  </a:ext>
                </a:extLst>
              </a:tr>
              <a:tr h="1676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Takayuki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Sakurai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Osaka Gas Network Co., Ltd.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4-1-2 Hirano-machi, Chuo-ku, Osaka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+81-6-6205-4622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+81-80-9944-7270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tak-sakurai@osakagas.co.jp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Japan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2921753892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Kohei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ABE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Tokyo Gas Network Co.,Ltd.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u="none" strike="noStrike">
                          <a:effectLst/>
                        </a:rPr>
                        <a:t>1-5-20, Kaigan, Minato-ku, Tokyo, 105-8527</a:t>
                      </a:r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+81-80-8441-1832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+81-80-8441-1832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23"/>
                        </a:rPr>
                        <a:t>kohei.abe@tokyo-gas.co.jp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Japan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3312944990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Naoto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TOMINAGA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Tokyo Gas Network Co.,Ltd.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u="none" strike="noStrike">
                          <a:effectLst/>
                        </a:rPr>
                        <a:t>1-5-20, Kaigan, Minato-ku, Tokyo, 105-8527</a:t>
                      </a:r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+81-80-2142-1507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+81-80-2142-1507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24"/>
                        </a:rPr>
                        <a:t>nao_tomi@tokyo-gas.co.jp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Japan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2166872650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Amni Hidayah 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Mohd Tauffick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Ms.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Gas Malaysia Distribution Sdn Bhd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Ground Floor, No. 5, Jalan Serendah 26/17, Seksyen 26, Peti Surat 7901, 40732, Shah Alam,Selangor, Malaysia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+603-5101 4400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u="none" strike="noStrike">
                          <a:effectLst/>
                        </a:rPr>
                        <a:t>-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25"/>
                        </a:rPr>
                        <a:t>amnihidayah@gasmalaysia.com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Malaysia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3459218245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Nelson 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Cossa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ENH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Maputo,Mozambique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(+258) 21 87 82 86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(+258) 84 522 5586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sng" strike="noStrike">
                          <a:effectLst/>
                          <a:hlinkClick r:id="rId26"/>
                        </a:rPr>
                        <a:t>nelson.cossa@enh.co.mz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Mozambique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2071132793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Marek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Elert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GAZ-SYSTEM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Mszczonowska 4, 02-337 Warsaw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(+) 48 22 220 15 43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u="none" strike="noStrike">
                          <a:effectLst/>
                        </a:rPr>
                        <a:t>48.885.890.553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27"/>
                        </a:rPr>
                        <a:t>marek.elert@gaz-system.pl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Poland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570675286"/>
                  </a:ext>
                </a:extLst>
              </a:tr>
              <a:tr h="871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Maciej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Chaczykowski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PW Technical  University of Warsaw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Nowowiejska 20, 00-653 Warsaw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 </a:t>
                      </a:r>
                      <a:endParaRPr lang="de-DE" sz="5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 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28"/>
                        </a:rPr>
                        <a:t>maciej.chaczykowski@pw.edu.pl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Poland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346029203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Gabriel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Sousa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GALP GAS NATURAL DISTRIBUIÇÃO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u="none" strike="noStrike">
                          <a:effectLst/>
                        </a:rPr>
                        <a:t>Rua Tomás da Fonseca, Torre C - 6º | 1600-209 Lisboa 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(351) 21 003 93 34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(351) 918 391 060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29"/>
                        </a:rPr>
                        <a:t>gabriel.sousa@ggnd.pt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Portugal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782389552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Mariana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Paiva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Mrs.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GALP GAS NATURAL DISTRIBUIÇÃO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u="none" strike="noStrike">
                          <a:effectLst/>
                        </a:rPr>
                        <a:t>Rua Tomás da Fonseca, Torre C - 6º | 1600-209 Lisboa 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 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(351) 961 921 574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mariana.paiva@ggnd.pt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Portugal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843957794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Ricardo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Moreira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REN PORTGÁS DISTRIBUIÇÃO, SA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u="none" strike="noStrike">
                          <a:effectLst/>
                        </a:rPr>
                        <a:t>Rua Linhas de torres 41, 4350-214 Porto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 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(351) 933 990 805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30"/>
                        </a:rPr>
                        <a:t>ricardo.moreira@ren.pt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Portugal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655612674"/>
                  </a:ext>
                </a:extLst>
              </a:tr>
              <a:tr h="871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Marek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Smatana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SPP- Distribution, a.s.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Plátennícka 2,82109, Bratislava, Slovakia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5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 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31"/>
                        </a:rPr>
                        <a:t>marek.smatana@spp-distribucia.sk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Slovakia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81526074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Taekyong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Song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Korea Gas Corporation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120, Cheomdan-ro, Dong-gu, Daegu, Republic of Korea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+82-32-810-+82-325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+82-10-5199-6259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u="sng" strike="noStrike">
                          <a:effectLst/>
                          <a:hlinkClick r:id="rId32"/>
                        </a:rPr>
                        <a:t>tysong@kogas.or.kr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Republic of Korea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855686697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Iman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Pishbin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Stedin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Blaak 8, 3011 TA Rotterdam 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088 896 3963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 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iman.pishbin2@stedin.net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The Netherlands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2822722778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Musa Cem 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Önal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GAZBİR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Tepe Prime Avenue B-Block Office 47 Mustafa Kemal-Cankaya-Ankara-Turkey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90-312-2666769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90-533-4091902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33"/>
                        </a:rPr>
                        <a:t>conal@gazbir.org.tr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Turkey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750409217"/>
                  </a:ext>
                </a:extLst>
              </a:tr>
              <a:tr h="1703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Tufan Can 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Sener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GAZBİR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Tepe Prime Avenue B-Block Office 47 Mustafa Kemal-Cankaya-Ankara-Turkey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90-312-2666769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90-533-6159995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  <a:hlinkClick r:id="rId34"/>
                        </a:rPr>
                        <a:t>tsener@gazbir.org.tr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Turkey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3952604925"/>
                  </a:ext>
                </a:extLst>
              </a:tr>
              <a:tr h="1570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Dennis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Jarnecke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GTI Energy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1700 S Mount Prospect Road, Des Plaines, IL 60018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+1 847-768-0943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>
                          <a:effectLst/>
                        </a:rPr>
                        <a:t>+1. 847-561-2954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sng" strike="noStrike">
                          <a:effectLst/>
                        </a:rPr>
                        <a:t>djarnecke@gti.energy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u="none" strike="noStrike" dirty="0">
                          <a:effectLst/>
                        </a:rPr>
                        <a:t>USA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1906138554"/>
                  </a:ext>
                </a:extLst>
              </a:tr>
              <a:tr h="86839"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Paul D.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Wehnert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Mr.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 dirty="0">
                          <a:effectLst/>
                        </a:rPr>
                        <a:t>Heath </a:t>
                      </a:r>
                      <a:r>
                        <a:rPr lang="de-DE" sz="500" u="none" strike="noStrike" dirty="0" err="1">
                          <a:effectLst/>
                        </a:rPr>
                        <a:t>Conuktants</a:t>
                      </a:r>
                      <a:r>
                        <a:rPr lang="de-DE" sz="500" u="none" strike="noStrike" dirty="0">
                          <a:effectLst/>
                        </a:rPr>
                        <a:t> Inc.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9030 MonHouston, Texas 77061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+1 713 8441391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>
                          <a:effectLst/>
                        </a:rPr>
                        <a:t>+1 713 2080411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sng" strike="noStrike">
                          <a:effectLst/>
                          <a:hlinkClick r:id="rId35"/>
                        </a:rPr>
                        <a:t>P.Wehnert@heathus.com</a:t>
                      </a:r>
                      <a:endParaRPr lang="de-DE" sz="5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u="none" strike="noStrike" dirty="0">
                          <a:effectLst/>
                        </a:rPr>
                        <a:t>USA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1" marR="3061" marT="3061" marB="0" anchor="ctr"/>
                </a:tc>
                <a:extLst>
                  <a:ext uri="{0D108BD9-81ED-4DB2-BD59-A6C34878D82A}">
                    <a16:rowId xmlns:a16="http://schemas.microsoft.com/office/drawing/2014/main" val="206627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89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263BDC3-81F1-9EE4-08D3-1517129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en-US" altLang="zh-CN"/>
          </a:p>
        </p:txBody>
      </p:sp>
      <p:sp>
        <p:nvSpPr>
          <p:cNvPr id="3" name="流程图: 联系 14">
            <a:extLst>
              <a:ext uri="{FF2B5EF4-FFF2-40B4-BE49-F238E27FC236}">
                <a16:creationId xmlns:a16="http://schemas.microsoft.com/office/drawing/2014/main" id="{C9A1582B-8B92-0657-B8D8-EEA7BE31A9AA}"/>
              </a:ext>
            </a:extLst>
          </p:cNvPr>
          <p:cNvSpPr/>
          <p:nvPr/>
        </p:nvSpPr>
        <p:spPr>
          <a:xfrm>
            <a:off x="2709331" y="2069292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19">
            <a:extLst>
              <a:ext uri="{FF2B5EF4-FFF2-40B4-BE49-F238E27FC236}">
                <a16:creationId xmlns:a16="http://schemas.microsoft.com/office/drawing/2014/main" id="{BDA5EAE9-E3A8-0A31-8A23-840393937E1F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889154" y="2169622"/>
            <a:ext cx="342900" cy="4921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 dirty="0">
                <a:solidFill>
                  <a:schemeClr val="bg1"/>
                </a:solidFill>
                <a:uFillTx/>
              </a:rPr>
              <a:t>3</a:t>
            </a:r>
          </a:p>
        </p:txBody>
      </p:sp>
      <p:sp>
        <p:nvSpPr>
          <p:cNvPr id="5" name="文本占位符 14">
            <a:extLst>
              <a:ext uri="{FF2B5EF4-FFF2-40B4-BE49-F238E27FC236}">
                <a16:creationId xmlns:a16="http://schemas.microsoft.com/office/drawing/2014/main" id="{6D29D386-F85E-5608-0E79-842E953EA0B7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875499" y="2050958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b="1" spc="100" dirty="0">
                <a:solidFill>
                  <a:srgbClr val="0066B3"/>
                </a:solidFill>
                <a:latin typeface="+mj-lt"/>
                <a:sym typeface="+mn-ea"/>
              </a:rPr>
              <a:t>Agenda</a:t>
            </a:r>
            <a:endParaRPr lang="en-GB" altLang="zh-C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5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86B3A0-FEFD-27D8-29F8-E721574F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en-US" altLang="zh-CN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1C1289B-CA97-7D9E-22CB-369F30AFF77B}"/>
              </a:ext>
            </a:extLst>
          </p:cNvPr>
          <p:cNvSpPr txBox="1">
            <a:spLocks/>
          </p:cNvSpPr>
          <p:nvPr/>
        </p:nvSpPr>
        <p:spPr>
          <a:xfrm>
            <a:off x="356870" y="384810"/>
            <a:ext cx="11516360" cy="7054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50" normalizeH="0" baseline="0">
                <a:solidFill>
                  <a:srgbClr val="0066B3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2800" dirty="0"/>
              <a:t>Agenda 1</a:t>
            </a:r>
            <a:r>
              <a:rPr lang="en-GB" altLang="zh-CN" sz="2800" baseline="30000" dirty="0"/>
              <a:t>st</a:t>
            </a:r>
            <a:r>
              <a:rPr lang="en-GB" altLang="zh-CN" sz="2800" dirty="0"/>
              <a:t> meeting IGU committee Distribution 2022 – 12 – 10</a:t>
            </a:r>
          </a:p>
        </p:txBody>
      </p:sp>
      <p:graphicFrame>
        <p:nvGraphicFramePr>
          <p:cNvPr id="6" name="Tabulka 1">
            <a:extLst>
              <a:ext uri="{FF2B5EF4-FFF2-40B4-BE49-F238E27FC236}">
                <a16:creationId xmlns:a16="http://schemas.microsoft.com/office/drawing/2014/main" id="{2D612175-5357-A52A-76F8-40A934E38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54886"/>
              </p:ext>
            </p:extLst>
          </p:nvPr>
        </p:nvGraphicFramePr>
        <p:xfrm>
          <a:off x="831273" y="898462"/>
          <a:ext cx="10174778" cy="5356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 – 13</a:t>
                      </a: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Committee Meeting – </a:t>
                      </a: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room „Philharmonie“ I &amp; II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	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09.00 – 09.10 Welcome and Opening (Jürgen)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09.10 – 09.20 Introductory round by members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09.20 – 09.40 Introductory Vice chair speech (Stéphane)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09.40 – 10.00 WGC 2025-Preparation Technical Program (Jürgen, Uwe)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 – 10.20 DVGW –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The German Challenge and Chance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replace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Gas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Hydrogen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10.20 – 10.40 Coffee break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10.40 – 11.00 Gas supply in difficult times (Jürgen)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 – 11.20 Methane emissions – a problem for the industry? (</a:t>
                      </a: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Klaus Peters, </a:t>
                      </a:r>
                      <a:r>
                        <a:rPr lang="en-US" sz="12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Westnetz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11.20 – 11.40 Innovative odorization techniques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Klaus Peters, </a:t>
                      </a:r>
                      <a:r>
                        <a:rPr lang="en-US" sz="12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Westnetz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11.40 – 12.00 Schedule IGU Committee Distribution, IGU-CC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 – 13.00 SG leaders overview (3x10 mins.)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da-DK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 1 - Make Grid Smarter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 2 - Support Hydrogen Economy 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SG 3 - Expand Innovation Ecosystem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 – 14</a:t>
                      </a: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Buffet Lunch 	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32322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 – 14.20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presentation: inn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vative valve techniques (</a:t>
                      </a:r>
                      <a:r>
                        <a:rPr lang="cs-CZ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Alexander Schneider, Böhmer Valves Company</a:t>
                      </a: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266806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 – 1</a:t>
                      </a: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Groups – rooms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Philharmonie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&amp; II (largest study group)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Philharmonie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Executive Boardroom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21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56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99D5C78-B99A-28F1-45AD-34B54D3E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en-US" altLang="zh-CN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1E08E8F-6D26-403D-7DC4-BED3B2B12030}"/>
              </a:ext>
            </a:extLst>
          </p:cNvPr>
          <p:cNvSpPr txBox="1">
            <a:spLocks/>
          </p:cNvSpPr>
          <p:nvPr/>
        </p:nvSpPr>
        <p:spPr>
          <a:xfrm>
            <a:off x="356870" y="384810"/>
            <a:ext cx="11516360" cy="7054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50" normalizeH="0" baseline="0">
                <a:solidFill>
                  <a:srgbClr val="0066B3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2800" dirty="0"/>
              <a:t>Agenda 1</a:t>
            </a:r>
            <a:r>
              <a:rPr lang="en-GB" altLang="zh-CN" sz="2800" baseline="30000" dirty="0"/>
              <a:t>st</a:t>
            </a:r>
            <a:r>
              <a:rPr lang="en-GB" altLang="zh-CN" sz="2800" dirty="0"/>
              <a:t> meeting IGU committee Distribution 2022 – 12 – 11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4120478-AA52-C053-9D7D-5A826B7B1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818845"/>
              </p:ext>
            </p:extLst>
          </p:nvPr>
        </p:nvGraphicFramePr>
        <p:xfrm>
          <a:off x="1008611" y="1490663"/>
          <a:ext cx="10174778" cy="207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07">
                  <a:extLst>
                    <a:ext uri="{9D8B030D-6E8A-4147-A177-3AD203B41FA5}">
                      <a16:colId xmlns:a16="http://schemas.microsoft.com/office/drawing/2014/main" val="1969033315"/>
                    </a:ext>
                  </a:extLst>
                </a:gridCol>
                <a:gridCol w="8537171">
                  <a:extLst>
                    <a:ext uri="{9D8B030D-6E8A-4147-A177-3AD203B41FA5}">
                      <a16:colId xmlns:a16="http://schemas.microsoft.com/office/drawing/2014/main" val="2433120018"/>
                    </a:ext>
                  </a:extLst>
                </a:gridCol>
              </a:tblGrid>
              <a:tr h="300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2022-11-11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9.00 – 13.00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 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Groups – rooms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Philharmonie I &amp; II (largest study group)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Philharmonie III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Executive Boardroom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154656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 – 14.00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Buffet Lunch 	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89475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 – 14.30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Plenary meeting: Wrap up, presentation of study group results</a:t>
                      </a: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32744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14.30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meeting, transfer to technical visit 	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83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7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346E50-4559-8FF0-CFE4-F9B78C2C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en-US" altLang="zh-CN"/>
          </a:p>
        </p:txBody>
      </p:sp>
      <p:sp>
        <p:nvSpPr>
          <p:cNvPr id="3" name="流程图: 联系 6">
            <a:extLst>
              <a:ext uri="{FF2B5EF4-FFF2-40B4-BE49-F238E27FC236}">
                <a16:creationId xmlns:a16="http://schemas.microsoft.com/office/drawing/2014/main" id="{FEC7A0CC-03DC-5198-F330-77D1B15A1AA0}"/>
              </a:ext>
            </a:extLst>
          </p:cNvPr>
          <p:cNvSpPr/>
          <p:nvPr/>
        </p:nvSpPr>
        <p:spPr>
          <a:xfrm>
            <a:off x="2709331" y="2866362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19">
            <a:extLst>
              <a:ext uri="{FF2B5EF4-FFF2-40B4-BE49-F238E27FC236}">
                <a16:creationId xmlns:a16="http://schemas.microsoft.com/office/drawing/2014/main" id="{8ED1BB74-7C91-C6AC-772F-4AD053732596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888518" y="2980662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 dirty="0">
                <a:solidFill>
                  <a:schemeClr val="bg1"/>
                </a:solidFill>
                <a:uFillTx/>
              </a:rPr>
              <a:t>4</a:t>
            </a:r>
          </a:p>
        </p:txBody>
      </p:sp>
      <p:sp>
        <p:nvSpPr>
          <p:cNvPr id="5" name="文本占位符 14">
            <a:extLst>
              <a:ext uri="{FF2B5EF4-FFF2-40B4-BE49-F238E27FC236}">
                <a16:creationId xmlns:a16="http://schemas.microsoft.com/office/drawing/2014/main" id="{FF6D7878-5057-248D-1208-D271957246E2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875499" y="2927877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dirty="0">
                <a:latin typeface="+mj-lt"/>
                <a:sym typeface="+mn-ea"/>
              </a:rPr>
              <a:t>Program</a:t>
            </a:r>
            <a:endParaRPr lang="en-GB" altLang="zh-C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29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7C61D24-CAA0-95A2-8233-A9A19F85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en-US" altLang="zh-CN"/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FA3CCE65-08B4-C4D8-AAC6-A57D0AAE29EA}"/>
              </a:ext>
            </a:extLst>
          </p:cNvPr>
          <p:cNvSpPr txBox="1"/>
          <p:nvPr/>
        </p:nvSpPr>
        <p:spPr>
          <a:xfrm>
            <a:off x="924237" y="393642"/>
            <a:ext cx="10177272" cy="557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340610" indent="-2340610"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2022-11-09, 17:40 h: 	Departure for welcome dinner from Sheraton hotel by taxi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0" indent="-2159000"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2022-11-09, 18:00 h:		Welcome dinner at restaurant “</a:t>
            </a:r>
            <a:r>
              <a:rPr lang="en-GB" i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Dampfe</a:t>
            </a:r>
            <a:r>
              <a:rPr lang="en-GB" i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Essen-</a:t>
            </a:r>
            <a:r>
              <a:rPr lang="en-GB" i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Borbeck</a:t>
            </a: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 Heinrich-</a:t>
            </a:r>
            <a:r>
              <a:rPr lang="en-GB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Brauns</a:t>
            </a: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-Str. 9 – 	15, 45355 Essen-</a:t>
            </a:r>
            <a:r>
              <a:rPr lang="en-GB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Borbeck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2022-11-10, 9:00 – 13:00 h:  	Committee meeting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2022-11-10, 13:00 – 14:00 h: Lunch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2022-11-10, 14:00 – 16:30 h: Study group meetings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2022-11-10, 17:15 – 18:15 h: Visit to </a:t>
            </a:r>
            <a:r>
              <a:rPr lang="en-GB" i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Folkwang</a:t>
            </a: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museum,  </a:t>
            </a:r>
            <a:r>
              <a:rPr lang="en-GB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Museumsplatz</a:t>
            </a: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 45128 Essen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(fine weather: short walk, bad weather: taxi from hotel)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2022-10-11, 18:30 h: 		Dinner at restaurant “</a:t>
            </a:r>
            <a:r>
              <a:rPr lang="en-GB" i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Tablo</a:t>
            </a: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GB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Huyssenallee</a:t>
            </a: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5, 45128 Essen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(fine weather: short walk, bad weather: taxi from hotel)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2022-11-11, 9:00 – 12:00 h:	Work in study groups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2340610" algn="l"/>
              </a:tabLs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2022-11-11, 12:00 – 13:00 h: Product presentations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2022-11-11, 13:00 – 14:00 h: Lunch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GB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2022-11-11, 14:00 – 14:30 h: Committee meeting: Wrap-up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47900" indent="-2247900">
              <a:spcAft>
                <a:spcPts val="400"/>
              </a:spcAft>
            </a:pPr>
            <a:r>
              <a:rPr lang="en-US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2022-11-11, 15:00 – 18:00 h:	Technical visit to “</a:t>
            </a:r>
            <a:r>
              <a:rPr lang="en-US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Gaswärme-Institut</a:t>
            </a:r>
            <a:r>
              <a:rPr lang="en-US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Hafenstraße</a:t>
            </a:r>
            <a:r>
              <a:rPr lang="en-US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101, 45356 Essen-</a:t>
            </a:r>
            <a:r>
              <a:rPr lang="en-US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Borbeck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9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0DD4259-A659-0F2C-2FD4-D0DCDBE7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17</a:t>
            </a:fld>
            <a:endParaRPr lang="en-US" altLang="zh-CN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B4EEF3-2C13-B09C-8379-05EA15FCF4D3}"/>
              </a:ext>
            </a:extLst>
          </p:cNvPr>
          <p:cNvSpPr txBox="1"/>
          <p:nvPr/>
        </p:nvSpPr>
        <p:spPr>
          <a:xfrm>
            <a:off x="654627" y="326567"/>
            <a:ext cx="10949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800" dirty="0">
                <a:solidFill>
                  <a:srgbClr val="0070C0"/>
                </a:solidFill>
              </a:rPr>
              <a:t>IGU committee Distribution 2022 – 2025: the study groups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0B1D610-7E4B-1505-324B-F13369589854}"/>
              </a:ext>
            </a:extLst>
          </p:cNvPr>
          <p:cNvSpPr txBox="1"/>
          <p:nvPr/>
        </p:nvSpPr>
        <p:spPr>
          <a:xfrm>
            <a:off x="787631" y="1311682"/>
            <a:ext cx="60973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cs-CZ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 1 - Make Grid Smarter 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da-DK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Leader: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da-DK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Objective: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da-DK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de-D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 2 - Support Hydrogen Economy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Leader: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Objective: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en-US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de-D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cs-CZ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 3 - Expand Innovation Ecosystem</a:t>
            </a:r>
            <a:endParaRPr lang="de-DE" sz="18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Leader: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de-DE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de-DE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46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D943D27-6B01-6D53-FD6F-47D0C68C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18</a:t>
            </a:fld>
            <a:endParaRPr lang="en-US" altLang="zh-CN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E0AC02A-AF2D-A219-53B7-5DA8F13188F6}"/>
              </a:ext>
            </a:extLst>
          </p:cNvPr>
          <p:cNvSpPr txBox="1"/>
          <p:nvPr/>
        </p:nvSpPr>
        <p:spPr>
          <a:xfrm>
            <a:off x="423949" y="326567"/>
            <a:ext cx="115214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b="1" dirty="0">
                <a:solidFill>
                  <a:srgbClr val="0070C0"/>
                </a:solidFill>
              </a:rPr>
              <a:t>Presentation: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The German Challenge and Chance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</a:rPr>
              <a:t>replace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 Gas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 Hydrogen</a:t>
            </a:r>
          </a:p>
          <a:p>
            <a:endParaRPr lang="en-GB" altLang="zh-CN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7DAA6439-F870-B956-A8F3-84C8E2E60D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41838"/>
              </p:ext>
            </p:extLst>
          </p:nvPr>
        </p:nvGraphicFramePr>
        <p:xfrm>
          <a:off x="3183602" y="1759064"/>
          <a:ext cx="4572000" cy="25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571967" imgH="2572796" progId="PowerPoint.Show.12">
                  <p:link updateAutomatic="1"/>
                </p:oleObj>
              </mc:Choice>
              <mc:Fallback>
                <p:oleObj name="Presentation" r:id="rId2" imgW="4571967" imgH="2572796" progId="PowerPoint.Show.12">
                  <p:link updateAutomatic="1"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7DAA6439-F870-B956-A8F3-84C8E2E60D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3602" y="1759064"/>
                        <a:ext cx="4572000" cy="257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487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CB0971-FF66-84FC-F9F8-DB60CB33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19</a:t>
            </a:fld>
            <a:endParaRPr lang="en-US" altLang="zh-CN"/>
          </a:p>
        </p:txBody>
      </p:sp>
      <p:pic>
        <p:nvPicPr>
          <p:cNvPr id="4" name="Grafik 3" descr="Ein Bild, das Tasse, Kaffee, Essen, Frühstück enthält.&#10;&#10;Automatisch generierte Beschreibung">
            <a:extLst>
              <a:ext uri="{FF2B5EF4-FFF2-40B4-BE49-F238E27FC236}">
                <a16:creationId xmlns:a16="http://schemas.microsoft.com/office/drawing/2014/main" id="{7BC7EAB5-767A-1C23-2FFE-F490DD49A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78221" y="2283255"/>
            <a:ext cx="3435557" cy="229149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DB711C7-1834-B54B-853F-DEE04B6D6AE4}"/>
              </a:ext>
            </a:extLst>
          </p:cNvPr>
          <p:cNvSpPr txBox="1"/>
          <p:nvPr/>
        </p:nvSpPr>
        <p:spPr>
          <a:xfrm>
            <a:off x="5473533" y="6692040"/>
            <a:ext cx="234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foto.wuestenigel.com/tasse-mit-gemahlenem-kaffee-geraspeltem-kaffee-auf-einem-loffel-und-kaffeebohnen-auf-schwarzem-untergrund-aus-der-vogelperspektive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/3.0/"/>
              </a:rPr>
              <a:t>CC BY</a:t>
            </a:r>
            <a:endParaRPr lang="de-DE" sz="90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16139BE-E4A3-42ED-9569-A38564C5BDE4}"/>
              </a:ext>
            </a:extLst>
          </p:cNvPr>
          <p:cNvSpPr txBox="1"/>
          <p:nvPr/>
        </p:nvSpPr>
        <p:spPr>
          <a:xfrm>
            <a:off x="1106424" y="685800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Coffee break</a:t>
            </a:r>
          </a:p>
        </p:txBody>
      </p:sp>
    </p:spTree>
    <p:extLst>
      <p:ext uri="{BB962C8B-B14F-4D97-AF65-F5344CB8AC3E}">
        <p14:creationId xmlns:p14="http://schemas.microsoft.com/office/powerpoint/2010/main" val="96282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56870" y="357448"/>
            <a:ext cx="11456035" cy="5673148"/>
          </a:xfrm>
        </p:spPr>
        <p:txBody>
          <a:bodyPr/>
          <a:lstStyle/>
          <a:p>
            <a:pPr marL="0" indent="0">
              <a:buNone/>
            </a:pPr>
            <a:r>
              <a:rPr lang="cs-CZ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hosted by: </a:t>
            </a:r>
          </a:p>
          <a:p>
            <a:pPr marL="0" indent="0">
              <a:buNone/>
            </a:pPr>
            <a:endParaRPr lang="zh-CN" altLang="en-US" dirty="0">
              <a:latin typeface="微软雅黑 (标题)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en-US" altLang="zh-CN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AA8F7A34-52A8-6DD1-3E32-5C3D0EF8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56" y="917424"/>
            <a:ext cx="3150290" cy="14862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07EBF65-D603-E2FA-12D5-53C3558EAA9E}"/>
              </a:ext>
            </a:extLst>
          </p:cNvPr>
          <p:cNvSpPr txBox="1"/>
          <p:nvPr/>
        </p:nvSpPr>
        <p:spPr>
          <a:xfrm>
            <a:off x="379095" y="3129455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kindly supported by: 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8E156A-1CFE-C238-1038-C7F8DEEFF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30" y="4005299"/>
            <a:ext cx="1926503" cy="11583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88B9992-127F-EAF3-64FC-F4FB71D0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20</a:t>
            </a:fld>
            <a:endParaRPr lang="en-US" altLang="zh-CN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81D8275-8E73-B45B-801A-E47114960A8F}"/>
              </a:ext>
            </a:extLst>
          </p:cNvPr>
          <p:cNvSpPr txBox="1"/>
          <p:nvPr/>
        </p:nvSpPr>
        <p:spPr>
          <a:xfrm>
            <a:off x="496913" y="251752"/>
            <a:ext cx="99189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Product presentation: </a:t>
            </a:r>
            <a:r>
              <a:rPr lang="de-DE" altLang="zh-C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</a:t>
            </a: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vative </a:t>
            </a: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alve </a:t>
            </a: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echniques </a:t>
            </a:r>
            <a:endParaRPr lang="de-DE" sz="28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Alexander Schneider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00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03569EB-CBA4-8EBA-0ACE-E85C3E95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21</a:t>
            </a:fld>
            <a:endParaRPr lang="en-US" altLang="zh-CN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5B9E94-9691-D116-EDC3-E00306DE996E}"/>
              </a:ext>
            </a:extLst>
          </p:cNvPr>
          <p:cNvSpPr txBox="1"/>
          <p:nvPr/>
        </p:nvSpPr>
        <p:spPr>
          <a:xfrm>
            <a:off x="837507" y="463496"/>
            <a:ext cx="909620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800" b="1" dirty="0">
                <a:solidFill>
                  <a:schemeClr val="accent1">
                    <a:lumMod val="75000"/>
                  </a:schemeClr>
                </a:solidFill>
              </a:rPr>
              <a:t>Presentation: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 supply in difficult times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Jürgen Grönner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altLang="zh-CN" sz="1800" b="1" dirty="0">
                <a:solidFill>
                  <a:srgbClr val="0070C0"/>
                </a:solidFill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87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9CC8503-5A54-9D3D-3982-EB1D9D4F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22</a:t>
            </a:fld>
            <a:endParaRPr lang="en-US" altLang="zh-CN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46DCBE-5AB6-8CDC-2504-43F27B9AE1F7}"/>
              </a:ext>
            </a:extLst>
          </p:cNvPr>
          <p:cNvSpPr txBox="1"/>
          <p:nvPr/>
        </p:nvSpPr>
        <p:spPr>
          <a:xfrm>
            <a:off x="529937" y="567636"/>
            <a:ext cx="109333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800" b="1" dirty="0">
                <a:solidFill>
                  <a:schemeClr val="accent1">
                    <a:lumMod val="75000"/>
                  </a:schemeClr>
                </a:solidFill>
              </a:rPr>
              <a:t>Presentation: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Methane emissions – a problem for the industry?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Klaus Peters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60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FAEE40-E844-BA1F-CFB1-1028ED07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23</a:t>
            </a:fld>
            <a:endParaRPr lang="en-US" altLang="zh-CN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E54DDFD-CFA8-E129-675A-3357CEBD393F}"/>
              </a:ext>
            </a:extLst>
          </p:cNvPr>
          <p:cNvSpPr txBox="1"/>
          <p:nvPr/>
        </p:nvSpPr>
        <p:spPr>
          <a:xfrm>
            <a:off x="496684" y="224135"/>
            <a:ext cx="106008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Presentation: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 odorization techniques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Klaus Peters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17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C1ACE17-126E-6B2F-3ED1-ECC3F227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24</a:t>
            </a:fld>
            <a:endParaRPr lang="en-US" altLang="zh-CN"/>
          </a:p>
        </p:txBody>
      </p:sp>
      <p:sp>
        <p:nvSpPr>
          <p:cNvPr id="3" name="流程图: 联系 4">
            <a:extLst>
              <a:ext uri="{FF2B5EF4-FFF2-40B4-BE49-F238E27FC236}">
                <a16:creationId xmlns:a16="http://schemas.microsoft.com/office/drawing/2014/main" id="{005D9430-D13E-A97D-2A8A-3688CE58AB7D}"/>
              </a:ext>
            </a:extLst>
          </p:cNvPr>
          <p:cNvSpPr/>
          <p:nvPr/>
        </p:nvSpPr>
        <p:spPr>
          <a:xfrm>
            <a:off x="2673577" y="2790479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19">
            <a:extLst>
              <a:ext uri="{FF2B5EF4-FFF2-40B4-BE49-F238E27FC236}">
                <a16:creationId xmlns:a16="http://schemas.microsoft.com/office/drawing/2014/main" id="{0A5F2EA7-9F53-3E89-E6A8-7F8FFEBEA1AF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852764" y="2904144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 dirty="0">
                <a:solidFill>
                  <a:schemeClr val="bg1"/>
                </a:solidFill>
                <a:uFillTx/>
              </a:rPr>
              <a:t>5</a:t>
            </a:r>
          </a:p>
        </p:txBody>
      </p:sp>
      <p:sp>
        <p:nvSpPr>
          <p:cNvPr id="5" name="文本占位符 14">
            <a:extLst>
              <a:ext uri="{FF2B5EF4-FFF2-40B4-BE49-F238E27FC236}">
                <a16:creationId xmlns:a16="http://schemas.microsoft.com/office/drawing/2014/main" id="{12FFCD17-A7EF-D50E-97EF-E4437B53B39B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872418" y="2827183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dirty="0">
                <a:latin typeface="+mj-lt"/>
                <a:sym typeface="+mn-ea"/>
              </a:rPr>
              <a:t>Schedule 2022 – 2025</a:t>
            </a:r>
          </a:p>
          <a:p>
            <a:pPr lvl="0"/>
            <a:endParaRPr lang="en-GB" altLang="zh-CN" sz="3200" dirty="0">
              <a:latin typeface="微软雅黑 (标题)"/>
            </a:endParaRPr>
          </a:p>
        </p:txBody>
      </p:sp>
    </p:spTree>
    <p:extLst>
      <p:ext uri="{BB962C8B-B14F-4D97-AF65-F5344CB8AC3E}">
        <p14:creationId xmlns:p14="http://schemas.microsoft.com/office/powerpoint/2010/main" val="3732007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05AAA9-ACAB-DF4B-C998-88E92813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25</a:t>
            </a:fld>
            <a:endParaRPr lang="en-US" altLang="zh-CN"/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A9276E33-17F7-817F-20CA-1C6B80DE4ED0}"/>
              </a:ext>
            </a:extLst>
          </p:cNvPr>
          <p:cNvSpPr txBox="1"/>
          <p:nvPr/>
        </p:nvSpPr>
        <p:spPr>
          <a:xfrm>
            <a:off x="1681202" y="313330"/>
            <a:ext cx="72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ko-KR" sz="2800" b="1" dirty="0">
                <a:solidFill>
                  <a:srgbClr val="0079B3"/>
                </a:solidFill>
                <a:latin typeface="Calibri" pitchFamily="34" charset="0"/>
                <a:ea typeface="HY헤드라인M" pitchFamily="18" charset="-127"/>
              </a:rPr>
              <a:t>Meetings of the Distribution Committee</a:t>
            </a: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573FB14E-305A-0C7B-DDEF-57E8D9BFD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44414"/>
              </p:ext>
            </p:extLst>
          </p:nvPr>
        </p:nvGraphicFramePr>
        <p:xfrm>
          <a:off x="1393170" y="961402"/>
          <a:ext cx="8712969" cy="48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49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GB" altLang="ko-KR" sz="1600" noProof="0">
                          <a:latin typeface="Calibri" pitchFamily="34" charset="0"/>
                        </a:rPr>
                        <a:t>Year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GB" altLang="ko-KR" sz="1800" noProof="0">
                          <a:latin typeface="Calibri" pitchFamily="34" charset="0"/>
                        </a:rPr>
                        <a:t>CC Meeting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noProof="0">
                          <a:latin typeface="Calibri" pitchFamily="34" charset="0"/>
                        </a:rPr>
                        <a:t>D</a:t>
                      </a:r>
                      <a:r>
                        <a:rPr lang="en-GB" altLang="ko-KR" sz="1800" baseline="0" noProof="0">
                          <a:latin typeface="Calibri" pitchFamily="34" charset="0"/>
                        </a:rPr>
                        <a:t>C Meeting</a:t>
                      </a:r>
                      <a:endParaRPr lang="en-GB" altLang="ko-KR" sz="1800" noProof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35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600" b="1" noProof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Date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Place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Date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Place (tbc)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53"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600" b="1" noProof="0">
                          <a:latin typeface="Calibri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600" b="1" noProof="0">
                          <a:latin typeface="Calibri" pitchFamily="34" charset="0"/>
                        </a:rPr>
                        <a:t>25 Oct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 dirty="0">
                          <a:latin typeface="Calibri" pitchFamily="34" charset="0"/>
                        </a:rPr>
                        <a:t>Lima, Peru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latin typeface="Calibri" pitchFamily="34" charset="0"/>
                        </a:rPr>
                        <a:t>09 – 11 November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 err="1">
                          <a:latin typeface="Calibri" pitchFamily="34" charset="0"/>
                        </a:rPr>
                        <a:t>Essen</a:t>
                      </a:r>
                      <a:r>
                        <a:rPr lang="en-GB" altLang="ko-KR" sz="1600" b="1" noProof="0">
                          <a:latin typeface="Calibri" pitchFamily="34" charset="0"/>
                        </a:rPr>
                        <a:t>, Germany</a:t>
                      </a:r>
                      <a:endParaRPr lang="en-GB" altLang="ko-KR" sz="1600" b="1" noProof="0" dirty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08"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600" b="1" noProof="0">
                          <a:latin typeface="Calibri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600" b="1" baseline="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50" charset="-127"/>
                          <a:cs typeface="Calibri" panose="020F0502020204030204" pitchFamily="34" charset="0"/>
                        </a:rPr>
                        <a:t>April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 dirty="0">
                          <a:latin typeface="Calibri" pitchFamily="34" charset="0"/>
                        </a:rPr>
                        <a:t>Brussels, Belgium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latin typeface="Calibri" pitchFamily="34" charset="0"/>
                        </a:rPr>
                        <a:t>March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 dirty="0" err="1">
                          <a:latin typeface="Calibri" pitchFamily="34" charset="0"/>
                        </a:rPr>
                        <a:t>Lisboa</a:t>
                      </a:r>
                      <a:r>
                        <a:rPr lang="en-GB" altLang="ko-KR" sz="1600" b="1" noProof="0">
                          <a:latin typeface="Calibri" pitchFamily="34" charset="0"/>
                        </a:rPr>
                        <a:t>, Portugal</a:t>
                      </a:r>
                      <a:endParaRPr lang="en-GB" altLang="ko-KR" sz="1600" b="1" noProof="0" dirty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105">
                <a:tc>
                  <a:txBody>
                    <a:bodyPr/>
                    <a:lstStyle/>
                    <a:p>
                      <a:pPr algn="ctr" latinLnBrk="1"/>
                      <a:endParaRPr lang="en-GB" altLang="ko-KR" sz="1600" b="1" noProof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600" b="1" baseline="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50" charset="-127"/>
                          <a:cs typeface="Calibri" panose="020F0502020204030204" pitchFamily="34" charset="0"/>
                        </a:rPr>
                        <a:t>October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latin typeface="Calibri" pitchFamily="34" charset="0"/>
                        </a:rPr>
                        <a:t>Australia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latin typeface="Calibri" pitchFamily="34" charset="0"/>
                        </a:rPr>
                        <a:t>September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ko-KR" sz="1600" b="1" noProof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105"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600" b="1" noProof="0">
                          <a:latin typeface="Calibri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600" b="1" baseline="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50" charset="-127"/>
                          <a:cs typeface="Calibri" panose="020F0502020204030204" pitchFamily="34" charset="0"/>
                        </a:rPr>
                        <a:t>April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latin typeface="Calibri" pitchFamily="34" charset="0"/>
                        </a:rPr>
                        <a:t>Turkey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latin typeface="Calibri" pitchFamily="34" charset="0"/>
                        </a:rPr>
                        <a:t>March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ko-KR" sz="1600" b="1" noProof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105">
                <a:tc>
                  <a:txBody>
                    <a:bodyPr/>
                    <a:lstStyle/>
                    <a:p>
                      <a:pPr algn="ctr" latinLnBrk="1"/>
                      <a:endParaRPr lang="en-GB" altLang="ko-KR" sz="1600" b="1" noProof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baseline="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50" charset="-127"/>
                          <a:cs typeface="Calibri" panose="020F0502020204030204" pitchFamily="34" charset="0"/>
                        </a:rPr>
                        <a:t>October</a:t>
                      </a:r>
                      <a:endParaRPr lang="en-GB" altLang="ko-KR" sz="1600" b="1" noProof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50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latin typeface="Calibri" pitchFamily="34" charset="0"/>
                        </a:rPr>
                        <a:t>Egypt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latin typeface="Calibri" pitchFamily="34" charset="0"/>
                        </a:rPr>
                        <a:t>September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ko-KR" sz="1600" b="1" noProof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105"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600" b="1" noProof="0">
                          <a:latin typeface="Calibri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baseline="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50" charset="-127"/>
                          <a:cs typeface="Calibri" panose="020F0502020204030204" pitchFamily="34" charset="0"/>
                        </a:rPr>
                        <a:t>March</a:t>
                      </a:r>
                      <a:endParaRPr lang="en-GB" altLang="ko-KR" sz="1600" b="1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Arial Unicode MS" pitchFamily="50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latin typeface="Calibri" pitchFamily="34" charset="0"/>
                        </a:rPr>
                        <a:t>Malaysia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latin typeface="Calibri" pitchFamily="34" charset="0"/>
                        </a:rPr>
                        <a:t>February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ko-KR" sz="1600" b="1" noProof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105">
                <a:tc>
                  <a:txBody>
                    <a:bodyPr/>
                    <a:lstStyle/>
                    <a:p>
                      <a:pPr algn="ctr" latinLnBrk="1"/>
                      <a:endParaRPr lang="en-GB" altLang="ko-KR" sz="1600" b="1" noProof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600" b="1" noProof="0">
                          <a:latin typeface="Calibri" pitchFamily="34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latin typeface="Calibri" pitchFamily="34" charset="0"/>
                        </a:rPr>
                        <a:t>WGC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="1" noProof="0">
                          <a:latin typeface="Calibri" pitchFamily="34" charset="0"/>
                        </a:rPr>
                        <a:t>Beijing, 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ko-KR" sz="1600" b="1" noProof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ko-KR" sz="1600" b="1" noProof="0" dirty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39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65312C-C627-177E-F5EF-DDEC6DAA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26</a:t>
            </a:fld>
            <a:endParaRPr lang="en-US" altLang="zh-CN"/>
          </a:p>
        </p:txBody>
      </p:sp>
      <p:sp>
        <p:nvSpPr>
          <p:cNvPr id="3" name="流程图: 联系 15">
            <a:extLst>
              <a:ext uri="{FF2B5EF4-FFF2-40B4-BE49-F238E27FC236}">
                <a16:creationId xmlns:a16="http://schemas.microsoft.com/office/drawing/2014/main" id="{B7D8F98D-C143-B33A-E038-0485C113E0F0}"/>
              </a:ext>
            </a:extLst>
          </p:cNvPr>
          <p:cNvSpPr/>
          <p:nvPr/>
        </p:nvSpPr>
        <p:spPr>
          <a:xfrm>
            <a:off x="2788147" y="2727960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" name="文本占位符 14">
            <a:extLst>
              <a:ext uri="{FF2B5EF4-FFF2-40B4-BE49-F238E27FC236}">
                <a16:creationId xmlns:a16="http://schemas.microsoft.com/office/drawing/2014/main" id="{6408A584-ED7A-C77E-E2E8-F7321515BB44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025124" y="2762885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dirty="0">
                <a:latin typeface="+mj-lt"/>
                <a:sym typeface="+mn-ea"/>
              </a:rPr>
              <a:t>Split into study groups</a:t>
            </a:r>
            <a:endParaRPr lang="en-GB" altLang="zh-C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2463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5FE79F5-7016-91BA-4633-4D8012B8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27</a:t>
            </a:fld>
            <a:endParaRPr lang="en-US" altLang="zh-CN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39ADA7-DF53-17DD-F468-DBC256F269A8}"/>
              </a:ext>
            </a:extLst>
          </p:cNvPr>
          <p:cNvSpPr txBox="1"/>
          <p:nvPr/>
        </p:nvSpPr>
        <p:spPr>
          <a:xfrm>
            <a:off x="839586" y="456396"/>
            <a:ext cx="885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 up, presentation of study group results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4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A7C533-845A-85E3-FF1A-E89A6FF5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28</a:t>
            </a:fld>
            <a:endParaRPr lang="en-US" altLang="zh-CN"/>
          </a:p>
        </p:txBody>
      </p:sp>
      <p:sp>
        <p:nvSpPr>
          <p:cNvPr id="3" name="流程图: 联系 15">
            <a:extLst>
              <a:ext uri="{FF2B5EF4-FFF2-40B4-BE49-F238E27FC236}">
                <a16:creationId xmlns:a16="http://schemas.microsoft.com/office/drawing/2014/main" id="{2677D114-6252-534A-1187-ECF0D146FD7F}"/>
              </a:ext>
            </a:extLst>
          </p:cNvPr>
          <p:cNvSpPr/>
          <p:nvPr/>
        </p:nvSpPr>
        <p:spPr>
          <a:xfrm>
            <a:off x="2663455" y="2833113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" name="文本占位符 14">
            <a:extLst>
              <a:ext uri="{FF2B5EF4-FFF2-40B4-BE49-F238E27FC236}">
                <a16:creationId xmlns:a16="http://schemas.microsoft.com/office/drawing/2014/main" id="{288BF0C3-EB8B-B75A-A805-9C58168DA569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684303" y="2868038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dirty="0" err="1">
                <a:latin typeface="+mj-lt"/>
                <a:sym typeface="+mn-ea"/>
              </a:rPr>
              <a:t>A.o.B.</a:t>
            </a:r>
            <a:r>
              <a:rPr lang="en-GB" altLang="zh-CN" sz="3200" dirty="0">
                <a:latin typeface="+mj-lt"/>
                <a:sym typeface="+mn-ea"/>
              </a:rPr>
              <a:t>/End of meeting</a:t>
            </a:r>
            <a:endParaRPr lang="en-GB" altLang="zh-C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4050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联系 1"/>
          <p:cNvSpPr/>
          <p:nvPr userDrawn="1"/>
        </p:nvSpPr>
        <p:spPr>
          <a:xfrm>
            <a:off x="2709332" y="325582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联系 14"/>
          <p:cNvSpPr/>
          <p:nvPr userDrawn="1"/>
        </p:nvSpPr>
        <p:spPr>
          <a:xfrm>
            <a:off x="2709331" y="2069292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联系 15"/>
          <p:cNvSpPr/>
          <p:nvPr userDrawn="1"/>
        </p:nvSpPr>
        <p:spPr>
          <a:xfrm>
            <a:off x="2676657" y="4438218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888519" y="441787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 dirty="0">
                <a:solidFill>
                  <a:schemeClr val="bg1"/>
                </a:solidFill>
                <a:uFillTx/>
              </a:rPr>
              <a:t>1</a:t>
            </a:r>
          </a:p>
        </p:txBody>
      </p:sp>
      <p:sp>
        <p:nvSpPr>
          <p:cNvPr id="5" name="流程图: 联系 4"/>
          <p:cNvSpPr/>
          <p:nvPr userDrawn="1"/>
        </p:nvSpPr>
        <p:spPr>
          <a:xfrm>
            <a:off x="2676657" y="3638377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联系 6"/>
          <p:cNvSpPr/>
          <p:nvPr userDrawn="1"/>
        </p:nvSpPr>
        <p:spPr>
          <a:xfrm>
            <a:off x="2709331" y="2866362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联系 7"/>
          <p:cNvSpPr/>
          <p:nvPr userDrawn="1"/>
        </p:nvSpPr>
        <p:spPr>
          <a:xfrm>
            <a:off x="2709332" y="1194262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占位符 19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888519" y="1309832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>
                <a:solidFill>
                  <a:schemeClr val="bg1"/>
                </a:solidFill>
                <a:uFillTx/>
              </a:rPr>
              <a:t>2</a:t>
            </a:r>
          </a:p>
        </p:txBody>
      </p:sp>
      <p:sp>
        <p:nvSpPr>
          <p:cNvPr id="22" name="文本占位符 19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889154" y="2169622"/>
            <a:ext cx="342900" cy="4921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 dirty="0">
                <a:solidFill>
                  <a:schemeClr val="bg1"/>
                </a:solidFill>
                <a:uFillTx/>
              </a:rPr>
              <a:t>3</a:t>
            </a:r>
          </a:p>
        </p:txBody>
      </p:sp>
      <p:sp>
        <p:nvSpPr>
          <p:cNvPr id="24" name="文本占位符 19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888518" y="2980662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 dirty="0">
                <a:solidFill>
                  <a:schemeClr val="bg1"/>
                </a:solidFill>
                <a:uFillTx/>
              </a:rPr>
              <a:t>4</a:t>
            </a:r>
          </a:p>
        </p:txBody>
      </p:sp>
      <p:sp>
        <p:nvSpPr>
          <p:cNvPr id="25" name="文本占位符 19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855844" y="3752042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 dirty="0">
                <a:solidFill>
                  <a:schemeClr val="bg1"/>
                </a:solidFill>
                <a:uFillTx/>
              </a:rPr>
              <a:t>5</a:t>
            </a:r>
          </a:p>
        </p:txBody>
      </p:sp>
      <p:sp>
        <p:nvSpPr>
          <p:cNvPr id="26" name="文本占位符 19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855844" y="4513465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endParaRPr lang="en-US" altLang="zh-CN" spc="0" dirty="0">
              <a:solidFill>
                <a:schemeClr val="bg1"/>
              </a:solidFill>
              <a:uFillTx/>
            </a:endParaRPr>
          </a:p>
        </p:txBody>
      </p:sp>
      <p:sp>
        <p:nvSpPr>
          <p:cNvPr id="21" name="文本占位符 19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3875499" y="259542"/>
            <a:ext cx="6734609" cy="666115"/>
          </a:xfrm>
          <a:prstGeom prst="rect">
            <a:avLst/>
          </a:prstGeom>
        </p:spPr>
        <p:txBody>
          <a:bodyPr vert="horz" lIns="90000" tIns="46800" rIns="90000" bIns="46800" rtlCol="0" anchor="ctr"/>
          <a:lstStyle/>
          <a:p>
            <a:r>
              <a:rPr lang="en-GB" altLang="zh-CN" sz="3200" b="1" spc="100" dirty="0">
                <a:solidFill>
                  <a:srgbClr val="0066B3"/>
                </a:solidFill>
                <a:latin typeface="+mj-lt"/>
                <a:sym typeface="+mn-ea"/>
              </a:rPr>
              <a:t>Opening/Welcome</a:t>
            </a:r>
          </a:p>
        </p:txBody>
      </p:sp>
      <p:sp>
        <p:nvSpPr>
          <p:cNvPr id="23" name="文本占位符 14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3875504" y="1186565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dirty="0">
                <a:latin typeface="+mj-lt"/>
                <a:sym typeface="+mn-ea"/>
              </a:rPr>
              <a:t>Introduction of participants</a:t>
            </a:r>
            <a:endParaRPr lang="en-GB" altLang="zh-CN" sz="3200" dirty="0">
              <a:latin typeface="+mj-lt"/>
            </a:endParaRPr>
          </a:p>
        </p:txBody>
      </p:sp>
      <p:sp>
        <p:nvSpPr>
          <p:cNvPr id="29" name="文本占位符 14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3875499" y="2050958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b="1" spc="100" dirty="0">
                <a:solidFill>
                  <a:srgbClr val="0066B3"/>
                </a:solidFill>
                <a:latin typeface="+mj-lt"/>
                <a:sym typeface="+mn-ea"/>
              </a:rPr>
              <a:t>Agenda</a:t>
            </a:r>
            <a:endParaRPr lang="en-GB" altLang="zh-CN" sz="3200" dirty="0">
              <a:latin typeface="+mj-lt"/>
            </a:endParaRPr>
          </a:p>
        </p:txBody>
      </p:sp>
      <p:sp>
        <p:nvSpPr>
          <p:cNvPr id="30" name="文本占位符 14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3875499" y="2927877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dirty="0">
                <a:latin typeface="+mj-lt"/>
                <a:sym typeface="+mn-ea"/>
              </a:rPr>
              <a:t>Program</a:t>
            </a:r>
            <a:endParaRPr lang="en-GB" altLang="zh-CN" sz="3200" dirty="0">
              <a:latin typeface="+mj-lt"/>
            </a:endParaRPr>
          </a:p>
        </p:txBody>
      </p:sp>
      <p:sp>
        <p:nvSpPr>
          <p:cNvPr id="31" name="文本占位符 14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3875497" y="4573792"/>
            <a:ext cx="7645943" cy="66611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dirty="0">
                <a:latin typeface="+mj-lt"/>
                <a:sym typeface="+mn-ea"/>
              </a:rPr>
              <a:t>Dates and places for next meeting(s)</a:t>
            </a:r>
            <a:endParaRPr lang="en-GB" altLang="zh-CN" sz="3200" dirty="0">
              <a:latin typeface="+mj-lt"/>
            </a:endParaRPr>
          </a:p>
        </p:txBody>
      </p:sp>
      <p:sp>
        <p:nvSpPr>
          <p:cNvPr id="32" name="文本占位符 14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3875498" y="3675081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dirty="0">
                <a:latin typeface="+mj-lt"/>
                <a:sym typeface="+mn-ea"/>
              </a:rPr>
              <a:t>Schedule 2022 – 2025</a:t>
            </a:r>
          </a:p>
          <a:p>
            <a:pPr lvl="0"/>
            <a:endParaRPr lang="en-GB" altLang="zh-CN" sz="3200" dirty="0">
              <a:latin typeface="微软雅黑 (标题)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half" idx="22"/>
          </p:nvPr>
        </p:nvSpPr>
        <p:spPr>
          <a:xfrm>
            <a:off x="2855844" y="4504690"/>
            <a:ext cx="343535" cy="46926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" name="流程图: 联系 15">
            <a:extLst>
              <a:ext uri="{FF2B5EF4-FFF2-40B4-BE49-F238E27FC236}">
                <a16:creationId xmlns:a16="http://schemas.microsoft.com/office/drawing/2014/main" id="{1DBF7185-50D9-5878-3C13-D8BD5A708110}"/>
              </a:ext>
            </a:extLst>
          </p:cNvPr>
          <p:cNvSpPr/>
          <p:nvPr/>
        </p:nvSpPr>
        <p:spPr>
          <a:xfrm>
            <a:off x="2663456" y="5148033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8" name="文本占位符 14">
            <a:extLst>
              <a:ext uri="{FF2B5EF4-FFF2-40B4-BE49-F238E27FC236}">
                <a16:creationId xmlns:a16="http://schemas.microsoft.com/office/drawing/2014/main" id="{C6CDAF80-2EA1-EB3B-FF7A-ABCB1B16C18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3875496" y="5958352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dirty="0" err="1">
                <a:latin typeface="+mj-lt"/>
                <a:sym typeface="+mn-ea"/>
              </a:rPr>
              <a:t>A.o.B.</a:t>
            </a:r>
            <a:r>
              <a:rPr lang="en-GB" altLang="zh-CN" sz="3200" dirty="0">
                <a:latin typeface="+mj-lt"/>
                <a:sym typeface="+mn-ea"/>
              </a:rPr>
              <a:t>/End of meeting</a:t>
            </a:r>
            <a:endParaRPr lang="en-GB" altLang="zh-CN" sz="3200" dirty="0">
              <a:latin typeface="+mj-lt"/>
            </a:endParaRPr>
          </a:p>
        </p:txBody>
      </p:sp>
      <p:sp>
        <p:nvSpPr>
          <p:cNvPr id="34" name="流程图: 联系 15">
            <a:extLst>
              <a:ext uri="{FF2B5EF4-FFF2-40B4-BE49-F238E27FC236}">
                <a16:creationId xmlns:a16="http://schemas.microsoft.com/office/drawing/2014/main" id="{3778A0FC-AF99-D088-48D6-F3B2729EEA74}"/>
              </a:ext>
            </a:extLst>
          </p:cNvPr>
          <p:cNvSpPr/>
          <p:nvPr/>
        </p:nvSpPr>
        <p:spPr>
          <a:xfrm>
            <a:off x="2663455" y="5917135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5" name="文本占位符 14">
            <a:extLst>
              <a:ext uri="{FF2B5EF4-FFF2-40B4-BE49-F238E27FC236}">
                <a16:creationId xmlns:a16="http://schemas.microsoft.com/office/drawing/2014/main" id="{87831BF0-0E14-C7C8-EB78-9778929F3A1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3875495" y="5252174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dirty="0">
                <a:latin typeface="+mj-lt"/>
                <a:sym typeface="+mn-ea"/>
              </a:rPr>
              <a:t>Split into study groups</a:t>
            </a:r>
            <a:endParaRPr lang="en-GB" altLang="zh-CN" sz="32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占位符 1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06476" y="907763"/>
            <a:ext cx="6734609" cy="666115"/>
          </a:xfrm>
          <a:prstGeom prst="rect">
            <a:avLst/>
          </a:prstGeom>
        </p:spPr>
        <p:txBody>
          <a:bodyPr vert="horz" lIns="90000" tIns="46800" rIns="90000" bIns="46800" rtlCol="0" anchor="ctr"/>
          <a:lstStyle/>
          <a:p>
            <a:r>
              <a:rPr lang="en-GB" altLang="zh-CN" sz="2400" b="1" spc="100" dirty="0">
                <a:solidFill>
                  <a:srgbClr val="0066B3"/>
                </a:solidFill>
                <a:latin typeface="微软雅黑 (标题)"/>
              </a:rPr>
              <a:t>1. </a:t>
            </a:r>
            <a:r>
              <a:rPr lang="en-GB" altLang="zh-CN" sz="24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Jürgen Grönner (Chair)</a:t>
            </a:r>
          </a:p>
        </p:txBody>
      </p:sp>
      <p:sp>
        <p:nvSpPr>
          <p:cNvPr id="9" name="文本占位符 1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006475" y="1481759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dirty="0">
                <a:latin typeface="微软雅黑 (标题)"/>
              </a:rPr>
              <a:t>2. </a:t>
            </a:r>
            <a:r>
              <a:rPr lang="en-GB" altLang="zh-CN" dirty="0">
                <a:latin typeface="微软雅黑 (标题)"/>
                <a:sym typeface="+mn-ea"/>
              </a:rPr>
              <a:t>All</a:t>
            </a:r>
            <a:endParaRPr lang="en-GB" altLang="zh-CN" dirty="0">
              <a:latin typeface="微软雅黑 (标题)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4884255" y="6324600"/>
            <a:ext cx="2172970" cy="316865"/>
          </a:xfr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4</a:t>
            </a:fld>
            <a:endParaRPr lang="en-US" altLang="zh-CN" dirty="0"/>
          </a:p>
        </p:txBody>
      </p:sp>
      <p:sp>
        <p:nvSpPr>
          <p:cNvPr id="10" name="文本占位符 19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929380" y="309245"/>
            <a:ext cx="2843530" cy="543560"/>
          </a:xfrm>
          <a:prstGeom prst="rect">
            <a:avLst/>
          </a:prstGeom>
        </p:spPr>
        <p:txBody>
          <a:bodyPr vert="horz" lIns="90000" tIns="46800" rIns="90000" bIns="46800" rtlCol="0" anchor="ctr"/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 algn="l" fontAlgn="auto"/>
            <a:r>
              <a:rPr lang="en-GB" altLang="zh-CN" dirty="0">
                <a:latin typeface="微软雅黑 (标题)"/>
              </a:rPr>
              <a:t>Moderated by </a:t>
            </a:r>
          </a:p>
        </p:txBody>
      </p:sp>
      <p:sp>
        <p:nvSpPr>
          <p:cNvPr id="15" name="文本占位符 1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006470" y="2055755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dirty="0">
                <a:latin typeface="微软雅黑 (标题)"/>
              </a:rPr>
              <a:t>3. </a:t>
            </a:r>
            <a:r>
              <a:rPr lang="en-GB" altLang="zh-CN" dirty="0">
                <a:latin typeface="微软雅黑 (标题)"/>
                <a:sym typeface="+mn-ea"/>
              </a:rPr>
              <a:t>Jürgen Grönner/Uwe Klaas</a:t>
            </a:r>
            <a:endParaRPr lang="en-GB" altLang="zh-CN" dirty="0">
              <a:latin typeface="微软雅黑 (标题)"/>
            </a:endParaRPr>
          </a:p>
        </p:txBody>
      </p:sp>
      <p:sp>
        <p:nvSpPr>
          <p:cNvPr id="16" name="文本占位符 14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006470" y="2629751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dirty="0">
                <a:latin typeface="微软雅黑 (标题)"/>
              </a:rPr>
              <a:t>4. </a:t>
            </a:r>
            <a:r>
              <a:rPr lang="en-GB" altLang="zh-CN" dirty="0">
                <a:latin typeface="微软雅黑 (标题)"/>
                <a:sym typeface="+mn-ea"/>
              </a:rPr>
              <a:t>Jürgen Grönner</a:t>
            </a:r>
            <a:endParaRPr lang="en-GB" altLang="zh-CN" dirty="0">
              <a:latin typeface="微软雅黑 (标题)"/>
            </a:endParaRPr>
          </a:p>
        </p:txBody>
      </p:sp>
      <p:sp>
        <p:nvSpPr>
          <p:cNvPr id="17" name="文本占位符 14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006471" y="3777743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dirty="0">
                <a:latin typeface="微软雅黑 (标题)"/>
              </a:rPr>
              <a:t>6. </a:t>
            </a:r>
            <a:r>
              <a:rPr lang="en-GB" altLang="zh-CN" dirty="0">
                <a:latin typeface="微软雅黑 (标题)"/>
                <a:sym typeface="+mn-ea"/>
              </a:rPr>
              <a:t>Jürgen Grönner</a:t>
            </a:r>
            <a:endParaRPr lang="en-GB" altLang="zh-CN" dirty="0">
              <a:latin typeface="微软雅黑 (标题)"/>
            </a:endParaRPr>
          </a:p>
        </p:txBody>
      </p:sp>
      <p:sp>
        <p:nvSpPr>
          <p:cNvPr id="18" name="文本占位符 14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1006470" y="3203747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dirty="0">
                <a:latin typeface="微软雅黑 (标题)"/>
              </a:rPr>
              <a:t>5.</a:t>
            </a:r>
            <a:r>
              <a:rPr lang="en-GB" altLang="zh-CN" dirty="0">
                <a:latin typeface="微软雅黑 (标题)"/>
                <a:sym typeface="+mn-ea"/>
              </a:rPr>
              <a:t> Uwe Klaas</a:t>
            </a:r>
            <a:endParaRPr lang="en-GB" altLang="zh-CN" dirty="0">
              <a:latin typeface="微软雅黑 (标题)"/>
            </a:endParaRPr>
          </a:p>
        </p:txBody>
      </p:sp>
      <p:sp>
        <p:nvSpPr>
          <p:cNvPr id="19" name="文本占位符 14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1006471" y="4351739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dirty="0">
                <a:latin typeface="微软雅黑 (标题)"/>
              </a:rPr>
              <a:t>7.</a:t>
            </a:r>
            <a:r>
              <a:rPr lang="en-GB" altLang="zh-CN" dirty="0">
                <a:latin typeface="微软雅黑 (标题)"/>
                <a:sym typeface="+mn-ea"/>
              </a:rPr>
              <a:t> Study group leaders</a:t>
            </a:r>
            <a:endParaRPr lang="en-GB" altLang="zh-CN" dirty="0">
              <a:latin typeface="微软雅黑 (标题)"/>
            </a:endParaRPr>
          </a:p>
        </p:txBody>
      </p:sp>
      <p:sp>
        <p:nvSpPr>
          <p:cNvPr id="22" name="文本占位符 14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1006473" y="4925735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dirty="0">
                <a:latin typeface="微软雅黑 (标题)"/>
              </a:rPr>
              <a:t>8.</a:t>
            </a:r>
            <a:r>
              <a:rPr lang="en-GB" altLang="zh-CN" dirty="0">
                <a:latin typeface="微软雅黑 (标题)"/>
                <a:sym typeface="+mn-ea"/>
              </a:rPr>
              <a:t> Jürgen Grönner</a:t>
            </a:r>
            <a:endParaRPr lang="en-GB" altLang="zh-CN" dirty="0">
              <a:latin typeface="微软雅黑 (标题)"/>
            </a:endParaRPr>
          </a:p>
        </p:txBody>
      </p:sp>
    </p:spTree>
    <p:extLst>
      <p:ext uri="{BB962C8B-B14F-4D97-AF65-F5344CB8AC3E}">
        <p14:creationId xmlns:p14="http://schemas.microsoft.com/office/powerpoint/2010/main" val="36872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charset="-122"/>
                <a:sym typeface="+mn-ea"/>
              </a:rPr>
              <a:t>Opening/Welcome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1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>
            <a:extLst>
              <a:ext uri="{FF2B5EF4-FFF2-40B4-BE49-F238E27FC236}">
                <a16:creationId xmlns:a16="http://schemas.microsoft.com/office/drawing/2014/main" id="{30F318CF-B7E9-2F24-ED0C-51ABAC6A34A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9C6B21-39AE-E582-669B-01288FB59A7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81396" y="5004436"/>
            <a:ext cx="10490662" cy="1138670"/>
          </a:xfrm>
        </p:spPr>
        <p:txBody>
          <a:bodyPr>
            <a:normAutofit/>
          </a:bodyPr>
          <a:lstStyle/>
          <a:p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Essen, once the heart of the German coal and steel industry, has a good quality of life these days, with some excellent museums, a large recreational area in its South, and far more to offer. Besides that, it is – and has always been – the centre of the German energy industry.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C5C424-B004-16E1-BB7A-6CD6DA4B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en-US" altLang="zh-CN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4495559-8325-35B1-5BBC-6780634D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Welcome to Essen, the old industrial heart of Germany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799EC8-DF5D-CDAD-B1B5-85BE5BD1A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" y="1090358"/>
            <a:ext cx="4376865" cy="2921472"/>
          </a:xfrm>
          <a:prstGeom prst="rect">
            <a:avLst/>
          </a:prstGeom>
        </p:spPr>
      </p:pic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91C3CD36-6512-9595-65C6-DFA65BF0F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82" y="1090358"/>
            <a:ext cx="4373880" cy="291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B684F5-5A0E-2875-E621-D9F2EFBC8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718" y="2084170"/>
            <a:ext cx="3945003" cy="26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4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C445B4-CBD7-84F5-98B8-7C731EBD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en-US" altLang="zh-CN"/>
          </a:p>
        </p:txBody>
      </p:sp>
      <p:sp>
        <p:nvSpPr>
          <p:cNvPr id="8" name="流程图: 联系 7">
            <a:extLst>
              <a:ext uri="{FF2B5EF4-FFF2-40B4-BE49-F238E27FC236}">
                <a16:creationId xmlns:a16="http://schemas.microsoft.com/office/drawing/2014/main" id="{33E43B9E-BCDD-2B6A-88C6-472024C7C42B}"/>
              </a:ext>
            </a:extLst>
          </p:cNvPr>
          <p:cNvSpPr/>
          <p:nvPr/>
        </p:nvSpPr>
        <p:spPr>
          <a:xfrm>
            <a:off x="2285383" y="2557549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19">
            <a:extLst>
              <a:ext uri="{FF2B5EF4-FFF2-40B4-BE49-F238E27FC236}">
                <a16:creationId xmlns:a16="http://schemas.microsoft.com/office/drawing/2014/main" id="{7FAE73D0-B329-4A09-BB6A-C9F7AAD45B1A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464570" y="2673119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>
                <a:solidFill>
                  <a:schemeClr val="bg1"/>
                </a:solidFill>
                <a:uFillTx/>
              </a:rPr>
              <a:t>2</a:t>
            </a:r>
          </a:p>
        </p:txBody>
      </p:sp>
      <p:sp>
        <p:nvSpPr>
          <p:cNvPr id="10" name="文本占位符 14">
            <a:extLst>
              <a:ext uri="{FF2B5EF4-FFF2-40B4-BE49-F238E27FC236}">
                <a16:creationId xmlns:a16="http://schemas.microsoft.com/office/drawing/2014/main" id="{6CA92EDE-F711-11E7-FAB0-B8D44CAE698C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451555" y="2549852"/>
            <a:ext cx="6624163" cy="6661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GB" altLang="zh-CN" sz="3200" dirty="0">
                <a:latin typeface="+mj-lt"/>
                <a:sym typeface="+mn-ea"/>
              </a:rPr>
              <a:t>Introduction of participants</a:t>
            </a:r>
            <a:endParaRPr lang="en-GB" altLang="zh-C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387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4810"/>
            <a:ext cx="11516360" cy="705485"/>
          </a:xfrm>
        </p:spPr>
        <p:txBody>
          <a:bodyPr>
            <a:normAutofit/>
          </a:bodyPr>
          <a:lstStyle/>
          <a:p>
            <a:r>
              <a:rPr lang="en-GB" altLang="zh-CN" sz="2800" dirty="0">
                <a:latin typeface="+mj-lt"/>
              </a:rPr>
              <a:t>The management team of IGU committee Distribution 2022 - 2025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en-US" altLang="zh-CN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CA596B0-0E4D-6259-DB84-AB08BDD57CC8}"/>
              </a:ext>
            </a:extLst>
          </p:cNvPr>
          <p:cNvSpPr txBox="1"/>
          <p:nvPr/>
        </p:nvSpPr>
        <p:spPr>
          <a:xfrm>
            <a:off x="787632" y="1160794"/>
            <a:ext cx="4657204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Chair:</a:t>
            </a:r>
          </a:p>
          <a:p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Dr.-Ing. Jürgen Grönner </a:t>
            </a:r>
          </a:p>
          <a:p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 </a:t>
            </a:r>
            <a:endParaRPr lang="en-GB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GB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Westnetz</a:t>
            </a: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GmbH </a:t>
            </a:r>
          </a:p>
          <a:p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Managing Director Asset Management, </a:t>
            </a:r>
          </a:p>
          <a:p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regional technique 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0E8179-AE04-FA1F-2C98-10CA4684CCE0}"/>
              </a:ext>
            </a:extLst>
          </p:cNvPr>
          <p:cNvSpPr txBox="1"/>
          <p:nvPr/>
        </p:nvSpPr>
        <p:spPr>
          <a:xfrm>
            <a:off x="787632" y="3013233"/>
            <a:ext cx="4657204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Vice-chair:</a:t>
            </a:r>
          </a:p>
          <a:p>
            <a:r>
              <a:rPr lang="en-GB" sz="18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Stéphane Grit</a:t>
            </a:r>
            <a:r>
              <a:rPr lang="en-GB" sz="18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GB" sz="18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Inspecteur</a:t>
            </a:r>
            <a:r>
              <a:rPr lang="en-GB" sz="18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general for safety</a:t>
            </a:r>
            <a:r>
              <a:rPr lang="en-GB" sz="18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GB" sz="18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8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CEO office</a:t>
            </a:r>
            <a:br>
              <a:rPr lang="fr-FR" sz="18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80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GrdF</a:t>
            </a:r>
            <a:r>
              <a:rPr lang="fr-FR" sz="18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Gaz réseau Distribution France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C000372-A775-48C3-C224-6073CA00B8E2}"/>
              </a:ext>
            </a:extLst>
          </p:cNvPr>
          <p:cNvSpPr txBox="1"/>
          <p:nvPr/>
        </p:nvSpPr>
        <p:spPr>
          <a:xfrm>
            <a:off x="787632" y="4574867"/>
            <a:ext cx="4657204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Secretary</a:t>
            </a:r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Uwe Klaas</a:t>
            </a:r>
          </a:p>
          <a:p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DVGW e.V.</a:t>
            </a:r>
          </a:p>
          <a:p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Senior </a:t>
            </a:r>
            <a:r>
              <a:rPr lang="de-DE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technical</a:t>
            </a:r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manager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C93F743-5CAF-03DA-3A34-FC58E943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465" y="1160793"/>
            <a:ext cx="1754325" cy="1754325"/>
          </a:xfrm>
          <a:prstGeom prst="rect">
            <a:avLst/>
          </a:prstGeom>
        </p:spPr>
      </p:pic>
      <p:pic>
        <p:nvPicPr>
          <p:cNvPr id="13" name="Grafik 12" descr="Ein Bild, das Fenster, Person, Mann, drinnen enthält.&#10;&#10;Automatisch generierte Beschreibung">
            <a:extLst>
              <a:ext uri="{FF2B5EF4-FFF2-40B4-BE49-F238E27FC236}">
                <a16:creationId xmlns:a16="http://schemas.microsoft.com/office/drawing/2014/main" id="{6E4C25FE-284E-C84F-E503-17CB9A01C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72" y="4574865"/>
            <a:ext cx="2215991" cy="14773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B4519F-26D5-168A-C60D-80C7B6B21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465" y="3011762"/>
            <a:ext cx="1477328" cy="1477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en-US" altLang="zh-CN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C8510DF-4216-CBA0-3556-9CDC479489EA}"/>
              </a:ext>
            </a:extLst>
          </p:cNvPr>
          <p:cNvSpPr txBox="1">
            <a:spLocks/>
          </p:cNvSpPr>
          <p:nvPr/>
        </p:nvSpPr>
        <p:spPr>
          <a:xfrm>
            <a:off x="356870" y="384810"/>
            <a:ext cx="11516360" cy="7054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50" normalizeH="0" baseline="0">
                <a:solidFill>
                  <a:srgbClr val="0066B3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2800" dirty="0"/>
              <a:t>IGU committee Distribution 2022 - 2025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652F86A-44B9-82BF-E515-EB7DE4B5B357}"/>
              </a:ext>
            </a:extLst>
          </p:cNvPr>
          <p:cNvSpPr txBox="1"/>
          <p:nvPr/>
        </p:nvSpPr>
        <p:spPr>
          <a:xfrm>
            <a:off x="640080" y="1429790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Please introduce yourself: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4B244F-D712-7321-9682-C408D5C52E00}"/>
              </a:ext>
            </a:extLst>
          </p:cNvPr>
          <p:cNvSpPr txBox="1"/>
          <p:nvPr/>
        </p:nvSpPr>
        <p:spPr>
          <a:xfrm>
            <a:off x="1163782" y="2443941"/>
            <a:ext cx="5345083" cy="193899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Name</a:t>
            </a:r>
          </a:p>
          <a:p>
            <a:pPr marL="342900" indent="-342900">
              <a:buAutoNum type="arabicPeriod"/>
            </a:pPr>
            <a:r>
              <a:rPr lang="cs-CZ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Country</a:t>
            </a:r>
          </a:p>
          <a:p>
            <a:pPr marL="342900" indent="-342900">
              <a:buAutoNum type="arabicPeriod"/>
            </a:pPr>
            <a:r>
              <a:rPr lang="cs-CZ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Company</a:t>
            </a:r>
          </a:p>
          <a:p>
            <a:pPr marL="342900" indent="-342900">
              <a:buAutoNum type="arabicPeriod"/>
            </a:pPr>
            <a:r>
              <a:rPr lang="cs-CZ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Job position</a:t>
            </a:r>
          </a:p>
          <a:p>
            <a:pPr marL="342900" indent="-342900">
              <a:buAutoNum type="arabicPeriod"/>
            </a:pPr>
            <a:r>
              <a:rPr lang="cs-CZ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Study Group support (SG 1,2,3) </a:t>
            </a:r>
            <a:endParaRPr lang="de-DE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RiYzkwMTIzOTA2YTkxZWZjZjY0NDdkODYyYzJlM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2b26bc-bb26-47d3-b9ca-36a4e73f60c3">3Q5JQNYJYST3-1817730769-584563</_dlc_DocId>
    <_dlc_DocIdUrl xmlns="982b26bc-bb26-47d3-b9ca-36a4e73f60c3">
      <Url>https://dvgw.sharepoint.com/sites/DVGW-Dokumentencenter/_layouts/15/DocIdRedir.aspx?ID=3Q5JQNYJYST3-1817730769-584563</Url>
      <Description>3Q5JQNYJYST3-1817730769-584563</Description>
    </_dlc_DocIdUrl>
    <TaxCatchAll xmlns="982b26bc-bb26-47d3-b9ca-36a4e73f60c3" xsi:nil="true"/>
    <lcf76f155ced4ddcb4097134ff3c332f xmlns="4ae053d4-c6af-4726-a12b-34d10b2a66c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6AEF66C9AAAD4898C0647850B88408" ma:contentTypeVersion="16" ma:contentTypeDescription="Ein neues Dokument erstellen." ma:contentTypeScope="" ma:versionID="f97cd9324c9ba980e740aa005cbd0756">
  <xsd:schema xmlns:xsd="http://www.w3.org/2001/XMLSchema" xmlns:xs="http://www.w3.org/2001/XMLSchema" xmlns:p="http://schemas.microsoft.com/office/2006/metadata/properties" xmlns:ns2="982b26bc-bb26-47d3-b9ca-36a4e73f60c3" xmlns:ns3="4ae053d4-c6af-4726-a12b-34d10b2a66c0" targetNamespace="http://schemas.microsoft.com/office/2006/metadata/properties" ma:root="true" ma:fieldsID="7878e4972b62073a08c68acae68c6ef9" ns2:_="" ns3:_="">
    <xsd:import namespace="982b26bc-bb26-47d3-b9ca-36a4e73f60c3"/>
    <xsd:import namespace="4ae053d4-c6af-4726-a12b-34d10b2a66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b26bc-bb26-47d3-b9ca-36a4e73f6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dexed="true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aceb0ee-ac7b-4aeb-91e1-0ac102cefc2a}" ma:internalName="TaxCatchAll" ma:showField="CatchAllData" ma:web="982b26bc-bb26-47d3-b9ca-36a4e73f60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053d4-c6af-4726-a12b-34d10b2a6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7e88d892-374b-4771-bbe6-a8885a15d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ED7F00-4439-48FA-9CD9-31A994C6C8A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751354D-4E4A-4FD1-809D-596967CFDF6F}">
  <ds:schemaRefs>
    <ds:schemaRef ds:uri="http://schemas.microsoft.com/office/2006/documentManagement/types"/>
    <ds:schemaRef ds:uri="http://schemas.openxmlformats.org/package/2006/metadata/core-properties"/>
    <ds:schemaRef ds:uri="982b26bc-bb26-47d3-b9ca-36a4e73f60c3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4ae053d4-c6af-4726-a12b-34d10b2a66c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210443A-8F9E-4FF1-B636-5C652ECEA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2b26bc-bb26-47d3-b9ca-36a4e73f60c3"/>
    <ds:schemaRef ds:uri="4ae053d4-c6af-4726-a12b-34d10b2a66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A4F20C-45C7-4CA9-BD64-CD876DC64B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2359</Words>
  <Application>Microsoft Office PowerPoint</Application>
  <PresentationFormat>Breitbild</PresentationFormat>
  <Paragraphs>644</Paragraphs>
  <Slides>29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Links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微软雅黑</vt:lpstr>
      <vt:lpstr>Arial</vt:lpstr>
      <vt:lpstr>Calibri</vt:lpstr>
      <vt:lpstr>Helvetica</vt:lpstr>
      <vt:lpstr>Wingdings</vt:lpstr>
      <vt:lpstr>微软雅黑 (标题)</vt:lpstr>
      <vt:lpstr>微软雅黑（标题）</vt:lpstr>
      <vt:lpstr>Office 主题​​</vt:lpstr>
      <vt:lpstr>file:///C:\Users\Klaas\OneDrive%20-%20DVGW%20e.V\Dokumente\GREMIEN\IGU\Distribution\1st%20meeting%20Essen\2022-11-10-IGU-Distribution%20Committee%20Essen%20---%20Linke.pptx</vt:lpstr>
      <vt:lpstr>IGU committee “Distribution”  1st meeting Essen, Germany</vt:lpstr>
      <vt:lpstr>PowerPoint-Präsentation</vt:lpstr>
      <vt:lpstr>PowerPoint-Präsentation</vt:lpstr>
      <vt:lpstr>PowerPoint-Präsentation</vt:lpstr>
      <vt:lpstr>Opening/Welcome</vt:lpstr>
      <vt:lpstr>Welcome to Essen, the old industrial heart of Germany</vt:lpstr>
      <vt:lpstr>PowerPoint-Präsentation</vt:lpstr>
      <vt:lpstr>The management team of IGU committee Distribution 2022 - 2025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Klaas, Uwe</cp:lastModifiedBy>
  <cp:revision>710</cp:revision>
  <dcterms:created xsi:type="dcterms:W3CDTF">2019-06-19T02:08:00Z</dcterms:created>
  <dcterms:modified xsi:type="dcterms:W3CDTF">2022-11-11T11:09:15Z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4CCBAA3747634532BDE9C8C56A3C92DE</vt:lpwstr>
  </property>
  <property fmtid="{D5CDD505-2E9C-101B-9397-08002B2CF9AE}" pid="4" name="ContentTypeId">
    <vt:lpwstr>0x0101006C6AEF66C9AAAD4898C0647850B88408</vt:lpwstr>
  </property>
  <property fmtid="{D5CDD505-2E9C-101B-9397-08002B2CF9AE}" pid="5" name="_dlc_DocIdItemGuid">
    <vt:lpwstr>bafb2065-4ab1-4277-b6d3-d882e0dd1083</vt:lpwstr>
  </property>
  <property fmtid="{D5CDD505-2E9C-101B-9397-08002B2CF9AE}" pid="6" name="MediaServiceImageTags">
    <vt:lpwstr/>
  </property>
</Properties>
</file>