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9" r:id="rId5"/>
    <p:sldId id="280" r:id="rId6"/>
    <p:sldId id="266" r:id="rId7"/>
    <p:sldId id="301" r:id="rId8"/>
    <p:sldId id="300" r:id="rId9"/>
    <p:sldId id="349" r:id="rId10"/>
    <p:sldId id="351" r:id="rId11"/>
    <p:sldId id="352" r:id="rId12"/>
    <p:sldId id="282" r:id="rId13"/>
    <p:sldId id="281" r:id="rId14"/>
    <p:sldId id="297" r:id="rId15"/>
    <p:sldId id="296" r:id="rId16"/>
    <p:sldId id="298" r:id="rId17"/>
    <p:sldId id="299" r:id="rId18"/>
    <p:sldId id="284" r:id="rId19"/>
    <p:sldId id="354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B2A"/>
    <a:srgbClr val="FFCCFF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11.11.2022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464845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10789" y="3413972"/>
            <a:ext cx="6538155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0789" y="4416391"/>
            <a:ext cx="5590505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10789" y="4585951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11.11.2022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36957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22800" y="2362200"/>
            <a:ext cx="3805238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0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996196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8" y="1681167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7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2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7" y="6144956"/>
            <a:ext cx="713049" cy="71304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5903349"/>
            <a:ext cx="715988" cy="954651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716107" y="2257729"/>
            <a:ext cx="3579853" cy="3040475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4629151" y="2257729"/>
            <a:ext cx="3798858" cy="3040475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</p:spTree>
    <p:extLst>
      <p:ext uri="{BB962C8B-B14F-4D97-AF65-F5344CB8AC3E}">
        <p14:creationId xmlns:p14="http://schemas.microsoft.com/office/powerpoint/2010/main" val="312525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8" y="1681167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7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2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 bIns="216000" anchor="ctr" anchorCtr="0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7" y="6144956"/>
            <a:ext cx="713049" cy="71304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12" y="5903349"/>
            <a:ext cx="715988" cy="954651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716107" y="2257729"/>
            <a:ext cx="3579853" cy="3040475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4629151" y="2257729"/>
            <a:ext cx="3798858" cy="3040475"/>
          </a:xfrm>
        </p:spPr>
        <p:txBody>
          <a:bodyPr>
            <a:normAutofit/>
          </a:bodyPr>
          <a:lstStyle>
            <a:lvl1pPr marL="228594" indent="-228594">
              <a:buFont typeface="Wingdings" charset="2"/>
              <a:buChar char="§"/>
              <a:defRPr sz="1400"/>
            </a:lvl1pPr>
            <a:lvl2pPr marL="685783" indent="-228594">
              <a:buClr>
                <a:schemeClr val="accent1"/>
              </a:buClr>
              <a:buFont typeface="Arial" charset="0"/>
              <a:buChar char="•"/>
              <a:defRPr sz="1400"/>
            </a:lvl2pPr>
            <a:lvl3pPr marL="1142971" indent="-228594">
              <a:buClr>
                <a:schemeClr val="accent1"/>
              </a:buClr>
              <a:buFont typeface="Courier New" charset="0"/>
              <a:buChar char="o"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</p:spTree>
    <p:extLst>
      <p:ext uri="{BB962C8B-B14F-4D97-AF65-F5344CB8AC3E}">
        <p14:creationId xmlns:p14="http://schemas.microsoft.com/office/powerpoint/2010/main" val="20671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491706"/>
            <a:ext cx="8428007" cy="80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693963" y="718457"/>
            <a:ext cx="16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3143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733426" y="1549399"/>
            <a:ext cx="769458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42954" y="1777041"/>
            <a:ext cx="7685054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6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8516" y="2589167"/>
            <a:ext cx="5087389" cy="1077218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3701018"/>
            <a:ext cx="5100637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33245" y="767751"/>
            <a:ext cx="7697706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558" y="5497293"/>
            <a:ext cx="2947978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33358" y="5893827"/>
            <a:ext cx="2949178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3579853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9150" y="2257728"/>
            <a:ext cx="3798858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2225506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222550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00685" y="2257728"/>
            <a:ext cx="2392751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035257" y="1698415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3300686" y="1693607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6035675" y="2257425"/>
            <a:ext cx="2392363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3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117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11.11.2022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hudec@nafta.sk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Well</a:t>
            </a:r>
            <a:r>
              <a:rPr lang="sk-SK" dirty="0"/>
              <a:t> </a:t>
            </a:r>
            <a:r>
              <a:rPr lang="sk-SK" dirty="0" err="1"/>
              <a:t>engineering</a:t>
            </a:r>
            <a:r>
              <a:rPr lang="sk-SK" dirty="0"/>
              <a:t> and </a:t>
            </a:r>
            <a:r>
              <a:rPr lang="en-US" dirty="0"/>
              <a:t>P&amp;A Standards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Ing. Peter Hudec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6.10.2022</a:t>
            </a:r>
          </a:p>
        </p:txBody>
      </p:sp>
    </p:spTree>
    <p:extLst>
      <p:ext uri="{BB962C8B-B14F-4D97-AF65-F5344CB8AC3E}">
        <p14:creationId xmlns:p14="http://schemas.microsoft.com/office/powerpoint/2010/main" val="158130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742954" y="1574673"/>
            <a:ext cx="7685078" cy="3662541"/>
          </a:xfrm>
        </p:spPr>
        <p:txBody>
          <a:bodyPr/>
          <a:lstStyle/>
          <a:p>
            <a:pPr algn="just"/>
            <a:r>
              <a:rPr lang="sk-SK" b="1" dirty="0"/>
              <a:t>SLOVAK REPUBLIC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The Slovak Republic legislation does not specify exactly how to P&amp;A wells. NAFTA submits to the Slovak Mining Authority a plan for the P&amp;A and the Mining Authority makes a statement. NAFTA have internal standard for P&amp;A wells.</a:t>
            </a:r>
          </a:p>
          <a:p>
            <a:pPr algn="just"/>
            <a:endParaRPr lang="en-US" dirty="0"/>
          </a:p>
          <a:p>
            <a:pPr algn="just"/>
            <a:r>
              <a:rPr lang="sk-SK" b="1" dirty="0"/>
              <a:t>CZECH REPUBLIC</a:t>
            </a:r>
            <a:endParaRPr lang="en-US" b="1" dirty="0"/>
          </a:p>
          <a:p>
            <a:pPr marL="0" indent="0" algn="just">
              <a:buNone/>
            </a:pPr>
            <a:r>
              <a:rPr lang="en-US" dirty="0"/>
              <a:t>The P&amp;A process is determined by Ordinance No. 239/1998 Coll. § 71b. </a:t>
            </a:r>
          </a:p>
          <a:p>
            <a:pPr algn="just"/>
            <a:endParaRPr lang="en-US" dirty="0"/>
          </a:p>
          <a:p>
            <a:pPr algn="just"/>
            <a:r>
              <a:rPr lang="sk-SK" b="1" dirty="0"/>
              <a:t>GERMANY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The P&amp;A process is determined by Guideline of the Mining Authority in </a:t>
            </a:r>
            <a:r>
              <a:rPr lang="en-US" dirty="0" err="1"/>
              <a:t>Clausthal-Zellerfeld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UK</a:t>
            </a:r>
          </a:p>
          <a:p>
            <a:pPr marL="0" indent="0" algn="just">
              <a:buNone/>
            </a:pPr>
            <a:r>
              <a:rPr lang="en-US" dirty="0"/>
              <a:t>The P&amp;A process is determined by Guidelines for the Abandonment of Wells (Oil &amp; Gas UK)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P&amp;A Standards – Nafta Group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91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742954" y="1608212"/>
            <a:ext cx="3935578" cy="2123658"/>
          </a:xfrm>
        </p:spPr>
        <p:txBody>
          <a:bodyPr/>
          <a:lstStyle/>
          <a:p>
            <a:pPr algn="just"/>
            <a:r>
              <a:rPr lang="en-US" b="1" dirty="0"/>
              <a:t>Revision of general conditions of the well before P&amp;A </a:t>
            </a:r>
          </a:p>
          <a:p>
            <a:pPr lvl="1" algn="just"/>
            <a:r>
              <a:rPr lang="en-US" dirty="0"/>
              <a:t>Head of cement behind the casing</a:t>
            </a:r>
          </a:p>
          <a:p>
            <a:pPr lvl="1" algn="just"/>
            <a:r>
              <a:rPr lang="en-US" dirty="0"/>
              <a:t>Well integrity issues (Sustain Casing Pressure, Casing corrosion, ...)</a:t>
            </a:r>
          </a:p>
          <a:p>
            <a:pPr lvl="1" algn="just"/>
            <a:r>
              <a:rPr lang="en-US" dirty="0"/>
              <a:t>Hydrocarbon saturated horizons</a:t>
            </a:r>
          </a:p>
          <a:p>
            <a:pPr lvl="1" algn="just"/>
            <a:r>
              <a:rPr lang="en-US" dirty="0"/>
              <a:t>Hydrocarbon saturated horizons with H</a:t>
            </a:r>
            <a:r>
              <a:rPr lang="en-US" baseline="-25000" dirty="0"/>
              <a:t>2</a:t>
            </a:r>
            <a:r>
              <a:rPr lang="en-US" dirty="0"/>
              <a:t>S or CO</a:t>
            </a:r>
            <a:r>
              <a:rPr lang="en-US" sz="1400" baseline="-25000" dirty="0"/>
              <a:t>2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P&amp;A Standards - NAFTA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59A6F35D-C587-4654-9FCE-106D2A694E10}"/>
              </a:ext>
            </a:extLst>
          </p:cNvPr>
          <p:cNvSpPr txBox="1">
            <a:spLocks/>
          </p:cNvSpPr>
          <p:nvPr/>
        </p:nvSpPr>
        <p:spPr>
          <a:xfrm>
            <a:off x="5397240" y="1637308"/>
            <a:ext cx="2712722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Possible ways of gas migration</a:t>
            </a:r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A5C90EDF-721C-4078-BD3C-F53F643B128F}"/>
              </a:ext>
            </a:extLst>
          </p:cNvPr>
          <p:cNvCxnSpPr/>
          <p:nvPr/>
        </p:nvCxnSpPr>
        <p:spPr>
          <a:xfrm>
            <a:off x="6072561" y="2040947"/>
            <a:ext cx="0" cy="1028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EA9B84D6-B340-40B9-A000-F8B8346CCDAE}"/>
              </a:ext>
            </a:extLst>
          </p:cNvPr>
          <p:cNvCxnSpPr/>
          <p:nvPr/>
        </p:nvCxnSpPr>
        <p:spPr>
          <a:xfrm>
            <a:off x="7449803" y="2040947"/>
            <a:ext cx="0" cy="1028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4D789151-E274-47F8-B1A9-FE3822D274A4}"/>
              </a:ext>
            </a:extLst>
          </p:cNvPr>
          <p:cNvCxnSpPr/>
          <p:nvPr/>
        </p:nvCxnSpPr>
        <p:spPr>
          <a:xfrm>
            <a:off x="6266319" y="2040947"/>
            <a:ext cx="0" cy="393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40414136-7ED2-4721-9768-4FC91F6D7BF1}"/>
              </a:ext>
            </a:extLst>
          </p:cNvPr>
          <p:cNvCxnSpPr/>
          <p:nvPr/>
        </p:nvCxnSpPr>
        <p:spPr>
          <a:xfrm>
            <a:off x="7253142" y="2040947"/>
            <a:ext cx="0" cy="3937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ĺžnik 11">
            <a:extLst>
              <a:ext uri="{FF2B5EF4-FFF2-40B4-BE49-F238E27FC236}">
                <a16:creationId xmlns:a16="http://schemas.microsoft.com/office/drawing/2014/main" id="{DB31B3B4-5BDA-4A4A-AD61-C5343E9DE256}"/>
              </a:ext>
            </a:extLst>
          </p:cNvPr>
          <p:cNvSpPr/>
          <p:nvPr/>
        </p:nvSpPr>
        <p:spPr>
          <a:xfrm>
            <a:off x="7255541" y="2036893"/>
            <a:ext cx="165007" cy="39310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ravouhlý trojuholník 12">
            <a:extLst>
              <a:ext uri="{FF2B5EF4-FFF2-40B4-BE49-F238E27FC236}">
                <a16:creationId xmlns:a16="http://schemas.microsoft.com/office/drawing/2014/main" id="{D4101614-02C4-4110-A2B6-84411278AE85}"/>
              </a:ext>
            </a:extLst>
          </p:cNvPr>
          <p:cNvSpPr/>
          <p:nvPr/>
        </p:nvSpPr>
        <p:spPr>
          <a:xfrm>
            <a:off x="7253121" y="5802361"/>
            <a:ext cx="145074" cy="17435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28846A07-E484-487F-BAC1-1994A306CA2A}"/>
              </a:ext>
            </a:extLst>
          </p:cNvPr>
          <p:cNvSpPr/>
          <p:nvPr/>
        </p:nvSpPr>
        <p:spPr>
          <a:xfrm>
            <a:off x="7462857" y="2047478"/>
            <a:ext cx="159855" cy="1028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ravouhlý trojuholník 14">
            <a:extLst>
              <a:ext uri="{FF2B5EF4-FFF2-40B4-BE49-F238E27FC236}">
                <a16:creationId xmlns:a16="http://schemas.microsoft.com/office/drawing/2014/main" id="{A5960CBB-213E-448C-93FC-51D49C8791C5}"/>
              </a:ext>
            </a:extLst>
          </p:cNvPr>
          <p:cNvSpPr/>
          <p:nvPr/>
        </p:nvSpPr>
        <p:spPr>
          <a:xfrm>
            <a:off x="7452190" y="2897064"/>
            <a:ext cx="170519" cy="179113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0A408058-10ED-48C2-9BE9-E80F473CE411}"/>
              </a:ext>
            </a:extLst>
          </p:cNvPr>
          <p:cNvSpPr/>
          <p:nvPr/>
        </p:nvSpPr>
        <p:spPr>
          <a:xfrm>
            <a:off x="6094443" y="2040947"/>
            <a:ext cx="165007" cy="39310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Pravouhlý trojuholník 16">
            <a:extLst>
              <a:ext uri="{FF2B5EF4-FFF2-40B4-BE49-F238E27FC236}">
                <a16:creationId xmlns:a16="http://schemas.microsoft.com/office/drawing/2014/main" id="{02A979C5-B298-4359-8340-1FA046FFD7B0}"/>
              </a:ext>
            </a:extLst>
          </p:cNvPr>
          <p:cNvSpPr/>
          <p:nvPr/>
        </p:nvSpPr>
        <p:spPr>
          <a:xfrm rot="16200000">
            <a:off x="6096671" y="5818231"/>
            <a:ext cx="145074" cy="17435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D98CD322-809A-4B6F-8953-D34B7AEEF1FC}"/>
              </a:ext>
            </a:extLst>
          </p:cNvPr>
          <p:cNvSpPr/>
          <p:nvPr/>
        </p:nvSpPr>
        <p:spPr>
          <a:xfrm>
            <a:off x="5727400" y="5347400"/>
            <a:ext cx="528987" cy="145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9CFC9433-DF85-4C62-B6BA-5FE067A7C7F7}"/>
              </a:ext>
            </a:extLst>
          </p:cNvPr>
          <p:cNvSpPr/>
          <p:nvPr/>
        </p:nvSpPr>
        <p:spPr>
          <a:xfrm>
            <a:off x="5899088" y="2040947"/>
            <a:ext cx="159855" cy="1028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Pravouhlý trojuholník 20">
            <a:extLst>
              <a:ext uri="{FF2B5EF4-FFF2-40B4-BE49-F238E27FC236}">
                <a16:creationId xmlns:a16="http://schemas.microsoft.com/office/drawing/2014/main" id="{560330E4-E7B2-4B48-B7DB-D421A6690DED}"/>
              </a:ext>
            </a:extLst>
          </p:cNvPr>
          <p:cNvSpPr/>
          <p:nvPr/>
        </p:nvSpPr>
        <p:spPr>
          <a:xfrm rot="16200000">
            <a:off x="5902923" y="2906848"/>
            <a:ext cx="145074" cy="17435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8EC50E24-D0A9-43AF-9D0C-D748782EF836}"/>
              </a:ext>
            </a:extLst>
          </p:cNvPr>
          <p:cNvSpPr/>
          <p:nvPr/>
        </p:nvSpPr>
        <p:spPr>
          <a:xfrm>
            <a:off x="6261983" y="5711746"/>
            <a:ext cx="983236" cy="3651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4CAA08F-DD69-4153-AC4C-68590718CF1A}"/>
              </a:ext>
            </a:extLst>
          </p:cNvPr>
          <p:cNvSpPr/>
          <p:nvPr/>
        </p:nvSpPr>
        <p:spPr>
          <a:xfrm>
            <a:off x="7261043" y="5347400"/>
            <a:ext cx="528987" cy="145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BF3CD62-280A-4F58-A984-FC6C59733926}"/>
              </a:ext>
            </a:extLst>
          </p:cNvPr>
          <p:cNvSpPr txBox="1"/>
          <p:nvPr/>
        </p:nvSpPr>
        <p:spPr>
          <a:xfrm>
            <a:off x="7790030" y="5310758"/>
            <a:ext cx="918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UGS horizon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D88EFC1E-CE80-4CAC-B5CA-DC6ECC71E8CA}"/>
              </a:ext>
            </a:extLst>
          </p:cNvPr>
          <p:cNvSpPr txBox="1"/>
          <p:nvPr/>
        </p:nvSpPr>
        <p:spPr>
          <a:xfrm>
            <a:off x="7780840" y="3218984"/>
            <a:ext cx="918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Ways of gas</a:t>
            </a:r>
          </a:p>
        </p:txBody>
      </p:sp>
      <p:cxnSp>
        <p:nvCxnSpPr>
          <p:cNvPr id="34" name="Rovná spojovacia šípka 33">
            <a:extLst>
              <a:ext uri="{FF2B5EF4-FFF2-40B4-BE49-F238E27FC236}">
                <a16:creationId xmlns:a16="http://schemas.microsoft.com/office/drawing/2014/main" id="{AF0EB39B-6FF8-418E-8AF6-7D299F7A374C}"/>
              </a:ext>
            </a:extLst>
          </p:cNvPr>
          <p:cNvCxnSpPr>
            <a:cxnSpLocks/>
          </p:cNvCxnSpPr>
          <p:nvPr/>
        </p:nvCxnSpPr>
        <p:spPr>
          <a:xfrm flipV="1">
            <a:off x="7338044" y="2643060"/>
            <a:ext cx="0" cy="89309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pojnica: zalomená 39">
            <a:extLst>
              <a:ext uri="{FF2B5EF4-FFF2-40B4-BE49-F238E27FC236}">
                <a16:creationId xmlns:a16="http://schemas.microsoft.com/office/drawing/2014/main" id="{FAA107B8-8870-493D-A909-F89840DF8E0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65347" y="3097244"/>
            <a:ext cx="653553" cy="243480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ovacia šípka 51">
            <a:extLst>
              <a:ext uri="{FF2B5EF4-FFF2-40B4-BE49-F238E27FC236}">
                <a16:creationId xmlns:a16="http://schemas.microsoft.com/office/drawing/2014/main" id="{9FF0A6E5-5802-474B-B0C7-5750C0A29B7B}"/>
              </a:ext>
            </a:extLst>
          </p:cNvPr>
          <p:cNvCxnSpPr>
            <a:cxnSpLocks/>
          </p:cNvCxnSpPr>
          <p:nvPr/>
        </p:nvCxnSpPr>
        <p:spPr>
          <a:xfrm flipV="1">
            <a:off x="7338045" y="2643060"/>
            <a:ext cx="0" cy="893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pojnica: zalomená 52">
            <a:extLst>
              <a:ext uri="{FF2B5EF4-FFF2-40B4-BE49-F238E27FC236}">
                <a16:creationId xmlns:a16="http://schemas.microsoft.com/office/drawing/2014/main" id="{1CED1300-6564-4B30-9BB7-283C06731A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65348" y="3097244"/>
            <a:ext cx="653553" cy="24348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>
            <a:extLst>
              <a:ext uri="{FF2B5EF4-FFF2-40B4-BE49-F238E27FC236}">
                <a16:creationId xmlns:a16="http://schemas.microsoft.com/office/drawing/2014/main" id="{BDD9A344-BDDF-463C-8522-0F4F10C9297B}"/>
              </a:ext>
            </a:extLst>
          </p:cNvPr>
          <p:cNvCxnSpPr>
            <a:cxnSpLocks/>
          </p:cNvCxnSpPr>
          <p:nvPr/>
        </p:nvCxnSpPr>
        <p:spPr>
          <a:xfrm flipV="1">
            <a:off x="6920269" y="4517652"/>
            <a:ext cx="0" cy="8930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nica 57">
            <a:extLst>
              <a:ext uri="{FF2B5EF4-FFF2-40B4-BE49-F238E27FC236}">
                <a16:creationId xmlns:a16="http://schemas.microsoft.com/office/drawing/2014/main" id="{D4A4B808-6C8F-4CB9-98DA-EA28A10A4C74}"/>
              </a:ext>
            </a:extLst>
          </p:cNvPr>
          <p:cNvCxnSpPr>
            <a:cxnSpLocks/>
          </p:cNvCxnSpPr>
          <p:nvPr/>
        </p:nvCxnSpPr>
        <p:spPr>
          <a:xfrm flipV="1">
            <a:off x="6917871" y="5408982"/>
            <a:ext cx="275117" cy="12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BlokTextu 59">
            <a:extLst>
              <a:ext uri="{FF2B5EF4-FFF2-40B4-BE49-F238E27FC236}">
                <a16:creationId xmlns:a16="http://schemas.microsoft.com/office/drawing/2014/main" id="{FFBAD828-E594-4630-8A6D-49785BE4C76C}"/>
              </a:ext>
            </a:extLst>
          </p:cNvPr>
          <p:cNvSpPr txBox="1"/>
          <p:nvPr/>
        </p:nvSpPr>
        <p:spPr>
          <a:xfrm>
            <a:off x="7442429" y="4694111"/>
            <a:ext cx="918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Way of gas</a:t>
            </a: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CEFCF1E3-501A-4258-A528-967DD0FFB465}"/>
              </a:ext>
            </a:extLst>
          </p:cNvPr>
          <p:cNvSpPr/>
          <p:nvPr/>
        </p:nvSpPr>
        <p:spPr>
          <a:xfrm>
            <a:off x="2131990" y="4128993"/>
            <a:ext cx="198504" cy="1353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4D5A0BAE-6D72-4E83-9EFC-97B941581AD9}"/>
              </a:ext>
            </a:extLst>
          </p:cNvPr>
          <p:cNvSpPr/>
          <p:nvPr/>
        </p:nvSpPr>
        <p:spPr>
          <a:xfrm>
            <a:off x="3117435" y="4128993"/>
            <a:ext cx="198504" cy="13530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 40">
            <a:extLst>
              <a:ext uri="{FF2B5EF4-FFF2-40B4-BE49-F238E27FC236}">
                <a16:creationId xmlns:a16="http://schemas.microsoft.com/office/drawing/2014/main" id="{EBEF9972-9479-46AC-B3B5-73218255CABD}"/>
              </a:ext>
            </a:extLst>
          </p:cNvPr>
          <p:cNvSpPr/>
          <p:nvPr/>
        </p:nvSpPr>
        <p:spPr>
          <a:xfrm>
            <a:off x="2394028" y="4128993"/>
            <a:ext cx="663736" cy="10442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bdĺžnik 41">
            <a:extLst>
              <a:ext uri="{FF2B5EF4-FFF2-40B4-BE49-F238E27FC236}">
                <a16:creationId xmlns:a16="http://schemas.microsoft.com/office/drawing/2014/main" id="{D2BDBCF1-DF48-49AF-A202-765EFB907638}"/>
              </a:ext>
            </a:extLst>
          </p:cNvPr>
          <p:cNvSpPr/>
          <p:nvPr/>
        </p:nvSpPr>
        <p:spPr>
          <a:xfrm>
            <a:off x="2333422" y="4133598"/>
            <a:ext cx="46104" cy="1353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bdĺžnik 42">
            <a:extLst>
              <a:ext uri="{FF2B5EF4-FFF2-40B4-BE49-F238E27FC236}">
                <a16:creationId xmlns:a16="http://schemas.microsoft.com/office/drawing/2014/main" id="{F2FB2487-117C-474F-ADE6-0C91843FA59B}"/>
              </a:ext>
            </a:extLst>
          </p:cNvPr>
          <p:cNvSpPr/>
          <p:nvPr/>
        </p:nvSpPr>
        <p:spPr>
          <a:xfrm>
            <a:off x="3057764" y="4133598"/>
            <a:ext cx="46104" cy="13530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Obdĺžnik 46">
            <a:extLst>
              <a:ext uri="{FF2B5EF4-FFF2-40B4-BE49-F238E27FC236}">
                <a16:creationId xmlns:a16="http://schemas.microsoft.com/office/drawing/2014/main" id="{2C017F30-4AD8-4630-A5E8-09D798CD53F9}"/>
              </a:ext>
            </a:extLst>
          </p:cNvPr>
          <p:cNvSpPr/>
          <p:nvPr/>
        </p:nvSpPr>
        <p:spPr>
          <a:xfrm>
            <a:off x="2401406" y="5173271"/>
            <a:ext cx="641855" cy="4858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Pravouhlý trojuholník 48">
            <a:extLst>
              <a:ext uri="{FF2B5EF4-FFF2-40B4-BE49-F238E27FC236}">
                <a16:creationId xmlns:a16="http://schemas.microsoft.com/office/drawing/2014/main" id="{344C1567-6D96-4C52-8442-59EAE0D9F58B}"/>
              </a:ext>
            </a:extLst>
          </p:cNvPr>
          <p:cNvSpPr/>
          <p:nvPr/>
        </p:nvSpPr>
        <p:spPr>
          <a:xfrm rot="16200000">
            <a:off x="2172507" y="5326913"/>
            <a:ext cx="145074" cy="17435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0" name="Pravouhlý trojuholník 49">
            <a:extLst>
              <a:ext uri="{FF2B5EF4-FFF2-40B4-BE49-F238E27FC236}">
                <a16:creationId xmlns:a16="http://schemas.microsoft.com/office/drawing/2014/main" id="{D6414D8F-C446-4F97-9F44-AC19CB5BF5B3}"/>
              </a:ext>
            </a:extLst>
          </p:cNvPr>
          <p:cNvSpPr/>
          <p:nvPr/>
        </p:nvSpPr>
        <p:spPr>
          <a:xfrm>
            <a:off x="3118454" y="5297143"/>
            <a:ext cx="145074" cy="17435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1" name="Obdĺžnik 50">
            <a:extLst>
              <a:ext uri="{FF2B5EF4-FFF2-40B4-BE49-F238E27FC236}">
                <a16:creationId xmlns:a16="http://schemas.microsoft.com/office/drawing/2014/main" id="{BFCBE82D-F883-4C99-A1CD-388EDB2BCC00}"/>
              </a:ext>
            </a:extLst>
          </p:cNvPr>
          <p:cNvSpPr/>
          <p:nvPr/>
        </p:nvSpPr>
        <p:spPr>
          <a:xfrm>
            <a:off x="1786919" y="4133598"/>
            <a:ext cx="331471" cy="1353030"/>
          </a:xfrm>
          <a:prstGeom prst="rect">
            <a:avLst/>
          </a:prstGeom>
          <a:solidFill>
            <a:srgbClr val="B45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6" name="Obdĺžnik 55">
            <a:extLst>
              <a:ext uri="{FF2B5EF4-FFF2-40B4-BE49-F238E27FC236}">
                <a16:creationId xmlns:a16="http://schemas.microsoft.com/office/drawing/2014/main" id="{50B89D01-EC92-4B6D-B345-12D8A1B1F5AA}"/>
              </a:ext>
            </a:extLst>
          </p:cNvPr>
          <p:cNvSpPr/>
          <p:nvPr/>
        </p:nvSpPr>
        <p:spPr>
          <a:xfrm>
            <a:off x="1788118" y="4930788"/>
            <a:ext cx="528987" cy="1450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9" name="Obdĺžnik 58">
            <a:extLst>
              <a:ext uri="{FF2B5EF4-FFF2-40B4-BE49-F238E27FC236}">
                <a16:creationId xmlns:a16="http://schemas.microsoft.com/office/drawing/2014/main" id="{B475E2A6-C379-4DF1-B25B-AADC975C31D7}"/>
              </a:ext>
            </a:extLst>
          </p:cNvPr>
          <p:cNvSpPr/>
          <p:nvPr/>
        </p:nvSpPr>
        <p:spPr>
          <a:xfrm>
            <a:off x="3335299" y="4134840"/>
            <a:ext cx="290173" cy="1353030"/>
          </a:xfrm>
          <a:prstGeom prst="rect">
            <a:avLst/>
          </a:prstGeom>
          <a:solidFill>
            <a:srgbClr val="B45B2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2" name="Obdĺžnik 61">
            <a:extLst>
              <a:ext uri="{FF2B5EF4-FFF2-40B4-BE49-F238E27FC236}">
                <a16:creationId xmlns:a16="http://schemas.microsoft.com/office/drawing/2014/main" id="{73980FD1-7BD5-4A15-8A5E-4EFB5E20F48C}"/>
              </a:ext>
            </a:extLst>
          </p:cNvPr>
          <p:cNvSpPr/>
          <p:nvPr/>
        </p:nvSpPr>
        <p:spPr>
          <a:xfrm>
            <a:off x="3096485" y="4930788"/>
            <a:ext cx="528987" cy="1450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Voľný tvar: obrazec 29">
            <a:extLst>
              <a:ext uri="{FF2B5EF4-FFF2-40B4-BE49-F238E27FC236}">
                <a16:creationId xmlns:a16="http://schemas.microsoft.com/office/drawing/2014/main" id="{A14155A8-B436-467A-99A3-E081DCE4E95E}"/>
              </a:ext>
            </a:extLst>
          </p:cNvPr>
          <p:cNvSpPr/>
          <p:nvPr/>
        </p:nvSpPr>
        <p:spPr>
          <a:xfrm>
            <a:off x="1624338" y="4028777"/>
            <a:ext cx="244662" cy="1546167"/>
          </a:xfrm>
          <a:custGeom>
            <a:avLst/>
            <a:gdLst>
              <a:gd name="connsiteX0" fmla="*/ 199506 w 244662"/>
              <a:gd name="connsiteY0" fmla="*/ 0 h 1546167"/>
              <a:gd name="connsiteX1" fmla="*/ 207819 w 244662"/>
              <a:gd name="connsiteY1" fmla="*/ 41564 h 1546167"/>
              <a:gd name="connsiteX2" fmla="*/ 216131 w 244662"/>
              <a:gd name="connsiteY2" fmla="*/ 74815 h 1546167"/>
              <a:gd name="connsiteX3" fmla="*/ 224444 w 244662"/>
              <a:gd name="connsiteY3" fmla="*/ 199506 h 1546167"/>
              <a:gd name="connsiteX4" fmla="*/ 199506 w 244662"/>
              <a:gd name="connsiteY4" fmla="*/ 515389 h 1546167"/>
              <a:gd name="connsiteX5" fmla="*/ 157942 w 244662"/>
              <a:gd name="connsiteY5" fmla="*/ 590204 h 1546167"/>
              <a:gd name="connsiteX6" fmla="*/ 191193 w 244662"/>
              <a:gd name="connsiteY6" fmla="*/ 689957 h 1546167"/>
              <a:gd name="connsiteX7" fmla="*/ 207819 w 244662"/>
              <a:gd name="connsiteY7" fmla="*/ 706582 h 1546167"/>
              <a:gd name="connsiteX8" fmla="*/ 216131 w 244662"/>
              <a:gd name="connsiteY8" fmla="*/ 914400 h 1546167"/>
              <a:gd name="connsiteX9" fmla="*/ 199506 w 244662"/>
              <a:gd name="connsiteY9" fmla="*/ 947651 h 1546167"/>
              <a:gd name="connsiteX10" fmla="*/ 207819 w 244662"/>
              <a:gd name="connsiteY10" fmla="*/ 1122218 h 1546167"/>
              <a:gd name="connsiteX11" fmla="*/ 224444 w 244662"/>
              <a:gd name="connsiteY11" fmla="*/ 1147157 h 1546167"/>
              <a:gd name="connsiteX12" fmla="*/ 199506 w 244662"/>
              <a:gd name="connsiteY12" fmla="*/ 1496291 h 1546167"/>
              <a:gd name="connsiteX13" fmla="*/ 182880 w 244662"/>
              <a:gd name="connsiteY13" fmla="*/ 1529542 h 1546167"/>
              <a:gd name="connsiteX14" fmla="*/ 157942 w 244662"/>
              <a:gd name="connsiteY14" fmla="*/ 1546167 h 1546167"/>
              <a:gd name="connsiteX15" fmla="*/ 83128 w 244662"/>
              <a:gd name="connsiteY15" fmla="*/ 1537855 h 1546167"/>
              <a:gd name="connsiteX16" fmla="*/ 74815 w 244662"/>
              <a:gd name="connsiteY16" fmla="*/ 1512917 h 1546167"/>
              <a:gd name="connsiteX17" fmla="*/ 58189 w 244662"/>
              <a:gd name="connsiteY17" fmla="*/ 1438102 h 1546167"/>
              <a:gd name="connsiteX18" fmla="*/ 41564 w 244662"/>
              <a:gd name="connsiteY18" fmla="*/ 1188720 h 1546167"/>
              <a:gd name="connsiteX19" fmla="*/ 16626 w 244662"/>
              <a:gd name="connsiteY19" fmla="*/ 1088967 h 1546167"/>
              <a:gd name="connsiteX20" fmla="*/ 0 w 244662"/>
              <a:gd name="connsiteY20" fmla="*/ 997527 h 1546167"/>
              <a:gd name="connsiteX21" fmla="*/ 8313 w 244662"/>
              <a:gd name="connsiteY21" fmla="*/ 241069 h 1546167"/>
              <a:gd name="connsiteX22" fmla="*/ 24939 w 244662"/>
              <a:gd name="connsiteY22" fmla="*/ 182880 h 1546167"/>
              <a:gd name="connsiteX23" fmla="*/ 49877 w 244662"/>
              <a:gd name="connsiteY23" fmla="*/ 166255 h 1546167"/>
              <a:gd name="connsiteX24" fmla="*/ 66502 w 244662"/>
              <a:gd name="connsiteY24" fmla="*/ 133004 h 1546167"/>
              <a:gd name="connsiteX25" fmla="*/ 116379 w 244662"/>
              <a:gd name="connsiteY25" fmla="*/ 91440 h 1546167"/>
              <a:gd name="connsiteX26" fmla="*/ 141317 w 244662"/>
              <a:gd name="connsiteY26" fmla="*/ 74815 h 1546167"/>
              <a:gd name="connsiteX27" fmla="*/ 166255 w 244662"/>
              <a:gd name="connsiteY27" fmla="*/ 66502 h 1546167"/>
              <a:gd name="connsiteX28" fmla="*/ 216131 w 244662"/>
              <a:gd name="connsiteY28" fmla="*/ 41564 h 1546167"/>
              <a:gd name="connsiteX29" fmla="*/ 199506 w 244662"/>
              <a:gd name="connsiteY29" fmla="*/ 0 h 154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4662" h="1546167">
                <a:moveTo>
                  <a:pt x="199506" y="0"/>
                </a:moveTo>
                <a:cubicBezTo>
                  <a:pt x="198121" y="0"/>
                  <a:pt x="204754" y="27771"/>
                  <a:pt x="207819" y="41564"/>
                </a:cubicBezTo>
                <a:cubicBezTo>
                  <a:pt x="210297" y="52717"/>
                  <a:pt x="214935" y="63453"/>
                  <a:pt x="216131" y="74815"/>
                </a:cubicBezTo>
                <a:cubicBezTo>
                  <a:pt x="220492" y="116242"/>
                  <a:pt x="221673" y="157942"/>
                  <a:pt x="224444" y="199506"/>
                </a:cubicBezTo>
                <a:cubicBezTo>
                  <a:pt x="216131" y="304800"/>
                  <a:pt x="210920" y="410386"/>
                  <a:pt x="199506" y="515389"/>
                </a:cubicBezTo>
                <a:cubicBezTo>
                  <a:pt x="191752" y="586726"/>
                  <a:pt x="200340" y="576071"/>
                  <a:pt x="157942" y="590204"/>
                </a:cubicBezTo>
                <a:cubicBezTo>
                  <a:pt x="167672" y="629124"/>
                  <a:pt x="169719" y="657747"/>
                  <a:pt x="191193" y="689957"/>
                </a:cubicBezTo>
                <a:cubicBezTo>
                  <a:pt x="195540" y="696478"/>
                  <a:pt x="202277" y="701040"/>
                  <a:pt x="207819" y="706582"/>
                </a:cubicBezTo>
                <a:cubicBezTo>
                  <a:pt x="231638" y="801862"/>
                  <a:pt x="234562" y="785381"/>
                  <a:pt x="216131" y="914400"/>
                </a:cubicBezTo>
                <a:cubicBezTo>
                  <a:pt x="214379" y="926667"/>
                  <a:pt x="205048" y="936567"/>
                  <a:pt x="199506" y="947651"/>
                </a:cubicBezTo>
                <a:cubicBezTo>
                  <a:pt x="202277" y="1005840"/>
                  <a:pt x="200593" y="1064413"/>
                  <a:pt x="207819" y="1122218"/>
                </a:cubicBezTo>
                <a:cubicBezTo>
                  <a:pt x="209058" y="1132132"/>
                  <a:pt x="224206" y="1137169"/>
                  <a:pt x="224444" y="1147157"/>
                </a:cubicBezTo>
                <a:cubicBezTo>
                  <a:pt x="236473" y="1652438"/>
                  <a:pt x="274190" y="1365594"/>
                  <a:pt x="199506" y="1496291"/>
                </a:cubicBezTo>
                <a:cubicBezTo>
                  <a:pt x="193358" y="1507050"/>
                  <a:pt x="190813" y="1520022"/>
                  <a:pt x="182880" y="1529542"/>
                </a:cubicBezTo>
                <a:cubicBezTo>
                  <a:pt x="176484" y="1537217"/>
                  <a:pt x="166255" y="1540625"/>
                  <a:pt x="157942" y="1546167"/>
                </a:cubicBezTo>
                <a:cubicBezTo>
                  <a:pt x="133004" y="1543396"/>
                  <a:pt x="106425" y="1547174"/>
                  <a:pt x="83128" y="1537855"/>
                </a:cubicBezTo>
                <a:cubicBezTo>
                  <a:pt x="74992" y="1534601"/>
                  <a:pt x="76716" y="1521471"/>
                  <a:pt x="74815" y="1512917"/>
                </a:cubicBezTo>
                <a:cubicBezTo>
                  <a:pt x="55308" y="1425137"/>
                  <a:pt x="76903" y="1494241"/>
                  <a:pt x="58189" y="1438102"/>
                </a:cubicBezTo>
                <a:cubicBezTo>
                  <a:pt x="53574" y="1341174"/>
                  <a:pt x="54204" y="1277197"/>
                  <a:pt x="41564" y="1188720"/>
                </a:cubicBezTo>
                <a:cubicBezTo>
                  <a:pt x="33366" y="1131339"/>
                  <a:pt x="31319" y="1155084"/>
                  <a:pt x="16626" y="1088967"/>
                </a:cubicBezTo>
                <a:cubicBezTo>
                  <a:pt x="9906" y="1058725"/>
                  <a:pt x="5542" y="1028007"/>
                  <a:pt x="0" y="997527"/>
                </a:cubicBezTo>
                <a:cubicBezTo>
                  <a:pt x="2771" y="745374"/>
                  <a:pt x="3005" y="493181"/>
                  <a:pt x="8313" y="241069"/>
                </a:cubicBezTo>
                <a:cubicBezTo>
                  <a:pt x="8345" y="239535"/>
                  <a:pt x="20994" y="187811"/>
                  <a:pt x="24939" y="182880"/>
                </a:cubicBezTo>
                <a:cubicBezTo>
                  <a:pt x="31180" y="175079"/>
                  <a:pt x="41564" y="171797"/>
                  <a:pt x="49877" y="166255"/>
                </a:cubicBezTo>
                <a:cubicBezTo>
                  <a:pt x="55419" y="155171"/>
                  <a:pt x="59628" y="143315"/>
                  <a:pt x="66502" y="133004"/>
                </a:cubicBezTo>
                <a:cubicBezTo>
                  <a:pt x="75094" y="120116"/>
                  <a:pt x="108377" y="97155"/>
                  <a:pt x="116379" y="91440"/>
                </a:cubicBezTo>
                <a:cubicBezTo>
                  <a:pt x="124509" y="85633"/>
                  <a:pt x="132381" y="79283"/>
                  <a:pt x="141317" y="74815"/>
                </a:cubicBezTo>
                <a:cubicBezTo>
                  <a:pt x="149154" y="70896"/>
                  <a:pt x="158418" y="70421"/>
                  <a:pt x="166255" y="66502"/>
                </a:cubicBezTo>
                <a:cubicBezTo>
                  <a:pt x="230713" y="34273"/>
                  <a:pt x="153448" y="62459"/>
                  <a:pt x="216131" y="41564"/>
                </a:cubicBezTo>
                <a:cubicBezTo>
                  <a:pt x="234716" y="22979"/>
                  <a:pt x="200891" y="0"/>
                  <a:pt x="1995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Voľný tvar: obrazec 30">
            <a:extLst>
              <a:ext uri="{FF2B5EF4-FFF2-40B4-BE49-F238E27FC236}">
                <a16:creationId xmlns:a16="http://schemas.microsoft.com/office/drawing/2014/main" id="{2E58A65C-AD9D-44E7-9156-C80114A21EC6}"/>
              </a:ext>
            </a:extLst>
          </p:cNvPr>
          <p:cNvSpPr/>
          <p:nvPr/>
        </p:nvSpPr>
        <p:spPr>
          <a:xfrm>
            <a:off x="3452581" y="4078654"/>
            <a:ext cx="374630" cy="1487978"/>
          </a:xfrm>
          <a:custGeom>
            <a:avLst/>
            <a:gdLst>
              <a:gd name="connsiteX0" fmla="*/ 166812 w 374630"/>
              <a:gd name="connsiteY0" fmla="*/ 0 h 1487978"/>
              <a:gd name="connsiteX1" fmla="*/ 125248 w 374630"/>
              <a:gd name="connsiteY1" fmla="*/ 33250 h 1487978"/>
              <a:gd name="connsiteX2" fmla="*/ 116936 w 374630"/>
              <a:gd name="connsiteY2" fmla="*/ 66501 h 1487978"/>
              <a:gd name="connsiteX3" fmla="*/ 100310 w 374630"/>
              <a:gd name="connsiteY3" fmla="*/ 91440 h 1487978"/>
              <a:gd name="connsiteX4" fmla="*/ 150186 w 374630"/>
              <a:gd name="connsiteY4" fmla="*/ 257694 h 1487978"/>
              <a:gd name="connsiteX5" fmla="*/ 166812 w 374630"/>
              <a:gd name="connsiteY5" fmla="*/ 274320 h 1487978"/>
              <a:gd name="connsiteX6" fmla="*/ 183437 w 374630"/>
              <a:gd name="connsiteY6" fmla="*/ 482138 h 1487978"/>
              <a:gd name="connsiteX7" fmla="*/ 158499 w 374630"/>
              <a:gd name="connsiteY7" fmla="*/ 606829 h 1487978"/>
              <a:gd name="connsiteX8" fmla="*/ 141874 w 374630"/>
              <a:gd name="connsiteY8" fmla="*/ 656705 h 1487978"/>
              <a:gd name="connsiteX9" fmla="*/ 133561 w 374630"/>
              <a:gd name="connsiteY9" fmla="*/ 756458 h 1487978"/>
              <a:gd name="connsiteX10" fmla="*/ 91997 w 374630"/>
              <a:gd name="connsiteY10" fmla="*/ 781396 h 1487978"/>
              <a:gd name="connsiteX11" fmla="*/ 8870 w 374630"/>
              <a:gd name="connsiteY11" fmla="*/ 856210 h 1487978"/>
              <a:gd name="connsiteX12" fmla="*/ 557 w 374630"/>
              <a:gd name="connsiteY12" fmla="*/ 889461 h 1487978"/>
              <a:gd name="connsiteX13" fmla="*/ 25496 w 374630"/>
              <a:gd name="connsiteY13" fmla="*/ 922712 h 1487978"/>
              <a:gd name="connsiteX14" fmla="*/ 42121 w 374630"/>
              <a:gd name="connsiteY14" fmla="*/ 947650 h 1487978"/>
              <a:gd name="connsiteX15" fmla="*/ 50434 w 374630"/>
              <a:gd name="connsiteY15" fmla="*/ 972589 h 1487978"/>
              <a:gd name="connsiteX16" fmla="*/ 75372 w 374630"/>
              <a:gd name="connsiteY16" fmla="*/ 997527 h 1487978"/>
              <a:gd name="connsiteX17" fmla="*/ 83685 w 374630"/>
              <a:gd name="connsiteY17" fmla="*/ 1030778 h 1487978"/>
              <a:gd name="connsiteX18" fmla="*/ 91997 w 374630"/>
              <a:gd name="connsiteY18" fmla="*/ 1055716 h 1487978"/>
              <a:gd name="connsiteX19" fmla="*/ 116936 w 374630"/>
              <a:gd name="connsiteY19" fmla="*/ 1172094 h 1487978"/>
              <a:gd name="connsiteX20" fmla="*/ 175125 w 374630"/>
              <a:gd name="connsiteY20" fmla="*/ 1479665 h 1487978"/>
              <a:gd name="connsiteX21" fmla="*/ 225001 w 374630"/>
              <a:gd name="connsiteY21" fmla="*/ 1487978 h 1487978"/>
              <a:gd name="connsiteX22" fmla="*/ 266565 w 374630"/>
              <a:gd name="connsiteY22" fmla="*/ 1479665 h 1487978"/>
              <a:gd name="connsiteX23" fmla="*/ 299816 w 374630"/>
              <a:gd name="connsiteY23" fmla="*/ 1404850 h 1487978"/>
              <a:gd name="connsiteX24" fmla="*/ 324754 w 374630"/>
              <a:gd name="connsiteY24" fmla="*/ 1338349 h 1487978"/>
              <a:gd name="connsiteX25" fmla="*/ 341379 w 374630"/>
              <a:gd name="connsiteY25" fmla="*/ 1238596 h 1487978"/>
              <a:gd name="connsiteX26" fmla="*/ 358005 w 374630"/>
              <a:gd name="connsiteY26" fmla="*/ 723207 h 1487978"/>
              <a:gd name="connsiteX27" fmla="*/ 374630 w 374630"/>
              <a:gd name="connsiteY27" fmla="*/ 266007 h 1487978"/>
              <a:gd name="connsiteX28" fmla="*/ 358005 w 374630"/>
              <a:gd name="connsiteY28" fmla="*/ 91440 h 1487978"/>
              <a:gd name="connsiteX29" fmla="*/ 341379 w 374630"/>
              <a:gd name="connsiteY29" fmla="*/ 74814 h 1487978"/>
              <a:gd name="connsiteX30" fmla="*/ 308128 w 374630"/>
              <a:gd name="connsiteY30" fmla="*/ 49876 h 1487978"/>
              <a:gd name="connsiteX31" fmla="*/ 283190 w 374630"/>
              <a:gd name="connsiteY31" fmla="*/ 33250 h 1487978"/>
              <a:gd name="connsiteX32" fmla="*/ 116936 w 374630"/>
              <a:gd name="connsiteY32" fmla="*/ 24938 h 148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630" h="1487978">
                <a:moveTo>
                  <a:pt x="166812" y="0"/>
                </a:moveTo>
                <a:cubicBezTo>
                  <a:pt x="152957" y="11083"/>
                  <a:pt x="135893" y="19056"/>
                  <a:pt x="125248" y="33250"/>
                </a:cubicBezTo>
                <a:cubicBezTo>
                  <a:pt x="118393" y="42390"/>
                  <a:pt x="121436" y="56000"/>
                  <a:pt x="116936" y="66501"/>
                </a:cubicBezTo>
                <a:cubicBezTo>
                  <a:pt x="113000" y="75684"/>
                  <a:pt x="105852" y="83127"/>
                  <a:pt x="100310" y="91440"/>
                </a:cubicBezTo>
                <a:cubicBezTo>
                  <a:pt x="135587" y="303104"/>
                  <a:pt x="81457" y="202711"/>
                  <a:pt x="150186" y="257694"/>
                </a:cubicBezTo>
                <a:cubicBezTo>
                  <a:pt x="156306" y="262590"/>
                  <a:pt x="161270" y="268778"/>
                  <a:pt x="166812" y="274320"/>
                </a:cubicBezTo>
                <a:cubicBezTo>
                  <a:pt x="180852" y="358556"/>
                  <a:pt x="183437" y="362549"/>
                  <a:pt x="183437" y="482138"/>
                </a:cubicBezTo>
                <a:cubicBezTo>
                  <a:pt x="183437" y="578134"/>
                  <a:pt x="190896" y="558234"/>
                  <a:pt x="158499" y="606829"/>
                </a:cubicBezTo>
                <a:cubicBezTo>
                  <a:pt x="152957" y="623454"/>
                  <a:pt x="144755" y="639419"/>
                  <a:pt x="141874" y="656705"/>
                </a:cubicBezTo>
                <a:cubicBezTo>
                  <a:pt x="136389" y="689617"/>
                  <a:pt x="145953" y="725478"/>
                  <a:pt x="133561" y="756458"/>
                </a:cubicBezTo>
                <a:cubicBezTo>
                  <a:pt x="127560" y="771459"/>
                  <a:pt x="105064" y="771893"/>
                  <a:pt x="91997" y="781396"/>
                </a:cubicBezTo>
                <a:cubicBezTo>
                  <a:pt x="54164" y="808911"/>
                  <a:pt x="39980" y="825101"/>
                  <a:pt x="8870" y="856210"/>
                </a:cubicBezTo>
                <a:cubicBezTo>
                  <a:pt x="6099" y="867294"/>
                  <a:pt x="-2214" y="878377"/>
                  <a:pt x="557" y="889461"/>
                </a:cubicBezTo>
                <a:cubicBezTo>
                  <a:pt x="3917" y="902902"/>
                  <a:pt x="17443" y="911438"/>
                  <a:pt x="25496" y="922712"/>
                </a:cubicBezTo>
                <a:cubicBezTo>
                  <a:pt x="31303" y="930842"/>
                  <a:pt x="37653" y="938714"/>
                  <a:pt x="42121" y="947650"/>
                </a:cubicBezTo>
                <a:cubicBezTo>
                  <a:pt x="46040" y="955488"/>
                  <a:pt x="45573" y="965298"/>
                  <a:pt x="50434" y="972589"/>
                </a:cubicBezTo>
                <a:cubicBezTo>
                  <a:pt x="56955" y="982371"/>
                  <a:pt x="67059" y="989214"/>
                  <a:pt x="75372" y="997527"/>
                </a:cubicBezTo>
                <a:cubicBezTo>
                  <a:pt x="78143" y="1008611"/>
                  <a:pt x="80546" y="1019793"/>
                  <a:pt x="83685" y="1030778"/>
                </a:cubicBezTo>
                <a:cubicBezTo>
                  <a:pt x="86092" y="1039203"/>
                  <a:pt x="90161" y="1047148"/>
                  <a:pt x="91997" y="1055716"/>
                </a:cubicBezTo>
                <a:cubicBezTo>
                  <a:pt x="119284" y="1183057"/>
                  <a:pt x="96254" y="1110050"/>
                  <a:pt x="116936" y="1172094"/>
                </a:cubicBezTo>
                <a:cubicBezTo>
                  <a:pt x="128076" y="1367055"/>
                  <a:pt x="44341" y="1443997"/>
                  <a:pt x="175125" y="1479665"/>
                </a:cubicBezTo>
                <a:cubicBezTo>
                  <a:pt x="191386" y="1484100"/>
                  <a:pt x="208376" y="1485207"/>
                  <a:pt x="225001" y="1487978"/>
                </a:cubicBezTo>
                <a:cubicBezTo>
                  <a:pt x="238856" y="1485207"/>
                  <a:pt x="253928" y="1485984"/>
                  <a:pt x="266565" y="1479665"/>
                </a:cubicBezTo>
                <a:cubicBezTo>
                  <a:pt x="303233" y="1461331"/>
                  <a:pt x="289840" y="1439767"/>
                  <a:pt x="299816" y="1404850"/>
                </a:cubicBezTo>
                <a:cubicBezTo>
                  <a:pt x="306320" y="1382087"/>
                  <a:pt x="316441" y="1360516"/>
                  <a:pt x="324754" y="1338349"/>
                </a:cubicBezTo>
                <a:cubicBezTo>
                  <a:pt x="330296" y="1305098"/>
                  <a:pt x="337363" y="1272066"/>
                  <a:pt x="341379" y="1238596"/>
                </a:cubicBezTo>
                <a:cubicBezTo>
                  <a:pt x="358099" y="1099257"/>
                  <a:pt x="356504" y="775240"/>
                  <a:pt x="358005" y="723207"/>
                </a:cubicBezTo>
                <a:cubicBezTo>
                  <a:pt x="362402" y="570770"/>
                  <a:pt x="369088" y="418407"/>
                  <a:pt x="374630" y="266007"/>
                </a:cubicBezTo>
                <a:cubicBezTo>
                  <a:pt x="369088" y="207818"/>
                  <a:pt x="368020" y="149028"/>
                  <a:pt x="358005" y="91440"/>
                </a:cubicBezTo>
                <a:cubicBezTo>
                  <a:pt x="356662" y="83718"/>
                  <a:pt x="347400" y="79831"/>
                  <a:pt x="341379" y="74814"/>
                </a:cubicBezTo>
                <a:cubicBezTo>
                  <a:pt x="330736" y="65945"/>
                  <a:pt x="319402" y="57929"/>
                  <a:pt x="308128" y="49876"/>
                </a:cubicBezTo>
                <a:cubicBezTo>
                  <a:pt x="299998" y="44069"/>
                  <a:pt x="292373" y="37186"/>
                  <a:pt x="283190" y="33250"/>
                </a:cubicBezTo>
                <a:cubicBezTo>
                  <a:pt x="238708" y="14186"/>
                  <a:pt x="138041" y="24938"/>
                  <a:pt x="116936" y="24938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Šípka: štvorstranná 38">
            <a:extLst>
              <a:ext uri="{FF2B5EF4-FFF2-40B4-BE49-F238E27FC236}">
                <a16:creationId xmlns:a16="http://schemas.microsoft.com/office/drawing/2014/main" id="{7189A405-6186-4D73-952C-0A80BE680D6B}"/>
              </a:ext>
            </a:extLst>
          </p:cNvPr>
          <p:cNvSpPr/>
          <p:nvPr/>
        </p:nvSpPr>
        <p:spPr>
          <a:xfrm>
            <a:off x="1590689" y="4344578"/>
            <a:ext cx="2263288" cy="601865"/>
          </a:xfrm>
          <a:prstGeom prst="quad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Zástupný symbol pro text 1">
            <a:extLst>
              <a:ext uri="{FF2B5EF4-FFF2-40B4-BE49-F238E27FC236}">
                <a16:creationId xmlns:a16="http://schemas.microsoft.com/office/drawing/2014/main" id="{0E8342E9-C947-4472-9C1B-580E51A23471}"/>
              </a:ext>
            </a:extLst>
          </p:cNvPr>
          <p:cNvSpPr txBox="1">
            <a:spLocks/>
          </p:cNvSpPr>
          <p:nvPr/>
        </p:nvSpPr>
        <p:spPr>
          <a:xfrm>
            <a:off x="1350528" y="5785698"/>
            <a:ext cx="2712722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Impermeable barriers in both horizontal and vertical directions.</a:t>
            </a:r>
          </a:p>
        </p:txBody>
      </p:sp>
      <p:cxnSp>
        <p:nvCxnSpPr>
          <p:cNvPr id="66" name="Rovná spojnica 65">
            <a:extLst>
              <a:ext uri="{FF2B5EF4-FFF2-40B4-BE49-F238E27FC236}">
                <a16:creationId xmlns:a16="http://schemas.microsoft.com/office/drawing/2014/main" id="{A0110764-0C03-4C47-8D44-5A7188EEF981}"/>
              </a:ext>
            </a:extLst>
          </p:cNvPr>
          <p:cNvCxnSpPr/>
          <p:nvPr/>
        </p:nvCxnSpPr>
        <p:spPr>
          <a:xfrm>
            <a:off x="6766560" y="2047478"/>
            <a:ext cx="0" cy="408154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Rovná spojnica 66">
            <a:extLst>
              <a:ext uri="{FF2B5EF4-FFF2-40B4-BE49-F238E27FC236}">
                <a16:creationId xmlns:a16="http://schemas.microsoft.com/office/drawing/2014/main" id="{8F30281A-AD00-4884-8FA9-29F0732166F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710743" y="3731870"/>
            <a:ext cx="1977" cy="203333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4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P&amp;A Standards - NAFTA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7A62253-0B0E-4DF0-82A4-B559A08A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64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49" name="Obrázok 10">
            <a:extLst>
              <a:ext uri="{FF2B5EF4-FFF2-40B4-BE49-F238E27FC236}">
                <a16:creationId xmlns:a16="http://schemas.microsoft.com/office/drawing/2014/main" id="{6E9587D0-F827-437B-BD9D-243C082E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98" y="1310233"/>
            <a:ext cx="2031307" cy="200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3">
            <a:extLst>
              <a:ext uri="{FF2B5EF4-FFF2-40B4-BE49-F238E27FC236}">
                <a16:creationId xmlns:a16="http://schemas.microsoft.com/office/drawing/2014/main" id="{808CE48B-2232-4EEC-93DB-84017C381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98" y="3387527"/>
            <a:ext cx="21034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Isolation through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erforation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6" name="Obrázok 65">
            <a:extLst>
              <a:ext uri="{FF2B5EF4-FFF2-40B4-BE49-F238E27FC236}">
                <a16:creationId xmlns:a16="http://schemas.microsoft.com/office/drawing/2014/main" id="{3DF0D6A5-736B-409F-9A43-4544AB3D3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571" y="1320372"/>
            <a:ext cx="1919937" cy="19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Obrázok 68">
            <a:extLst>
              <a:ext uri="{FF2B5EF4-FFF2-40B4-BE49-F238E27FC236}">
                <a16:creationId xmlns:a16="http://schemas.microsoft.com/office/drawing/2014/main" id="{302D0DC1-94F8-4265-8C10-73109FE748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154" y="1276459"/>
            <a:ext cx="2012833" cy="204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Obrázok 15">
            <a:extLst>
              <a:ext uri="{FF2B5EF4-FFF2-40B4-BE49-F238E27FC236}">
                <a16:creationId xmlns:a16="http://schemas.microsoft.com/office/drawing/2014/main" id="{04D2A536-6A8A-4A50-B074-18A05EF4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32" y="3875995"/>
            <a:ext cx="2054093" cy="22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DF1B4E90-D976-4ED8-870F-B7B9AC2B3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40" y="6139031"/>
            <a:ext cx="17768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Open-hole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solation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Obrázok 16">
            <a:extLst>
              <a:ext uri="{FF2B5EF4-FFF2-40B4-BE49-F238E27FC236}">
                <a16:creationId xmlns:a16="http://schemas.microsoft.com/office/drawing/2014/main" id="{1E61D938-81DA-4445-B2B3-5BCE3210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120" y="3996430"/>
            <a:ext cx="1890280" cy="20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Obrázok 17">
            <a:extLst>
              <a:ext uri="{FF2B5EF4-FFF2-40B4-BE49-F238E27FC236}">
                <a16:creationId xmlns:a16="http://schemas.microsoft.com/office/drawing/2014/main" id="{460E3257-B68D-458E-826A-717E44AD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057" y="3953354"/>
            <a:ext cx="24098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3">
            <a:extLst>
              <a:ext uri="{FF2B5EF4-FFF2-40B4-BE49-F238E27FC236}">
                <a16:creationId xmlns:a16="http://schemas.microsoft.com/office/drawing/2014/main" id="{BD0FCDD7-711E-46FB-B073-AD8889BF3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26" y="3387526"/>
            <a:ext cx="2181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Isolation through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erforation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id="{26C02627-8B43-4985-9B4D-7D184A4B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787" y="3261420"/>
            <a:ext cx="17995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Isolation above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erforation (in case of impassable perforation)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">
            <a:extLst>
              <a:ext uri="{FF2B5EF4-FFF2-40B4-BE49-F238E27FC236}">
                <a16:creationId xmlns:a16="http://schemas.microsoft.com/office/drawing/2014/main" id="{5FDA9010-BD85-424B-878B-DA9D3944F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719" y="6155727"/>
            <a:ext cx="17768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Open-hole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solation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">
            <a:extLst>
              <a:ext uri="{FF2B5EF4-FFF2-40B4-BE49-F238E27FC236}">
                <a16:creationId xmlns:a16="http://schemas.microsoft.com/office/drawing/2014/main" id="{C0D2846F-0D63-44A0-9D5D-A6E96A4B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508" y="6085641"/>
            <a:ext cx="1776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Lier head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/cut casing head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sk-SK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solation</a:t>
            </a:r>
            <a:endParaRPr kumimoji="0" lang="en-US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Obdĺžnik 2060">
            <a:extLst>
              <a:ext uri="{FF2B5EF4-FFF2-40B4-BE49-F238E27FC236}">
                <a16:creationId xmlns:a16="http://schemas.microsoft.com/office/drawing/2014/main" id="{58F52884-D9D5-4E12-B625-E910ECFD3DB3}"/>
              </a:ext>
            </a:extLst>
          </p:cNvPr>
          <p:cNvSpPr/>
          <p:nvPr/>
        </p:nvSpPr>
        <p:spPr>
          <a:xfrm>
            <a:off x="1344115" y="1589964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87" name="Obdĺžnik 86">
            <a:extLst>
              <a:ext uri="{FF2B5EF4-FFF2-40B4-BE49-F238E27FC236}">
                <a16:creationId xmlns:a16="http://schemas.microsoft.com/office/drawing/2014/main" id="{149DBBB7-75D6-41EB-BEA5-022D9137ACB4}"/>
              </a:ext>
            </a:extLst>
          </p:cNvPr>
          <p:cNvSpPr/>
          <p:nvPr/>
        </p:nvSpPr>
        <p:spPr>
          <a:xfrm>
            <a:off x="4090884" y="1850918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88" name="Obdĺžnik 87">
            <a:extLst>
              <a:ext uri="{FF2B5EF4-FFF2-40B4-BE49-F238E27FC236}">
                <a16:creationId xmlns:a16="http://schemas.microsoft.com/office/drawing/2014/main" id="{9BBA6D8E-4C60-494C-9659-B94745D35915}"/>
              </a:ext>
            </a:extLst>
          </p:cNvPr>
          <p:cNvSpPr/>
          <p:nvPr/>
        </p:nvSpPr>
        <p:spPr>
          <a:xfrm>
            <a:off x="1344115" y="2393059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89" name="Obdĺžnik 88">
            <a:extLst>
              <a:ext uri="{FF2B5EF4-FFF2-40B4-BE49-F238E27FC236}">
                <a16:creationId xmlns:a16="http://schemas.microsoft.com/office/drawing/2014/main" id="{E3728000-F958-4967-8070-B63F39284057}"/>
              </a:ext>
            </a:extLst>
          </p:cNvPr>
          <p:cNvSpPr/>
          <p:nvPr/>
        </p:nvSpPr>
        <p:spPr>
          <a:xfrm>
            <a:off x="4095986" y="2653535"/>
            <a:ext cx="450376" cy="28366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90" name="Obdĺžnik 89">
            <a:extLst>
              <a:ext uri="{FF2B5EF4-FFF2-40B4-BE49-F238E27FC236}">
                <a16:creationId xmlns:a16="http://schemas.microsoft.com/office/drawing/2014/main" id="{2B83637C-BDBC-4DFB-975B-CEA81495B64E}"/>
              </a:ext>
            </a:extLst>
          </p:cNvPr>
          <p:cNvSpPr/>
          <p:nvPr/>
        </p:nvSpPr>
        <p:spPr>
          <a:xfrm>
            <a:off x="1878652" y="2170850"/>
            <a:ext cx="844076" cy="1902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Mechanical bridge plug</a:t>
            </a:r>
          </a:p>
        </p:txBody>
      </p:sp>
      <p:sp>
        <p:nvSpPr>
          <p:cNvPr id="2062" name="Obdĺžnik 2061">
            <a:extLst>
              <a:ext uri="{FF2B5EF4-FFF2-40B4-BE49-F238E27FC236}">
                <a16:creationId xmlns:a16="http://schemas.microsoft.com/office/drawing/2014/main" id="{DDA40CD6-FC99-4BF5-AAF6-A7F8E1C8A524}"/>
              </a:ext>
            </a:extLst>
          </p:cNvPr>
          <p:cNvSpPr/>
          <p:nvPr/>
        </p:nvSpPr>
        <p:spPr>
          <a:xfrm>
            <a:off x="2047164" y="2776451"/>
            <a:ext cx="225188" cy="725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2" name="Obdĺžnik 91">
            <a:extLst>
              <a:ext uri="{FF2B5EF4-FFF2-40B4-BE49-F238E27FC236}">
                <a16:creationId xmlns:a16="http://schemas.microsoft.com/office/drawing/2014/main" id="{BC4D9DBD-03AD-4366-B74C-01BC95C238EA}"/>
              </a:ext>
            </a:extLst>
          </p:cNvPr>
          <p:cNvSpPr/>
          <p:nvPr/>
        </p:nvSpPr>
        <p:spPr>
          <a:xfrm>
            <a:off x="4785815" y="2784654"/>
            <a:ext cx="225188" cy="725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3" name="Obdĺžnik 92">
            <a:extLst>
              <a:ext uri="{FF2B5EF4-FFF2-40B4-BE49-F238E27FC236}">
                <a16:creationId xmlns:a16="http://schemas.microsoft.com/office/drawing/2014/main" id="{AB1A98EC-EE99-4F13-BA53-FD7E375DAC46}"/>
              </a:ext>
            </a:extLst>
          </p:cNvPr>
          <p:cNvSpPr/>
          <p:nvPr/>
        </p:nvSpPr>
        <p:spPr>
          <a:xfrm>
            <a:off x="4611703" y="2420285"/>
            <a:ext cx="667195" cy="1902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retainer</a:t>
            </a:r>
          </a:p>
        </p:txBody>
      </p:sp>
      <p:sp>
        <p:nvSpPr>
          <p:cNvPr id="94" name="Obdĺžnik 93">
            <a:extLst>
              <a:ext uri="{FF2B5EF4-FFF2-40B4-BE49-F238E27FC236}">
                <a16:creationId xmlns:a16="http://schemas.microsoft.com/office/drawing/2014/main" id="{B06D4198-91A8-42DC-9907-5BE73E86A978}"/>
              </a:ext>
            </a:extLst>
          </p:cNvPr>
          <p:cNvSpPr/>
          <p:nvPr/>
        </p:nvSpPr>
        <p:spPr>
          <a:xfrm>
            <a:off x="6788591" y="1877260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95" name="Obdĺžnik 94">
            <a:extLst>
              <a:ext uri="{FF2B5EF4-FFF2-40B4-BE49-F238E27FC236}">
                <a16:creationId xmlns:a16="http://schemas.microsoft.com/office/drawing/2014/main" id="{48E08A2B-676D-445E-9913-1772582340B7}"/>
              </a:ext>
            </a:extLst>
          </p:cNvPr>
          <p:cNvSpPr/>
          <p:nvPr/>
        </p:nvSpPr>
        <p:spPr>
          <a:xfrm>
            <a:off x="7443156" y="2766939"/>
            <a:ext cx="225188" cy="725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6" name="Obdĺžnik 95">
            <a:extLst>
              <a:ext uri="{FF2B5EF4-FFF2-40B4-BE49-F238E27FC236}">
                <a16:creationId xmlns:a16="http://schemas.microsoft.com/office/drawing/2014/main" id="{75E48507-8C3D-43EA-8E29-79555AE85EA3}"/>
              </a:ext>
            </a:extLst>
          </p:cNvPr>
          <p:cNvSpPr/>
          <p:nvPr/>
        </p:nvSpPr>
        <p:spPr>
          <a:xfrm>
            <a:off x="7324269" y="2453464"/>
            <a:ext cx="844076" cy="1902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Mechanical bridge plug</a:t>
            </a:r>
          </a:p>
        </p:txBody>
      </p:sp>
      <p:sp>
        <p:nvSpPr>
          <p:cNvPr id="97" name="Obdĺžnik 96">
            <a:extLst>
              <a:ext uri="{FF2B5EF4-FFF2-40B4-BE49-F238E27FC236}">
                <a16:creationId xmlns:a16="http://schemas.microsoft.com/office/drawing/2014/main" id="{77C672F7-9F5B-48A5-8414-FA96237B761E}"/>
              </a:ext>
            </a:extLst>
          </p:cNvPr>
          <p:cNvSpPr/>
          <p:nvPr/>
        </p:nvSpPr>
        <p:spPr>
          <a:xfrm>
            <a:off x="1970950" y="4782460"/>
            <a:ext cx="844076" cy="1902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Mechanical bridge plug</a:t>
            </a:r>
          </a:p>
        </p:txBody>
      </p:sp>
      <p:sp>
        <p:nvSpPr>
          <p:cNvPr id="98" name="Obdĺžnik 97">
            <a:extLst>
              <a:ext uri="{FF2B5EF4-FFF2-40B4-BE49-F238E27FC236}">
                <a16:creationId xmlns:a16="http://schemas.microsoft.com/office/drawing/2014/main" id="{E7464695-CED6-48C8-9EF5-D51E9C0DFDC6}"/>
              </a:ext>
            </a:extLst>
          </p:cNvPr>
          <p:cNvSpPr/>
          <p:nvPr/>
        </p:nvSpPr>
        <p:spPr>
          <a:xfrm>
            <a:off x="1403605" y="4208832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99" name="Obdĺžnik 98">
            <a:extLst>
              <a:ext uri="{FF2B5EF4-FFF2-40B4-BE49-F238E27FC236}">
                <a16:creationId xmlns:a16="http://schemas.microsoft.com/office/drawing/2014/main" id="{E31B8FF0-2C4F-4655-B78B-A851C96E56A0}"/>
              </a:ext>
            </a:extLst>
          </p:cNvPr>
          <p:cNvSpPr/>
          <p:nvPr/>
        </p:nvSpPr>
        <p:spPr>
          <a:xfrm>
            <a:off x="1403605" y="5026720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100" name="Obdĺžnik 99">
            <a:extLst>
              <a:ext uri="{FF2B5EF4-FFF2-40B4-BE49-F238E27FC236}">
                <a16:creationId xmlns:a16="http://schemas.microsoft.com/office/drawing/2014/main" id="{3F3B52D1-9229-4F3F-A35A-C29CF30E6547}"/>
              </a:ext>
            </a:extLst>
          </p:cNvPr>
          <p:cNvSpPr/>
          <p:nvPr/>
        </p:nvSpPr>
        <p:spPr>
          <a:xfrm>
            <a:off x="4112575" y="4375637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101" name="Obdĺžnik 100">
            <a:extLst>
              <a:ext uri="{FF2B5EF4-FFF2-40B4-BE49-F238E27FC236}">
                <a16:creationId xmlns:a16="http://schemas.microsoft.com/office/drawing/2014/main" id="{0592CED3-2EA4-4ABD-ACE9-5CC689232570}"/>
              </a:ext>
            </a:extLst>
          </p:cNvPr>
          <p:cNvSpPr/>
          <p:nvPr/>
        </p:nvSpPr>
        <p:spPr>
          <a:xfrm>
            <a:off x="4112575" y="5228747"/>
            <a:ext cx="450376" cy="544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  <p:sp>
        <p:nvSpPr>
          <p:cNvPr id="102" name="Obdĺžnik 101">
            <a:extLst>
              <a:ext uri="{FF2B5EF4-FFF2-40B4-BE49-F238E27FC236}">
                <a16:creationId xmlns:a16="http://schemas.microsoft.com/office/drawing/2014/main" id="{20581672-86B2-4D5E-9117-934B447E9FC7}"/>
              </a:ext>
            </a:extLst>
          </p:cNvPr>
          <p:cNvSpPr/>
          <p:nvPr/>
        </p:nvSpPr>
        <p:spPr>
          <a:xfrm>
            <a:off x="1970950" y="5709081"/>
            <a:ext cx="225188" cy="725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Obdĺžnik 102">
            <a:extLst>
              <a:ext uri="{FF2B5EF4-FFF2-40B4-BE49-F238E27FC236}">
                <a16:creationId xmlns:a16="http://schemas.microsoft.com/office/drawing/2014/main" id="{8D8D9461-D70B-447B-8BC9-BB0041A53C28}"/>
              </a:ext>
            </a:extLst>
          </p:cNvPr>
          <p:cNvSpPr/>
          <p:nvPr/>
        </p:nvSpPr>
        <p:spPr>
          <a:xfrm>
            <a:off x="4854218" y="5424503"/>
            <a:ext cx="225188" cy="725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5" name="Obdĺžnik 104">
            <a:extLst>
              <a:ext uri="{FF2B5EF4-FFF2-40B4-BE49-F238E27FC236}">
                <a16:creationId xmlns:a16="http://schemas.microsoft.com/office/drawing/2014/main" id="{4728A968-17F5-48C7-AAD0-292DCCC09EE1}"/>
              </a:ext>
            </a:extLst>
          </p:cNvPr>
          <p:cNvSpPr/>
          <p:nvPr/>
        </p:nvSpPr>
        <p:spPr>
          <a:xfrm>
            <a:off x="4635624" y="4958363"/>
            <a:ext cx="750757" cy="1149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Drilling mud</a:t>
            </a:r>
          </a:p>
        </p:txBody>
      </p:sp>
      <p:sp>
        <p:nvSpPr>
          <p:cNvPr id="106" name="Obdĺžnik 105">
            <a:extLst>
              <a:ext uri="{FF2B5EF4-FFF2-40B4-BE49-F238E27FC236}">
                <a16:creationId xmlns:a16="http://schemas.microsoft.com/office/drawing/2014/main" id="{539CB0C6-F5C9-46D8-A443-9A9BA4A46E3B}"/>
              </a:ext>
            </a:extLst>
          </p:cNvPr>
          <p:cNvSpPr/>
          <p:nvPr/>
        </p:nvSpPr>
        <p:spPr>
          <a:xfrm>
            <a:off x="5865610" y="4669057"/>
            <a:ext cx="666354" cy="1400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</a:rPr>
              <a:t>Liner head or Casing head</a:t>
            </a:r>
          </a:p>
        </p:txBody>
      </p:sp>
      <p:sp>
        <p:nvSpPr>
          <p:cNvPr id="107" name="Obdĺžnik 106">
            <a:extLst>
              <a:ext uri="{FF2B5EF4-FFF2-40B4-BE49-F238E27FC236}">
                <a16:creationId xmlns:a16="http://schemas.microsoft.com/office/drawing/2014/main" id="{649F8FE9-FBEF-4E5D-96F7-5C084E94B3C7}"/>
              </a:ext>
            </a:extLst>
          </p:cNvPr>
          <p:cNvSpPr/>
          <p:nvPr/>
        </p:nvSpPr>
        <p:spPr>
          <a:xfrm>
            <a:off x="7348745" y="5306809"/>
            <a:ext cx="980478" cy="22228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Mechanical bridge plug</a:t>
            </a:r>
          </a:p>
        </p:txBody>
      </p:sp>
      <p:sp>
        <p:nvSpPr>
          <p:cNvPr id="108" name="Obdĺžnik 107">
            <a:extLst>
              <a:ext uri="{FF2B5EF4-FFF2-40B4-BE49-F238E27FC236}">
                <a16:creationId xmlns:a16="http://schemas.microsoft.com/office/drawing/2014/main" id="{AA6E95EF-F97D-4318-BC29-6873B591C37A}"/>
              </a:ext>
            </a:extLst>
          </p:cNvPr>
          <p:cNvSpPr/>
          <p:nvPr/>
        </p:nvSpPr>
        <p:spPr>
          <a:xfrm>
            <a:off x="6826718" y="4385523"/>
            <a:ext cx="450376" cy="3969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Cement bridge plug</a:t>
            </a:r>
          </a:p>
        </p:txBody>
      </p:sp>
    </p:spTree>
    <p:extLst>
      <p:ext uri="{BB962C8B-B14F-4D97-AF65-F5344CB8AC3E}">
        <p14:creationId xmlns:p14="http://schemas.microsoft.com/office/powerpoint/2010/main" val="231659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P&amp;A Standards - NAFTA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>
          <a:xfrm>
            <a:off x="1406346" y="6345958"/>
            <a:ext cx="2057400" cy="365125"/>
          </a:xfrm>
        </p:spPr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04123" y="6345958"/>
            <a:ext cx="458278" cy="365125"/>
          </a:xfrm>
        </p:spPr>
        <p:txBody>
          <a:bodyPr/>
          <a:lstStyle/>
          <a:p>
            <a:fld id="{9A1CCE83-2C51-433C-92AC-22AAA958599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59A6F35D-C587-4654-9FCE-106D2A694E10}"/>
              </a:ext>
            </a:extLst>
          </p:cNvPr>
          <p:cNvSpPr txBox="1">
            <a:spLocks/>
          </p:cNvSpPr>
          <p:nvPr/>
        </p:nvSpPr>
        <p:spPr>
          <a:xfrm>
            <a:off x="2771860" y="1519219"/>
            <a:ext cx="3408218" cy="20928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900" dirty="0"/>
              <a:t>The casing strings are cut and welded 2m under surface with concreate block on top.  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Good cement in annulus confirmed by CBL and VDL logging</a:t>
            </a:r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r>
              <a:rPr lang="en-US" sz="900" dirty="0"/>
              <a:t>Cement plug squeezed to perforation</a:t>
            </a:r>
          </a:p>
        </p:txBody>
      </p:sp>
      <p:pic>
        <p:nvPicPr>
          <p:cNvPr id="54" name="Obrázok 53">
            <a:extLst>
              <a:ext uri="{FF2B5EF4-FFF2-40B4-BE49-F238E27FC236}">
                <a16:creationId xmlns:a16="http://schemas.microsoft.com/office/drawing/2014/main" id="{18709280-94EE-49D3-916B-FFCEE22F7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99" y="1519219"/>
            <a:ext cx="2196061" cy="2526665"/>
          </a:xfrm>
          <a:prstGeom prst="rect">
            <a:avLst/>
          </a:prstGeom>
        </p:spPr>
      </p:pic>
      <p:pic>
        <p:nvPicPr>
          <p:cNvPr id="57" name="Obrázok 56">
            <a:extLst>
              <a:ext uri="{FF2B5EF4-FFF2-40B4-BE49-F238E27FC236}">
                <a16:creationId xmlns:a16="http://schemas.microsoft.com/office/drawing/2014/main" id="{A5C4AE88-C622-42E1-A462-0EA768BAC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56" y="4045884"/>
            <a:ext cx="2337204" cy="2698750"/>
          </a:xfrm>
          <a:prstGeom prst="rect">
            <a:avLst/>
          </a:prstGeom>
        </p:spPr>
      </p:pic>
      <p:sp>
        <p:nvSpPr>
          <p:cNvPr id="61" name="Zástupný symbol pro text 1">
            <a:extLst>
              <a:ext uri="{FF2B5EF4-FFF2-40B4-BE49-F238E27FC236}">
                <a16:creationId xmlns:a16="http://schemas.microsoft.com/office/drawing/2014/main" id="{6715B206-6E35-441E-A6BD-C0C3B7733FAB}"/>
              </a:ext>
            </a:extLst>
          </p:cNvPr>
          <p:cNvSpPr txBox="1">
            <a:spLocks/>
          </p:cNvSpPr>
          <p:nvPr/>
        </p:nvSpPr>
        <p:spPr>
          <a:xfrm>
            <a:off x="2771860" y="4149481"/>
            <a:ext cx="3408218" cy="20928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900" dirty="0"/>
              <a:t>The casing strings are cut and welded 2m under surface with concreate block on top.  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60m of cement bridge plug.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Good cement in annulus confirmed by CBL and VDL logging</a:t>
            </a:r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r>
              <a:rPr lang="en-US" sz="900" dirty="0"/>
              <a:t>Cement plug squeezed to perforation</a:t>
            </a:r>
          </a:p>
        </p:txBody>
      </p:sp>
      <p:pic>
        <p:nvPicPr>
          <p:cNvPr id="29" name="Obrázok 28" descr="Obrázok, na ktorom je zem, vonkajšie, špina, traktor&#10;&#10;Automaticky generovaný popis">
            <a:extLst>
              <a:ext uri="{FF2B5EF4-FFF2-40B4-BE49-F238E27FC236}">
                <a16:creationId xmlns:a16="http://schemas.microsoft.com/office/drawing/2014/main" id="{A6F82AC7-625D-468D-A72B-F2034285E9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283" y="2782551"/>
            <a:ext cx="2196061" cy="2064673"/>
          </a:xfrm>
          <a:prstGeom prst="rect">
            <a:avLst/>
          </a:prstGeom>
        </p:spPr>
      </p:pic>
      <p:sp>
        <p:nvSpPr>
          <p:cNvPr id="33" name="Obdĺžnik 32">
            <a:extLst>
              <a:ext uri="{FF2B5EF4-FFF2-40B4-BE49-F238E27FC236}">
                <a16:creationId xmlns:a16="http://schemas.microsoft.com/office/drawing/2014/main" id="{8C1EDCF6-1B2C-44C6-9C26-E256249B6943}"/>
              </a:ext>
            </a:extLst>
          </p:cNvPr>
          <p:cNvSpPr/>
          <p:nvPr/>
        </p:nvSpPr>
        <p:spPr>
          <a:xfrm>
            <a:off x="737755" y="3429000"/>
            <a:ext cx="366368" cy="7273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bdĺžnik 64">
            <a:extLst>
              <a:ext uri="{FF2B5EF4-FFF2-40B4-BE49-F238E27FC236}">
                <a16:creationId xmlns:a16="http://schemas.microsoft.com/office/drawing/2014/main" id="{8B23B211-9D1B-4A06-BCD2-60EC179E339B}"/>
              </a:ext>
            </a:extLst>
          </p:cNvPr>
          <p:cNvSpPr/>
          <p:nvPr/>
        </p:nvSpPr>
        <p:spPr>
          <a:xfrm>
            <a:off x="737755" y="6108064"/>
            <a:ext cx="366368" cy="1342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432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P&amp;A Standards - NAFTA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>
          <a:xfrm>
            <a:off x="1221823" y="6309176"/>
            <a:ext cx="2057400" cy="365125"/>
          </a:xfrm>
        </p:spPr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19600" y="6309176"/>
            <a:ext cx="458278" cy="365125"/>
          </a:xfrm>
        </p:spPr>
        <p:txBody>
          <a:bodyPr/>
          <a:lstStyle/>
          <a:p>
            <a:fld id="{9A1CCE83-2C51-433C-92AC-22AAA9585990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A5C8569-C9D3-43AF-A78B-F9F18D0459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01" y="1377057"/>
            <a:ext cx="2135328" cy="273240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390AADC-B867-4AFE-913C-6D7DA95BA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00" y="4103262"/>
            <a:ext cx="2135329" cy="2566670"/>
          </a:xfrm>
          <a:prstGeom prst="rect">
            <a:avLst/>
          </a:prstGeom>
        </p:spPr>
      </p:pic>
      <p:sp>
        <p:nvSpPr>
          <p:cNvPr id="11" name="Zástupný symbol pro text 1">
            <a:extLst>
              <a:ext uri="{FF2B5EF4-FFF2-40B4-BE49-F238E27FC236}">
                <a16:creationId xmlns:a16="http://schemas.microsoft.com/office/drawing/2014/main" id="{489043ED-443B-4CB0-B60E-3B6033BD2029}"/>
              </a:ext>
            </a:extLst>
          </p:cNvPr>
          <p:cNvSpPr txBox="1">
            <a:spLocks/>
          </p:cNvSpPr>
          <p:nvPr/>
        </p:nvSpPr>
        <p:spPr>
          <a:xfrm>
            <a:off x="3054929" y="2551837"/>
            <a:ext cx="3532908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30 m of milled and underreamed section  with cement bridge plug or 30m of </a:t>
            </a:r>
            <a:r>
              <a:rPr lang="sk-SK" sz="900" dirty="0"/>
              <a:t>DYNASLOT</a:t>
            </a:r>
            <a:r>
              <a:rPr lang="en-US" sz="900" dirty="0"/>
              <a:t> perforation with squeezed resin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Gas migration behind the casing</a:t>
            </a:r>
          </a:p>
        </p:txBody>
      </p:sp>
      <p:sp>
        <p:nvSpPr>
          <p:cNvPr id="15" name="Zástupný symbol pro text 1">
            <a:extLst>
              <a:ext uri="{FF2B5EF4-FFF2-40B4-BE49-F238E27FC236}">
                <a16:creationId xmlns:a16="http://schemas.microsoft.com/office/drawing/2014/main" id="{1E04D370-E503-4256-840F-BDC13C878BB3}"/>
              </a:ext>
            </a:extLst>
          </p:cNvPr>
          <p:cNvSpPr txBox="1">
            <a:spLocks/>
          </p:cNvSpPr>
          <p:nvPr/>
        </p:nvSpPr>
        <p:spPr>
          <a:xfrm>
            <a:off x="3034147" y="4169174"/>
            <a:ext cx="3408218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900" dirty="0"/>
              <a:t>The casing strings are cut and welded 2m under surface with concreate block on top.  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60m of cement bridge plug.</a:t>
            </a:r>
          </a:p>
          <a:p>
            <a:pPr marL="0" indent="0" algn="just">
              <a:buNone/>
            </a:pPr>
            <a:endParaRPr lang="en-US" sz="900" dirty="0"/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r>
              <a:rPr lang="en-US" sz="900" dirty="0"/>
              <a:t>Good cement in annulus confirmed by CBL and VDL logging</a:t>
            </a:r>
          </a:p>
          <a:p>
            <a:pPr marL="0" indent="0" algn="just">
              <a:buNone/>
            </a:pPr>
            <a:r>
              <a:rPr lang="en-US" sz="900" dirty="0"/>
              <a:t>Mechanical plug and 50m of cement bridge plug.</a:t>
            </a:r>
          </a:p>
          <a:p>
            <a:pPr marL="0" indent="0" algn="just">
              <a:buNone/>
            </a:pPr>
            <a:r>
              <a:rPr lang="en-US" sz="900" dirty="0"/>
              <a:t>Cement plug squeezed to perforation</a:t>
            </a:r>
          </a:p>
        </p:txBody>
      </p:sp>
      <p:pic>
        <p:nvPicPr>
          <p:cNvPr id="18" name="Obrázok 17" descr="Obrázok, na ktorom je staré, znečistené, kamenný&#10;&#10;Automaticky generovaný popis">
            <a:extLst>
              <a:ext uri="{FF2B5EF4-FFF2-40B4-BE49-F238E27FC236}">
                <a16:creationId xmlns:a16="http://schemas.microsoft.com/office/drawing/2014/main" id="{7CEC07C9-DAF9-45B9-B195-25FAD9C56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000" y="3861898"/>
            <a:ext cx="1795797" cy="1589809"/>
          </a:xfrm>
          <a:prstGeom prst="rect">
            <a:avLst/>
          </a:prstGeom>
        </p:spPr>
      </p:pic>
      <p:pic>
        <p:nvPicPr>
          <p:cNvPr id="21" name="Obrázok 20" descr="Obrázok, na ktorom je vonkajšie&#10;&#10;Automaticky generovaný popis">
            <a:extLst>
              <a:ext uri="{FF2B5EF4-FFF2-40B4-BE49-F238E27FC236}">
                <a16:creationId xmlns:a16="http://schemas.microsoft.com/office/drawing/2014/main" id="{43F5EF21-19F0-46E2-A92C-C30CDE9BC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988" y="1912197"/>
            <a:ext cx="1766809" cy="1516803"/>
          </a:xfrm>
          <a:prstGeom prst="rect">
            <a:avLst/>
          </a:prstGeom>
        </p:spPr>
      </p:pic>
      <p:sp>
        <p:nvSpPr>
          <p:cNvPr id="22" name="Obdĺžnik 21">
            <a:extLst>
              <a:ext uri="{FF2B5EF4-FFF2-40B4-BE49-F238E27FC236}">
                <a16:creationId xmlns:a16="http://schemas.microsoft.com/office/drawing/2014/main" id="{43ECD805-9435-42A5-BBFB-13303E4292D2}"/>
              </a:ext>
            </a:extLst>
          </p:cNvPr>
          <p:cNvSpPr/>
          <p:nvPr/>
        </p:nvSpPr>
        <p:spPr>
          <a:xfrm>
            <a:off x="1194694" y="3476173"/>
            <a:ext cx="366368" cy="1342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5D09E9CE-B841-4A0F-AAD0-3BD02EBC520B}"/>
              </a:ext>
            </a:extLst>
          </p:cNvPr>
          <p:cNvSpPr/>
          <p:nvPr/>
        </p:nvSpPr>
        <p:spPr>
          <a:xfrm>
            <a:off x="1020085" y="6056177"/>
            <a:ext cx="357794" cy="827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80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516" y="2589167"/>
            <a:ext cx="5087389" cy="1101264"/>
          </a:xfrm>
        </p:spPr>
        <p:txBody>
          <a:bodyPr/>
          <a:lstStyle/>
          <a:p>
            <a:r>
              <a:rPr lang="sk-SK" dirty="0"/>
              <a:t>3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>
          <a:xfrm>
            <a:off x="601663" y="3479419"/>
            <a:ext cx="8257111" cy="978729"/>
          </a:xfrm>
        </p:spPr>
        <p:txBody>
          <a:bodyPr/>
          <a:lstStyle/>
          <a:p>
            <a:r>
              <a:rPr lang="en-US" sz="3200" b="1" dirty="0"/>
              <a:t>CONCLUSIONS AND RECOMMMENDATIONS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510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313109" y="1585432"/>
            <a:ext cx="6755126" cy="2646878"/>
          </a:xfrm>
        </p:spPr>
        <p:txBody>
          <a:bodyPr/>
          <a:lstStyle/>
          <a:p>
            <a:pPr algn="just"/>
            <a:r>
              <a:rPr lang="en-US" b="1" dirty="0"/>
              <a:t>KEY POINTS</a:t>
            </a:r>
          </a:p>
          <a:p>
            <a:pPr lvl="1" algn="just"/>
            <a:r>
              <a:rPr lang="en-US" dirty="0"/>
              <a:t>Individual approach </a:t>
            </a:r>
          </a:p>
          <a:p>
            <a:pPr lvl="1" algn="just"/>
            <a:r>
              <a:rPr lang="en-US" dirty="0"/>
              <a:t>Well history</a:t>
            </a:r>
          </a:p>
          <a:p>
            <a:pPr lvl="1" algn="just"/>
            <a:r>
              <a:rPr lang="en-US" dirty="0"/>
              <a:t>Current well integrity status </a:t>
            </a:r>
          </a:p>
          <a:p>
            <a:pPr lvl="1" algn="just"/>
            <a:r>
              <a:rPr lang="en-US" dirty="0"/>
              <a:t>Special temperature and ultrasound logging</a:t>
            </a:r>
          </a:p>
          <a:p>
            <a:pPr lvl="1" algn="just"/>
            <a:r>
              <a:rPr lang="en-US" dirty="0"/>
              <a:t>P&amp;A standards knowledge </a:t>
            </a:r>
          </a:p>
          <a:p>
            <a:pPr lvl="1" algn="just"/>
            <a:r>
              <a:rPr lang="en-US" dirty="0"/>
              <a:t>Know how</a:t>
            </a:r>
            <a:endParaRPr lang="sk-SK" dirty="0"/>
          </a:p>
          <a:p>
            <a:pPr lvl="1" algn="just"/>
            <a:r>
              <a:rPr lang="en-US" dirty="0"/>
              <a:t>Observing</a:t>
            </a:r>
            <a:r>
              <a:rPr lang="sk-SK" dirty="0"/>
              <a:t> and monitoring</a:t>
            </a:r>
            <a:r>
              <a:rPr lang="en-US" dirty="0"/>
              <a:t> well area after P&amp;A</a:t>
            </a:r>
          </a:p>
          <a:p>
            <a:pPr lvl="1" algn="just"/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Conclusions and recommendations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81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3615B93-D8E5-415C-9230-0F8096FC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80" y="1871935"/>
            <a:ext cx="5590505" cy="949127"/>
          </a:xfrm>
        </p:spPr>
        <p:txBody>
          <a:bodyPr>
            <a:normAutofit/>
          </a:bodyPr>
          <a:lstStyle/>
          <a:p>
            <a:r>
              <a:rPr lang="en-GB" sz="2000" dirty="0"/>
              <a:t>Contact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664FBD0-822F-47E9-B16D-19DABAB7A47B}"/>
              </a:ext>
            </a:extLst>
          </p:cNvPr>
          <p:cNvSpPr txBox="1"/>
          <p:nvPr/>
        </p:nvSpPr>
        <p:spPr>
          <a:xfrm>
            <a:off x="608480" y="2821062"/>
            <a:ext cx="479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Ing. Peter Hudec</a:t>
            </a:r>
          </a:p>
          <a:p>
            <a:r>
              <a:rPr lang="en-GB" dirty="0"/>
              <a:t>Head of Subsurface dept</a:t>
            </a:r>
          </a:p>
          <a:p>
            <a:r>
              <a:rPr lang="en-GB" dirty="0"/>
              <a:t>Tel:	+421 917 728 058</a:t>
            </a:r>
          </a:p>
          <a:p>
            <a:r>
              <a:rPr lang="en-GB" dirty="0"/>
              <a:t>Email:	</a:t>
            </a:r>
            <a:r>
              <a:rPr lang="en-GB" dirty="0">
                <a:hlinkClick r:id="rId2"/>
              </a:rPr>
              <a:t>peter.hudec@nafta.sk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03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1169551"/>
          </a:xfrm>
        </p:spPr>
        <p:txBody>
          <a:bodyPr/>
          <a:lstStyle/>
          <a:p>
            <a:r>
              <a:rPr lang="en-US" sz="2000" b="1" dirty="0"/>
              <a:t>1 NAFTA WELL ENGINEERING</a:t>
            </a:r>
          </a:p>
          <a:p>
            <a:r>
              <a:rPr lang="en-US" sz="2000" b="1" dirty="0"/>
              <a:t>2 P&amp;A STANDARDS</a:t>
            </a:r>
          </a:p>
          <a:p>
            <a:r>
              <a:rPr lang="en-US" sz="2000" b="1" dirty="0"/>
              <a:t>3 CONCLUSIONS AND RECOMMMENDATIONS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Zástupný symbol textu 2"/>
          <p:cNvSpPr txBox="1">
            <a:spLocks/>
          </p:cNvSpPr>
          <p:nvPr/>
        </p:nvSpPr>
        <p:spPr>
          <a:xfrm>
            <a:off x="0" y="518857"/>
            <a:ext cx="8428038" cy="7859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828000" tIns="288000" rIns="91440" bIns="216000" rtlCol="0">
            <a:sp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2BF44"/>
              </a:buClr>
              <a:buFontTx/>
              <a:buNone/>
              <a:defRPr sz="2000" cap="all" baseline="0"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sk-SK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875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598516" y="2589167"/>
            <a:ext cx="5087389" cy="1101264"/>
          </a:xfrm>
        </p:spPr>
        <p:txBody>
          <a:bodyPr/>
          <a:lstStyle/>
          <a:p>
            <a:r>
              <a:rPr lang="cs-CZ" dirty="0"/>
              <a:t>1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601663" y="3479419"/>
            <a:ext cx="6272862" cy="978729"/>
          </a:xfrm>
        </p:spPr>
        <p:txBody>
          <a:bodyPr/>
          <a:lstStyle/>
          <a:p>
            <a:r>
              <a:rPr lang="en-US" b="1" dirty="0"/>
              <a:t>NAFTA</a:t>
            </a:r>
            <a:r>
              <a:rPr lang="sk-SK" b="1" dirty="0"/>
              <a:t> WELL ENGINEERING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2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742954" y="1343951"/>
            <a:ext cx="5053517" cy="2919577"/>
          </a:xfrm>
        </p:spPr>
        <p:txBody>
          <a:bodyPr/>
          <a:lstStyle/>
          <a:p>
            <a:pPr marL="457200" lvl="1" indent="0" algn="just">
              <a:buNone/>
            </a:pPr>
            <a:endParaRPr lang="en-US" dirty="0"/>
          </a:p>
          <a:p>
            <a:pPr marL="228600" lvl="1" algn="just">
              <a:buFont typeface="Wingdings" panose="05000000000000000000" pitchFamily="2" charset="2"/>
              <a:buChar char="§"/>
            </a:pPr>
            <a:r>
              <a:rPr lang="en-US" b="1" dirty="0"/>
              <a:t>COMPETENCE CENTRE</a:t>
            </a:r>
          </a:p>
          <a:p>
            <a:pPr marL="0" lvl="1" indent="0" algn="just">
              <a:buNone/>
            </a:pPr>
            <a:r>
              <a:rPr lang="en-US" dirty="0" err="1"/>
              <a:t>Nafta</a:t>
            </a:r>
            <a:r>
              <a:rPr lang="en-US" dirty="0"/>
              <a:t> has own competence center and prepare and provide:</a:t>
            </a:r>
          </a:p>
          <a:p>
            <a:pPr lvl="1" algn="just"/>
            <a:r>
              <a:rPr lang="en-US" dirty="0"/>
              <a:t>Workover, P&amp;A Drilling and well intervention organizing and supervising </a:t>
            </a:r>
          </a:p>
          <a:p>
            <a:pPr lvl="1" algn="just"/>
            <a:r>
              <a:rPr lang="en-US" dirty="0"/>
              <a:t>Well integrity management </a:t>
            </a:r>
          </a:p>
          <a:p>
            <a:pPr lvl="1" algn="just"/>
            <a:r>
              <a:rPr lang="en-US" dirty="0"/>
              <a:t>Mining rescue services</a:t>
            </a:r>
          </a:p>
          <a:p>
            <a:pPr lvl="1" algn="just"/>
            <a:r>
              <a:rPr lang="en-US" dirty="0"/>
              <a:t>Slickline/wireline services</a:t>
            </a:r>
          </a:p>
          <a:p>
            <a:pPr lvl="1" algn="just"/>
            <a:r>
              <a:rPr lang="en-US" dirty="0"/>
              <a:t>Laboratory</a:t>
            </a:r>
            <a:endParaRPr lang="sk-SK" dirty="0"/>
          </a:p>
          <a:p>
            <a:pPr lvl="1" algn="just"/>
            <a:r>
              <a:rPr lang="en-US" dirty="0"/>
              <a:t>Consultancy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NAFTA well engineering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D917C49-EAD1-49C8-ADD6-01211C692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134" y="4376340"/>
            <a:ext cx="3558886" cy="160245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F301811-D485-4E37-921D-288569C6CF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102" y="4376340"/>
            <a:ext cx="2318944" cy="150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B9E42E6E-6615-40C6-8D62-050C7D2A7D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102" y="1739121"/>
            <a:ext cx="2318944" cy="217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64BD860-5F43-422F-BA79-6BA27BDDF1C6}"/>
              </a:ext>
            </a:extLst>
          </p:cNvPr>
          <p:cNvSpPr txBox="1"/>
          <p:nvPr/>
        </p:nvSpPr>
        <p:spPr>
          <a:xfrm>
            <a:off x="1323134" y="4521336"/>
            <a:ext cx="139788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Coiled</a:t>
            </a:r>
            <a:r>
              <a:rPr lang="sk-SK" sz="1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Tubing</a:t>
            </a:r>
            <a:r>
              <a:rPr lang="sk-SK" sz="1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742953" y="1488839"/>
            <a:ext cx="5684741" cy="5124480"/>
          </a:xfrm>
        </p:spPr>
        <p:txBody>
          <a:bodyPr/>
          <a:lstStyle/>
          <a:p>
            <a:pPr marL="228600" lvl="1" algn="just">
              <a:buFont typeface="Wingdings" panose="05000000000000000000" pitchFamily="2" charset="2"/>
              <a:buChar char="§"/>
            </a:pPr>
            <a:r>
              <a:rPr lang="en-US" b="1" dirty="0" err="1"/>
              <a:t>Nafta</a:t>
            </a:r>
            <a:r>
              <a:rPr lang="en-US" b="1" dirty="0"/>
              <a:t> has 2 own crews </a:t>
            </a:r>
            <a:r>
              <a:rPr lang="sk-SK" b="1" dirty="0"/>
              <a:t>and </a:t>
            </a:r>
            <a:r>
              <a:rPr lang="sk-SK" b="1" dirty="0" err="1"/>
              <a:t>rigs</a:t>
            </a:r>
            <a:r>
              <a:rPr lang="sk-SK" b="1" dirty="0"/>
              <a:t> </a:t>
            </a:r>
            <a:r>
              <a:rPr lang="en-US" b="1" dirty="0"/>
              <a:t>for P&amp;A/Workover/Drilling: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P&amp;A 2021:</a:t>
            </a:r>
          </a:p>
          <a:p>
            <a:pPr lvl="1" algn="just"/>
            <a:r>
              <a:rPr lang="en-US" dirty="0"/>
              <a:t>NAFTA group:		3 wells (SK)</a:t>
            </a:r>
          </a:p>
          <a:p>
            <a:pPr lvl="1" algn="just"/>
            <a:r>
              <a:rPr lang="en-US" dirty="0"/>
              <a:t>Ext. Companies: 	4 wells (D)</a:t>
            </a:r>
          </a:p>
          <a:p>
            <a:pPr lvl="1" algn="just"/>
            <a:r>
              <a:rPr lang="en-US" dirty="0"/>
              <a:t>Ext. Companies: </a:t>
            </a:r>
            <a:r>
              <a:rPr lang="en-US" b="1" dirty="0"/>
              <a:t>	</a:t>
            </a:r>
            <a:r>
              <a:rPr lang="en-US" dirty="0"/>
              <a:t>4 wells (CZ) re-abandonment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228600" lvl="1" algn="just">
              <a:buFont typeface="Wingdings" panose="05000000000000000000" pitchFamily="2" charset="2"/>
              <a:buChar char="§"/>
            </a:pPr>
            <a:r>
              <a:rPr lang="en-US" b="1" dirty="0"/>
              <a:t>Workover 2021:</a:t>
            </a:r>
          </a:p>
          <a:p>
            <a:pPr lvl="1" algn="just"/>
            <a:r>
              <a:rPr lang="en-US" dirty="0"/>
              <a:t>NAFTA group:</a:t>
            </a:r>
            <a:r>
              <a:rPr lang="en-US" b="1" dirty="0"/>
              <a:t>		</a:t>
            </a:r>
            <a:r>
              <a:rPr lang="en-US" dirty="0"/>
              <a:t>24 wells (SK)	</a:t>
            </a:r>
          </a:p>
          <a:p>
            <a:pPr lvl="1" algn="just"/>
            <a:r>
              <a:rPr lang="en-US" dirty="0"/>
              <a:t>Ext. Companies: </a:t>
            </a:r>
            <a:r>
              <a:rPr lang="en-US" b="1" dirty="0"/>
              <a:t>	</a:t>
            </a:r>
            <a:r>
              <a:rPr lang="en-US" dirty="0"/>
              <a:t>13 wells (CZ)</a:t>
            </a:r>
          </a:p>
          <a:p>
            <a:pPr lvl="1" algn="just"/>
            <a:endParaRPr lang="sk-SK" dirty="0"/>
          </a:p>
          <a:p>
            <a:pPr algn="just"/>
            <a:r>
              <a:rPr lang="en-US" b="1" dirty="0"/>
              <a:t>P&amp;A in Germany 2021-2022:</a:t>
            </a:r>
          </a:p>
          <a:p>
            <a:pPr lvl="1" algn="just"/>
            <a:r>
              <a:rPr lang="en-US" dirty="0"/>
              <a:t>NAFTA abandoned wells 4 in 2021 and 4 wells in 2022</a:t>
            </a:r>
          </a:p>
          <a:p>
            <a:pPr lvl="1" algn="just"/>
            <a:r>
              <a:rPr lang="en-US" dirty="0"/>
              <a:t>Wells has integrity issues and on most of them   were milled out casings. </a:t>
            </a:r>
            <a:endParaRPr lang="sk-SK" dirty="0"/>
          </a:p>
          <a:p>
            <a:pPr lvl="1" algn="just"/>
            <a:r>
              <a:rPr lang="en-US" dirty="0"/>
              <a:t>The presence of NAFTA engineers on the well helped to solving many issues during the P&amp;A process. </a:t>
            </a:r>
          </a:p>
          <a:p>
            <a:pPr lvl="1" algn="just"/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P&amp;A / Workover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11.11.2022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Zástupný symbol textu 5">
            <a:extLst>
              <a:ext uri="{FF2B5EF4-FFF2-40B4-BE49-F238E27FC236}">
                <a16:creationId xmlns:a16="http://schemas.microsoft.com/office/drawing/2014/main" id="{BC67FEE2-82A6-4259-A404-F99410CE08D9}"/>
              </a:ext>
            </a:extLst>
          </p:cNvPr>
          <p:cNvSpPr txBox="1">
            <a:spLocks/>
          </p:cNvSpPr>
          <p:nvPr/>
        </p:nvSpPr>
        <p:spPr>
          <a:xfrm>
            <a:off x="6824347" y="1794335"/>
            <a:ext cx="2319653" cy="16039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/>
              <a:t>RIGS:</a:t>
            </a:r>
          </a:p>
          <a:p>
            <a:pPr marL="269875" indent="-269875"/>
            <a:r>
              <a:rPr lang="sk-SK" sz="1600" dirty="0"/>
              <a:t>GVS 3070   70t</a:t>
            </a:r>
          </a:p>
          <a:p>
            <a:pPr marL="269875" indent="-269875"/>
            <a:r>
              <a:rPr lang="sk-SK" sz="1600" dirty="0"/>
              <a:t>MR 4000     90t</a:t>
            </a:r>
            <a:endParaRPr lang="en-US" sz="1600" dirty="0"/>
          </a:p>
          <a:p>
            <a:pPr marL="269875" indent="-269875"/>
            <a:r>
              <a:rPr lang="sk-SK" sz="1600" dirty="0"/>
              <a:t>BIR 8000   140t</a:t>
            </a:r>
            <a:endParaRPr lang="en-US" sz="1600" dirty="0"/>
          </a:p>
        </p:txBody>
      </p:sp>
      <p:pic>
        <p:nvPicPr>
          <p:cNvPr id="9" name="Obrázek 5" descr="Obsah obrázku doprava, kouř&#10;&#10;Popis byl vytvořen automaticky">
            <a:extLst>
              <a:ext uri="{FF2B5EF4-FFF2-40B4-BE49-F238E27FC236}">
                <a16:creationId xmlns:a16="http://schemas.microsoft.com/office/drawing/2014/main" id="{16240340-94D2-4585-87E2-79EDC9107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3"/>
          <a:stretch/>
        </p:blipFill>
        <p:spPr>
          <a:xfrm rot="5400000">
            <a:off x="6557455" y="3848957"/>
            <a:ext cx="2475303" cy="1611016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0502626F-DA56-4035-BF63-D09438601078}"/>
              </a:ext>
            </a:extLst>
          </p:cNvPr>
          <p:cNvSpPr txBox="1"/>
          <p:nvPr/>
        </p:nvSpPr>
        <p:spPr>
          <a:xfrm>
            <a:off x="6989598" y="5460881"/>
            <a:ext cx="936538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Arial Black" panose="020B0A04020102020204" pitchFamily="34" charset="0"/>
              </a:rPr>
              <a:t>MR 4000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6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16108" y="1465415"/>
            <a:ext cx="3579853" cy="354671"/>
          </a:xfrm>
        </p:spPr>
        <p:txBody>
          <a:bodyPr>
            <a:normAutofit/>
          </a:bodyPr>
          <a:lstStyle/>
          <a:p>
            <a:r>
              <a:rPr lang="en-US" dirty="0"/>
              <a:t>structure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>
          <a:xfrm>
            <a:off x="773142" y="2932540"/>
            <a:ext cx="3798858" cy="354671"/>
          </a:xfrm>
        </p:spPr>
        <p:txBody>
          <a:bodyPr>
            <a:normAutofit/>
          </a:bodyPr>
          <a:lstStyle/>
          <a:p>
            <a:r>
              <a:rPr lang="en-US" dirty="0"/>
              <a:t>facilities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k-SK" dirty="0"/>
          </a:p>
          <a:p>
            <a:r>
              <a:rPr lang="en-US" dirty="0"/>
              <a:t>NAFTA / Mining RESCUE services</a:t>
            </a:r>
          </a:p>
          <a:p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20"/>
          </p:nvPr>
        </p:nvSpPr>
        <p:spPr>
          <a:xfrm>
            <a:off x="716108" y="1982602"/>
            <a:ext cx="3579853" cy="911522"/>
          </a:xfrm>
        </p:spPr>
        <p:txBody>
          <a:bodyPr/>
          <a:lstStyle/>
          <a:p>
            <a:pPr marL="269875" indent="-269875"/>
            <a:r>
              <a:rPr lang="en-US" dirty="0"/>
              <a:t>15 professional rescuers</a:t>
            </a:r>
          </a:p>
          <a:p>
            <a:pPr marL="269875" indent="-269875"/>
            <a:r>
              <a:rPr lang="sk-SK" dirty="0"/>
              <a:t>65</a:t>
            </a:r>
            <a:r>
              <a:rPr lang="en-US" dirty="0"/>
              <a:t> voluntary rescuers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21"/>
          </p:nvPr>
        </p:nvSpPr>
        <p:spPr>
          <a:xfrm>
            <a:off x="571789" y="3451028"/>
            <a:ext cx="6864435" cy="3231118"/>
          </a:xfrm>
        </p:spPr>
        <p:txBody>
          <a:bodyPr>
            <a:noAutofit/>
          </a:bodyPr>
          <a:lstStyle/>
          <a:p>
            <a:pPr marL="269875" indent="-269875"/>
            <a:r>
              <a:rPr lang="en-US" dirty="0"/>
              <a:t>Training cent</a:t>
            </a:r>
            <a:r>
              <a:rPr lang="sk-SK" dirty="0"/>
              <a:t>re</a:t>
            </a:r>
            <a:r>
              <a:rPr lang="en-US" dirty="0"/>
              <a:t> with training well </a:t>
            </a:r>
            <a:endParaRPr lang="sk-SK" dirty="0"/>
          </a:p>
          <a:p>
            <a:pPr marL="269875" indent="-269875"/>
            <a:r>
              <a:rPr lang="en-US" dirty="0"/>
              <a:t>Special equipment </a:t>
            </a:r>
          </a:p>
          <a:p>
            <a:pPr marL="269875" indent="-269875"/>
            <a:r>
              <a:rPr lang="en-US" dirty="0" err="1"/>
              <a:t>Athey</a:t>
            </a:r>
            <a:r>
              <a:rPr lang="en-US" dirty="0"/>
              <a:t> wagon</a:t>
            </a:r>
          </a:p>
          <a:p>
            <a:pPr marL="269875" indent="-269875"/>
            <a:r>
              <a:rPr lang="en-US" dirty="0"/>
              <a:t>2 Pumps 20 m</a:t>
            </a:r>
            <a:r>
              <a:rPr lang="en-US" baseline="30000" dirty="0"/>
              <a:t>3</a:t>
            </a:r>
            <a:r>
              <a:rPr lang="en-US" dirty="0"/>
              <a:t>/min</a:t>
            </a:r>
          </a:p>
          <a:p>
            <a:pPr marL="269875" indent="-269875"/>
            <a:r>
              <a:rPr lang="en-US" dirty="0"/>
              <a:t>6“ hoses – 2 500 m</a:t>
            </a:r>
          </a:p>
          <a:p>
            <a:pPr marL="269875" indent="-269875"/>
            <a:r>
              <a:rPr lang="en-US" dirty="0"/>
              <a:t>Firefighting equipment</a:t>
            </a:r>
          </a:p>
          <a:p>
            <a:pPr marL="269875" indent="-269875"/>
            <a:r>
              <a:rPr lang="en-US" dirty="0"/>
              <a:t>self-contained breathing apparatus </a:t>
            </a:r>
            <a:r>
              <a:rPr lang="sk-SK" dirty="0"/>
              <a:t>(</a:t>
            </a:r>
            <a:r>
              <a:rPr lang="en-US" dirty="0"/>
              <a:t>SCBA</a:t>
            </a:r>
            <a:r>
              <a:rPr lang="sk-SK" dirty="0"/>
              <a:t>)</a:t>
            </a:r>
            <a:endParaRPr lang="en-US" dirty="0"/>
          </a:p>
          <a:p>
            <a:pPr marL="269875" indent="-269875"/>
            <a:r>
              <a:rPr lang="en-US" dirty="0"/>
              <a:t>Measuring instruments</a:t>
            </a:r>
          </a:p>
          <a:p>
            <a:pPr marL="269875" indent="-269875"/>
            <a:r>
              <a:rPr lang="en-US" dirty="0"/>
              <a:t>Training well which allows simulate blowout and well control operations</a:t>
            </a:r>
          </a:p>
          <a:p>
            <a:pPr marL="269875" indent="-269875"/>
            <a:r>
              <a:rPr lang="en-US" dirty="0"/>
              <a:t>Training room for intervention in unbreathable environment</a:t>
            </a:r>
          </a:p>
        </p:txBody>
      </p:sp>
      <p:pic>
        <p:nvPicPr>
          <p:cNvPr id="11" name="Picture 2" descr="Orientacny_plan_PRESS.pdf">
            <a:extLst>
              <a:ext uri="{FF2B5EF4-FFF2-40B4-BE49-F238E27FC236}">
                <a16:creationId xmlns:a16="http://schemas.microsoft.com/office/drawing/2014/main" id="{29D95058-C7B8-44DC-A578-9DF92D87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041" y="1671652"/>
            <a:ext cx="4826566" cy="3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7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and facilities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k-SK" dirty="0"/>
          </a:p>
          <a:p>
            <a:r>
              <a:rPr lang="en-US" dirty="0"/>
              <a:t>NAFTA / wireline and </a:t>
            </a:r>
            <a:r>
              <a:rPr lang="en-US" dirty="0" err="1"/>
              <a:t>slickline</a:t>
            </a:r>
            <a:r>
              <a:rPr lang="en-US" dirty="0"/>
              <a:t> services</a:t>
            </a:r>
          </a:p>
          <a:p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20"/>
          </p:nvPr>
        </p:nvSpPr>
        <p:spPr>
          <a:xfrm>
            <a:off x="716108" y="2384128"/>
            <a:ext cx="3579853" cy="911522"/>
          </a:xfrm>
        </p:spPr>
        <p:txBody>
          <a:bodyPr/>
          <a:lstStyle/>
          <a:p>
            <a:pPr marL="269875" indent="-269875"/>
            <a:r>
              <a:rPr lang="en-US" dirty="0"/>
              <a:t>2 operating crews</a:t>
            </a:r>
          </a:p>
          <a:p>
            <a:pPr marL="269875" indent="-269875"/>
            <a:r>
              <a:rPr lang="en-US" dirty="0"/>
              <a:t>2 </a:t>
            </a:r>
            <a:r>
              <a:rPr lang="en-US" dirty="0" err="1"/>
              <a:t>slickline</a:t>
            </a:r>
            <a:r>
              <a:rPr lang="en-US" dirty="0"/>
              <a:t>/wireline trucks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190" y="3295650"/>
            <a:ext cx="2224637" cy="2882371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1173190" y="5785447"/>
            <a:ext cx="176420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lack" panose="020B0A04020102020204" pitchFamily="34" charset="0"/>
              </a:rPr>
              <a:t>Slickline operation</a:t>
            </a:r>
          </a:p>
        </p:txBody>
      </p:sp>
      <p:sp>
        <p:nvSpPr>
          <p:cNvPr id="11" name="Zástupný symbol textu 6"/>
          <p:cNvSpPr txBox="1">
            <a:spLocks/>
          </p:cNvSpPr>
          <p:nvPr/>
        </p:nvSpPr>
        <p:spPr>
          <a:xfrm>
            <a:off x="4565565" y="2493279"/>
            <a:ext cx="3862445" cy="3869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en-US" dirty="0"/>
              <a:t>Downhole dynamic pressure and temperature measuring, online production tests</a:t>
            </a:r>
          </a:p>
          <a:p>
            <a:pPr marL="269875" indent="-269875"/>
            <a:r>
              <a:rPr lang="en-US" dirty="0"/>
              <a:t>Downhole memory B&amp;W camera</a:t>
            </a:r>
          </a:p>
          <a:p>
            <a:pPr marL="269875" indent="-269875"/>
            <a:r>
              <a:rPr lang="en-US" dirty="0"/>
              <a:t>Spinner downhole measuring, flow profile of completions and producing zones</a:t>
            </a:r>
          </a:p>
          <a:p>
            <a:pPr marL="269875" indent="-269875"/>
            <a:r>
              <a:rPr lang="en-US" dirty="0"/>
              <a:t>CCL, Thermometry</a:t>
            </a:r>
          </a:p>
          <a:p>
            <a:pPr marL="269875" indent="-269875"/>
            <a:r>
              <a:rPr lang="en-US" dirty="0"/>
              <a:t>Downhole samples</a:t>
            </a:r>
          </a:p>
          <a:p>
            <a:pPr marL="269875" indent="-269875"/>
            <a:r>
              <a:rPr lang="en-US" dirty="0"/>
              <a:t>Setting / Pulling plugs, Shifting sliding sleeves</a:t>
            </a:r>
          </a:p>
          <a:p>
            <a:pPr marL="269875" indent="-269875"/>
            <a:r>
              <a:rPr lang="en-US" dirty="0"/>
              <a:t>Sand bailing</a:t>
            </a:r>
            <a:endParaRPr lang="sk-SK" dirty="0"/>
          </a:p>
          <a:p>
            <a:pPr marL="269875" indent="-269875"/>
            <a:r>
              <a:rPr lang="en-US" dirty="0"/>
              <a:t>Ac</a:t>
            </a:r>
            <a:r>
              <a:rPr lang="sk-SK" dirty="0"/>
              <a:t>o</a:t>
            </a:r>
            <a:r>
              <a:rPr lang="en-US" dirty="0"/>
              <a:t>ustic and temperature measuring with GESO</a:t>
            </a:r>
          </a:p>
        </p:txBody>
      </p:sp>
    </p:spTree>
    <p:extLst>
      <p:ext uri="{BB962C8B-B14F-4D97-AF65-F5344CB8AC3E}">
        <p14:creationId xmlns:p14="http://schemas.microsoft.com/office/powerpoint/2010/main" val="77932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 and facilities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NAFTA / Laboratory services</a:t>
            </a:r>
          </a:p>
          <a:p>
            <a:endParaRPr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20"/>
          </p:nvPr>
        </p:nvSpPr>
        <p:spPr>
          <a:xfrm>
            <a:off x="715990" y="2209983"/>
            <a:ext cx="3579853" cy="911522"/>
          </a:xfrm>
        </p:spPr>
        <p:txBody>
          <a:bodyPr>
            <a:normAutofit/>
          </a:bodyPr>
          <a:lstStyle/>
          <a:p>
            <a:pPr marL="269875" indent="-269875"/>
            <a:r>
              <a:rPr lang="en-US"/>
              <a:t>1 head of laboratory</a:t>
            </a:r>
          </a:p>
          <a:p>
            <a:pPr marL="269875" indent="-269875"/>
            <a:r>
              <a:rPr lang="en-US"/>
              <a:t>5 laboratory technician</a:t>
            </a:r>
          </a:p>
        </p:txBody>
      </p:sp>
      <p:sp>
        <p:nvSpPr>
          <p:cNvPr id="11" name="Zástupný symbol textu 6"/>
          <p:cNvSpPr txBox="1">
            <a:spLocks/>
          </p:cNvSpPr>
          <p:nvPr/>
        </p:nvSpPr>
        <p:spPr>
          <a:xfrm>
            <a:off x="4565564" y="2209983"/>
            <a:ext cx="3862445" cy="228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2BF44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en-US" dirty="0"/>
              <a:t>Isotopic composition of hydrocarbons</a:t>
            </a:r>
          </a:p>
          <a:p>
            <a:pPr marL="269875" indent="-269875"/>
            <a:r>
              <a:rPr lang="en-US" dirty="0"/>
              <a:t>Gas composition of hydrocarbons</a:t>
            </a:r>
          </a:p>
          <a:p>
            <a:pPr marL="269875" indent="-269875"/>
            <a:r>
              <a:rPr lang="en-US" dirty="0"/>
              <a:t>Water and HC Dew Point measuring</a:t>
            </a:r>
          </a:p>
          <a:p>
            <a:pPr marL="269875" indent="-269875"/>
            <a:r>
              <a:rPr lang="en-US" dirty="0"/>
              <a:t>HC Dew Point </a:t>
            </a:r>
            <a:r>
              <a:rPr lang="sk-SK" dirty="0"/>
              <a:t>c</a:t>
            </a:r>
            <a:r>
              <a:rPr lang="en-US" dirty="0" err="1"/>
              <a:t>alculations</a:t>
            </a:r>
            <a:endParaRPr lang="en-US" dirty="0"/>
          </a:p>
          <a:p>
            <a:pPr marL="269875" indent="-269875"/>
            <a:r>
              <a:rPr lang="en-US" dirty="0"/>
              <a:t>Water Content Calculations</a:t>
            </a:r>
          </a:p>
          <a:p>
            <a:pPr marL="269875" indent="-269875"/>
            <a:r>
              <a:rPr lang="en-US" dirty="0"/>
              <a:t>High/Low pressure gas samples</a:t>
            </a:r>
          </a:p>
          <a:p>
            <a:pPr marL="269875" indent="-269875"/>
            <a:r>
              <a:rPr lang="en-US" dirty="0"/>
              <a:t>Calorific Calculations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Obrázok 6" descr="Obrázok, na ktorom je vnútri, mlynár&#10;&#10;Automaticky generovaný popis">
            <a:extLst>
              <a:ext uri="{FF2B5EF4-FFF2-40B4-BE49-F238E27FC236}">
                <a16:creationId xmlns:a16="http://schemas.microsoft.com/office/drawing/2014/main" id="{ACB0EF96-44EE-47CE-ADCF-1986DA1DC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0456" y="4041229"/>
            <a:ext cx="3202371" cy="1441067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E001BF97-3EA1-43AC-921D-327D44CD6C3F}"/>
              </a:ext>
            </a:extLst>
          </p:cNvPr>
          <p:cNvSpPr txBox="1"/>
          <p:nvPr/>
        </p:nvSpPr>
        <p:spPr>
          <a:xfrm>
            <a:off x="1321109" y="5736918"/>
            <a:ext cx="1067501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 Black" panose="020B0A04020102020204" pitchFamily="34" charset="0"/>
              </a:rPr>
              <a:t>Isotopic analyser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44DBA5D1-0EFB-4594-BD91-5A58EC8EF5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1" y="4665463"/>
            <a:ext cx="2516948" cy="168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B0A7CDDA-2750-4189-A13E-F4C12095D918}"/>
              </a:ext>
            </a:extLst>
          </p:cNvPr>
          <p:cNvSpPr txBox="1"/>
          <p:nvPr/>
        </p:nvSpPr>
        <p:spPr>
          <a:xfrm>
            <a:off x="4629151" y="5921584"/>
            <a:ext cx="160571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Chromatograph</a:t>
            </a:r>
          </a:p>
        </p:txBody>
      </p:sp>
    </p:spTree>
    <p:extLst>
      <p:ext uri="{BB962C8B-B14F-4D97-AF65-F5344CB8AC3E}">
        <p14:creationId xmlns:p14="http://schemas.microsoft.com/office/powerpoint/2010/main" val="1232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516" y="2589167"/>
            <a:ext cx="5087389" cy="1101264"/>
          </a:xfrm>
        </p:spPr>
        <p:txBody>
          <a:bodyPr/>
          <a:lstStyle/>
          <a:p>
            <a:r>
              <a:rPr lang="sk-SK" dirty="0"/>
              <a:t>2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>
          <a:xfrm>
            <a:off x="601663" y="3701018"/>
            <a:ext cx="7099300" cy="535531"/>
          </a:xfrm>
        </p:spPr>
        <p:txBody>
          <a:bodyPr/>
          <a:lstStyle/>
          <a:p>
            <a:r>
              <a:rPr lang="sk-SK" b="1" dirty="0"/>
              <a:t>P&amp;A STANDARDS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7787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87D4D30F-3AEC-2344-A6C2-EC0749A9279A}" vid="{1A3E6CAD-4CB4-754E-B232-E5B323254C4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21545863C3C429E31C578088E7AAA" ma:contentTypeVersion="0" ma:contentTypeDescription="Umožňuje vytvoriť nový dokument." ma:contentTypeScope="" ma:versionID="20c2b005b29229e148aa22182ff0fb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c69576d780a68e06f0ac293a541b9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ABCF7F-54EF-4371-9746-762D86457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8277A1-90BF-4D7E-BBBC-8137567A0B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E0028-9F41-427A-8B9D-5889459B673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NAFTA_vzor prezentácie</Template>
  <TotalTime>3936</TotalTime>
  <Words>970</Words>
  <Application>Microsoft Office PowerPoint</Application>
  <PresentationFormat>Prezentácia na obrazovke (4:3)</PresentationFormat>
  <Paragraphs>205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Wingdings</vt:lpstr>
      <vt:lpstr>Motiv Office</vt:lpstr>
      <vt:lpstr>Well engineering and P&amp;A Standards</vt:lpstr>
      <vt:lpstr>Prezentácia programu PowerPoint</vt:lpstr>
      <vt:lpstr>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3</vt:lpstr>
      <vt:lpstr>Prezentácia programu PowerPoint</vt:lpstr>
      <vt:lpstr>Contact 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Rišková Ewa</dc:creator>
  <cp:lastModifiedBy>Bocmanová Petra</cp:lastModifiedBy>
  <cp:revision>142</cp:revision>
  <dcterms:created xsi:type="dcterms:W3CDTF">2017-02-23T13:00:16Z</dcterms:created>
  <dcterms:modified xsi:type="dcterms:W3CDTF">2022-11-11T09:56:49Z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0x01010079B21545863C3C429E31C578088E7AAA</vt:lpwstr>
  </property>
</Properties>
</file>