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24"/>
  </p:notesMasterIdLst>
  <p:handoutMasterIdLst>
    <p:handoutMasterId r:id="rId25"/>
  </p:handoutMasterIdLst>
  <p:sldIdLst>
    <p:sldId id="279" r:id="rId3"/>
    <p:sldId id="490" r:id="rId4"/>
    <p:sldId id="491" r:id="rId5"/>
    <p:sldId id="291" r:id="rId6"/>
    <p:sldId id="524" r:id="rId7"/>
    <p:sldId id="495" r:id="rId8"/>
    <p:sldId id="517" r:id="rId9"/>
    <p:sldId id="493" r:id="rId10"/>
    <p:sldId id="475" r:id="rId11"/>
    <p:sldId id="525" r:id="rId12"/>
    <p:sldId id="523" r:id="rId13"/>
    <p:sldId id="285" r:id="rId14"/>
    <p:sldId id="297" r:id="rId15"/>
    <p:sldId id="299" r:id="rId16"/>
    <p:sldId id="521" r:id="rId17"/>
    <p:sldId id="403" r:id="rId18"/>
    <p:sldId id="399" r:id="rId19"/>
    <p:sldId id="494" r:id="rId20"/>
    <p:sldId id="303" r:id="rId21"/>
    <p:sldId id="294" r:id="rId22"/>
    <p:sldId id="464" r:id="rId23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ryl Ladislav" initials="GL" lastIdx="1" clrIdx="0">
    <p:extLst>
      <p:ext uri="{19B8F6BF-5375-455C-9EA6-DF929625EA0E}">
        <p15:presenceInfo xmlns:p15="http://schemas.microsoft.com/office/powerpoint/2012/main" userId="S-1-5-21-3126252161-3640012455-236539790-12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D200"/>
    <a:srgbClr val="993300"/>
    <a:srgbClr val="FF9900"/>
    <a:srgbClr val="F3C657"/>
    <a:srgbClr val="8FFF8F"/>
    <a:srgbClr val="AFFFAF"/>
    <a:srgbClr val="5CAC34"/>
    <a:srgbClr val="C9E7A7"/>
    <a:srgbClr val="C5E4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Svetlý štýl 1 - zvýrazneni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90" autoAdjust="0"/>
    <p:restoredTop sz="96357" autoAdjust="0"/>
  </p:normalViewPr>
  <p:slideViewPr>
    <p:cSldViewPr snapToGrid="0">
      <p:cViewPr varScale="1">
        <p:scale>
          <a:sx n="71" d="100"/>
          <a:sy n="71" d="100"/>
        </p:scale>
        <p:origin x="1548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a\01_NAFTA\00_HSE\05_&#218;lohy\2019\14_GHG%20reduction%20target\GHG_ReductionTarg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sk-SK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UGS Nafta </a:t>
            </a:r>
            <a:r>
              <a:rPr lang="sk-SK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target</a:t>
            </a:r>
            <a:endParaRPr lang="sk-SK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>
        <c:manualLayout>
          <c:xMode val="edge"/>
          <c:yMode val="edge"/>
          <c:x val="0.41549778501122459"/>
          <c:y val="4.497986088708903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2"/>
          <c:tx>
            <c:strRef>
              <c:f>UGS_Target!$A$12</c:f>
              <c:strCache>
                <c:ptCount val="1"/>
                <c:pt idx="0">
                  <c:v>bez fug.emisií</c:v>
                </c:pt>
              </c:strCache>
            </c:strRef>
          </c:tx>
          <c:spPr>
            <a:ln w="25400" cap="flat" cmpd="dbl" algn="ctr">
              <a:solidFill>
                <a:srgbClr val="92D050"/>
              </a:solidFill>
              <a:round/>
            </a:ln>
            <a:effectLst/>
          </c:spPr>
          <c:marker>
            <c:symbol val="circle"/>
            <c:size val="6"/>
            <c:spPr>
              <a:noFill/>
              <a:ln w="34925" cap="flat" cmpd="dbl" algn="ctr">
                <a:solidFill>
                  <a:schemeClr val="bg1">
                    <a:lumMod val="65000"/>
                    <a:alpha val="70000"/>
                  </a:schemeClr>
                </a:solidFill>
                <a:round/>
              </a:ln>
              <a:effectLst/>
            </c:spPr>
          </c:marker>
          <c:dPt>
            <c:idx val="2"/>
            <c:marker>
              <c:spPr>
                <a:noFill/>
                <a:ln w="34925" cap="flat" cmpd="dbl" algn="ctr">
                  <a:solidFill>
                    <a:srgbClr val="72BF44">
                      <a:alpha val="70000"/>
                    </a:srgbClr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57D0-4EB8-9374-D0D927E31631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57D0-4EB8-9374-D0D927E31631}"/>
              </c:ext>
            </c:extLst>
          </c:dPt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57D0-4EB8-9374-D0D927E31631}"/>
              </c:ext>
            </c:extLst>
          </c:dPt>
          <c:dPt>
            <c:idx val="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57D0-4EB8-9374-D0D927E31631}"/>
              </c:ext>
            </c:extLst>
          </c:dPt>
          <c:cat>
            <c:numRef>
              <c:f>UGS_Target!$B$11:$H$11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UGS_Target!$B$12:$H$12</c:f>
              <c:numCache>
                <c:formatCode>#,##0</c:formatCode>
                <c:ptCount val="7"/>
                <c:pt idx="0">
                  <c:v>450000</c:v>
                </c:pt>
                <c:pt idx="1">
                  <c:v>375000</c:v>
                </c:pt>
                <c:pt idx="2">
                  <c:v>300000</c:v>
                </c:pt>
                <c:pt idx="3">
                  <c:v>225000</c:v>
                </c:pt>
                <c:pt idx="4">
                  <c:v>150000</c:v>
                </c:pt>
                <c:pt idx="5">
                  <c:v>75000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7D0-4EB8-9374-D0D927E31631}"/>
            </c:ext>
          </c:extLst>
        </c:ser>
        <c:ser>
          <c:idx val="0"/>
          <c:order val="3"/>
          <c:tx>
            <c:strRef>
              <c:f>UGS_Target!$A$13</c:f>
              <c:strCache>
                <c:ptCount val="1"/>
                <c:pt idx="0">
                  <c:v>s fugit. emisiami</c:v>
                </c:pt>
              </c:strCache>
            </c:strRef>
          </c:tx>
          <c:spPr>
            <a:ln w="25400" cap="flat" cmpd="dbl" algn="ctr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circle"/>
            <c:size val="6"/>
            <c:spPr>
              <a:noFill/>
              <a:ln w="34925" cap="flat" cmpd="dbl" algn="ctr">
                <a:solidFill>
                  <a:schemeClr val="bg1">
                    <a:lumMod val="65000"/>
                    <a:alpha val="70000"/>
                  </a:schemeClr>
                </a:solidFill>
                <a:round/>
              </a:ln>
              <a:effectLst/>
            </c:spPr>
          </c:marker>
          <c:dPt>
            <c:idx val="2"/>
            <c:marker>
              <c:spPr>
                <a:noFill/>
                <a:ln w="34925" cap="flat" cmpd="dbl" algn="ctr">
                  <a:solidFill>
                    <a:srgbClr val="72BF44">
                      <a:alpha val="70000"/>
                    </a:srgbClr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57D0-4EB8-9374-D0D927E31631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57D0-4EB8-9374-D0D927E31631}"/>
              </c:ext>
            </c:extLst>
          </c:dPt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57D0-4EB8-9374-D0D927E31631}"/>
              </c:ext>
            </c:extLst>
          </c:dPt>
          <c:dPt>
            <c:idx val="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8-57D0-4EB8-9374-D0D927E31631}"/>
              </c:ext>
            </c:extLst>
          </c:dPt>
          <c:cat>
            <c:numRef>
              <c:f>UGS_Target!$B$11:$H$11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UGS_Target!$B$13:$H$13</c:f>
              <c:numCache>
                <c:formatCode>#,##0</c:formatCode>
                <c:ptCount val="7"/>
                <c:pt idx="0">
                  <c:v>1050000</c:v>
                </c:pt>
                <c:pt idx="1">
                  <c:v>875000</c:v>
                </c:pt>
                <c:pt idx="2">
                  <c:v>700000</c:v>
                </c:pt>
                <c:pt idx="3">
                  <c:v>525000</c:v>
                </c:pt>
                <c:pt idx="4">
                  <c:v>350000</c:v>
                </c:pt>
                <c:pt idx="5">
                  <c:v>175000</c:v>
                </c:pt>
                <c:pt idx="6" formatCode="General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7D0-4EB8-9374-D0D927E31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3842472"/>
        <c:axId val="1123843456"/>
        <c:extLst>
          <c:ext xmlns:c15="http://schemas.microsoft.com/office/drawing/2012/chart" uri="{02D57815-91ED-43cb-92C2-25804820EDAC}">
            <c15:filteredLine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UGS_Target!$A$12</c15:sqref>
                        </c15:formulaRef>
                      </c:ext>
                    </c:extLst>
                    <c:strCache>
                      <c:ptCount val="1"/>
                      <c:pt idx="0">
                        <c:v>bez fug.emisií</c:v>
                      </c:pt>
                    </c:strCache>
                  </c:strRef>
                </c:tx>
                <c:spPr>
                  <a:ln>
                    <a:solidFill>
                      <a:schemeClr val="accent6">
                        <a:alpha val="50000"/>
                      </a:schemeClr>
                    </a:solidFill>
                  </a:ln>
                </c:spPr>
                <c:cat>
                  <c:numRef>
                    <c:extLst>
                      <c:ext uri="{02D57815-91ED-43cb-92C2-25804820EDAC}">
                        <c15:formulaRef>
                          <c15:sqref>UGS_Target!$B$11:$H$11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  <c:pt idx="3">
                        <c:v>2035</c:v>
                      </c:pt>
                      <c:pt idx="4">
                        <c:v>2040</c:v>
                      </c:pt>
                      <c:pt idx="5">
                        <c:v>2045</c:v>
                      </c:pt>
                      <c:pt idx="6">
                        <c:v>2050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UGS_Target!$B$12:$H$12</c15:sqref>
                        </c15:formulaRef>
                      </c:ext>
                    </c:extLst>
                    <c:numCache>
                      <c:formatCode>#,##0</c:formatCode>
                      <c:ptCount val="7"/>
                      <c:pt idx="0">
                        <c:v>450000</c:v>
                      </c:pt>
                      <c:pt idx="1">
                        <c:v>375000</c:v>
                      </c:pt>
                      <c:pt idx="2">
                        <c:v>300000</c:v>
                      </c:pt>
                      <c:pt idx="3">
                        <c:v>225000</c:v>
                      </c:pt>
                      <c:pt idx="4">
                        <c:v>150000</c:v>
                      </c:pt>
                      <c:pt idx="5">
                        <c:v>75000</c:v>
                      </c:pt>
                      <c:pt idx="6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A-57D0-4EB8-9374-D0D927E31631}"/>
                  </c:ext>
                </c:extLst>
              </c15:ser>
            </c15:filteredLineSeries>
            <c15:filteredLineSeries>
              <c15:ser>
                <c:idx val="3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UGS_Target!$A$13</c15:sqref>
                        </c15:formulaRef>
                      </c:ext>
                    </c:extLst>
                    <c:strCache>
                      <c:ptCount val="1"/>
                      <c:pt idx="0">
                        <c:v>s fugit. emisiami</c:v>
                      </c:pt>
                    </c:strCache>
                  </c:strRef>
                </c:tx>
                <c:spPr>
                  <a:ln>
                    <a:solidFill>
                      <a:schemeClr val="bg2">
                        <a:lumMod val="75000"/>
                        <a:alpha val="50000"/>
                      </a:schemeClr>
                    </a:solidFill>
                    <a:prstDash val="sysDash"/>
                  </a:ln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UGS_Target!$B$11:$H$11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  <c:pt idx="3">
                        <c:v>2035</c:v>
                      </c:pt>
                      <c:pt idx="4">
                        <c:v>2040</c:v>
                      </c:pt>
                      <c:pt idx="5">
                        <c:v>2045</c:v>
                      </c:pt>
                      <c:pt idx="6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UGS_Target!$B$13:$H$13</c15:sqref>
                        </c15:formulaRef>
                      </c:ext>
                    </c:extLst>
                    <c:numCache>
                      <c:formatCode>#,##0</c:formatCode>
                      <c:ptCount val="7"/>
                      <c:pt idx="0">
                        <c:v>1050000</c:v>
                      </c:pt>
                      <c:pt idx="1">
                        <c:v>875000</c:v>
                      </c:pt>
                      <c:pt idx="2">
                        <c:v>700000</c:v>
                      </c:pt>
                      <c:pt idx="3">
                        <c:v>525000</c:v>
                      </c:pt>
                      <c:pt idx="4">
                        <c:v>350000</c:v>
                      </c:pt>
                      <c:pt idx="5">
                        <c:v>175000</c:v>
                      </c:pt>
                      <c:pt idx="6" formatCode="General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57D0-4EB8-9374-D0D927E31631}"/>
                  </c:ext>
                </c:extLst>
              </c15:ser>
            </c15:filteredLineSeries>
          </c:ext>
        </c:extLst>
      </c:lineChart>
      <c:catAx>
        <c:axId val="1123842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rgbClr val="F2F2F2"/>
              </a:solidFill>
            </a:ln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123843456"/>
        <c:crosses val="autoZero"/>
        <c:auto val="1"/>
        <c:lblAlgn val="ctr"/>
        <c:lblOffset val="100"/>
        <c:noMultiLvlLbl val="0"/>
      </c:catAx>
      <c:valAx>
        <c:axId val="11238434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rgbClr val="F2F2F2"/>
              </a:solidFill>
            </a:ln>
          </c:spPr>
        </c:minorGridlines>
        <c:numFmt formatCode="#,##0" sourceLinked="1"/>
        <c:majorTickMark val="none"/>
        <c:minorTickMark val="none"/>
        <c:tickLblPos val="nextTo"/>
        <c:crossAx val="1123842472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388048-1B1C-4699-A414-7AC963E38E6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82FB173A-514C-4B43-A3CE-8E2B5F8AD680}">
      <dgm:prSet phldrT="[Text]"/>
      <dgm:spPr/>
      <dgm:t>
        <a:bodyPr/>
        <a:lstStyle/>
        <a:p>
          <a:r>
            <a:rPr lang="sk-SK" dirty="0"/>
            <a:t>DB</a:t>
          </a:r>
        </a:p>
      </dgm:t>
    </dgm:pt>
    <dgm:pt modelId="{4C9E63E9-B51F-4134-B636-9DC9E0D83E95}" type="parTrans" cxnId="{CCAF55E5-73EA-49AA-BBB7-5474565537A7}">
      <dgm:prSet/>
      <dgm:spPr/>
      <dgm:t>
        <a:bodyPr/>
        <a:lstStyle/>
        <a:p>
          <a:endParaRPr lang="sk-SK"/>
        </a:p>
      </dgm:t>
    </dgm:pt>
    <dgm:pt modelId="{73AA74F0-5DF8-4149-A8E5-44DE3A2E13C4}" type="sibTrans" cxnId="{CCAF55E5-73EA-49AA-BBB7-5474565537A7}">
      <dgm:prSet/>
      <dgm:spPr/>
      <dgm:t>
        <a:bodyPr/>
        <a:lstStyle/>
        <a:p>
          <a:endParaRPr lang="sk-SK"/>
        </a:p>
      </dgm:t>
    </dgm:pt>
    <dgm:pt modelId="{8612599C-A83B-4317-88C7-1A04AF3161B9}">
      <dgm:prSet phldrT="[Text]"/>
      <dgm:spPr/>
      <dgm:t>
        <a:bodyPr/>
        <a:lstStyle/>
        <a:p>
          <a:r>
            <a:rPr lang="sk-SK" dirty="0"/>
            <a:t>List of </a:t>
          </a:r>
          <a:r>
            <a:rPr lang="sk-SK" dirty="0" err="1"/>
            <a:t>gas</a:t>
          </a:r>
          <a:r>
            <a:rPr lang="sk-SK" dirty="0"/>
            <a:t> </a:t>
          </a:r>
          <a:r>
            <a:rPr lang="sk-SK" dirty="0" err="1"/>
            <a:t>leaks</a:t>
          </a:r>
          <a:r>
            <a:rPr lang="sk-SK" dirty="0"/>
            <a:t> </a:t>
          </a:r>
          <a:r>
            <a:rPr lang="en-US" dirty="0"/>
            <a:t>from the </a:t>
          </a:r>
          <a:r>
            <a:rPr lang="sk-SK" dirty="0" err="1"/>
            <a:t>Gas</a:t>
          </a:r>
          <a:r>
            <a:rPr lang="sk-SK" dirty="0"/>
            <a:t> </a:t>
          </a:r>
          <a:r>
            <a:rPr lang="sk-SK" dirty="0" err="1"/>
            <a:t>plant</a:t>
          </a:r>
          <a:endParaRPr lang="sk-SK" dirty="0"/>
        </a:p>
      </dgm:t>
    </dgm:pt>
    <dgm:pt modelId="{D840BF59-CB4F-4AAB-923F-6A8EBC0D3024}" type="parTrans" cxnId="{1F4066F1-4007-43AB-92D5-70800B1C7CB8}">
      <dgm:prSet/>
      <dgm:spPr/>
      <dgm:t>
        <a:bodyPr/>
        <a:lstStyle/>
        <a:p>
          <a:endParaRPr lang="sk-SK"/>
        </a:p>
      </dgm:t>
    </dgm:pt>
    <dgm:pt modelId="{0547082A-3807-4860-81F4-84EBFDA67D7E}" type="sibTrans" cxnId="{1F4066F1-4007-43AB-92D5-70800B1C7CB8}">
      <dgm:prSet/>
      <dgm:spPr/>
      <dgm:t>
        <a:bodyPr/>
        <a:lstStyle/>
        <a:p>
          <a:endParaRPr lang="sk-SK"/>
        </a:p>
      </dgm:t>
    </dgm:pt>
    <dgm:pt modelId="{85E36C82-F24D-4EFB-8E8F-2A458BA5FFE9}">
      <dgm:prSet phldrT="[Text]"/>
      <dgm:spPr/>
      <dgm:t>
        <a:bodyPr/>
        <a:lstStyle/>
        <a:p>
          <a:r>
            <a:rPr lang="en-US" dirty="0"/>
            <a:t>Creation of the final report and record in the ISU</a:t>
          </a:r>
          <a:endParaRPr lang="sk-SK" dirty="0"/>
        </a:p>
      </dgm:t>
    </dgm:pt>
    <dgm:pt modelId="{350D2EF1-029A-4DBD-A099-BD1DFDC9AC12}" type="parTrans" cxnId="{E6D4624A-0A14-4F7B-9CF0-2626B0DD155D}">
      <dgm:prSet/>
      <dgm:spPr/>
      <dgm:t>
        <a:bodyPr/>
        <a:lstStyle/>
        <a:p>
          <a:endParaRPr lang="sk-SK"/>
        </a:p>
      </dgm:t>
    </dgm:pt>
    <dgm:pt modelId="{17CB1943-6123-473F-AD62-8D4F5B1AF2BF}" type="sibTrans" cxnId="{E6D4624A-0A14-4F7B-9CF0-2626B0DD155D}">
      <dgm:prSet/>
      <dgm:spPr/>
      <dgm:t>
        <a:bodyPr/>
        <a:lstStyle/>
        <a:p>
          <a:endParaRPr lang="sk-SK"/>
        </a:p>
      </dgm:t>
    </dgm:pt>
    <dgm:pt modelId="{5D0D5ECE-0BDE-4B00-95DC-538B4A9C4E4C}">
      <dgm:prSet phldrT="[Text]"/>
      <dgm:spPr/>
      <dgm:t>
        <a:bodyPr/>
        <a:lstStyle/>
        <a:p>
          <a:r>
            <a:rPr lang="sk-SK" dirty="0"/>
            <a:t>ISU + M-</a:t>
          </a:r>
          <a:r>
            <a:rPr lang="sk-SK" dirty="0" err="1"/>
            <a:t>Files</a:t>
          </a:r>
          <a:endParaRPr lang="sk-SK" dirty="0"/>
        </a:p>
      </dgm:t>
    </dgm:pt>
    <dgm:pt modelId="{65579CE6-8DA9-468D-9A27-9171F269919D}" type="parTrans" cxnId="{5160354B-8C37-42CA-B823-E0058C7B3518}">
      <dgm:prSet/>
      <dgm:spPr/>
      <dgm:t>
        <a:bodyPr/>
        <a:lstStyle/>
        <a:p>
          <a:endParaRPr lang="sk-SK"/>
        </a:p>
      </dgm:t>
    </dgm:pt>
    <dgm:pt modelId="{3E4C6C0A-FD0B-4ACB-84BC-DC21BF66551E}" type="sibTrans" cxnId="{5160354B-8C37-42CA-B823-E0058C7B3518}">
      <dgm:prSet/>
      <dgm:spPr/>
      <dgm:t>
        <a:bodyPr/>
        <a:lstStyle/>
        <a:p>
          <a:endParaRPr lang="sk-SK"/>
        </a:p>
      </dgm:t>
    </dgm:pt>
    <dgm:pt modelId="{AAEE7E59-E29C-4954-A8F8-DD7FD8399381}">
      <dgm:prSet phldrT="[Text]"/>
      <dgm:spPr/>
      <dgm:t>
        <a:bodyPr/>
        <a:lstStyle/>
        <a:p>
          <a:r>
            <a:rPr lang="en-US" dirty="0"/>
            <a:t>Automatic import of each leak with data - work order generation</a:t>
          </a:r>
          <a:endParaRPr lang="sk-SK" dirty="0"/>
        </a:p>
      </dgm:t>
    </dgm:pt>
    <dgm:pt modelId="{4D8B1F2C-E185-47B0-8681-6B5CA35B9F2A}" type="parTrans" cxnId="{57E6D21D-3FB4-4B7B-94C9-600D5164F9B6}">
      <dgm:prSet/>
      <dgm:spPr/>
      <dgm:t>
        <a:bodyPr/>
        <a:lstStyle/>
        <a:p>
          <a:endParaRPr lang="sk-SK"/>
        </a:p>
      </dgm:t>
    </dgm:pt>
    <dgm:pt modelId="{CA31137E-8405-4D40-B538-9CC9D8C89E17}" type="sibTrans" cxnId="{57E6D21D-3FB4-4B7B-94C9-600D5164F9B6}">
      <dgm:prSet/>
      <dgm:spPr/>
      <dgm:t>
        <a:bodyPr/>
        <a:lstStyle/>
        <a:p>
          <a:endParaRPr lang="sk-SK"/>
        </a:p>
      </dgm:t>
    </dgm:pt>
    <dgm:pt modelId="{B363396C-628E-4240-A03D-3C27A574B1A4}">
      <dgm:prSet phldrT="[Text]"/>
      <dgm:spPr/>
      <dgm:t>
        <a:bodyPr/>
        <a:lstStyle/>
        <a:p>
          <a:r>
            <a:rPr lang="en-US" dirty="0"/>
            <a:t>Linking the ISU leak to the M-Files leak video</a:t>
          </a:r>
          <a:endParaRPr lang="sk-SK" dirty="0"/>
        </a:p>
      </dgm:t>
    </dgm:pt>
    <dgm:pt modelId="{44ADCA52-A7ED-45FD-A27B-B76533B21044}" type="parTrans" cxnId="{3BCAE8FF-3AF5-4ED6-948B-D89F784D4752}">
      <dgm:prSet/>
      <dgm:spPr/>
      <dgm:t>
        <a:bodyPr/>
        <a:lstStyle/>
        <a:p>
          <a:endParaRPr lang="sk-SK"/>
        </a:p>
      </dgm:t>
    </dgm:pt>
    <dgm:pt modelId="{59ABD03D-54A8-4511-9980-6DB69BEA03A9}" type="sibTrans" cxnId="{3BCAE8FF-3AF5-4ED6-948B-D89F784D4752}">
      <dgm:prSet/>
      <dgm:spPr/>
      <dgm:t>
        <a:bodyPr/>
        <a:lstStyle/>
        <a:p>
          <a:endParaRPr lang="sk-SK"/>
        </a:p>
      </dgm:t>
    </dgm:pt>
    <dgm:pt modelId="{38775D11-85FA-4914-A3BB-7D16D716D846}">
      <dgm:prSet phldrT="[Text]"/>
      <dgm:spPr/>
      <dgm:t>
        <a:bodyPr/>
        <a:lstStyle/>
        <a:p>
          <a:r>
            <a:rPr lang="sk-SK" dirty="0" err="1"/>
            <a:t>Realization</a:t>
          </a:r>
          <a:endParaRPr lang="sk-SK" dirty="0"/>
        </a:p>
      </dgm:t>
    </dgm:pt>
    <dgm:pt modelId="{40F76E86-E703-4835-86E6-0A72C5889C02}" type="parTrans" cxnId="{A035CB9A-224A-4729-A612-5C1E39ED9924}">
      <dgm:prSet/>
      <dgm:spPr/>
      <dgm:t>
        <a:bodyPr/>
        <a:lstStyle/>
        <a:p>
          <a:endParaRPr lang="sk-SK"/>
        </a:p>
      </dgm:t>
    </dgm:pt>
    <dgm:pt modelId="{51AEA7B9-EBBD-44EE-84F4-8AF61F4E6641}" type="sibTrans" cxnId="{A035CB9A-224A-4729-A612-5C1E39ED9924}">
      <dgm:prSet/>
      <dgm:spPr/>
      <dgm:t>
        <a:bodyPr/>
        <a:lstStyle/>
        <a:p>
          <a:endParaRPr lang="sk-SK"/>
        </a:p>
      </dgm:t>
    </dgm:pt>
    <dgm:pt modelId="{46E03329-38CD-45AE-9DD7-06AFDA75BCC8}">
      <dgm:prSet phldrT="[Text]"/>
      <dgm:spPr/>
      <dgm:t>
        <a:bodyPr/>
        <a:lstStyle/>
        <a:p>
          <a:r>
            <a:rPr lang="en-US" dirty="0"/>
            <a:t>Automatic a</a:t>
          </a:r>
          <a:r>
            <a:rPr lang="sk-SK" dirty="0" err="1"/>
            <a:t>ssignment</a:t>
          </a:r>
          <a:r>
            <a:rPr lang="en-US" dirty="0"/>
            <a:t> of the task for the </a:t>
          </a:r>
          <a:r>
            <a:rPr lang="sk-SK" dirty="0" err="1"/>
            <a:t>worker</a:t>
          </a:r>
          <a:r>
            <a:rPr lang="en-US" dirty="0"/>
            <a:t> to </a:t>
          </a:r>
          <a:r>
            <a:rPr lang="sk-SK" dirty="0" err="1"/>
            <a:t>repair</a:t>
          </a:r>
          <a:r>
            <a:rPr lang="en-US" dirty="0"/>
            <a:t> the leak + tracking KPI</a:t>
          </a:r>
          <a:endParaRPr lang="sk-SK" dirty="0"/>
        </a:p>
      </dgm:t>
    </dgm:pt>
    <dgm:pt modelId="{90135A4F-E60F-4931-9129-DA0424542C91}" type="parTrans" cxnId="{2FB1D55E-904E-489B-93F0-44F99CCB105F}">
      <dgm:prSet/>
      <dgm:spPr/>
      <dgm:t>
        <a:bodyPr/>
        <a:lstStyle/>
        <a:p>
          <a:endParaRPr lang="sk-SK"/>
        </a:p>
      </dgm:t>
    </dgm:pt>
    <dgm:pt modelId="{86269A42-8951-420B-BECC-961AAACFC6FA}" type="sibTrans" cxnId="{2FB1D55E-904E-489B-93F0-44F99CCB105F}">
      <dgm:prSet/>
      <dgm:spPr/>
      <dgm:t>
        <a:bodyPr/>
        <a:lstStyle/>
        <a:p>
          <a:endParaRPr lang="sk-SK"/>
        </a:p>
      </dgm:t>
    </dgm:pt>
    <dgm:pt modelId="{F50CB1CD-5AB0-4845-93C0-659A8BEE12E0}">
      <dgm:prSet phldrT="[Text]"/>
      <dgm:spPr/>
      <dgm:t>
        <a:bodyPr/>
        <a:lstStyle/>
        <a:p>
          <a:r>
            <a:rPr lang="en-US" dirty="0"/>
            <a:t>Online overview of </a:t>
          </a:r>
          <a:r>
            <a:rPr lang="sk-SK" dirty="0" err="1"/>
            <a:t>repair</a:t>
          </a:r>
          <a:r>
            <a:rPr lang="sk-SK" dirty="0"/>
            <a:t> </a:t>
          </a:r>
          <a:r>
            <a:rPr lang="en-US" dirty="0"/>
            <a:t>status in ISU by category</a:t>
          </a:r>
          <a:endParaRPr lang="sk-SK" dirty="0"/>
        </a:p>
      </dgm:t>
    </dgm:pt>
    <dgm:pt modelId="{45AC512C-3FA5-48DD-8F93-F331342787E3}" type="parTrans" cxnId="{918427FF-6399-42D8-8E5E-FE47322C78CF}">
      <dgm:prSet/>
      <dgm:spPr/>
      <dgm:t>
        <a:bodyPr/>
        <a:lstStyle/>
        <a:p>
          <a:endParaRPr lang="sk-SK"/>
        </a:p>
      </dgm:t>
    </dgm:pt>
    <dgm:pt modelId="{15B6E5CC-816C-45AD-A0F3-E4CDEA7C4D93}" type="sibTrans" cxnId="{918427FF-6399-42D8-8E5E-FE47322C78CF}">
      <dgm:prSet/>
      <dgm:spPr/>
      <dgm:t>
        <a:bodyPr/>
        <a:lstStyle/>
        <a:p>
          <a:endParaRPr lang="sk-SK"/>
        </a:p>
      </dgm:t>
    </dgm:pt>
    <dgm:pt modelId="{20316F04-4545-47CD-9256-F261C064FC78}" type="pres">
      <dgm:prSet presAssocID="{64388048-1B1C-4699-A414-7AC963E38E62}" presName="linearFlow" presStyleCnt="0">
        <dgm:presLayoutVars>
          <dgm:dir/>
          <dgm:animLvl val="lvl"/>
          <dgm:resizeHandles val="exact"/>
        </dgm:presLayoutVars>
      </dgm:prSet>
      <dgm:spPr/>
    </dgm:pt>
    <dgm:pt modelId="{62939388-4A04-4863-941F-504DE8D56DA8}" type="pres">
      <dgm:prSet presAssocID="{82FB173A-514C-4B43-A3CE-8E2B5F8AD680}" presName="composite" presStyleCnt="0"/>
      <dgm:spPr/>
    </dgm:pt>
    <dgm:pt modelId="{E64C1CDB-A6D4-4404-89F5-7ED1ECF5F605}" type="pres">
      <dgm:prSet presAssocID="{82FB173A-514C-4B43-A3CE-8E2B5F8AD68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42786A3-1AC9-4B8A-88D2-4409E7536D3D}" type="pres">
      <dgm:prSet presAssocID="{82FB173A-514C-4B43-A3CE-8E2B5F8AD680}" presName="descendantText" presStyleLbl="alignAcc1" presStyleIdx="0" presStyleCnt="3">
        <dgm:presLayoutVars>
          <dgm:bulletEnabled val="1"/>
        </dgm:presLayoutVars>
      </dgm:prSet>
      <dgm:spPr/>
    </dgm:pt>
    <dgm:pt modelId="{92D81CCA-F46C-4FAA-BD55-A43968CAFD1B}" type="pres">
      <dgm:prSet presAssocID="{73AA74F0-5DF8-4149-A8E5-44DE3A2E13C4}" presName="sp" presStyleCnt="0"/>
      <dgm:spPr/>
    </dgm:pt>
    <dgm:pt modelId="{3E5229BC-DD02-4DFC-B195-5B5975E48682}" type="pres">
      <dgm:prSet presAssocID="{5D0D5ECE-0BDE-4B00-95DC-538B4A9C4E4C}" presName="composite" presStyleCnt="0"/>
      <dgm:spPr/>
    </dgm:pt>
    <dgm:pt modelId="{D99CFAD3-8609-4743-A3FA-8799D7CBD838}" type="pres">
      <dgm:prSet presAssocID="{5D0D5ECE-0BDE-4B00-95DC-538B4A9C4E4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AE65305-4AF5-455C-B8C4-3319ECE91880}" type="pres">
      <dgm:prSet presAssocID="{5D0D5ECE-0BDE-4B00-95DC-538B4A9C4E4C}" presName="descendantText" presStyleLbl="alignAcc1" presStyleIdx="1" presStyleCnt="3">
        <dgm:presLayoutVars>
          <dgm:bulletEnabled val="1"/>
        </dgm:presLayoutVars>
      </dgm:prSet>
      <dgm:spPr/>
    </dgm:pt>
    <dgm:pt modelId="{DBE4E30F-FC8C-42B2-AB83-837E16E472B8}" type="pres">
      <dgm:prSet presAssocID="{3E4C6C0A-FD0B-4ACB-84BC-DC21BF66551E}" presName="sp" presStyleCnt="0"/>
      <dgm:spPr/>
    </dgm:pt>
    <dgm:pt modelId="{4D3ABDC7-47BD-4CC9-9359-BDBC929EFCBD}" type="pres">
      <dgm:prSet presAssocID="{38775D11-85FA-4914-A3BB-7D16D716D846}" presName="composite" presStyleCnt="0"/>
      <dgm:spPr/>
    </dgm:pt>
    <dgm:pt modelId="{A13064EF-EA66-468B-BB61-6E326A0135E5}" type="pres">
      <dgm:prSet presAssocID="{38775D11-85FA-4914-A3BB-7D16D716D84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54F855F-6EA9-4F87-A5ED-F9CCCCE07985}" type="pres">
      <dgm:prSet presAssocID="{38775D11-85FA-4914-A3BB-7D16D716D84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7E6D21D-3FB4-4B7B-94C9-600D5164F9B6}" srcId="{5D0D5ECE-0BDE-4B00-95DC-538B4A9C4E4C}" destId="{AAEE7E59-E29C-4954-A8F8-DD7FD8399381}" srcOrd="0" destOrd="0" parTransId="{4D8B1F2C-E185-47B0-8681-6B5CA35B9F2A}" sibTransId="{CA31137E-8405-4D40-B538-9CC9D8C89E17}"/>
    <dgm:cxn modelId="{FCBA152C-6827-42D6-9E3F-A2E9F1D36588}" type="presOf" srcId="{B363396C-628E-4240-A03D-3C27A574B1A4}" destId="{4AE65305-4AF5-455C-B8C4-3319ECE91880}" srcOrd="0" destOrd="1" presId="urn:microsoft.com/office/officeart/2005/8/layout/chevron2"/>
    <dgm:cxn modelId="{BCEC3F5C-3A9F-43C5-989B-783F00C4D212}" type="presOf" srcId="{AAEE7E59-E29C-4954-A8F8-DD7FD8399381}" destId="{4AE65305-4AF5-455C-B8C4-3319ECE91880}" srcOrd="0" destOrd="0" presId="urn:microsoft.com/office/officeart/2005/8/layout/chevron2"/>
    <dgm:cxn modelId="{8B1F8C5E-E4F5-4E36-805C-C68EB3CFF2B3}" type="presOf" srcId="{64388048-1B1C-4699-A414-7AC963E38E62}" destId="{20316F04-4545-47CD-9256-F261C064FC78}" srcOrd="0" destOrd="0" presId="urn:microsoft.com/office/officeart/2005/8/layout/chevron2"/>
    <dgm:cxn modelId="{2FB1D55E-904E-489B-93F0-44F99CCB105F}" srcId="{38775D11-85FA-4914-A3BB-7D16D716D846}" destId="{46E03329-38CD-45AE-9DD7-06AFDA75BCC8}" srcOrd="0" destOrd="0" parTransId="{90135A4F-E60F-4931-9129-DA0424542C91}" sibTransId="{86269A42-8951-420B-BECC-961AAACFC6FA}"/>
    <dgm:cxn modelId="{E6D4624A-0A14-4F7B-9CF0-2626B0DD155D}" srcId="{82FB173A-514C-4B43-A3CE-8E2B5F8AD680}" destId="{85E36C82-F24D-4EFB-8E8F-2A458BA5FFE9}" srcOrd="1" destOrd="0" parTransId="{350D2EF1-029A-4DBD-A099-BD1DFDC9AC12}" sibTransId="{17CB1943-6123-473F-AD62-8D4F5B1AF2BF}"/>
    <dgm:cxn modelId="{5160354B-8C37-42CA-B823-E0058C7B3518}" srcId="{64388048-1B1C-4699-A414-7AC963E38E62}" destId="{5D0D5ECE-0BDE-4B00-95DC-538B4A9C4E4C}" srcOrd="1" destOrd="0" parTransId="{65579CE6-8DA9-468D-9A27-9171F269919D}" sibTransId="{3E4C6C0A-FD0B-4ACB-84BC-DC21BF66551E}"/>
    <dgm:cxn modelId="{D94EC775-69D9-4353-A634-7EAACE8DF237}" type="presOf" srcId="{5D0D5ECE-0BDE-4B00-95DC-538B4A9C4E4C}" destId="{D99CFAD3-8609-4743-A3FA-8799D7CBD838}" srcOrd="0" destOrd="0" presId="urn:microsoft.com/office/officeart/2005/8/layout/chevron2"/>
    <dgm:cxn modelId="{FD45CA81-F824-447A-8851-7675F936F3D9}" type="presOf" srcId="{8612599C-A83B-4317-88C7-1A04AF3161B9}" destId="{D42786A3-1AC9-4B8A-88D2-4409E7536D3D}" srcOrd="0" destOrd="0" presId="urn:microsoft.com/office/officeart/2005/8/layout/chevron2"/>
    <dgm:cxn modelId="{38A11D95-225D-477B-A585-52E4629A5D30}" type="presOf" srcId="{38775D11-85FA-4914-A3BB-7D16D716D846}" destId="{A13064EF-EA66-468B-BB61-6E326A0135E5}" srcOrd="0" destOrd="0" presId="urn:microsoft.com/office/officeart/2005/8/layout/chevron2"/>
    <dgm:cxn modelId="{A035CB9A-224A-4729-A612-5C1E39ED9924}" srcId="{64388048-1B1C-4699-A414-7AC963E38E62}" destId="{38775D11-85FA-4914-A3BB-7D16D716D846}" srcOrd="2" destOrd="0" parTransId="{40F76E86-E703-4835-86E6-0A72C5889C02}" sibTransId="{51AEA7B9-EBBD-44EE-84F4-8AF61F4E6641}"/>
    <dgm:cxn modelId="{44FCF4A0-D0B2-4466-8C3D-E0FDD1F7624F}" type="presOf" srcId="{85E36C82-F24D-4EFB-8E8F-2A458BA5FFE9}" destId="{D42786A3-1AC9-4B8A-88D2-4409E7536D3D}" srcOrd="0" destOrd="1" presId="urn:microsoft.com/office/officeart/2005/8/layout/chevron2"/>
    <dgm:cxn modelId="{CCAF55E5-73EA-49AA-BBB7-5474565537A7}" srcId="{64388048-1B1C-4699-A414-7AC963E38E62}" destId="{82FB173A-514C-4B43-A3CE-8E2B5F8AD680}" srcOrd="0" destOrd="0" parTransId="{4C9E63E9-B51F-4134-B636-9DC9E0D83E95}" sibTransId="{73AA74F0-5DF8-4149-A8E5-44DE3A2E13C4}"/>
    <dgm:cxn modelId="{4357DBEA-8EC7-4A17-8499-CB82254E1F76}" type="presOf" srcId="{82FB173A-514C-4B43-A3CE-8E2B5F8AD680}" destId="{E64C1CDB-A6D4-4404-89F5-7ED1ECF5F605}" srcOrd="0" destOrd="0" presId="urn:microsoft.com/office/officeart/2005/8/layout/chevron2"/>
    <dgm:cxn modelId="{1F4066F1-4007-43AB-92D5-70800B1C7CB8}" srcId="{82FB173A-514C-4B43-A3CE-8E2B5F8AD680}" destId="{8612599C-A83B-4317-88C7-1A04AF3161B9}" srcOrd="0" destOrd="0" parTransId="{D840BF59-CB4F-4AAB-923F-6A8EBC0D3024}" sibTransId="{0547082A-3807-4860-81F4-84EBFDA67D7E}"/>
    <dgm:cxn modelId="{BBFD25F6-B95D-4FF0-9A6B-704DADBE2682}" type="presOf" srcId="{F50CB1CD-5AB0-4845-93C0-659A8BEE12E0}" destId="{354F855F-6EA9-4F87-A5ED-F9CCCCE07985}" srcOrd="0" destOrd="1" presId="urn:microsoft.com/office/officeart/2005/8/layout/chevron2"/>
    <dgm:cxn modelId="{2EB73CFE-27F4-46AE-B62C-3B50D9700CEE}" type="presOf" srcId="{46E03329-38CD-45AE-9DD7-06AFDA75BCC8}" destId="{354F855F-6EA9-4F87-A5ED-F9CCCCE07985}" srcOrd="0" destOrd="0" presId="urn:microsoft.com/office/officeart/2005/8/layout/chevron2"/>
    <dgm:cxn modelId="{918427FF-6399-42D8-8E5E-FE47322C78CF}" srcId="{38775D11-85FA-4914-A3BB-7D16D716D846}" destId="{F50CB1CD-5AB0-4845-93C0-659A8BEE12E0}" srcOrd="1" destOrd="0" parTransId="{45AC512C-3FA5-48DD-8F93-F331342787E3}" sibTransId="{15B6E5CC-816C-45AD-A0F3-E4CDEA7C4D93}"/>
    <dgm:cxn modelId="{3BCAE8FF-3AF5-4ED6-948B-D89F784D4752}" srcId="{5D0D5ECE-0BDE-4B00-95DC-538B4A9C4E4C}" destId="{B363396C-628E-4240-A03D-3C27A574B1A4}" srcOrd="1" destOrd="0" parTransId="{44ADCA52-A7ED-45FD-A27B-B76533B21044}" sibTransId="{59ABD03D-54A8-4511-9980-6DB69BEA03A9}"/>
    <dgm:cxn modelId="{0BE1B05F-9038-4505-AA2F-3C91E8EB95D2}" type="presParOf" srcId="{20316F04-4545-47CD-9256-F261C064FC78}" destId="{62939388-4A04-4863-941F-504DE8D56DA8}" srcOrd="0" destOrd="0" presId="urn:microsoft.com/office/officeart/2005/8/layout/chevron2"/>
    <dgm:cxn modelId="{3D939771-29F8-4D0E-8E4C-14B2A7AFDAC4}" type="presParOf" srcId="{62939388-4A04-4863-941F-504DE8D56DA8}" destId="{E64C1CDB-A6D4-4404-89F5-7ED1ECF5F605}" srcOrd="0" destOrd="0" presId="urn:microsoft.com/office/officeart/2005/8/layout/chevron2"/>
    <dgm:cxn modelId="{48CDD607-177E-4886-A8B6-8B5208673165}" type="presParOf" srcId="{62939388-4A04-4863-941F-504DE8D56DA8}" destId="{D42786A3-1AC9-4B8A-88D2-4409E7536D3D}" srcOrd="1" destOrd="0" presId="urn:microsoft.com/office/officeart/2005/8/layout/chevron2"/>
    <dgm:cxn modelId="{E810F083-0A2B-488F-AF2E-4B3FD38B279B}" type="presParOf" srcId="{20316F04-4545-47CD-9256-F261C064FC78}" destId="{92D81CCA-F46C-4FAA-BD55-A43968CAFD1B}" srcOrd="1" destOrd="0" presId="urn:microsoft.com/office/officeart/2005/8/layout/chevron2"/>
    <dgm:cxn modelId="{A55B10F3-A594-4A6A-B08D-FD851858C133}" type="presParOf" srcId="{20316F04-4545-47CD-9256-F261C064FC78}" destId="{3E5229BC-DD02-4DFC-B195-5B5975E48682}" srcOrd="2" destOrd="0" presId="urn:microsoft.com/office/officeart/2005/8/layout/chevron2"/>
    <dgm:cxn modelId="{87C9D538-2BFA-4404-B15A-69EAAFF0A2B2}" type="presParOf" srcId="{3E5229BC-DD02-4DFC-B195-5B5975E48682}" destId="{D99CFAD3-8609-4743-A3FA-8799D7CBD838}" srcOrd="0" destOrd="0" presId="urn:microsoft.com/office/officeart/2005/8/layout/chevron2"/>
    <dgm:cxn modelId="{00B554F1-C06D-4F8A-8FDD-37B823CEBB6A}" type="presParOf" srcId="{3E5229BC-DD02-4DFC-B195-5B5975E48682}" destId="{4AE65305-4AF5-455C-B8C4-3319ECE91880}" srcOrd="1" destOrd="0" presId="urn:microsoft.com/office/officeart/2005/8/layout/chevron2"/>
    <dgm:cxn modelId="{D00658D1-733F-4E17-8287-C2A9305EFABF}" type="presParOf" srcId="{20316F04-4545-47CD-9256-F261C064FC78}" destId="{DBE4E30F-FC8C-42B2-AB83-837E16E472B8}" srcOrd="3" destOrd="0" presId="urn:microsoft.com/office/officeart/2005/8/layout/chevron2"/>
    <dgm:cxn modelId="{0294420B-C401-4A1F-BCB0-6B5BB8B25E6B}" type="presParOf" srcId="{20316F04-4545-47CD-9256-F261C064FC78}" destId="{4D3ABDC7-47BD-4CC9-9359-BDBC929EFCBD}" srcOrd="4" destOrd="0" presId="urn:microsoft.com/office/officeart/2005/8/layout/chevron2"/>
    <dgm:cxn modelId="{A8A13D57-E6ED-40C4-86F1-59DF59B3BBC7}" type="presParOf" srcId="{4D3ABDC7-47BD-4CC9-9359-BDBC929EFCBD}" destId="{A13064EF-EA66-468B-BB61-6E326A0135E5}" srcOrd="0" destOrd="0" presId="urn:microsoft.com/office/officeart/2005/8/layout/chevron2"/>
    <dgm:cxn modelId="{7AB3633F-9474-4E59-8B06-6F3DC7EE624A}" type="presParOf" srcId="{4D3ABDC7-47BD-4CC9-9359-BDBC929EFCBD}" destId="{354F855F-6EA9-4F87-A5ED-F9CCCCE0798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C1CDB-A6D4-4404-89F5-7ED1ECF5F605}">
      <dsp:nvSpPr>
        <dsp:cNvPr id="0" name=""/>
        <dsp:cNvSpPr/>
      </dsp:nvSpPr>
      <dsp:spPr>
        <a:xfrm rot="5400000">
          <a:off x="-242559" y="245428"/>
          <a:ext cx="1617064" cy="11319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 dirty="0"/>
            <a:t>DB</a:t>
          </a:r>
        </a:p>
      </dsp:txBody>
      <dsp:txXfrm rot="-5400000">
        <a:off x="1" y="568842"/>
        <a:ext cx="1131945" cy="485119"/>
      </dsp:txXfrm>
    </dsp:sp>
    <dsp:sp modelId="{D42786A3-1AC9-4B8A-88D2-4409E7536D3D}">
      <dsp:nvSpPr>
        <dsp:cNvPr id="0" name=""/>
        <dsp:cNvSpPr/>
      </dsp:nvSpPr>
      <dsp:spPr>
        <a:xfrm rot="5400000">
          <a:off x="3946142" y="-2811328"/>
          <a:ext cx="1051092" cy="66794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100" kern="1200" dirty="0"/>
            <a:t>List of </a:t>
          </a:r>
          <a:r>
            <a:rPr lang="sk-SK" sz="2100" kern="1200" dirty="0" err="1"/>
            <a:t>gas</a:t>
          </a:r>
          <a:r>
            <a:rPr lang="sk-SK" sz="2100" kern="1200" dirty="0"/>
            <a:t> </a:t>
          </a:r>
          <a:r>
            <a:rPr lang="sk-SK" sz="2100" kern="1200" dirty="0" err="1"/>
            <a:t>leaks</a:t>
          </a:r>
          <a:r>
            <a:rPr lang="sk-SK" sz="2100" kern="1200" dirty="0"/>
            <a:t> </a:t>
          </a:r>
          <a:r>
            <a:rPr lang="en-US" sz="2100" kern="1200" dirty="0"/>
            <a:t>from the </a:t>
          </a:r>
          <a:r>
            <a:rPr lang="sk-SK" sz="2100" kern="1200" dirty="0" err="1"/>
            <a:t>Gas</a:t>
          </a:r>
          <a:r>
            <a:rPr lang="sk-SK" sz="2100" kern="1200" dirty="0"/>
            <a:t> </a:t>
          </a:r>
          <a:r>
            <a:rPr lang="sk-SK" sz="2100" kern="1200" dirty="0" err="1"/>
            <a:t>plant</a:t>
          </a:r>
          <a:endParaRPr lang="sk-SK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Creation of the final report and record in the ISU</a:t>
          </a:r>
          <a:endParaRPr lang="sk-SK" sz="2100" kern="1200" dirty="0"/>
        </a:p>
      </dsp:txBody>
      <dsp:txXfrm rot="-5400000">
        <a:off x="1131945" y="54179"/>
        <a:ext cx="6628176" cy="948472"/>
      </dsp:txXfrm>
    </dsp:sp>
    <dsp:sp modelId="{D99CFAD3-8609-4743-A3FA-8799D7CBD838}">
      <dsp:nvSpPr>
        <dsp:cNvPr id="0" name=""/>
        <dsp:cNvSpPr/>
      </dsp:nvSpPr>
      <dsp:spPr>
        <a:xfrm rot="5400000">
          <a:off x="-242559" y="1668675"/>
          <a:ext cx="1617064" cy="11319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 dirty="0"/>
            <a:t>ISU + M-</a:t>
          </a:r>
          <a:r>
            <a:rPr lang="sk-SK" sz="1700" kern="1200" dirty="0" err="1"/>
            <a:t>Files</a:t>
          </a:r>
          <a:endParaRPr lang="sk-SK" sz="1700" kern="1200" dirty="0"/>
        </a:p>
      </dsp:txBody>
      <dsp:txXfrm rot="-5400000">
        <a:off x="1" y="1992089"/>
        <a:ext cx="1131945" cy="485119"/>
      </dsp:txXfrm>
    </dsp:sp>
    <dsp:sp modelId="{4AE65305-4AF5-455C-B8C4-3319ECE91880}">
      <dsp:nvSpPr>
        <dsp:cNvPr id="0" name=""/>
        <dsp:cNvSpPr/>
      </dsp:nvSpPr>
      <dsp:spPr>
        <a:xfrm rot="5400000">
          <a:off x="3946142" y="-1388081"/>
          <a:ext cx="1051092" cy="66794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Automatic import of each leak with data - work order generation</a:t>
          </a:r>
          <a:endParaRPr lang="sk-SK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Linking the ISU leak to the M-Files leak video</a:t>
          </a:r>
          <a:endParaRPr lang="sk-SK" sz="2100" kern="1200" dirty="0"/>
        </a:p>
      </dsp:txBody>
      <dsp:txXfrm rot="-5400000">
        <a:off x="1131945" y="1477426"/>
        <a:ext cx="6628176" cy="948472"/>
      </dsp:txXfrm>
    </dsp:sp>
    <dsp:sp modelId="{A13064EF-EA66-468B-BB61-6E326A0135E5}">
      <dsp:nvSpPr>
        <dsp:cNvPr id="0" name=""/>
        <dsp:cNvSpPr/>
      </dsp:nvSpPr>
      <dsp:spPr>
        <a:xfrm rot="5400000">
          <a:off x="-242559" y="3091922"/>
          <a:ext cx="1617064" cy="11319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 dirty="0" err="1"/>
            <a:t>Realization</a:t>
          </a:r>
          <a:endParaRPr lang="sk-SK" sz="1700" kern="1200" dirty="0"/>
        </a:p>
      </dsp:txBody>
      <dsp:txXfrm rot="-5400000">
        <a:off x="1" y="3415336"/>
        <a:ext cx="1131945" cy="485119"/>
      </dsp:txXfrm>
    </dsp:sp>
    <dsp:sp modelId="{354F855F-6EA9-4F87-A5ED-F9CCCCE07985}">
      <dsp:nvSpPr>
        <dsp:cNvPr id="0" name=""/>
        <dsp:cNvSpPr/>
      </dsp:nvSpPr>
      <dsp:spPr>
        <a:xfrm rot="5400000">
          <a:off x="3946142" y="35165"/>
          <a:ext cx="1051092" cy="66794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Automatic a</a:t>
          </a:r>
          <a:r>
            <a:rPr lang="sk-SK" sz="2100" kern="1200" dirty="0" err="1"/>
            <a:t>ssignment</a:t>
          </a:r>
          <a:r>
            <a:rPr lang="en-US" sz="2100" kern="1200" dirty="0"/>
            <a:t> of the task for the </a:t>
          </a:r>
          <a:r>
            <a:rPr lang="sk-SK" sz="2100" kern="1200" dirty="0" err="1"/>
            <a:t>worker</a:t>
          </a:r>
          <a:r>
            <a:rPr lang="en-US" sz="2100" kern="1200" dirty="0"/>
            <a:t> to </a:t>
          </a:r>
          <a:r>
            <a:rPr lang="sk-SK" sz="2100" kern="1200" dirty="0" err="1"/>
            <a:t>repair</a:t>
          </a:r>
          <a:r>
            <a:rPr lang="en-US" sz="2100" kern="1200" dirty="0"/>
            <a:t> the leak + tracking KPI</a:t>
          </a:r>
          <a:endParaRPr lang="sk-SK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Online overview of </a:t>
          </a:r>
          <a:r>
            <a:rPr lang="sk-SK" sz="2100" kern="1200" dirty="0" err="1"/>
            <a:t>repair</a:t>
          </a:r>
          <a:r>
            <a:rPr lang="sk-SK" sz="2100" kern="1200" dirty="0"/>
            <a:t> </a:t>
          </a:r>
          <a:r>
            <a:rPr lang="en-US" sz="2100" kern="1200" dirty="0"/>
            <a:t>status in ISU by category</a:t>
          </a:r>
          <a:endParaRPr lang="sk-SK" sz="2100" kern="1200" dirty="0"/>
        </a:p>
      </dsp:txBody>
      <dsp:txXfrm rot="-5400000">
        <a:off x="1131945" y="2900672"/>
        <a:ext cx="6628176" cy="948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FC2FD-AAA7-8543-8D6C-5F52233C11E7}" type="datetime1">
              <a:rPr lang="cs-CZ" smtClean="0"/>
              <a:t>11.11.2022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805B4-37A9-4A6C-9E1F-0DFDC96B5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869063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7AB6B-2BBF-5545-831D-BD5237C1FD76}" type="datetime1">
              <a:rPr lang="cs-CZ" smtClean="0"/>
              <a:t>11.11.2022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F2C9D-B4C9-4899-8303-1C40FBA97D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90771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DAFCB8-5156-CB4B-8440-164369AA1AFC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BF2C9D-B4C9-4899-8303-1C40FBA97DCA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6904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257AB6B-2BBF-5545-831D-BD5237C1FD76}" type="datetime1">
              <a:rPr lang="cs-CZ" smtClean="0"/>
              <a:t>11.11.2022</a:t>
            </a:fld>
            <a:endParaRPr lang="cs-CZ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BF2C9D-B4C9-4899-8303-1C40FBA97DC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579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objekt pre dá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257AB6B-2BBF-5545-831D-BD5237C1FD76}" type="datetime1">
              <a:rPr lang="cs-CZ" smtClean="0"/>
              <a:t>11.11.2022</a:t>
            </a:fld>
            <a:endParaRPr lang="cs-CZ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BF2C9D-B4C9-4899-8303-1C40FBA97DC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980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objekt pre dá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257AB6B-2BBF-5545-831D-BD5237C1FD76}" type="datetime1">
              <a:rPr lang="cs-CZ" smtClean="0"/>
              <a:t>11.11.2022</a:t>
            </a:fld>
            <a:endParaRPr lang="cs-CZ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BF2C9D-B4C9-4899-8303-1C40FBA97DC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121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objekt pre dá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257AB6B-2BBF-5545-831D-BD5237C1FD76}" type="datetime1">
              <a:rPr lang="cs-CZ" smtClean="0"/>
              <a:t>11.11.2022</a:t>
            </a:fld>
            <a:endParaRPr lang="cs-CZ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BF2C9D-B4C9-4899-8303-1C40FBA97DC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841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257AB6B-2BBF-5545-831D-BD5237C1FD76}" type="datetime1">
              <a:rPr lang="cs-CZ" smtClean="0"/>
              <a:t>11.11.2022</a:t>
            </a:fld>
            <a:endParaRPr lang="cs-CZ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2C9D-B4C9-4899-8303-1C40FBA97DC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4415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257AB6B-2BBF-5545-831D-BD5237C1FD76}" type="datetime1">
              <a:rPr lang="cs-CZ" smtClean="0"/>
              <a:t>11.11.2022</a:t>
            </a:fld>
            <a:endParaRPr lang="cs-CZ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2C9D-B4C9-4899-8303-1C40FBA97DC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086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257AB6B-2BBF-5545-831D-BD5237C1FD76}" type="datetime1">
              <a:rPr lang="cs-CZ" smtClean="0"/>
              <a:t>11.11.2022</a:t>
            </a:fld>
            <a:endParaRPr lang="cs-CZ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2C9D-B4C9-4899-8303-1C40FBA97DC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626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At </a:t>
            </a:r>
            <a:r>
              <a:rPr lang="sk-SK" dirty="0" err="1"/>
              <a:t>the</a:t>
            </a:r>
            <a:r>
              <a:rPr lang="sk-SK" dirty="0"/>
              <a:t> moment</a:t>
            </a:r>
            <a:r>
              <a:rPr lang="sk-SK" baseline="0" dirty="0"/>
              <a:t> </a:t>
            </a:r>
            <a:r>
              <a:rPr lang="sk-SK" baseline="0" dirty="0" err="1"/>
              <a:t>we</a:t>
            </a:r>
            <a:r>
              <a:rPr lang="sk-SK" baseline="0" dirty="0"/>
              <a:t> </a:t>
            </a:r>
            <a:r>
              <a:rPr lang="sk-SK" baseline="0" dirty="0" err="1"/>
              <a:t>have</a:t>
            </a:r>
            <a:r>
              <a:rPr lang="sk-SK" baseline="0" dirty="0"/>
              <a:t> 3 </a:t>
            </a:r>
            <a:r>
              <a:rPr lang="sk-SK" baseline="0" dirty="0" err="1"/>
              <a:t>diferent</a:t>
            </a:r>
            <a:r>
              <a:rPr lang="sk-SK" baseline="0" dirty="0"/>
              <a:t> </a:t>
            </a:r>
            <a:r>
              <a:rPr lang="sk-SK" baseline="0" dirty="0" err="1"/>
              <a:t>detection</a:t>
            </a:r>
            <a:r>
              <a:rPr lang="sk-SK" baseline="0" dirty="0"/>
              <a:t> </a:t>
            </a:r>
            <a:r>
              <a:rPr lang="sk-SK" baseline="0" dirty="0" err="1"/>
              <a:t>equipment</a:t>
            </a:r>
            <a:r>
              <a:rPr lang="sk-SK" baseline="0" dirty="0"/>
              <a:t> </a:t>
            </a:r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35EF2D1-2052-C34A-9454-862B38489127}" type="datetime1">
              <a:rPr lang="cs-CZ" smtClean="0"/>
              <a:t>11.11.2022</a:t>
            </a:fld>
            <a:endParaRPr lang="cs-CZ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BF2C9D-B4C9-4899-8303-1C40FBA97DC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65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sk-SK" sz="1600" dirty="0"/>
              <a:t>Doplniť proces ako potom v </a:t>
            </a:r>
            <a:r>
              <a:rPr lang="sk-SK" sz="1600" dirty="0" err="1"/>
              <a:t>ISu</a:t>
            </a:r>
            <a:r>
              <a:rPr lang="sk-SK" sz="1600" dirty="0"/>
              <a:t> a vetvy pre okamžité riešenie a potom ako postupne nahodiť do ISU</a:t>
            </a:r>
          </a:p>
          <a:p>
            <a:pPr lvl="1"/>
            <a:r>
              <a:rPr lang="sk-SK" sz="1600" dirty="0"/>
              <a:t>Riešiť všetko do EK </a:t>
            </a:r>
            <a:r>
              <a:rPr lang="sk-SK" sz="1600" dirty="0" err="1"/>
              <a:t>kvoly</a:t>
            </a:r>
            <a:r>
              <a:rPr lang="sk-SK" sz="1600" dirty="0"/>
              <a:t> evidencii + proces na riešenie výnimiek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257AB6B-2BBF-5545-831D-BD5237C1FD76}" type="datetime1">
              <a:rPr lang="cs-CZ" smtClean="0"/>
              <a:t>11.11.2022</a:t>
            </a:fld>
            <a:endParaRPr lang="cs-CZ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BF2C9D-B4C9-4899-8303-1C40FBA97DC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662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" y="7605"/>
            <a:ext cx="9129639" cy="685039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10790" y="2464845"/>
            <a:ext cx="5590505" cy="949127"/>
          </a:xfrm>
        </p:spPr>
        <p:txBody>
          <a:bodyPr anchor="b">
            <a:normAutofit/>
          </a:bodyPr>
          <a:lstStyle>
            <a:lvl1pPr>
              <a:defRPr sz="3200" b="1" cap="all" baseline="0">
                <a:solidFill>
                  <a:srgbClr val="72BF44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NÁZOV PREZENTÁCIE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10789" y="3413972"/>
            <a:ext cx="6538155" cy="646331"/>
          </a:xfrm>
        </p:spPr>
        <p:txBody>
          <a:bodyPr anchor="t">
            <a:noAutofit/>
          </a:bodyPr>
          <a:lstStyle>
            <a:lvl1pPr marL="0" indent="0">
              <a:buNone/>
              <a:defRPr sz="2400" b="0" cap="all" baseline="0">
                <a:solidFill>
                  <a:srgbClr val="72BF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0789" y="4416391"/>
            <a:ext cx="5590505" cy="231345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50000"/>
              </a:lnSpc>
              <a:buNone/>
              <a:defRPr sz="1600" b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err="1"/>
              <a:t>Meno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10789" y="4585951"/>
            <a:ext cx="20574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3633C9A5-A5F0-ED4E-9279-446BC383146A}" type="datetime1">
              <a:rPr lang="cs-CZ" smtClean="0"/>
              <a:t>11.11.2022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5659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36600" y="631827"/>
            <a:ext cx="7691408" cy="384174"/>
          </a:xfrm>
        </p:spPr>
        <p:txBody>
          <a:bodyPr>
            <a:normAutofit/>
          </a:bodyPr>
          <a:lstStyle>
            <a:lvl1pPr>
              <a:defRPr sz="1400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Názov</a:t>
            </a:r>
            <a:r>
              <a:rPr lang="cs-CZ" dirty="0"/>
              <a:t> grafu / podstránky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736600" y="1270000"/>
            <a:ext cx="7691408" cy="8255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0" name="Zástupný symbol pro graf 9"/>
          <p:cNvSpPr>
            <a:spLocks noGrp="1"/>
          </p:cNvSpPr>
          <p:nvPr>
            <p:ph type="chart" sz="quarter" idx="14"/>
          </p:nvPr>
        </p:nvSpPr>
        <p:spPr>
          <a:xfrm>
            <a:off x="736600" y="2374900"/>
            <a:ext cx="3695700" cy="28448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Ak chcete pridať graf, kliknite na ikonu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4622800" y="2362200"/>
            <a:ext cx="3805238" cy="28575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1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045177" y="6356349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67DE92F4-4735-F943-8407-84D4B3040FFE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12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42954" y="6356349"/>
            <a:ext cx="458278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1" y="6144951"/>
            <a:ext cx="713049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1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36600" y="631827"/>
            <a:ext cx="7691408" cy="384174"/>
          </a:xfrm>
        </p:spPr>
        <p:txBody>
          <a:bodyPr>
            <a:normAutofit/>
          </a:bodyPr>
          <a:lstStyle>
            <a:lvl1pPr>
              <a:defRPr sz="1400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Názov</a:t>
            </a:r>
            <a:r>
              <a:rPr lang="cs-CZ" dirty="0"/>
              <a:t> grafu / podstránky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736600" y="1270000"/>
            <a:ext cx="7691408" cy="8255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0" name="Zástupný symbol pro graf 9"/>
          <p:cNvSpPr>
            <a:spLocks noGrp="1"/>
          </p:cNvSpPr>
          <p:nvPr>
            <p:ph type="chart" sz="quarter" idx="14"/>
          </p:nvPr>
        </p:nvSpPr>
        <p:spPr>
          <a:xfrm>
            <a:off x="736600" y="2374900"/>
            <a:ext cx="7691408" cy="28448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Ak chcete pridať graf, kliknite na ikonu</a:t>
            </a:r>
            <a:endParaRPr lang="cs-CZ" dirty="0"/>
          </a:p>
        </p:txBody>
      </p:sp>
      <p:sp>
        <p:nvSpPr>
          <p:cNvPr id="11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045177" y="6356349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EAEC4D3D-B522-D64F-815C-0AD92B308C67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12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42954" y="6356349"/>
            <a:ext cx="458278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1" y="6144951"/>
            <a:ext cx="713049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5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kuj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" y="7605"/>
            <a:ext cx="9129639" cy="685039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10790" y="2996196"/>
            <a:ext cx="5590505" cy="949127"/>
          </a:xfrm>
        </p:spPr>
        <p:txBody>
          <a:bodyPr anchor="b">
            <a:normAutofit/>
          </a:bodyPr>
          <a:lstStyle>
            <a:lvl1pPr>
              <a:defRPr sz="3200" b="1" cap="all" baseline="0">
                <a:solidFill>
                  <a:srgbClr val="72BF44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Ďakujeme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za </a:t>
            </a:r>
            <a:r>
              <a:rPr lang="cs-CZ" dirty="0" err="1"/>
              <a:t>pozornosť</a:t>
            </a:r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" y="7605"/>
            <a:ext cx="9129639" cy="685039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10790" y="2464845"/>
            <a:ext cx="5590505" cy="949127"/>
          </a:xfrm>
        </p:spPr>
        <p:txBody>
          <a:bodyPr anchor="b">
            <a:normAutofit/>
          </a:bodyPr>
          <a:lstStyle>
            <a:lvl1pPr>
              <a:defRPr sz="3200" b="1" cap="all" baseline="0">
                <a:solidFill>
                  <a:srgbClr val="72BF44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NÁZOV PREZENTÁCIE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10789" y="3413972"/>
            <a:ext cx="6538155" cy="646331"/>
          </a:xfrm>
        </p:spPr>
        <p:txBody>
          <a:bodyPr anchor="t">
            <a:noAutofit/>
          </a:bodyPr>
          <a:lstStyle>
            <a:lvl1pPr marL="0" indent="0">
              <a:buNone/>
              <a:defRPr sz="2400" b="0" cap="all" baseline="0">
                <a:solidFill>
                  <a:srgbClr val="72BF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0789" y="4416391"/>
            <a:ext cx="5590505" cy="231345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50000"/>
              </a:lnSpc>
              <a:buNone/>
              <a:defRPr sz="1600" b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err="1"/>
              <a:t>Meno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10789" y="4585951"/>
            <a:ext cx="20574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43EADD91-5677-6140-9BE4-FC4D388F3DC2}" type="datetime1">
              <a:rPr lang="cs-CZ" smtClean="0"/>
              <a:pPr/>
              <a:t>11.11.2022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6663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10"/>
          <p:cNvSpPr>
            <a:spLocks noGrp="1"/>
          </p:cNvSpPr>
          <p:nvPr>
            <p:ph type="body" sz="quarter" idx="13"/>
          </p:nvPr>
        </p:nvSpPr>
        <p:spPr>
          <a:xfrm>
            <a:off x="733244" y="1802921"/>
            <a:ext cx="76947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7" name="TextovéPole 6"/>
          <p:cNvSpPr txBox="1"/>
          <p:nvPr userDrawn="1"/>
        </p:nvSpPr>
        <p:spPr>
          <a:xfrm>
            <a:off x="0" y="491706"/>
            <a:ext cx="8428007" cy="80225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693963" y="718457"/>
            <a:ext cx="168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cap="all" baseline="0" dirty="0">
                <a:solidFill>
                  <a:schemeClr val="tx1"/>
                </a:solidFill>
                <a:latin typeface="Arial Black" panose="020B0A04020102020204" pitchFamily="34" charset="0"/>
              </a:rPr>
              <a:t>Obsah</a:t>
            </a:r>
          </a:p>
        </p:txBody>
      </p:sp>
      <p:sp>
        <p:nvSpPr>
          <p:cNvPr id="15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043143" y="6356349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2363F63A-EE01-7946-90BE-666E333689FE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16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42954" y="6356349"/>
            <a:ext cx="458278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1" y="6144951"/>
            <a:ext cx="713049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23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abulku 2"/>
          <p:cNvSpPr>
            <a:spLocks noGrp="1"/>
          </p:cNvSpPr>
          <p:nvPr>
            <p:ph type="tbl" sz="quarter" idx="16"/>
          </p:nvPr>
        </p:nvSpPr>
        <p:spPr>
          <a:xfrm>
            <a:off x="733426" y="1549399"/>
            <a:ext cx="7694581" cy="3748804"/>
          </a:xfrm>
          <a:noFill/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sk-SK"/>
              <a:t>Ak chcete pridať tabuľku, kliknite na ikonu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490538"/>
            <a:ext cx="8428038" cy="785921"/>
          </a:xfrm>
          <a:solidFill>
            <a:schemeClr val="accent4">
              <a:lumMod val="75000"/>
            </a:schemeClr>
          </a:solidFill>
        </p:spPr>
        <p:txBody>
          <a:bodyPr lIns="828000" tIns="288000" bIns="216000">
            <a:sp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200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dirty="0" err="1"/>
              <a:t>Tabuľka</a:t>
            </a:r>
            <a:endParaRPr lang="cs-CZ" dirty="0"/>
          </a:p>
        </p:txBody>
      </p:sp>
      <p:sp>
        <p:nvSpPr>
          <p:cNvPr id="13" name="Zástupný symbol pro datum 4"/>
          <p:cNvSpPr>
            <a:spLocks noGrp="1"/>
          </p:cNvSpPr>
          <p:nvPr>
            <p:ph type="dt" sz="half" idx="20"/>
          </p:nvPr>
        </p:nvSpPr>
        <p:spPr>
          <a:xfrm>
            <a:off x="1045177" y="6356349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2363F63A-EE01-7946-90BE-666E333689FE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14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42954" y="6356349"/>
            <a:ext cx="458278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1" y="6144951"/>
            <a:ext cx="713049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0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áklad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text 10"/>
          <p:cNvSpPr>
            <a:spLocks noGrp="1"/>
          </p:cNvSpPr>
          <p:nvPr>
            <p:ph type="body" sz="quarter" idx="13"/>
          </p:nvPr>
        </p:nvSpPr>
        <p:spPr>
          <a:xfrm>
            <a:off x="742954" y="1777041"/>
            <a:ext cx="7685054" cy="892552"/>
          </a:xfrm>
        </p:spPr>
        <p:txBody>
          <a:bodyPr>
            <a:sp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Wingdings" panose="05000000000000000000" pitchFamily="2" charset="2"/>
              <a:buChar char="§"/>
              <a:defRPr sz="1400"/>
            </a:lvl1pPr>
            <a:lvl2pPr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defRPr sz="1400"/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Courier New" panose="02070309020205020404" pitchFamily="49" charset="0"/>
              <a:buChar char="o"/>
              <a:defRPr sz="1400"/>
            </a:lvl3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8" hasCustomPrompt="1"/>
          </p:nvPr>
        </p:nvSpPr>
        <p:spPr>
          <a:xfrm>
            <a:off x="-6" y="490538"/>
            <a:ext cx="8428038" cy="785921"/>
          </a:xfrm>
          <a:solidFill>
            <a:schemeClr val="accent4">
              <a:lumMod val="75000"/>
            </a:schemeClr>
          </a:solidFill>
        </p:spPr>
        <p:txBody>
          <a:bodyPr lIns="828000" tIns="288000" bIns="216000">
            <a:sp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200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045177" y="6356349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2363F63A-EE01-7946-90BE-666E333689FE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9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42954" y="6356349"/>
            <a:ext cx="458278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1" y="6144951"/>
            <a:ext cx="713049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06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" y="7605"/>
            <a:ext cx="9129639" cy="685039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98516" y="2589167"/>
            <a:ext cx="5087389" cy="1077218"/>
          </a:xfrm>
        </p:spPr>
        <p:txBody>
          <a:bodyPr anchor="t" anchorCtr="0">
            <a:spAutoFit/>
          </a:bodyPr>
          <a:lstStyle>
            <a:lvl1pPr>
              <a:lnSpc>
                <a:spcPct val="80000"/>
              </a:lnSpc>
              <a:defRPr sz="8000" cap="all" baseline="0">
                <a:latin typeface="Arial Black" panose="020B0A04020102020204" pitchFamily="34" charset="0"/>
              </a:defRPr>
            </a:lvl1pPr>
          </a:lstStyle>
          <a:p>
            <a:r>
              <a:rPr lang="cs-CZ" dirty="0"/>
              <a:t>01</a:t>
            </a: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1" y="6144951"/>
            <a:ext cx="713049" cy="713049"/>
          </a:xfrm>
          <a:prstGeom prst="rect">
            <a:avLst/>
          </a:prstGeom>
        </p:spPr>
      </p:pic>
      <p:sp>
        <p:nvSpPr>
          <p:cNvPr id="5" name="Zástupný symbol pro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01663" y="3701018"/>
            <a:ext cx="5100637" cy="535531"/>
          </a:xfrm>
        </p:spPr>
        <p:txBody>
          <a:bodyPr anchor="ctr" anchorCtr="0">
            <a:spAutoFit/>
          </a:bodyPr>
          <a:lstStyle>
            <a:lvl1pPr marL="0" indent="0">
              <a:buFontTx/>
              <a:buNone/>
              <a:defRPr sz="3200" b="0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2BF4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PODNADPIS</a:t>
            </a:r>
          </a:p>
        </p:txBody>
      </p:sp>
    </p:spTree>
    <p:extLst>
      <p:ext uri="{BB962C8B-B14F-4D97-AF65-F5344CB8AC3E}">
        <p14:creationId xmlns:p14="http://schemas.microsoft.com/office/powerpoint/2010/main" val="4010544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733245" y="767751"/>
            <a:ext cx="7697706" cy="537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4558" y="5497293"/>
            <a:ext cx="2947978" cy="385472"/>
          </a:xfrm>
          <a:solidFill>
            <a:srgbClr val="72BF44"/>
          </a:solidFill>
        </p:spPr>
        <p:txBody>
          <a:bodyPr wrap="square" tIns="144000" b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dirty="0" err="1"/>
              <a:t>Názov</a:t>
            </a:r>
            <a:r>
              <a:rPr lang="cs-CZ" dirty="0"/>
              <a:t> fotografie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33358" y="5893827"/>
            <a:ext cx="2949178" cy="253191"/>
          </a:xfrm>
          <a:solidFill>
            <a:srgbClr val="72BF44"/>
          </a:solidFill>
        </p:spPr>
        <p:txBody>
          <a:bodyPr tIns="5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Popis fotografie</a:t>
            </a:r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045177" y="6356349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16F15EBE-C22A-BB4C-B05E-69C375D934D6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42954" y="6356349"/>
            <a:ext cx="458278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1" y="6144951"/>
            <a:ext cx="713049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48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16102" y="2257727"/>
            <a:ext cx="3579853" cy="3040476"/>
          </a:xfrm>
        </p:spPr>
        <p:txBody>
          <a:bodyPr anchor="t">
            <a:noAutofit/>
          </a:bodyPr>
          <a:lstStyle>
            <a:lvl1pPr marL="0" indent="0" algn="l">
              <a:buClr>
                <a:srgbClr val="72BF44"/>
              </a:buCl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text.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716102" y="1681163"/>
            <a:ext cx="3579853" cy="354671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1" y="1681163"/>
            <a:ext cx="3798858" cy="354671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29150" y="2257728"/>
            <a:ext cx="3798858" cy="30404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14" name="Zástupný symbol pro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95050"/>
            <a:ext cx="8428038" cy="786971"/>
          </a:xfrm>
          <a:solidFill>
            <a:schemeClr val="accent4">
              <a:lumMod val="75000"/>
            </a:schemeClr>
          </a:solidFill>
        </p:spPr>
        <p:txBody>
          <a:bodyPr lIns="828000" tIns="288000">
            <a:normAutofit/>
          </a:bodyPr>
          <a:lstStyle>
            <a:lvl1pPr marL="0" indent="0">
              <a:buFontTx/>
              <a:buNone/>
              <a:defRPr sz="200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2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045177" y="6356349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27A104E7-B8AB-4F45-A612-A86E87D89EFE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15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42954" y="6356349"/>
            <a:ext cx="458278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1" y="6144951"/>
            <a:ext cx="713049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5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10"/>
          <p:cNvSpPr>
            <a:spLocks noGrp="1"/>
          </p:cNvSpPr>
          <p:nvPr>
            <p:ph type="body" sz="quarter" idx="13"/>
          </p:nvPr>
        </p:nvSpPr>
        <p:spPr>
          <a:xfrm>
            <a:off x="733244" y="1802921"/>
            <a:ext cx="76947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TextovéPole 6"/>
          <p:cNvSpPr txBox="1"/>
          <p:nvPr userDrawn="1"/>
        </p:nvSpPr>
        <p:spPr>
          <a:xfrm>
            <a:off x="0" y="491706"/>
            <a:ext cx="8428007" cy="80225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693963" y="718457"/>
            <a:ext cx="168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cap="all" baseline="0" dirty="0">
                <a:solidFill>
                  <a:schemeClr val="tx1"/>
                </a:solidFill>
                <a:latin typeface="Arial Black" panose="020B0A04020102020204" pitchFamily="34" charset="0"/>
              </a:rPr>
              <a:t>Obsah</a:t>
            </a:r>
          </a:p>
        </p:txBody>
      </p:sp>
      <p:sp>
        <p:nvSpPr>
          <p:cNvPr id="15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043143" y="6356349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0FFFF61B-FEA8-AA44-AB93-13558520932F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16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42954" y="6356349"/>
            <a:ext cx="458278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1" y="6144951"/>
            <a:ext cx="713049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13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16102" y="2257727"/>
            <a:ext cx="2225506" cy="3040476"/>
          </a:xfrm>
        </p:spPr>
        <p:txBody>
          <a:bodyPr anchor="t">
            <a:normAutofit/>
          </a:bodyPr>
          <a:lstStyle>
            <a:lvl1pPr marL="0" indent="0" algn="l">
              <a:buClr>
                <a:srgbClr val="72BF44"/>
              </a:buCl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text.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716102" y="1681163"/>
            <a:ext cx="2225505" cy="354671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3" hasCustomPrompt="1"/>
          </p:nvPr>
        </p:nvSpPr>
        <p:spPr>
          <a:xfrm>
            <a:off x="3300685" y="2257728"/>
            <a:ext cx="2392751" cy="304047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9" name="Zástupný symbol pro text 4"/>
          <p:cNvSpPr>
            <a:spLocks noGrp="1"/>
          </p:cNvSpPr>
          <p:nvPr>
            <p:ph type="body" sz="quarter" idx="14" hasCustomPrompt="1"/>
          </p:nvPr>
        </p:nvSpPr>
        <p:spPr>
          <a:xfrm>
            <a:off x="6035257" y="1698415"/>
            <a:ext cx="2392751" cy="354671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1" name="Zástupný symbol pro text 2"/>
          <p:cNvSpPr>
            <a:spLocks noGrp="1"/>
          </p:cNvSpPr>
          <p:nvPr>
            <p:ph type="body" idx="15" hasCustomPrompt="1"/>
          </p:nvPr>
        </p:nvSpPr>
        <p:spPr>
          <a:xfrm>
            <a:off x="3300686" y="1693607"/>
            <a:ext cx="2392751" cy="354671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6" hasCustomPrompt="1"/>
          </p:nvPr>
        </p:nvSpPr>
        <p:spPr>
          <a:xfrm>
            <a:off x="6035675" y="2257425"/>
            <a:ext cx="2392363" cy="3040063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 dirty="0"/>
              <a:t>Kliknutím vložte text.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95050"/>
            <a:ext cx="8428038" cy="786971"/>
          </a:xfrm>
          <a:solidFill>
            <a:schemeClr val="accent4">
              <a:lumMod val="75000"/>
            </a:schemeClr>
          </a:solidFill>
        </p:spPr>
        <p:txBody>
          <a:bodyPr lIns="828000" tIns="288000">
            <a:normAutofit/>
          </a:bodyPr>
          <a:lstStyle>
            <a:lvl1pPr marL="0" indent="0">
              <a:buFontTx/>
              <a:buNone/>
              <a:defRPr sz="200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3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045177" y="6356349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9376D90D-6BC8-974C-B808-CBB4526FF0D0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14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42954" y="6356349"/>
            <a:ext cx="458278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1" y="6144951"/>
            <a:ext cx="713049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31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36600" y="631827"/>
            <a:ext cx="7691408" cy="384174"/>
          </a:xfrm>
        </p:spPr>
        <p:txBody>
          <a:bodyPr>
            <a:normAutofit/>
          </a:bodyPr>
          <a:lstStyle>
            <a:lvl1pPr>
              <a:defRPr sz="1400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Názov</a:t>
            </a:r>
            <a:r>
              <a:rPr lang="cs-CZ" dirty="0"/>
              <a:t> grafu / podstránky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736600" y="1270000"/>
            <a:ext cx="7691408" cy="8255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0" name="Zástupný symbol pro graf 9"/>
          <p:cNvSpPr>
            <a:spLocks noGrp="1"/>
          </p:cNvSpPr>
          <p:nvPr>
            <p:ph type="chart" sz="quarter" idx="14"/>
          </p:nvPr>
        </p:nvSpPr>
        <p:spPr>
          <a:xfrm>
            <a:off x="736600" y="2374900"/>
            <a:ext cx="7691438" cy="28448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Ak chcete pridať graf, kliknite na ikonu</a:t>
            </a:r>
            <a:endParaRPr lang="cs-CZ" dirty="0"/>
          </a:p>
        </p:txBody>
      </p:sp>
      <p:sp>
        <p:nvSpPr>
          <p:cNvPr id="11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045177" y="6356349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8DEDF48C-746A-8447-B06F-EECD99BEC05B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12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42954" y="6356349"/>
            <a:ext cx="458278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1" y="6144951"/>
            <a:ext cx="713049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0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36600" y="631827"/>
            <a:ext cx="7691408" cy="384174"/>
          </a:xfrm>
        </p:spPr>
        <p:txBody>
          <a:bodyPr>
            <a:normAutofit/>
          </a:bodyPr>
          <a:lstStyle>
            <a:lvl1pPr>
              <a:defRPr sz="1400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Názov</a:t>
            </a:r>
            <a:r>
              <a:rPr lang="cs-CZ" dirty="0"/>
              <a:t> grafu / podstránky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736600" y="1270000"/>
            <a:ext cx="7691408" cy="8255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0" name="Zástupný symbol pro graf 9"/>
          <p:cNvSpPr>
            <a:spLocks noGrp="1"/>
          </p:cNvSpPr>
          <p:nvPr>
            <p:ph type="chart" sz="quarter" idx="14"/>
          </p:nvPr>
        </p:nvSpPr>
        <p:spPr>
          <a:xfrm>
            <a:off x="736600" y="2374900"/>
            <a:ext cx="3695700" cy="28448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Ak chcete pridať graf, kliknite na ikonu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4622800" y="2362200"/>
            <a:ext cx="3805238" cy="28575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1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045177" y="6356349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103A4A3A-4D59-A14A-8156-6E47C3FCDB5A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12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42954" y="6356349"/>
            <a:ext cx="458278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1" y="6144951"/>
            <a:ext cx="713049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50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36600" y="631827"/>
            <a:ext cx="7691408" cy="384174"/>
          </a:xfrm>
        </p:spPr>
        <p:txBody>
          <a:bodyPr>
            <a:normAutofit/>
          </a:bodyPr>
          <a:lstStyle>
            <a:lvl1pPr>
              <a:defRPr sz="1400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Názov</a:t>
            </a:r>
            <a:r>
              <a:rPr lang="cs-CZ" dirty="0"/>
              <a:t> grafu / podstránky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736600" y="1270000"/>
            <a:ext cx="7691408" cy="8255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0" name="Zástupný symbol pro graf 9"/>
          <p:cNvSpPr>
            <a:spLocks noGrp="1"/>
          </p:cNvSpPr>
          <p:nvPr>
            <p:ph type="chart" sz="quarter" idx="14"/>
          </p:nvPr>
        </p:nvSpPr>
        <p:spPr>
          <a:xfrm>
            <a:off x="736600" y="2374900"/>
            <a:ext cx="7691408" cy="28448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Ak chcete pridať graf, kliknite na ikonu</a:t>
            </a:r>
            <a:endParaRPr lang="cs-CZ" dirty="0"/>
          </a:p>
        </p:txBody>
      </p:sp>
      <p:sp>
        <p:nvSpPr>
          <p:cNvPr id="11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045177" y="6356349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783A899C-6EA2-2B4E-8B5A-F07BA0F4A943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12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42954" y="6356349"/>
            <a:ext cx="458278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1" y="6144951"/>
            <a:ext cx="713049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19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kuj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" y="7605"/>
            <a:ext cx="9129639" cy="685039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10790" y="2996196"/>
            <a:ext cx="5590505" cy="949127"/>
          </a:xfrm>
        </p:spPr>
        <p:txBody>
          <a:bodyPr anchor="b">
            <a:normAutofit/>
          </a:bodyPr>
          <a:lstStyle>
            <a:lvl1pPr>
              <a:defRPr sz="3200" b="1" cap="all" baseline="0">
                <a:solidFill>
                  <a:srgbClr val="72BF44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Ďakujeme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za </a:t>
            </a:r>
            <a:r>
              <a:rPr lang="cs-CZ" dirty="0" err="1"/>
              <a:t>pozornosť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660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abulku 2"/>
          <p:cNvSpPr>
            <a:spLocks noGrp="1"/>
          </p:cNvSpPr>
          <p:nvPr>
            <p:ph type="tbl" sz="quarter" idx="16"/>
          </p:nvPr>
        </p:nvSpPr>
        <p:spPr>
          <a:xfrm>
            <a:off x="733426" y="1549399"/>
            <a:ext cx="7694581" cy="3748804"/>
          </a:xfrm>
          <a:noFill/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sk-SK"/>
              <a:t>Ak chcete pridať tabuľku, kliknite na ikonu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490538"/>
            <a:ext cx="8428038" cy="785921"/>
          </a:xfrm>
          <a:solidFill>
            <a:schemeClr val="accent4">
              <a:lumMod val="75000"/>
            </a:schemeClr>
          </a:solidFill>
        </p:spPr>
        <p:txBody>
          <a:bodyPr lIns="828000" tIns="288000" bIns="216000">
            <a:sp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200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dirty="0" err="1"/>
              <a:t>Tabuľka</a:t>
            </a:r>
            <a:endParaRPr lang="cs-CZ" dirty="0"/>
          </a:p>
        </p:txBody>
      </p:sp>
      <p:sp>
        <p:nvSpPr>
          <p:cNvPr id="13" name="Zástupný symbol pro datum 4"/>
          <p:cNvSpPr>
            <a:spLocks noGrp="1"/>
          </p:cNvSpPr>
          <p:nvPr>
            <p:ph type="dt" sz="half" idx="20"/>
          </p:nvPr>
        </p:nvSpPr>
        <p:spPr>
          <a:xfrm>
            <a:off x="1045177" y="6356349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0840404E-D3F7-3647-AE61-D2F2BB7DEF12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14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42954" y="6356349"/>
            <a:ext cx="458278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1" y="6144951"/>
            <a:ext cx="713049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68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áklad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text 10"/>
          <p:cNvSpPr>
            <a:spLocks noGrp="1"/>
          </p:cNvSpPr>
          <p:nvPr>
            <p:ph type="body" sz="quarter" idx="13"/>
          </p:nvPr>
        </p:nvSpPr>
        <p:spPr>
          <a:xfrm>
            <a:off x="742954" y="1777041"/>
            <a:ext cx="7685054" cy="892552"/>
          </a:xfrm>
        </p:spPr>
        <p:txBody>
          <a:bodyPr>
            <a:sp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Wingdings" panose="05000000000000000000" pitchFamily="2" charset="2"/>
              <a:buChar char="§"/>
              <a:defRPr sz="1400"/>
            </a:lvl1pPr>
            <a:lvl2pPr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defRPr sz="1400"/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Courier New" panose="02070309020205020404" pitchFamily="49" charset="0"/>
              <a:buChar char="o"/>
              <a:defRPr sz="1400"/>
            </a:lvl3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8" hasCustomPrompt="1"/>
          </p:nvPr>
        </p:nvSpPr>
        <p:spPr>
          <a:xfrm>
            <a:off x="-6" y="490538"/>
            <a:ext cx="8428038" cy="785921"/>
          </a:xfrm>
          <a:solidFill>
            <a:schemeClr val="accent4">
              <a:lumMod val="75000"/>
            </a:schemeClr>
          </a:solidFill>
        </p:spPr>
        <p:txBody>
          <a:bodyPr lIns="828000" tIns="288000" bIns="216000">
            <a:sp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200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045177" y="6356349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A481DF3A-BB9A-6A4E-BAD2-0965DCA558EC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9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42954" y="6356349"/>
            <a:ext cx="458278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1" y="6144951"/>
            <a:ext cx="713049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2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" y="7605"/>
            <a:ext cx="9129639" cy="685039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98516" y="2589167"/>
            <a:ext cx="5087389" cy="1077218"/>
          </a:xfrm>
        </p:spPr>
        <p:txBody>
          <a:bodyPr anchor="t" anchorCtr="0">
            <a:spAutoFit/>
          </a:bodyPr>
          <a:lstStyle>
            <a:lvl1pPr>
              <a:lnSpc>
                <a:spcPct val="80000"/>
              </a:lnSpc>
              <a:defRPr sz="8000" cap="all" baseline="0">
                <a:latin typeface="Arial Black" panose="020B0A04020102020204" pitchFamily="34" charset="0"/>
              </a:defRPr>
            </a:lvl1pPr>
          </a:lstStyle>
          <a:p>
            <a:r>
              <a:rPr lang="cs-CZ" dirty="0"/>
              <a:t>01</a:t>
            </a: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1" y="6144951"/>
            <a:ext cx="713049" cy="713049"/>
          </a:xfrm>
          <a:prstGeom prst="rect">
            <a:avLst/>
          </a:prstGeom>
        </p:spPr>
      </p:pic>
      <p:sp>
        <p:nvSpPr>
          <p:cNvPr id="5" name="Zástupný symbol pro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01663" y="3701018"/>
            <a:ext cx="5100637" cy="535531"/>
          </a:xfrm>
        </p:spPr>
        <p:txBody>
          <a:bodyPr anchor="ctr" anchorCtr="0">
            <a:spAutoFit/>
          </a:bodyPr>
          <a:lstStyle>
            <a:lvl1pPr marL="0" indent="0">
              <a:buFontTx/>
              <a:buNone/>
              <a:defRPr sz="3200" b="0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2BF4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PODNADPIS</a:t>
            </a:r>
          </a:p>
        </p:txBody>
      </p:sp>
    </p:spTree>
    <p:extLst>
      <p:ext uri="{BB962C8B-B14F-4D97-AF65-F5344CB8AC3E}">
        <p14:creationId xmlns:p14="http://schemas.microsoft.com/office/powerpoint/2010/main" val="1368957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733245" y="767751"/>
            <a:ext cx="7697706" cy="537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4558" y="5497293"/>
            <a:ext cx="2947978" cy="385472"/>
          </a:xfrm>
          <a:solidFill>
            <a:srgbClr val="72BF44"/>
          </a:solidFill>
        </p:spPr>
        <p:txBody>
          <a:bodyPr wrap="square" tIns="144000" b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dirty="0" err="1"/>
              <a:t>Názov</a:t>
            </a:r>
            <a:r>
              <a:rPr lang="cs-CZ" dirty="0"/>
              <a:t> fotografie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33358" y="5893827"/>
            <a:ext cx="2949178" cy="253191"/>
          </a:xfrm>
          <a:solidFill>
            <a:srgbClr val="72BF44"/>
          </a:solidFill>
        </p:spPr>
        <p:txBody>
          <a:bodyPr tIns="5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Popis fotografie</a:t>
            </a:r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045177" y="6356349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A735766B-C0BA-7645-8D84-5D8C160B5FE5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42954" y="6356349"/>
            <a:ext cx="458278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1" y="6144951"/>
            <a:ext cx="713049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1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16102" y="2257727"/>
            <a:ext cx="3579853" cy="3040476"/>
          </a:xfrm>
        </p:spPr>
        <p:txBody>
          <a:bodyPr anchor="t">
            <a:noAutofit/>
          </a:bodyPr>
          <a:lstStyle>
            <a:lvl1pPr marL="0" indent="0" algn="l">
              <a:buClr>
                <a:srgbClr val="72BF44"/>
              </a:buCl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text.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716102" y="1681163"/>
            <a:ext cx="3579853" cy="354671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1" y="1681163"/>
            <a:ext cx="3798858" cy="354671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29150" y="2257728"/>
            <a:ext cx="3798858" cy="30404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14" name="Zástupný symbol pro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95050"/>
            <a:ext cx="8428038" cy="786971"/>
          </a:xfrm>
          <a:solidFill>
            <a:schemeClr val="accent4">
              <a:lumMod val="75000"/>
            </a:schemeClr>
          </a:solidFill>
        </p:spPr>
        <p:txBody>
          <a:bodyPr lIns="828000" tIns="288000">
            <a:normAutofit/>
          </a:bodyPr>
          <a:lstStyle>
            <a:lvl1pPr marL="0" indent="0">
              <a:buFontTx/>
              <a:buNone/>
              <a:defRPr sz="200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2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045177" y="6356349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385657AA-730E-9747-9FC7-3BADF36F7F45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15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42954" y="6356349"/>
            <a:ext cx="458278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1" y="6144951"/>
            <a:ext cx="713049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9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16102" y="2257727"/>
            <a:ext cx="2225506" cy="3040476"/>
          </a:xfrm>
        </p:spPr>
        <p:txBody>
          <a:bodyPr anchor="t">
            <a:normAutofit/>
          </a:bodyPr>
          <a:lstStyle>
            <a:lvl1pPr marL="0" indent="0" algn="l">
              <a:buClr>
                <a:srgbClr val="72BF44"/>
              </a:buCl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text.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716102" y="1681163"/>
            <a:ext cx="2225505" cy="354671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3" hasCustomPrompt="1"/>
          </p:nvPr>
        </p:nvSpPr>
        <p:spPr>
          <a:xfrm>
            <a:off x="3300685" y="2257728"/>
            <a:ext cx="2392751" cy="304047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9" name="Zástupný symbol pro text 4"/>
          <p:cNvSpPr>
            <a:spLocks noGrp="1"/>
          </p:cNvSpPr>
          <p:nvPr>
            <p:ph type="body" sz="quarter" idx="14" hasCustomPrompt="1"/>
          </p:nvPr>
        </p:nvSpPr>
        <p:spPr>
          <a:xfrm>
            <a:off x="6035257" y="1698415"/>
            <a:ext cx="2392751" cy="354671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1" name="Zástupný symbol pro text 2"/>
          <p:cNvSpPr>
            <a:spLocks noGrp="1"/>
          </p:cNvSpPr>
          <p:nvPr>
            <p:ph type="body" idx="15" hasCustomPrompt="1"/>
          </p:nvPr>
        </p:nvSpPr>
        <p:spPr>
          <a:xfrm>
            <a:off x="3300686" y="1693607"/>
            <a:ext cx="2392751" cy="354671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6" hasCustomPrompt="1"/>
          </p:nvPr>
        </p:nvSpPr>
        <p:spPr>
          <a:xfrm>
            <a:off x="6035675" y="2257425"/>
            <a:ext cx="2392363" cy="3040063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 dirty="0"/>
              <a:t>Kliknutím vložte text.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95050"/>
            <a:ext cx="8428038" cy="786971"/>
          </a:xfrm>
          <a:solidFill>
            <a:schemeClr val="accent4">
              <a:lumMod val="75000"/>
            </a:schemeClr>
          </a:solidFill>
        </p:spPr>
        <p:txBody>
          <a:bodyPr lIns="828000" tIns="288000">
            <a:normAutofit/>
          </a:bodyPr>
          <a:lstStyle>
            <a:lvl1pPr marL="0" indent="0">
              <a:buFontTx/>
              <a:buNone/>
              <a:defRPr sz="200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3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045177" y="6356349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836E422F-0EA4-0248-9F34-477B7418CD47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14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42954" y="6356349"/>
            <a:ext cx="458278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1" y="6144951"/>
            <a:ext cx="713049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4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36600" y="631827"/>
            <a:ext cx="7691408" cy="384174"/>
          </a:xfrm>
        </p:spPr>
        <p:txBody>
          <a:bodyPr>
            <a:normAutofit/>
          </a:bodyPr>
          <a:lstStyle>
            <a:lvl1pPr>
              <a:defRPr sz="1400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Názov</a:t>
            </a:r>
            <a:r>
              <a:rPr lang="cs-CZ" dirty="0"/>
              <a:t> grafu / podstránky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736600" y="1270000"/>
            <a:ext cx="7691408" cy="8255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0" name="Zástupný symbol pro graf 9"/>
          <p:cNvSpPr>
            <a:spLocks noGrp="1"/>
          </p:cNvSpPr>
          <p:nvPr>
            <p:ph type="chart" sz="quarter" idx="14"/>
          </p:nvPr>
        </p:nvSpPr>
        <p:spPr>
          <a:xfrm>
            <a:off x="736600" y="2374900"/>
            <a:ext cx="7691438" cy="28448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Ak chcete pridať graf, kliknite na ikonu</a:t>
            </a:r>
            <a:endParaRPr lang="cs-CZ" dirty="0"/>
          </a:p>
        </p:txBody>
      </p:sp>
      <p:sp>
        <p:nvSpPr>
          <p:cNvPr id="11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045177" y="6356349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12AACC9A-A035-6849-B8F4-B9B83D36B20A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12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42954" y="6356349"/>
            <a:ext cx="458278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1" y="6144951"/>
            <a:ext cx="713049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9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81179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538ED-6D3B-5649-9BC4-C87D2BFBC1BC}" type="datetime1">
              <a:rPr lang="cs-CZ" smtClean="0"/>
              <a:t>11.11.2022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CCE83-2C51-433C-92AC-22AAA95859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53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49" r:id="rId2"/>
    <p:sldLayoutId id="2147483675" r:id="rId3"/>
    <p:sldLayoutId id="2147483667" r:id="rId4"/>
    <p:sldLayoutId id="2147483660" r:id="rId5"/>
    <p:sldLayoutId id="2147483668" r:id="rId6"/>
    <p:sldLayoutId id="2147483670" r:id="rId7"/>
    <p:sldLayoutId id="2147483671" r:id="rId8"/>
    <p:sldLayoutId id="2147483673" r:id="rId9"/>
    <p:sldLayoutId id="2147483674" r:id="rId10"/>
    <p:sldLayoutId id="2147483676" r:id="rId11"/>
    <p:sldLayoutId id="2147483677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2BF4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81179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ADD91-5677-6140-9BE4-FC4D388F3DC2}" type="datetime1">
              <a:rPr lang="cs-CZ" smtClean="0"/>
              <a:t>11.11.2022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Meno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CCE83-2C51-433C-92AC-22AAA95859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48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2BF4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2190" y="2040302"/>
            <a:ext cx="7760324" cy="1173161"/>
          </a:xfrm>
        </p:spPr>
        <p:txBody>
          <a:bodyPr>
            <a:normAutofit/>
          </a:bodyPr>
          <a:lstStyle/>
          <a:p>
            <a:r>
              <a:rPr lang="sk-SK" dirty="0" err="1"/>
              <a:t>Tackling</a:t>
            </a:r>
            <a:r>
              <a:rPr lang="sk-SK" dirty="0"/>
              <a:t> </a:t>
            </a:r>
            <a:r>
              <a:rPr lang="sk-SK" dirty="0" err="1"/>
              <a:t>methane</a:t>
            </a:r>
            <a:r>
              <a:rPr lang="sk-SK" dirty="0"/>
              <a:t> </a:t>
            </a:r>
            <a:r>
              <a:rPr lang="sk-SK" dirty="0" err="1"/>
              <a:t>emissions</a:t>
            </a:r>
            <a:r>
              <a:rPr lang="sk-SK" dirty="0"/>
              <a:t> in UGS </a:t>
            </a:r>
            <a:r>
              <a:rPr lang="sk-SK" dirty="0" err="1"/>
              <a:t>Division</a:t>
            </a:r>
            <a:r>
              <a:rPr lang="sk-SK" dirty="0"/>
              <a:t> in Nafta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3"/>
          </p:nvPr>
        </p:nvSpPr>
        <p:spPr>
          <a:xfrm>
            <a:off x="610789" y="4389745"/>
            <a:ext cx="5590505" cy="231345"/>
          </a:xfrm>
        </p:spPr>
        <p:txBody>
          <a:bodyPr/>
          <a:lstStyle/>
          <a:p>
            <a:r>
              <a:rPr lang="sk-SK" dirty="0" err="1"/>
              <a:t>JAn</a:t>
            </a:r>
            <a:r>
              <a:rPr lang="sk-SK" dirty="0"/>
              <a:t> </a:t>
            </a:r>
            <a:r>
              <a:rPr lang="sk-SK" dirty="0" err="1"/>
              <a:t>MrAz</a:t>
            </a:r>
            <a:endParaRPr lang="sk-SK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/>
              <a:t>06.10.2022</a:t>
            </a:r>
          </a:p>
        </p:txBody>
      </p:sp>
    </p:spTree>
    <p:extLst>
      <p:ext uri="{BB962C8B-B14F-4D97-AF65-F5344CB8AC3E}">
        <p14:creationId xmlns:p14="http://schemas.microsoft.com/office/powerpoint/2010/main" val="1581303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/>
          <p:cNvSpPr>
            <a:spLocks noGrp="1"/>
          </p:cNvSpPr>
          <p:nvPr>
            <p:ph type="body" sz="quarter" idx="13"/>
          </p:nvPr>
        </p:nvSpPr>
        <p:spPr>
          <a:xfrm>
            <a:off x="590554" y="1439075"/>
            <a:ext cx="7837478" cy="1420325"/>
          </a:xfrm>
        </p:spPr>
        <p:txBody>
          <a:bodyPr/>
          <a:lstStyle/>
          <a:p>
            <a:pPr marL="200025" indent="-200025" algn="just">
              <a:lnSpc>
                <a:spcPct val="150000"/>
              </a:lnSpc>
              <a:spcBef>
                <a:spcPts val="0"/>
              </a:spcBef>
            </a:pPr>
            <a:r>
              <a:rPr lang="en-US" sz="2000" dirty="0"/>
              <a:t>Installation of a recompression system for the collection of natural gas emissions during the operation of compressors TKG1,2,3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Proposed solution</a:t>
            </a:r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 dirty="0"/>
              <a:t>| </a:t>
            </a:r>
            <a:fld id="{A481DF3A-BB9A-6A4E-BAD2-0965DCA558EC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10</a:t>
            </a:fld>
            <a:endParaRPr lang="cs-CZ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392738DD-3240-4971-9231-F5F5964FD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22213"/>
            <a:ext cx="8086725" cy="3509333"/>
          </a:xfrm>
          <a:prstGeom prst="rect">
            <a:avLst/>
          </a:prstGeom>
        </p:spPr>
      </p:pic>
      <p:sp>
        <p:nvSpPr>
          <p:cNvPr id="8" name="内容占位符 3">
            <a:extLst>
              <a:ext uri="{FF2B5EF4-FFF2-40B4-BE49-F238E27FC236}">
                <a16:creationId xmlns:a16="http://schemas.microsoft.com/office/drawing/2014/main" id="{20A9A487-125D-40CF-8C0F-5B1E3915780B}"/>
              </a:ext>
            </a:extLst>
          </p:cNvPr>
          <p:cNvSpPr txBox="1">
            <a:spLocks/>
          </p:cNvSpPr>
          <p:nvPr/>
        </p:nvSpPr>
        <p:spPr>
          <a:xfrm>
            <a:off x="6153150" y="4545342"/>
            <a:ext cx="2905125" cy="15887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  <a:defRPr sz="2400" b="0" u="none" strike="noStrike" kern="1200" cap="none" spc="50" normalizeH="0" baseline="0">
                <a:solidFill>
                  <a:schemeClr val="tx1"/>
                </a:solidFill>
                <a:uFillTx/>
                <a:latin typeface="微软雅黑 (标题)"/>
                <a:ea typeface="+mn-ea"/>
                <a:cs typeface="+mn-cs"/>
              </a:defRPr>
            </a:lvl1pPr>
            <a:lvl2pPr marL="45720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50" normalizeH="0" baseline="0">
                <a:solidFill>
                  <a:srgbClr val="445469"/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  <a:defRPr sz="2000" u="none" strike="noStrike" kern="1200" cap="none" spc="50" normalizeH="0" baseline="0">
                <a:solidFill>
                  <a:srgbClr val="445469"/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charset="0"/>
              <a:buChar char=""/>
              <a:defRPr sz="2000" u="none" strike="noStrike" kern="1200" cap="none" spc="50" normalizeH="0" baseline="0">
                <a:solidFill>
                  <a:srgbClr val="445469"/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u="none" strike="noStrike" kern="1200" cap="none" spc="50" normalizeH="0" baseline="0">
                <a:solidFill>
                  <a:srgbClr val="445469"/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400" dirty="0">
                <a:latin typeface="+mn-lt"/>
              </a:rPr>
              <a:t>99% reduction of methane emissions</a:t>
            </a:r>
            <a:endParaRPr lang="sk-SK" sz="14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latin typeface="+mn-lt"/>
              </a:rPr>
              <a:t>Minimize the costs of project - grants, the NPV is negative</a:t>
            </a:r>
            <a:endParaRPr lang="sk-SK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7966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/>
          <p:cNvSpPr>
            <a:spLocks noGrp="1"/>
          </p:cNvSpPr>
          <p:nvPr>
            <p:ph type="body" sz="quarter" idx="13"/>
          </p:nvPr>
        </p:nvSpPr>
        <p:spPr>
          <a:xfrm>
            <a:off x="228604" y="1363806"/>
            <a:ext cx="8199428" cy="4180632"/>
          </a:xfrm>
        </p:spPr>
        <p:txBody>
          <a:bodyPr/>
          <a:lstStyle/>
          <a:p>
            <a:pPr marL="200025" indent="-200025" algn="just">
              <a:lnSpc>
                <a:spcPct val="200000"/>
              </a:lnSpc>
              <a:spcBef>
                <a:spcPts val="0"/>
              </a:spcBef>
            </a:pPr>
            <a:r>
              <a:rPr lang="en-US" sz="2000" dirty="0"/>
              <a:t>Detection and quantification of methane emissions is a challenge</a:t>
            </a:r>
            <a:endParaRPr lang="sk-SK" sz="2000" dirty="0"/>
          </a:p>
          <a:p>
            <a:pPr marL="200025" indent="-200025" algn="just">
              <a:lnSpc>
                <a:spcPct val="200000"/>
              </a:lnSpc>
              <a:spcBef>
                <a:spcPts val="0"/>
              </a:spcBef>
            </a:pPr>
            <a:r>
              <a:rPr lang="en-US" sz="2000" dirty="0"/>
              <a:t>Instructions for detecting and quantifying fugitive emissions – LDAR</a:t>
            </a:r>
          </a:p>
          <a:p>
            <a:pPr marL="657225" lvl="1" indent="-200025" algn="just">
              <a:lnSpc>
                <a:spcPct val="150000"/>
              </a:lnSpc>
              <a:spcBef>
                <a:spcPts val="0"/>
              </a:spcBef>
            </a:pPr>
            <a:r>
              <a:rPr lang="en-US" sz="1800" dirty="0"/>
              <a:t>Purchase of a detection camera and </a:t>
            </a:r>
            <a:r>
              <a:rPr lang="en-US" sz="1800" dirty="0" err="1"/>
              <a:t>quantificator</a:t>
            </a:r>
            <a:endParaRPr lang="en-US" sz="1800" dirty="0"/>
          </a:p>
          <a:p>
            <a:pPr marL="657225" lvl="1" indent="-200025" algn="just">
              <a:lnSpc>
                <a:spcPct val="150000"/>
              </a:lnSpc>
              <a:spcBef>
                <a:spcPts val="0"/>
              </a:spcBef>
            </a:pPr>
            <a:r>
              <a:rPr lang="en-US" sz="1800" dirty="0"/>
              <a:t>Gaining experience with detection and quantification</a:t>
            </a:r>
          </a:p>
          <a:p>
            <a:pPr marL="657225" lvl="1" indent="-200025" algn="just">
              <a:lnSpc>
                <a:spcPct val="150000"/>
              </a:lnSpc>
              <a:spcBef>
                <a:spcPts val="0"/>
              </a:spcBef>
            </a:pPr>
            <a:r>
              <a:rPr lang="en-US" sz="1800" dirty="0"/>
              <a:t>Publication of LDAR instructions </a:t>
            </a:r>
          </a:p>
          <a:p>
            <a:pPr marL="657225" lvl="1" indent="-200025" algn="just">
              <a:lnSpc>
                <a:spcPct val="150000"/>
              </a:lnSpc>
              <a:spcBef>
                <a:spcPts val="0"/>
              </a:spcBef>
            </a:pPr>
            <a:r>
              <a:rPr lang="en-US" sz="1800" dirty="0"/>
              <a:t>Screening of UGS stations and identification of all leaks</a:t>
            </a:r>
          </a:p>
          <a:p>
            <a:pPr marL="657225" lvl="1" indent="-200025" algn="just">
              <a:lnSpc>
                <a:spcPct val="150000"/>
              </a:lnSpc>
              <a:spcBef>
                <a:spcPts val="0"/>
              </a:spcBef>
            </a:pPr>
            <a:r>
              <a:rPr lang="en-US" sz="1800" dirty="0"/>
              <a:t>Calculation of the amount of emissions</a:t>
            </a:r>
          </a:p>
          <a:p>
            <a:pPr marL="657225" lvl="1" indent="-200025" algn="just">
              <a:lnSpc>
                <a:spcPct val="150000"/>
              </a:lnSpc>
              <a:spcBef>
                <a:spcPts val="0"/>
              </a:spcBef>
            </a:pPr>
            <a:r>
              <a:rPr lang="en-US" sz="1800" dirty="0"/>
              <a:t>Increased interest in performing leaks detection within </a:t>
            </a:r>
            <a:r>
              <a:rPr lang="en-US" sz="1800" dirty="0" err="1"/>
              <a:t>Nafta</a:t>
            </a:r>
            <a:r>
              <a:rPr lang="en-US" sz="1800" dirty="0"/>
              <a:t> Group storage facilities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k-SK" dirty="0"/>
              <a:t>2. </a:t>
            </a:r>
            <a:r>
              <a:rPr lang="sk-SK" dirty="0" err="1"/>
              <a:t>Fugitive</a:t>
            </a:r>
            <a:r>
              <a:rPr lang="sk-SK" dirty="0"/>
              <a:t> </a:t>
            </a:r>
            <a:r>
              <a:rPr lang="sk-SK" dirty="0" err="1"/>
              <a:t>emissions</a:t>
            </a:r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 dirty="0"/>
              <a:t>| </a:t>
            </a:r>
            <a:fld id="{A481DF3A-BB9A-6A4E-BAD2-0965DCA558EC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11</a:t>
            </a:fld>
            <a:endParaRPr lang="cs-CZ" dirty="0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63CD8268-7E0A-43A3-BE07-8AE6DB6BEA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7925">
            <a:off x="7197056" y="2790857"/>
            <a:ext cx="1314768" cy="1855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7017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ok 18">
            <a:extLst>
              <a:ext uri="{FF2B5EF4-FFF2-40B4-BE49-F238E27FC236}">
                <a16:creationId xmlns:a16="http://schemas.microsoft.com/office/drawing/2014/main" id="{554BBF38-5CBB-4548-8B2C-41372D0105A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3812" y="2684741"/>
            <a:ext cx="1935342" cy="107763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1855" y="4193089"/>
            <a:ext cx="2766647" cy="2163260"/>
          </a:xfrm>
        </p:spPr>
        <p:txBody>
          <a:bodyPr>
            <a:normAutofit fontScale="90000"/>
          </a:bodyPr>
          <a:lstStyle/>
          <a:p>
            <a:r>
              <a:rPr lang="sk-SK" b="1" dirty="0" err="1"/>
              <a:t>Measurement</a:t>
            </a:r>
            <a:r>
              <a:rPr lang="sk-SK" b="1" dirty="0"/>
              <a:t> of </a:t>
            </a:r>
            <a:r>
              <a:rPr lang="sk-SK" b="1" dirty="0" err="1"/>
              <a:t>concentration</a:t>
            </a:r>
            <a:r>
              <a:rPr lang="sk-SK" b="1" dirty="0"/>
              <a:t> CH4 </a:t>
            </a:r>
            <a:r>
              <a:rPr lang="sk-SK" b="1" dirty="0" err="1"/>
              <a:t>with</a:t>
            </a:r>
            <a:r>
              <a:rPr lang="sk-SK" b="1" dirty="0"/>
              <a:t> laser </a:t>
            </a:r>
            <a:r>
              <a:rPr lang="sk-SK" b="1" dirty="0" err="1"/>
              <a:t>beam</a:t>
            </a:r>
            <a:r>
              <a:rPr lang="sk-SK" b="1" dirty="0"/>
              <a:t> on </a:t>
            </a:r>
            <a:r>
              <a:rPr lang="sk-SK" b="1" dirty="0" err="1"/>
              <a:t>the</a:t>
            </a:r>
            <a:r>
              <a:rPr lang="sk-SK" b="1" dirty="0"/>
              <a:t> </a:t>
            </a:r>
            <a:r>
              <a:rPr lang="sk-SK" b="1" dirty="0" err="1"/>
              <a:t>target</a:t>
            </a:r>
            <a:br>
              <a:rPr lang="sk-SK" b="1" dirty="0"/>
            </a:br>
            <a:br>
              <a:rPr lang="sk-SK" b="1" dirty="0"/>
            </a:br>
            <a:r>
              <a:rPr lang="sk-SK" b="1" dirty="0">
                <a:solidFill>
                  <a:srgbClr val="00B050"/>
                </a:solidFill>
              </a:rPr>
              <a:t>+ </a:t>
            </a:r>
            <a:r>
              <a:rPr lang="sk-SK" b="1" dirty="0" err="1">
                <a:solidFill>
                  <a:srgbClr val="00B050"/>
                </a:solidFill>
              </a:rPr>
              <a:t>measurement</a:t>
            </a:r>
            <a:r>
              <a:rPr lang="sk-SK" b="1" dirty="0">
                <a:solidFill>
                  <a:srgbClr val="00B050"/>
                </a:solidFill>
              </a:rPr>
              <a:t> on </a:t>
            </a:r>
            <a:r>
              <a:rPr lang="sk-SK" b="1" dirty="0" err="1">
                <a:solidFill>
                  <a:srgbClr val="00B050"/>
                </a:solidFill>
              </a:rPr>
              <a:t>long</a:t>
            </a:r>
            <a:r>
              <a:rPr lang="sk-SK" b="1" dirty="0">
                <a:solidFill>
                  <a:srgbClr val="00B050"/>
                </a:solidFill>
              </a:rPr>
              <a:t> </a:t>
            </a:r>
            <a:r>
              <a:rPr lang="sk-SK" b="1" dirty="0" err="1">
                <a:solidFill>
                  <a:srgbClr val="00B050"/>
                </a:solidFill>
              </a:rPr>
              <a:t>distance</a:t>
            </a:r>
            <a:br>
              <a:rPr lang="sk-SK" b="1" dirty="0">
                <a:solidFill>
                  <a:srgbClr val="00B050"/>
                </a:solidFill>
              </a:rPr>
            </a:br>
            <a:r>
              <a:rPr lang="sk-SK" b="1" dirty="0">
                <a:solidFill>
                  <a:srgbClr val="00B050"/>
                </a:solidFill>
              </a:rPr>
              <a:t>+ </a:t>
            </a:r>
            <a:r>
              <a:rPr lang="sk-SK" b="1" dirty="0" err="1">
                <a:solidFill>
                  <a:srgbClr val="00B050"/>
                </a:solidFill>
              </a:rPr>
              <a:t>measurement</a:t>
            </a:r>
            <a:r>
              <a:rPr lang="sk-SK" b="1" dirty="0">
                <a:solidFill>
                  <a:srgbClr val="00B050"/>
                </a:solidFill>
              </a:rPr>
              <a:t> </a:t>
            </a:r>
            <a:r>
              <a:rPr lang="sk-SK" b="1" dirty="0" err="1">
                <a:solidFill>
                  <a:srgbClr val="00B050"/>
                </a:solidFill>
              </a:rPr>
              <a:t>speed</a:t>
            </a:r>
            <a:br>
              <a:rPr lang="sk-SK" b="1" dirty="0">
                <a:solidFill>
                  <a:srgbClr val="00B050"/>
                </a:solidFill>
              </a:rPr>
            </a:br>
            <a:r>
              <a:rPr lang="sk-SK" b="1" dirty="0">
                <a:solidFill>
                  <a:srgbClr val="00B050"/>
                </a:solidFill>
              </a:rPr>
              <a:t>+ </a:t>
            </a:r>
            <a:r>
              <a:rPr lang="sk-SK" b="1" dirty="0" err="1">
                <a:solidFill>
                  <a:srgbClr val="00B050"/>
                </a:solidFill>
              </a:rPr>
              <a:t>real</a:t>
            </a:r>
            <a:r>
              <a:rPr lang="sk-SK" b="1" dirty="0">
                <a:solidFill>
                  <a:srgbClr val="00B050"/>
                </a:solidFill>
              </a:rPr>
              <a:t> </a:t>
            </a:r>
            <a:r>
              <a:rPr lang="sk-SK" b="1" dirty="0" err="1">
                <a:solidFill>
                  <a:srgbClr val="00B050"/>
                </a:solidFill>
              </a:rPr>
              <a:t>time</a:t>
            </a:r>
            <a:r>
              <a:rPr lang="sk-SK" b="1" dirty="0">
                <a:solidFill>
                  <a:srgbClr val="00B050"/>
                </a:solidFill>
              </a:rPr>
              <a:t> </a:t>
            </a:r>
            <a:r>
              <a:rPr lang="sk-SK" b="1" dirty="0" err="1">
                <a:solidFill>
                  <a:srgbClr val="00B050"/>
                </a:solidFill>
              </a:rPr>
              <a:t>data</a:t>
            </a:r>
            <a:br>
              <a:rPr lang="sk-SK" b="1" dirty="0"/>
            </a:br>
            <a:br>
              <a:rPr lang="sk-SK" b="1" dirty="0"/>
            </a:br>
            <a:r>
              <a:rPr lang="sk-SK" b="1" dirty="0">
                <a:solidFill>
                  <a:srgbClr val="FF0000"/>
                </a:solidFill>
              </a:rPr>
              <a:t>- </a:t>
            </a:r>
            <a:r>
              <a:rPr lang="sk-SK" b="1" dirty="0" err="1">
                <a:solidFill>
                  <a:srgbClr val="FF0000"/>
                </a:solidFill>
              </a:rPr>
              <a:t>measurement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only</a:t>
            </a:r>
            <a:r>
              <a:rPr lang="sk-SK" b="1" dirty="0">
                <a:solidFill>
                  <a:srgbClr val="FF0000"/>
                </a:solidFill>
              </a:rPr>
              <a:t> in  </a:t>
            </a:r>
            <a:r>
              <a:rPr lang="sk-SK" b="1" dirty="0" err="1">
                <a:solidFill>
                  <a:srgbClr val="FF0000"/>
                </a:solidFill>
              </a:rPr>
              <a:t>ppmm</a:t>
            </a:r>
            <a:br>
              <a:rPr lang="sk-SK" b="1" dirty="0">
                <a:solidFill>
                  <a:srgbClr val="FF0000"/>
                </a:solidFill>
              </a:rPr>
            </a:br>
            <a:r>
              <a:rPr lang="sk-SK" b="1" dirty="0">
                <a:solidFill>
                  <a:srgbClr val="FF0000"/>
                </a:solidFill>
              </a:rPr>
              <a:t>- </a:t>
            </a:r>
            <a:r>
              <a:rPr lang="sk-SK" b="1" dirty="0" err="1">
                <a:solidFill>
                  <a:srgbClr val="FF0000"/>
                </a:solidFill>
              </a:rPr>
              <a:t>exact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source</a:t>
            </a:r>
            <a:r>
              <a:rPr lang="sk-SK" b="1" dirty="0">
                <a:solidFill>
                  <a:srgbClr val="FF0000"/>
                </a:solidFill>
              </a:rPr>
              <a:t> of </a:t>
            </a:r>
            <a:r>
              <a:rPr lang="sk-SK" b="1" dirty="0" err="1">
                <a:solidFill>
                  <a:srgbClr val="FF0000"/>
                </a:solidFill>
              </a:rPr>
              <a:t>leakage</a:t>
            </a:r>
            <a:br>
              <a:rPr lang="sk-SK" b="1" dirty="0">
                <a:solidFill>
                  <a:srgbClr val="FF0000"/>
                </a:solidFill>
              </a:rPr>
            </a:br>
            <a:r>
              <a:rPr lang="sk-SK" b="1" dirty="0">
                <a:solidFill>
                  <a:srgbClr val="FF0000"/>
                </a:solidFill>
              </a:rPr>
              <a:t>- </a:t>
            </a:r>
            <a:r>
              <a:rPr lang="sk-SK" b="1" dirty="0" err="1">
                <a:solidFill>
                  <a:srgbClr val="FF0000"/>
                </a:solidFill>
              </a:rPr>
              <a:t>necessary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reflection</a:t>
            </a:r>
            <a:endParaRPr lang="sk-SK" sz="1600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6708" y="1912148"/>
            <a:ext cx="2225505" cy="354671"/>
          </a:xfrm>
        </p:spPr>
        <p:txBody>
          <a:bodyPr>
            <a:normAutofit/>
          </a:bodyPr>
          <a:lstStyle/>
          <a:p>
            <a:r>
              <a:rPr lang="sk-SK" sz="1300" dirty="0"/>
              <a:t>Laser </a:t>
            </a:r>
            <a:r>
              <a:rPr lang="sk-SK" sz="1300" dirty="0" err="1"/>
              <a:t>Detector</a:t>
            </a:r>
            <a:endParaRPr lang="sk-SK" sz="13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2921927" y="4208358"/>
            <a:ext cx="2807376" cy="2202041"/>
          </a:xfrm>
        </p:spPr>
        <p:txBody>
          <a:bodyPr/>
          <a:lstStyle/>
          <a:p>
            <a:r>
              <a:rPr lang="sk-SK" sz="1300" b="1" dirty="0" err="1"/>
              <a:t>Measurement</a:t>
            </a:r>
            <a:r>
              <a:rPr lang="sk-SK" sz="1300" b="1" dirty="0"/>
              <a:t> of </a:t>
            </a:r>
            <a:r>
              <a:rPr lang="sk-SK" sz="1300" b="1" dirty="0" err="1"/>
              <a:t>concentration</a:t>
            </a:r>
            <a:r>
              <a:rPr lang="sk-SK" sz="1300" b="1" dirty="0"/>
              <a:t> CH4 </a:t>
            </a:r>
            <a:r>
              <a:rPr lang="sk-SK" sz="1300" b="1" dirty="0" err="1"/>
              <a:t>with</a:t>
            </a:r>
            <a:r>
              <a:rPr lang="sk-SK" sz="1300" b="1" dirty="0"/>
              <a:t> </a:t>
            </a:r>
            <a:r>
              <a:rPr lang="sk-SK" sz="1300" b="1" dirty="0" err="1"/>
              <a:t>air</a:t>
            </a:r>
            <a:r>
              <a:rPr lang="sk-SK" sz="1300" b="1" dirty="0"/>
              <a:t> </a:t>
            </a:r>
            <a:r>
              <a:rPr lang="sk-SK" sz="1300" b="1" dirty="0" err="1"/>
              <a:t>compresor</a:t>
            </a:r>
            <a:endParaRPr lang="sk-SK" sz="1300" b="1" dirty="0">
              <a:ea typeface="+mj-ea"/>
            </a:endParaRPr>
          </a:p>
          <a:p>
            <a:r>
              <a:rPr lang="sk-SK" sz="1300" b="1" dirty="0">
                <a:solidFill>
                  <a:srgbClr val="00B050"/>
                </a:solidFill>
              </a:rPr>
              <a:t>+ </a:t>
            </a:r>
            <a:r>
              <a:rPr lang="sk-SK" sz="1300" b="1" dirty="0" err="1">
                <a:solidFill>
                  <a:srgbClr val="00B050"/>
                </a:solidFill>
              </a:rPr>
              <a:t>accuracy</a:t>
            </a:r>
            <a:br>
              <a:rPr lang="sk-SK" sz="1300" b="1" dirty="0">
                <a:solidFill>
                  <a:srgbClr val="00B050"/>
                </a:solidFill>
              </a:rPr>
            </a:br>
            <a:r>
              <a:rPr lang="sk-SK" sz="1300" b="1" dirty="0">
                <a:solidFill>
                  <a:srgbClr val="00B050"/>
                </a:solidFill>
              </a:rPr>
              <a:t>+ </a:t>
            </a:r>
            <a:r>
              <a:rPr lang="sk-SK" sz="1300" b="1" dirty="0" err="1">
                <a:solidFill>
                  <a:srgbClr val="00B050"/>
                </a:solidFill>
              </a:rPr>
              <a:t>sensitivity</a:t>
            </a:r>
            <a:br>
              <a:rPr lang="sk-SK" sz="1300" b="1" dirty="0">
                <a:solidFill>
                  <a:srgbClr val="00B050"/>
                </a:solidFill>
              </a:rPr>
            </a:br>
            <a:r>
              <a:rPr lang="sk-SK" sz="1300" b="1" dirty="0">
                <a:solidFill>
                  <a:srgbClr val="00B050"/>
                </a:solidFill>
              </a:rPr>
              <a:t>+ </a:t>
            </a:r>
            <a:r>
              <a:rPr lang="sk-SK" sz="1300" b="1" dirty="0" err="1">
                <a:solidFill>
                  <a:srgbClr val="00B050"/>
                </a:solidFill>
              </a:rPr>
              <a:t>Range</a:t>
            </a:r>
            <a:r>
              <a:rPr lang="sk-SK" sz="1300" b="1" dirty="0">
                <a:solidFill>
                  <a:srgbClr val="00B050"/>
                </a:solidFill>
              </a:rPr>
              <a:t>: 0 - 10 000ppm</a:t>
            </a:r>
            <a:br>
              <a:rPr lang="sk-SK" sz="1300" b="1" dirty="0">
                <a:solidFill>
                  <a:srgbClr val="00B050"/>
                </a:solidFill>
              </a:rPr>
            </a:br>
            <a:br>
              <a:rPr lang="sk-SK" sz="1300" b="1" dirty="0"/>
            </a:br>
            <a:r>
              <a:rPr lang="sk-SK" sz="1300" b="1" dirty="0">
                <a:solidFill>
                  <a:srgbClr val="FF0000"/>
                </a:solidFill>
              </a:rPr>
              <a:t>- </a:t>
            </a:r>
            <a:r>
              <a:rPr lang="sk-SK" sz="1300" b="1" dirty="0" err="1">
                <a:solidFill>
                  <a:srgbClr val="FF0000"/>
                </a:solidFill>
              </a:rPr>
              <a:t>measurement</a:t>
            </a:r>
            <a:r>
              <a:rPr lang="sk-SK" sz="1300" b="1" dirty="0">
                <a:solidFill>
                  <a:srgbClr val="FF0000"/>
                </a:solidFill>
              </a:rPr>
              <a:t> </a:t>
            </a:r>
            <a:r>
              <a:rPr lang="sk-SK" sz="1300" b="1" dirty="0" err="1">
                <a:solidFill>
                  <a:srgbClr val="FF0000"/>
                </a:solidFill>
              </a:rPr>
              <a:t>only</a:t>
            </a:r>
            <a:r>
              <a:rPr lang="sk-SK" sz="1300" b="1" dirty="0">
                <a:solidFill>
                  <a:srgbClr val="FF0000"/>
                </a:solidFill>
              </a:rPr>
              <a:t> in  </a:t>
            </a:r>
            <a:r>
              <a:rPr lang="sk-SK" sz="1300" b="1" dirty="0" err="1">
                <a:solidFill>
                  <a:srgbClr val="FF0000"/>
                </a:solidFill>
              </a:rPr>
              <a:t>ppm</a:t>
            </a:r>
            <a:r>
              <a:rPr lang="sk-SK" sz="1300" b="1" dirty="0">
                <a:solidFill>
                  <a:srgbClr val="FF0000"/>
                </a:solidFill>
              </a:rPr>
              <a:t>,</a:t>
            </a:r>
            <a:br>
              <a:rPr lang="sk-SK" sz="1300" b="1" dirty="0">
                <a:solidFill>
                  <a:srgbClr val="FF0000"/>
                </a:solidFill>
              </a:rPr>
            </a:br>
            <a:r>
              <a:rPr lang="sk-SK" sz="1300" b="1" dirty="0">
                <a:solidFill>
                  <a:srgbClr val="FF0000"/>
                </a:solidFill>
              </a:rPr>
              <a:t>- </a:t>
            </a:r>
            <a:r>
              <a:rPr lang="sk-SK" sz="1300" b="1" dirty="0" err="1">
                <a:solidFill>
                  <a:srgbClr val="FF0000"/>
                </a:solidFill>
              </a:rPr>
              <a:t>sensor</a:t>
            </a:r>
            <a:r>
              <a:rPr lang="sk-SK" sz="1300" b="1" dirty="0">
                <a:solidFill>
                  <a:srgbClr val="FF0000"/>
                </a:solidFill>
              </a:rPr>
              <a:t> </a:t>
            </a:r>
            <a:r>
              <a:rPr lang="sk-SK" sz="1300" b="1" dirty="0" err="1">
                <a:solidFill>
                  <a:srgbClr val="FF0000"/>
                </a:solidFill>
              </a:rPr>
              <a:t>damage</a:t>
            </a:r>
            <a:r>
              <a:rPr lang="sk-SK" sz="1300" b="1" dirty="0">
                <a:solidFill>
                  <a:srgbClr val="FF0000"/>
                </a:solidFill>
              </a:rPr>
              <a:t> (</a:t>
            </a:r>
            <a:r>
              <a:rPr lang="sk-SK" sz="1300" b="1" dirty="0" err="1">
                <a:solidFill>
                  <a:srgbClr val="FF0000"/>
                </a:solidFill>
              </a:rPr>
              <a:t>higher</a:t>
            </a:r>
            <a:r>
              <a:rPr lang="sk-SK" sz="1300" b="1" dirty="0">
                <a:solidFill>
                  <a:srgbClr val="FF0000"/>
                </a:solidFill>
              </a:rPr>
              <a:t> </a:t>
            </a:r>
            <a:r>
              <a:rPr lang="sk-SK" sz="1300" b="1" dirty="0" err="1">
                <a:solidFill>
                  <a:srgbClr val="FF0000"/>
                </a:solidFill>
              </a:rPr>
              <a:t>concentrations</a:t>
            </a:r>
            <a:r>
              <a:rPr lang="sk-SK" sz="1300" b="1" dirty="0">
                <a:solidFill>
                  <a:srgbClr val="FF0000"/>
                </a:solidFill>
              </a:rPr>
              <a:t>) </a:t>
            </a:r>
          </a:p>
          <a:p>
            <a:endParaRPr lang="sk-SK" dirty="0">
              <a:ea typeface="+mj-ea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5500140" y="1899169"/>
            <a:ext cx="2801939" cy="354671"/>
          </a:xfrm>
        </p:spPr>
        <p:txBody>
          <a:bodyPr>
            <a:normAutofit/>
          </a:bodyPr>
          <a:lstStyle/>
          <a:p>
            <a:r>
              <a:rPr lang="sk-SK" sz="1300" dirty="0" err="1"/>
              <a:t>Camera</a:t>
            </a:r>
            <a:r>
              <a:rPr lang="sk-SK" sz="1300" dirty="0"/>
              <a:t> + </a:t>
            </a:r>
            <a:r>
              <a:rPr lang="sk-SK" sz="1300" dirty="0" err="1"/>
              <a:t>Quantificator</a:t>
            </a:r>
            <a:endParaRPr lang="sk-SK" sz="13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5"/>
          </p:nvPr>
        </p:nvSpPr>
        <p:spPr>
          <a:xfrm>
            <a:off x="2889801" y="1911832"/>
            <a:ext cx="2392751" cy="354671"/>
          </a:xfrm>
        </p:spPr>
        <p:txBody>
          <a:bodyPr>
            <a:normAutofit/>
          </a:bodyPr>
          <a:lstStyle/>
          <a:p>
            <a:r>
              <a:rPr lang="sk-SK" sz="1300" dirty="0" err="1"/>
              <a:t>Gas</a:t>
            </a:r>
            <a:r>
              <a:rPr lang="sk-SK" sz="1300" dirty="0"/>
              <a:t> </a:t>
            </a:r>
            <a:r>
              <a:rPr lang="sk-SK" sz="1300" dirty="0" err="1"/>
              <a:t>leak</a:t>
            </a:r>
            <a:r>
              <a:rPr lang="sk-SK" sz="1300" dirty="0"/>
              <a:t> </a:t>
            </a:r>
            <a:r>
              <a:rPr lang="sk-SK" sz="1300" dirty="0" err="1"/>
              <a:t>Detector</a:t>
            </a:r>
            <a:endParaRPr lang="sk-SK" sz="13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6"/>
          </p:nvPr>
        </p:nvSpPr>
        <p:spPr>
          <a:xfrm>
            <a:off x="5661391" y="4205787"/>
            <a:ext cx="2766647" cy="2012252"/>
          </a:xfrm>
        </p:spPr>
        <p:txBody>
          <a:bodyPr>
            <a:normAutofit fontScale="92500" lnSpcReduction="10000"/>
          </a:bodyPr>
          <a:lstStyle/>
          <a:p>
            <a:r>
              <a:rPr lang="sk-SK" b="1" dirty="0" err="1"/>
              <a:t>Infrared</a:t>
            </a:r>
            <a:r>
              <a:rPr lang="sk-SK" b="1" dirty="0"/>
              <a:t> </a:t>
            </a:r>
            <a:r>
              <a:rPr lang="sk-SK" b="1" dirty="0" err="1"/>
              <a:t>camera</a:t>
            </a:r>
            <a:r>
              <a:rPr lang="sk-SK" b="1" dirty="0"/>
              <a:t> – </a:t>
            </a:r>
            <a:r>
              <a:rPr lang="sk-SK" b="1" dirty="0" err="1"/>
              <a:t>take</a:t>
            </a:r>
            <a:r>
              <a:rPr lang="sk-SK" b="1" dirty="0"/>
              <a:t> video </a:t>
            </a:r>
            <a:r>
              <a:rPr lang="sk-SK" b="1" dirty="0" err="1"/>
              <a:t>leak</a:t>
            </a:r>
            <a:r>
              <a:rPr lang="sk-SK" b="1" dirty="0"/>
              <a:t> site</a:t>
            </a:r>
          </a:p>
          <a:p>
            <a:r>
              <a:rPr lang="sk-SK" b="1" dirty="0">
                <a:solidFill>
                  <a:srgbClr val="00B050"/>
                </a:solidFill>
              </a:rPr>
              <a:t>+ </a:t>
            </a:r>
            <a:r>
              <a:rPr lang="sk-SK" b="1" dirty="0" err="1">
                <a:solidFill>
                  <a:srgbClr val="00B050"/>
                </a:solidFill>
              </a:rPr>
              <a:t>accurate</a:t>
            </a:r>
            <a:r>
              <a:rPr lang="sk-SK" b="1" dirty="0">
                <a:solidFill>
                  <a:srgbClr val="00B050"/>
                </a:solidFill>
              </a:rPr>
              <a:t> </a:t>
            </a:r>
            <a:r>
              <a:rPr lang="sk-SK" b="1" dirty="0" err="1">
                <a:solidFill>
                  <a:srgbClr val="00B050"/>
                </a:solidFill>
              </a:rPr>
              <a:t>leak</a:t>
            </a:r>
            <a:r>
              <a:rPr lang="sk-SK" b="1" dirty="0">
                <a:solidFill>
                  <a:srgbClr val="00B050"/>
                </a:solidFill>
              </a:rPr>
              <a:t> </a:t>
            </a:r>
            <a:r>
              <a:rPr lang="sk-SK" b="1" dirty="0" err="1">
                <a:solidFill>
                  <a:srgbClr val="00B050"/>
                </a:solidFill>
              </a:rPr>
              <a:t>detection</a:t>
            </a:r>
            <a:br>
              <a:rPr lang="sk-SK" b="1" dirty="0">
                <a:solidFill>
                  <a:srgbClr val="00B050"/>
                </a:solidFill>
              </a:rPr>
            </a:br>
            <a:r>
              <a:rPr lang="sk-SK" b="1" dirty="0">
                <a:solidFill>
                  <a:srgbClr val="00B050"/>
                </a:solidFill>
              </a:rPr>
              <a:t>+ </a:t>
            </a:r>
            <a:r>
              <a:rPr lang="sk-SK" b="1" dirty="0" err="1">
                <a:solidFill>
                  <a:srgbClr val="00B050"/>
                </a:solidFill>
              </a:rPr>
              <a:t>speed</a:t>
            </a:r>
            <a:r>
              <a:rPr lang="sk-SK" b="1" dirty="0">
                <a:solidFill>
                  <a:srgbClr val="00B050"/>
                </a:solidFill>
              </a:rPr>
              <a:t> of </a:t>
            </a:r>
            <a:r>
              <a:rPr lang="sk-SK" b="1" dirty="0" err="1">
                <a:solidFill>
                  <a:srgbClr val="00B050"/>
                </a:solidFill>
              </a:rPr>
              <a:t>detection</a:t>
            </a:r>
            <a:r>
              <a:rPr lang="sk-SK" b="1" dirty="0">
                <a:solidFill>
                  <a:srgbClr val="00B050"/>
                </a:solidFill>
              </a:rPr>
              <a:t>, </a:t>
            </a:r>
            <a:br>
              <a:rPr lang="sk-SK" b="1" dirty="0">
                <a:solidFill>
                  <a:srgbClr val="00B050"/>
                </a:solidFill>
              </a:rPr>
            </a:br>
            <a:r>
              <a:rPr lang="sk-SK" b="1" dirty="0">
                <a:solidFill>
                  <a:srgbClr val="00B050"/>
                </a:solidFill>
              </a:rPr>
              <a:t>+ </a:t>
            </a:r>
            <a:r>
              <a:rPr lang="sk-SK" b="1" dirty="0" err="1">
                <a:solidFill>
                  <a:srgbClr val="00B050"/>
                </a:solidFill>
              </a:rPr>
              <a:t>harder</a:t>
            </a:r>
            <a:r>
              <a:rPr lang="sk-SK" b="1" dirty="0">
                <a:solidFill>
                  <a:srgbClr val="00B050"/>
                </a:solidFill>
              </a:rPr>
              <a:t> to </a:t>
            </a:r>
            <a:r>
              <a:rPr lang="sk-SK" b="1" dirty="0" err="1">
                <a:solidFill>
                  <a:srgbClr val="00B050"/>
                </a:solidFill>
              </a:rPr>
              <a:t>reach</a:t>
            </a:r>
            <a:r>
              <a:rPr lang="sk-SK" b="1" dirty="0">
                <a:solidFill>
                  <a:srgbClr val="00B050"/>
                </a:solidFill>
              </a:rPr>
              <a:t> </a:t>
            </a:r>
            <a:r>
              <a:rPr lang="sk-SK" b="1" dirty="0" err="1">
                <a:solidFill>
                  <a:srgbClr val="00B050"/>
                </a:solidFill>
              </a:rPr>
              <a:t>places</a:t>
            </a:r>
            <a:endParaRPr lang="sk-SK" b="1" dirty="0">
              <a:solidFill>
                <a:srgbClr val="00B05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b="1" dirty="0">
                <a:solidFill>
                  <a:srgbClr val="00B050"/>
                </a:solidFill>
              </a:rPr>
              <a:t>+ </a:t>
            </a:r>
            <a:r>
              <a:rPr lang="sk-SK" b="1" dirty="0" err="1">
                <a:solidFill>
                  <a:srgbClr val="00B050"/>
                </a:solidFill>
              </a:rPr>
              <a:t>measurement</a:t>
            </a:r>
            <a:r>
              <a:rPr lang="sk-SK" b="1" dirty="0">
                <a:solidFill>
                  <a:srgbClr val="00B050"/>
                </a:solidFill>
              </a:rPr>
              <a:t> in kg/h</a:t>
            </a:r>
            <a:br>
              <a:rPr lang="sk-SK" b="1" dirty="0">
                <a:solidFill>
                  <a:srgbClr val="00B050"/>
                </a:solidFill>
              </a:rPr>
            </a:br>
            <a:endParaRPr lang="sk-SK" b="1" dirty="0">
              <a:solidFill>
                <a:srgbClr val="00B050"/>
              </a:solidFill>
            </a:endParaRPr>
          </a:p>
          <a:p>
            <a:r>
              <a:rPr lang="sk-SK" b="1" dirty="0">
                <a:solidFill>
                  <a:srgbClr val="FF0000"/>
                </a:solidFill>
              </a:rPr>
              <a:t>- minimum </a:t>
            </a:r>
            <a:r>
              <a:rPr lang="sk-SK" b="1" dirty="0" err="1">
                <a:solidFill>
                  <a:srgbClr val="FF0000"/>
                </a:solidFill>
              </a:rPr>
              <a:t>sensitivity</a:t>
            </a:r>
            <a:r>
              <a:rPr lang="sk-SK" b="1" dirty="0">
                <a:solidFill>
                  <a:srgbClr val="FF0000"/>
                </a:solidFill>
              </a:rPr>
              <a:t> (&gt;500ppm)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b="1" dirty="0">
                <a:solidFill>
                  <a:srgbClr val="FF0000"/>
                </a:solidFill>
              </a:rPr>
              <a:t>- </a:t>
            </a:r>
            <a:r>
              <a:rPr lang="sk-SK" b="1" dirty="0" err="1">
                <a:solidFill>
                  <a:srgbClr val="FF0000"/>
                </a:solidFill>
              </a:rPr>
              <a:t>depand</a:t>
            </a:r>
            <a:r>
              <a:rPr lang="sk-SK" b="1" dirty="0">
                <a:solidFill>
                  <a:srgbClr val="FF0000"/>
                </a:solidFill>
              </a:rPr>
              <a:t> on </a:t>
            </a:r>
            <a:r>
              <a:rPr lang="sk-SK" b="1" dirty="0" err="1">
                <a:solidFill>
                  <a:srgbClr val="FF0000"/>
                </a:solidFill>
              </a:rPr>
              <a:t>weather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conditions</a:t>
            </a:r>
            <a:br>
              <a:rPr lang="sk-SK" dirty="0">
                <a:solidFill>
                  <a:srgbClr val="FF0000"/>
                </a:solidFill>
              </a:rPr>
            </a:b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k-SK" dirty="0" err="1"/>
              <a:t>Used</a:t>
            </a:r>
            <a:r>
              <a:rPr lang="sk-SK" dirty="0"/>
              <a:t> </a:t>
            </a:r>
            <a:r>
              <a:rPr lang="sk-SK" dirty="0" err="1"/>
              <a:t>detection</a:t>
            </a:r>
            <a:r>
              <a:rPr lang="sk-SK" dirty="0"/>
              <a:t> </a:t>
            </a:r>
            <a:r>
              <a:rPr lang="sk-SK" dirty="0" err="1"/>
              <a:t>equipment</a:t>
            </a:r>
            <a:endParaRPr lang="sk-SK" dirty="0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9376D90D-6BC8-974C-B808-CBB4526FF0D0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12</a:t>
            </a:fld>
            <a:endParaRPr lang="cs-CZ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61" y="2279085"/>
            <a:ext cx="692804" cy="17465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691" y="2266503"/>
            <a:ext cx="1279688" cy="17687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4857" y="2534025"/>
            <a:ext cx="1665089" cy="1562170"/>
          </a:xfrm>
          <a:prstGeom prst="rect">
            <a:avLst/>
          </a:prstGeom>
        </p:spPr>
      </p:pic>
      <p:sp>
        <p:nvSpPr>
          <p:cNvPr id="16" name="Zástupný symbol pro text 2"/>
          <p:cNvSpPr txBox="1">
            <a:spLocks/>
          </p:cNvSpPr>
          <p:nvPr/>
        </p:nvSpPr>
        <p:spPr>
          <a:xfrm>
            <a:off x="697673" y="1542711"/>
            <a:ext cx="1347380" cy="354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2BF44"/>
              </a:buClr>
              <a:buFont typeface="Arial" panose="020B0604020202020204" pitchFamily="34" charset="0"/>
              <a:buNone/>
              <a:defRPr sz="1400" b="1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err="1">
                <a:solidFill>
                  <a:srgbClr val="FF0000"/>
                </a:solidFill>
              </a:rPr>
              <a:t>From</a:t>
            </a:r>
            <a:r>
              <a:rPr lang="sk-SK" dirty="0">
                <a:solidFill>
                  <a:srgbClr val="FF0000"/>
                </a:solidFill>
              </a:rPr>
              <a:t> 2016</a:t>
            </a:r>
          </a:p>
        </p:txBody>
      </p:sp>
      <p:sp>
        <p:nvSpPr>
          <p:cNvPr id="17" name="Zástupný symbol pro text 2"/>
          <p:cNvSpPr txBox="1">
            <a:spLocks/>
          </p:cNvSpPr>
          <p:nvPr/>
        </p:nvSpPr>
        <p:spPr>
          <a:xfrm>
            <a:off x="3224620" y="1549543"/>
            <a:ext cx="1347380" cy="354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2BF44"/>
              </a:buClr>
              <a:buFont typeface="Arial" panose="020B0604020202020204" pitchFamily="34" charset="0"/>
              <a:buNone/>
              <a:defRPr sz="1400" b="1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err="1">
                <a:solidFill>
                  <a:srgbClr val="FF0000"/>
                </a:solidFill>
              </a:rPr>
              <a:t>From</a:t>
            </a:r>
            <a:r>
              <a:rPr lang="sk-SK" dirty="0">
                <a:solidFill>
                  <a:srgbClr val="FF0000"/>
                </a:solidFill>
              </a:rPr>
              <a:t> 2019</a:t>
            </a:r>
          </a:p>
        </p:txBody>
      </p:sp>
      <p:sp>
        <p:nvSpPr>
          <p:cNvPr id="18" name="Zástupný symbol pro text 2"/>
          <p:cNvSpPr txBox="1">
            <a:spLocks/>
          </p:cNvSpPr>
          <p:nvPr/>
        </p:nvSpPr>
        <p:spPr>
          <a:xfrm>
            <a:off x="6162587" y="1549543"/>
            <a:ext cx="1347380" cy="354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2BF44"/>
              </a:buClr>
              <a:buFont typeface="Arial" panose="020B0604020202020204" pitchFamily="34" charset="0"/>
              <a:buNone/>
              <a:defRPr sz="1400" b="1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err="1">
                <a:solidFill>
                  <a:srgbClr val="FF0000"/>
                </a:solidFill>
              </a:rPr>
              <a:t>From</a:t>
            </a:r>
            <a:r>
              <a:rPr lang="sk-SK" dirty="0">
                <a:solidFill>
                  <a:srgbClr val="FF0000"/>
                </a:solidFill>
              </a:rPr>
              <a:t> 2021</a:t>
            </a:r>
          </a:p>
        </p:txBody>
      </p:sp>
      <p:sp>
        <p:nvSpPr>
          <p:cNvPr id="14" name="Znak plus 13">
            <a:extLst>
              <a:ext uri="{FF2B5EF4-FFF2-40B4-BE49-F238E27FC236}">
                <a16:creationId xmlns:a16="http://schemas.microsoft.com/office/drawing/2014/main" id="{AF2B163C-3279-4A51-84E3-3FB38393587D}"/>
              </a:ext>
            </a:extLst>
          </p:cNvPr>
          <p:cNvSpPr/>
          <p:nvPr/>
        </p:nvSpPr>
        <p:spPr>
          <a:xfrm>
            <a:off x="6799946" y="2950554"/>
            <a:ext cx="375845" cy="35467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3338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jekt pre text 7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sk-SK" dirty="0"/>
              <a:t>D</a:t>
            </a:r>
            <a:r>
              <a:rPr lang="en-US" dirty="0" err="1"/>
              <a:t>etection</a:t>
            </a:r>
            <a:r>
              <a:rPr lang="en-US" dirty="0"/>
              <a:t> and quantification – 1 step</a:t>
            </a:r>
            <a:endParaRPr lang="sk-SK" dirty="0"/>
          </a:p>
        </p:txBody>
      </p:sp>
      <p:sp>
        <p:nvSpPr>
          <p:cNvPr id="9" name="Zástupný objekt pre dátum 8"/>
          <p:cNvSpPr>
            <a:spLocks noGrp="1"/>
          </p:cNvSpPr>
          <p:nvPr>
            <p:ph type="dt" sz="half" idx="19"/>
          </p:nvPr>
        </p:nvSpPr>
        <p:spPr>
          <a:xfrm>
            <a:off x="1073752" y="6362950"/>
            <a:ext cx="2057400" cy="365125"/>
          </a:xfrm>
        </p:spPr>
        <p:txBody>
          <a:bodyPr/>
          <a:lstStyle/>
          <a:p>
            <a:r>
              <a:rPr lang="cs-CZ"/>
              <a:t>| </a:t>
            </a:r>
            <a:fld id="{9376D90D-6BC8-974C-B808-CBB4526FF0D0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10" name="Zástupný objekt pre číslo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13</a:t>
            </a:fld>
            <a:endParaRPr lang="cs-CZ" dirty="0"/>
          </a:p>
        </p:txBody>
      </p:sp>
      <p:pic>
        <p:nvPicPr>
          <p:cNvPr id="13" name="Obrázok 12" descr="Obrázok, na ktorom je obloha, vonkajšie, žltý&#10;&#10;Automaticky generovaný popis">
            <a:extLst>
              <a:ext uri="{FF2B5EF4-FFF2-40B4-BE49-F238E27FC236}">
                <a16:creationId xmlns:a16="http://schemas.microsoft.com/office/drawing/2014/main" id="{45C78642-D031-413C-B002-92DD1B0C93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" t="17843" r="138" b="-24"/>
          <a:stretch/>
        </p:blipFill>
        <p:spPr>
          <a:xfrm>
            <a:off x="139337" y="1411577"/>
            <a:ext cx="5782491" cy="3447806"/>
          </a:xfrm>
          <a:prstGeom prst="rect">
            <a:avLst/>
          </a:prstGeom>
        </p:spPr>
      </p:pic>
      <p:pic>
        <p:nvPicPr>
          <p:cNvPr id="4" name="Obrázok 3" descr="Obrázok, na ktorom je text, vonkajší objekt&#10;&#10;Automaticky generovaný popis">
            <a:extLst>
              <a:ext uri="{FF2B5EF4-FFF2-40B4-BE49-F238E27FC236}">
                <a16:creationId xmlns:a16="http://schemas.microsoft.com/office/drawing/2014/main" id="{45C30E79-1036-4957-AA76-74E6BFE48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11" y="2591264"/>
            <a:ext cx="4692061" cy="3947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78641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30906">
            <a:off x="2455555" y="5046815"/>
            <a:ext cx="2696844" cy="1501652"/>
          </a:xfrm>
          <a:prstGeom prst="rect">
            <a:avLst/>
          </a:prstGeom>
        </p:spPr>
      </p:pic>
      <p:sp>
        <p:nvSpPr>
          <p:cNvPr id="8" name="Zástupný objekt pre text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Detection and quantification – 2 step</a:t>
            </a:r>
            <a:endParaRPr lang="sk-SK" dirty="0"/>
          </a:p>
        </p:txBody>
      </p:sp>
      <p:sp>
        <p:nvSpPr>
          <p:cNvPr id="9" name="Zástupný objekt pre dátum 8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9376D90D-6BC8-974C-B808-CBB4526FF0D0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10" name="Zástupný objekt pre číslo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14</a:t>
            </a:fld>
            <a:endParaRPr lang="cs-CZ" dirty="0"/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3"/>
          <a:srcRect l="12323" r="16910"/>
          <a:stretch/>
        </p:blipFill>
        <p:spPr>
          <a:xfrm>
            <a:off x="373023" y="1561312"/>
            <a:ext cx="2291799" cy="4315838"/>
          </a:xfrm>
          <a:prstGeom prst="rect">
            <a:avLst/>
          </a:prstGeom>
        </p:spPr>
      </p:pic>
      <p:cxnSp>
        <p:nvCxnSpPr>
          <p:cNvPr id="7" name="Rovná spojovacia šípka 6"/>
          <p:cNvCxnSpPr/>
          <p:nvPr/>
        </p:nvCxnSpPr>
        <p:spPr>
          <a:xfrm>
            <a:off x="2220383" y="4281062"/>
            <a:ext cx="914400" cy="91440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>
            <a:cxnSpLocks/>
          </p:cNvCxnSpPr>
          <p:nvPr/>
        </p:nvCxnSpPr>
        <p:spPr>
          <a:xfrm flipV="1">
            <a:off x="5225093" y="4738262"/>
            <a:ext cx="862198" cy="94383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objekt pre text 5"/>
          <p:cNvSpPr>
            <a:spLocks noGrp="1"/>
          </p:cNvSpPr>
          <p:nvPr>
            <p:ph type="body" idx="15"/>
          </p:nvPr>
        </p:nvSpPr>
        <p:spPr>
          <a:xfrm>
            <a:off x="4877440" y="6060786"/>
            <a:ext cx="3550568" cy="495703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0070C0"/>
                </a:solidFill>
              </a:rPr>
              <a:t>ATEX Tablet (</a:t>
            </a:r>
            <a:r>
              <a:rPr lang="sk-SK" dirty="0" err="1">
                <a:solidFill>
                  <a:srgbClr val="0070C0"/>
                </a:solidFill>
              </a:rPr>
              <a:t>with</a:t>
            </a:r>
            <a:r>
              <a:rPr lang="sk-SK" dirty="0">
                <a:solidFill>
                  <a:srgbClr val="0070C0"/>
                </a:solidFill>
              </a:rPr>
              <a:t> </a:t>
            </a:r>
            <a:r>
              <a:rPr lang="sk-SK" dirty="0" err="1">
                <a:solidFill>
                  <a:srgbClr val="0070C0"/>
                </a:solidFill>
              </a:rPr>
              <a:t>EYECSite</a:t>
            </a:r>
            <a:r>
              <a:rPr lang="sk-SK" dirty="0">
                <a:solidFill>
                  <a:srgbClr val="0070C0"/>
                </a:solidFill>
              </a:rPr>
              <a:t> </a:t>
            </a:r>
            <a:r>
              <a:rPr lang="sk-SK" dirty="0" err="1">
                <a:solidFill>
                  <a:srgbClr val="0070C0"/>
                </a:solidFill>
              </a:rPr>
              <a:t>aplication</a:t>
            </a:r>
            <a:r>
              <a:rPr lang="sk-SK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6" name="Zástupný objekt pre text 5"/>
          <p:cNvSpPr>
            <a:spLocks noGrp="1"/>
          </p:cNvSpPr>
          <p:nvPr>
            <p:ph type="body" idx="15"/>
          </p:nvPr>
        </p:nvSpPr>
        <p:spPr>
          <a:xfrm>
            <a:off x="2308773" y="4131648"/>
            <a:ext cx="1580202" cy="495703"/>
          </a:xfrm>
        </p:spPr>
        <p:txBody>
          <a:bodyPr>
            <a:normAutofit/>
          </a:bodyPr>
          <a:lstStyle/>
          <a:p>
            <a:pPr algn="ctr"/>
            <a:r>
              <a:rPr lang="sk-SK" dirty="0">
                <a:solidFill>
                  <a:srgbClr val="0070C0"/>
                </a:solidFill>
              </a:rPr>
              <a:t>WIFI </a:t>
            </a:r>
            <a:r>
              <a:rPr lang="sk-SK" dirty="0" err="1">
                <a:solidFill>
                  <a:srgbClr val="0070C0"/>
                </a:solidFill>
              </a:rPr>
              <a:t>Connect</a:t>
            </a:r>
            <a:endParaRPr lang="sk-SK" dirty="0">
              <a:solidFill>
                <a:srgbClr val="0070C0"/>
              </a:solidFill>
            </a:endParaRP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0A8158F7-5C1E-46D7-AB79-229AD07152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724" y="1651648"/>
            <a:ext cx="4061284" cy="299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92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/>
          <p:cNvSpPr>
            <a:spLocks noGrp="1"/>
          </p:cNvSpPr>
          <p:nvPr>
            <p:ph type="body" sz="quarter" idx="13"/>
          </p:nvPr>
        </p:nvSpPr>
        <p:spPr>
          <a:xfrm>
            <a:off x="950681" y="2752804"/>
            <a:ext cx="7685054" cy="1046440"/>
          </a:xfrm>
        </p:spPr>
        <p:txBody>
          <a:bodyPr/>
          <a:lstStyle/>
          <a:p>
            <a:pPr marL="266700" lvl="1" indent="-266700">
              <a:buFont typeface="Wingdings" panose="05000000000000000000" pitchFamily="2" charset="2"/>
              <a:buChar char="§"/>
            </a:pPr>
            <a:r>
              <a:rPr lang="en-US" sz="1800" dirty="0"/>
              <a:t>Each leak has its own ID</a:t>
            </a:r>
          </a:p>
          <a:p>
            <a:pPr marL="266700" lvl="1" indent="-266700">
              <a:buFont typeface="Wingdings" panose="05000000000000000000" pitchFamily="2" charset="2"/>
              <a:buChar char="§"/>
            </a:pPr>
            <a:r>
              <a:rPr lang="en-US" sz="1800" dirty="0"/>
              <a:t>Marking label card at the point of leak</a:t>
            </a:r>
          </a:p>
          <a:p>
            <a:endParaRPr lang="sk-SK" sz="1600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8"/>
          </p:nvPr>
        </p:nvSpPr>
        <p:spPr>
          <a:xfrm>
            <a:off x="-6" y="490538"/>
            <a:ext cx="8428038" cy="785921"/>
          </a:xfrm>
        </p:spPr>
        <p:txBody>
          <a:bodyPr/>
          <a:lstStyle/>
          <a:p>
            <a:r>
              <a:rPr lang="sk-SK" b="1" dirty="0" err="1"/>
              <a:t>Categorisation</a:t>
            </a:r>
            <a:r>
              <a:rPr lang="sk-SK" b="1" dirty="0"/>
              <a:t> and </a:t>
            </a:r>
            <a:r>
              <a:rPr lang="sk-SK" b="1" dirty="0" err="1"/>
              <a:t>Repair</a:t>
            </a:r>
            <a:r>
              <a:rPr lang="sk-SK" b="1" dirty="0"/>
              <a:t> </a:t>
            </a:r>
            <a:r>
              <a:rPr lang="sk-SK" b="1" dirty="0" err="1"/>
              <a:t>planning</a:t>
            </a:r>
            <a:endParaRPr lang="sk-SK" b="1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15</a:t>
            </a:fld>
            <a:endParaRPr lang="cs-CZ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/>
          <a:srcRect b="8045"/>
          <a:stretch/>
        </p:blipFill>
        <p:spPr>
          <a:xfrm>
            <a:off x="2395916" y="3723087"/>
            <a:ext cx="1109869" cy="265288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4"/>
          <a:srcRect b="8756"/>
          <a:stretch/>
        </p:blipFill>
        <p:spPr>
          <a:xfrm>
            <a:off x="3723049" y="3698232"/>
            <a:ext cx="1169177" cy="2677737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5"/>
          <a:srcRect b="9366"/>
          <a:stretch/>
        </p:blipFill>
        <p:spPr>
          <a:xfrm>
            <a:off x="5133480" y="3698232"/>
            <a:ext cx="1154666" cy="2677737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2467696" y="4559646"/>
            <a:ext cx="385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III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3807960" y="4559646"/>
            <a:ext cx="387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II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5230454" y="4540997"/>
            <a:ext cx="39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I</a:t>
            </a:r>
          </a:p>
        </p:txBody>
      </p:sp>
      <p:graphicFrame>
        <p:nvGraphicFramePr>
          <p:cNvPr id="13" name="Tabuľ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115681"/>
              </p:ext>
            </p:extLst>
          </p:nvPr>
        </p:nvGraphicFramePr>
        <p:xfrm>
          <a:off x="950681" y="1532955"/>
          <a:ext cx="6526664" cy="102938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122016">
                  <a:extLst>
                    <a:ext uri="{9D8B030D-6E8A-4147-A177-3AD203B41FA5}">
                      <a16:colId xmlns:a16="http://schemas.microsoft.com/office/drawing/2014/main" val="1597287192"/>
                    </a:ext>
                  </a:extLst>
                </a:gridCol>
                <a:gridCol w="1642545">
                  <a:extLst>
                    <a:ext uri="{9D8B030D-6E8A-4147-A177-3AD203B41FA5}">
                      <a16:colId xmlns:a16="http://schemas.microsoft.com/office/drawing/2014/main" val="1585411077"/>
                    </a:ext>
                  </a:extLst>
                </a:gridCol>
                <a:gridCol w="2029097">
                  <a:extLst>
                    <a:ext uri="{9D8B030D-6E8A-4147-A177-3AD203B41FA5}">
                      <a16:colId xmlns:a16="http://schemas.microsoft.com/office/drawing/2014/main" val="3027518107"/>
                    </a:ext>
                  </a:extLst>
                </a:gridCol>
                <a:gridCol w="1733006">
                  <a:extLst>
                    <a:ext uri="{9D8B030D-6E8A-4147-A177-3AD203B41FA5}">
                      <a16:colId xmlns:a16="http://schemas.microsoft.com/office/drawing/2014/main" val="1574630994"/>
                    </a:ext>
                  </a:extLst>
                </a:gridCol>
              </a:tblGrid>
              <a:tr h="20088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u="none" strike="noStrike" dirty="0">
                          <a:effectLst/>
                        </a:rPr>
                        <a:t>Level of </a:t>
                      </a:r>
                      <a:r>
                        <a:rPr lang="sk-SK" sz="1400" b="1" u="none" strike="noStrike" dirty="0" err="1">
                          <a:effectLst/>
                        </a:rPr>
                        <a:t>leakage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u="none" strike="noStrike" dirty="0" err="1">
                          <a:effectLst/>
                        </a:rPr>
                        <a:t>Volume</a:t>
                      </a:r>
                      <a:r>
                        <a:rPr lang="sk-SK" sz="1400" b="1" u="none" strike="noStrike" dirty="0">
                          <a:effectLst/>
                        </a:rPr>
                        <a:t> of </a:t>
                      </a:r>
                      <a:r>
                        <a:rPr lang="sk-SK" sz="1400" b="1" u="none" strike="noStrike" dirty="0" err="1">
                          <a:effectLst/>
                        </a:rPr>
                        <a:t>leakage</a:t>
                      </a:r>
                      <a:r>
                        <a:rPr lang="sk-SK" sz="1400" b="1" u="none" strike="noStrike" dirty="0">
                          <a:effectLst/>
                        </a:rPr>
                        <a:t> – in kg/h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u="none" strike="noStrike" dirty="0" err="1">
                          <a:effectLst/>
                        </a:rPr>
                        <a:t>Leakage</a:t>
                      </a:r>
                      <a:r>
                        <a:rPr lang="sk-SK" sz="1400" b="1" u="none" strike="noStrike" dirty="0">
                          <a:effectLst/>
                        </a:rPr>
                        <a:t> </a:t>
                      </a:r>
                      <a:r>
                        <a:rPr lang="sk-SK" sz="1400" b="1" u="none" strike="noStrike" dirty="0" err="1">
                          <a:effectLst/>
                        </a:rPr>
                        <a:t>concentration</a:t>
                      </a:r>
                      <a:r>
                        <a:rPr lang="sk-SK" sz="1400" b="1" u="none" strike="noStrike" dirty="0">
                          <a:effectLst/>
                        </a:rPr>
                        <a:t> </a:t>
                      </a:r>
                    </a:p>
                    <a:p>
                      <a:pPr algn="ctr" fontAlgn="ctr"/>
                      <a:r>
                        <a:rPr lang="sk-SK" sz="1400" b="1" u="none" strike="noStrike" dirty="0">
                          <a:effectLst/>
                        </a:rPr>
                        <a:t>- in </a:t>
                      </a:r>
                      <a:r>
                        <a:rPr lang="sk-SK" sz="1400" b="1" u="none" strike="noStrike" dirty="0" err="1">
                          <a:effectLst/>
                        </a:rPr>
                        <a:t>ppmv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dirty="0" err="1"/>
                        <a:t>Deadline</a:t>
                      </a:r>
                      <a:r>
                        <a:rPr lang="sk-SK" sz="1400" b="1" dirty="0"/>
                        <a:t> </a:t>
                      </a:r>
                      <a:r>
                        <a:rPr lang="sk-SK" sz="1400" b="1" dirty="0" err="1"/>
                        <a:t>for</a:t>
                      </a:r>
                      <a:r>
                        <a:rPr lang="sk-SK" sz="1400" b="1" dirty="0"/>
                        <a:t> </a:t>
                      </a:r>
                      <a:r>
                        <a:rPr lang="sk-SK" sz="1400" b="1" dirty="0" err="1"/>
                        <a:t>leak</a:t>
                      </a:r>
                      <a:r>
                        <a:rPr lang="sk-SK" sz="1400" b="1" dirty="0"/>
                        <a:t> </a:t>
                      </a:r>
                      <a:r>
                        <a:rPr lang="sk-SK" sz="1400" b="1" dirty="0" err="1"/>
                        <a:t>repair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31912"/>
                  </a:ext>
                </a:extLst>
              </a:tr>
              <a:tr h="20088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I.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In process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10.000 </a:t>
                      </a:r>
                      <a:r>
                        <a:rPr lang="sk-SK" sz="1200" u="none" strike="noStrike" dirty="0" err="1">
                          <a:effectLst/>
                        </a:rPr>
                        <a:t>ppmv</a:t>
                      </a:r>
                      <a:r>
                        <a:rPr lang="sk-SK" sz="1200" u="none" strike="noStrike" dirty="0">
                          <a:effectLst/>
                        </a:rPr>
                        <a:t> and more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sk-SK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days</a:t>
                      </a:r>
                      <a:endParaRPr lang="sk-SK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99458476"/>
                  </a:ext>
                </a:extLst>
              </a:tr>
              <a:tr h="20088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II.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In process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500-9.999 ppmv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</a:t>
                      </a:r>
                      <a:r>
                        <a:rPr lang="sk-SK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days</a:t>
                      </a:r>
                      <a:endParaRPr lang="sk-SK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25585421"/>
                  </a:ext>
                </a:extLst>
              </a:tr>
              <a:tr h="20088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III.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In </a:t>
                      </a:r>
                      <a:r>
                        <a:rPr lang="sk-SK" sz="1200" u="none" strike="noStrike" dirty="0" err="1">
                          <a:effectLst/>
                        </a:rPr>
                        <a:t>process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0 - 499 </a:t>
                      </a:r>
                      <a:r>
                        <a:rPr lang="sk-SK" sz="1200" u="none" strike="noStrike" dirty="0" err="1">
                          <a:effectLst/>
                        </a:rPr>
                        <a:t>ppmv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sk-SK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months</a:t>
                      </a:r>
                      <a:endParaRPr lang="sk-SK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90127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631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k-SK" dirty="0" err="1"/>
              <a:t>Final</a:t>
            </a:r>
            <a:r>
              <a:rPr lang="sk-SK" dirty="0"/>
              <a:t> report </a:t>
            </a:r>
            <a:r>
              <a:rPr lang="sk-SK" dirty="0" err="1"/>
              <a:t>from</a:t>
            </a:r>
            <a:r>
              <a:rPr lang="sk-SK" dirty="0"/>
              <a:t> </a:t>
            </a:r>
            <a:r>
              <a:rPr lang="sk-SK" dirty="0" err="1"/>
              <a:t>inspection</a:t>
            </a:r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A481DF3A-BB9A-6A4E-BAD2-0965DCA558EC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16</a:t>
            </a:fld>
            <a:endParaRPr lang="cs-C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5E26C6-B157-4019-8C8E-860CDC639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86" y="1276459"/>
            <a:ext cx="4410607" cy="31948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5E83F4-015B-4B95-B247-D1776B56A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248" y="1639669"/>
            <a:ext cx="3792041" cy="3578662"/>
          </a:xfrm>
          <a:prstGeom prst="rect">
            <a:avLst/>
          </a:prstGeom>
        </p:spPr>
      </p:pic>
      <p:sp>
        <p:nvSpPr>
          <p:cNvPr id="9" name="Obdĺžnik 12">
            <a:extLst>
              <a:ext uri="{FF2B5EF4-FFF2-40B4-BE49-F238E27FC236}">
                <a16:creationId xmlns:a16="http://schemas.microsoft.com/office/drawing/2014/main" id="{9D2D9A4C-6868-4D96-AF55-6BF436F737F0}"/>
              </a:ext>
            </a:extLst>
          </p:cNvPr>
          <p:cNvSpPr/>
          <p:nvPr/>
        </p:nvSpPr>
        <p:spPr>
          <a:xfrm>
            <a:off x="5965319" y="2407800"/>
            <a:ext cx="400050" cy="672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13">
            <a:extLst>
              <a:ext uri="{FF2B5EF4-FFF2-40B4-BE49-F238E27FC236}">
                <a16:creationId xmlns:a16="http://schemas.microsoft.com/office/drawing/2014/main" id="{D47ED470-319F-4AFC-B46C-F560DDE73FE2}"/>
              </a:ext>
            </a:extLst>
          </p:cNvPr>
          <p:cNvSpPr/>
          <p:nvPr/>
        </p:nvSpPr>
        <p:spPr>
          <a:xfrm>
            <a:off x="5920869" y="2506679"/>
            <a:ext cx="400050" cy="672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9419D4C0-E9CF-4F5F-98F1-4FB2AE0E6250}"/>
              </a:ext>
            </a:extLst>
          </p:cNvPr>
          <p:cNvSpPr txBox="1"/>
          <p:nvPr/>
        </p:nvSpPr>
        <p:spPr>
          <a:xfrm>
            <a:off x="5888594" y="2346083"/>
            <a:ext cx="63788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" dirty="0"/>
              <a:t>Wellsite B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EA3061E6-09EB-43F0-9323-AF9B25940600}"/>
              </a:ext>
            </a:extLst>
          </p:cNvPr>
          <p:cNvSpPr txBox="1"/>
          <p:nvPr/>
        </p:nvSpPr>
        <p:spPr>
          <a:xfrm>
            <a:off x="5888594" y="2447474"/>
            <a:ext cx="63788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" dirty="0"/>
              <a:t>Wellsite C</a:t>
            </a:r>
          </a:p>
        </p:txBody>
      </p:sp>
      <p:pic>
        <p:nvPicPr>
          <p:cNvPr id="13" name="Obrázok 9">
            <a:extLst>
              <a:ext uri="{FF2B5EF4-FFF2-40B4-BE49-F238E27FC236}">
                <a16:creationId xmlns:a16="http://schemas.microsoft.com/office/drawing/2014/main" id="{334A3B51-9D48-4F6D-A047-25E3796DAF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5" b="60808"/>
          <a:stretch/>
        </p:blipFill>
        <p:spPr>
          <a:xfrm>
            <a:off x="539711" y="4471348"/>
            <a:ext cx="3902155" cy="188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78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sz="quarter" idx="18"/>
          </p:nvPr>
        </p:nvSpPr>
        <p:spPr>
          <a:xfrm>
            <a:off x="-6" y="490538"/>
            <a:ext cx="8428038" cy="1062920"/>
          </a:xfrm>
        </p:spPr>
        <p:txBody>
          <a:bodyPr/>
          <a:lstStyle/>
          <a:p>
            <a:r>
              <a:rPr lang="en-US" dirty="0"/>
              <a:t>Implementation of the Final report into the maintenance system (ISU)</a:t>
            </a:r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A481DF3A-BB9A-6A4E-BAD2-0965DCA558EC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17</a:t>
            </a:fld>
            <a:endParaRPr lang="cs-CZ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7BF5530-30E7-4CDD-BA65-6F3E99521C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0203813"/>
              </p:ext>
            </p:extLst>
          </p:nvPr>
        </p:nvGraphicFramePr>
        <p:xfrm>
          <a:off x="616601" y="1752600"/>
          <a:ext cx="7811432" cy="4469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1071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sz="quarter" idx="10"/>
          </p:nvPr>
        </p:nvSpPr>
        <p:spPr>
          <a:xfrm>
            <a:off x="601663" y="2703822"/>
            <a:ext cx="8542337" cy="2529923"/>
          </a:xfrm>
        </p:spPr>
        <p:txBody>
          <a:bodyPr/>
          <a:lstStyle/>
          <a:p>
            <a:r>
              <a:rPr lang="sk-SK" sz="4400" b="1" i="1" dirty="0">
                <a:solidFill>
                  <a:schemeClr val="accent1"/>
                </a:solidFill>
              </a:rPr>
              <a:t>4. </a:t>
            </a:r>
            <a:r>
              <a:rPr lang="en-US" sz="4400" b="1" i="1" dirty="0"/>
              <a:t>Emission reduction strategy and next steps</a:t>
            </a:r>
            <a:endParaRPr lang="sk-SK" sz="4400" b="1" i="1" dirty="0"/>
          </a:p>
        </p:txBody>
      </p:sp>
    </p:spTree>
    <p:extLst>
      <p:ext uri="{BB962C8B-B14F-4D97-AF65-F5344CB8AC3E}">
        <p14:creationId xmlns:p14="http://schemas.microsoft.com/office/powerpoint/2010/main" val="2827234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7">
            <a:extLst>
              <a:ext uri="{FF2B5EF4-FFF2-40B4-BE49-F238E27FC236}">
                <a16:creationId xmlns:a16="http://schemas.microsoft.com/office/drawing/2014/main" id="{E4202464-E3AF-41F9-BB3A-B7843BF3AD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9449536"/>
              </p:ext>
            </p:extLst>
          </p:nvPr>
        </p:nvGraphicFramePr>
        <p:xfrm>
          <a:off x="312159" y="2968166"/>
          <a:ext cx="8519682" cy="3388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152933" y="1334218"/>
            <a:ext cx="8275099" cy="1477328"/>
          </a:xfrm>
        </p:spPr>
        <p:txBody>
          <a:bodyPr/>
          <a:lstStyle/>
          <a:p>
            <a:pPr marL="0" indent="0">
              <a:buNone/>
            </a:pPr>
            <a:r>
              <a:rPr lang="sk-SK" sz="1400" b="1" u="sng" dirty="0" err="1"/>
              <a:t>GreenDeal</a:t>
            </a:r>
            <a:r>
              <a:rPr lang="sk-SK" sz="1400" b="1" u="sng" dirty="0"/>
              <a:t>:</a:t>
            </a:r>
          </a:p>
          <a:p>
            <a:r>
              <a:rPr lang="sk-SK" sz="1400" dirty="0"/>
              <a:t>R</a:t>
            </a:r>
            <a:r>
              <a:rPr lang="en-US" sz="1400" dirty="0" err="1"/>
              <a:t>eduction</a:t>
            </a:r>
            <a:r>
              <a:rPr lang="en-US" sz="1400" dirty="0"/>
              <a:t> by 55% by 2030 (base year 1990)</a:t>
            </a:r>
            <a:endParaRPr lang="sk-SK" sz="1400" dirty="0"/>
          </a:p>
          <a:p>
            <a:r>
              <a:rPr lang="en-US" sz="1400" dirty="0"/>
              <a:t>Zero carbon emissions in 2050 (need to reduce CO2 emissions as well)</a:t>
            </a:r>
            <a:r>
              <a:rPr lang="sk-SK" sz="1400" dirty="0"/>
              <a:t>=&gt; </a:t>
            </a:r>
            <a:r>
              <a:rPr lang="sk-SK" sz="1400" dirty="0" err="1">
                <a:solidFill>
                  <a:srgbClr val="92D050"/>
                </a:solidFill>
              </a:rPr>
              <a:t>offsetting</a:t>
            </a:r>
            <a:endParaRPr lang="sk-SK" sz="1400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sk-SK" sz="1400" b="1" u="sng" dirty="0" err="1"/>
              <a:t>Global</a:t>
            </a:r>
            <a:r>
              <a:rPr lang="sk-SK" sz="1400" b="1" u="sng" dirty="0"/>
              <a:t> </a:t>
            </a:r>
            <a:r>
              <a:rPr lang="sk-SK" sz="1400" b="1" u="sng" dirty="0" err="1"/>
              <a:t>Methane</a:t>
            </a:r>
            <a:r>
              <a:rPr lang="sk-SK" sz="1400" b="1" u="sng" dirty="0"/>
              <a:t> </a:t>
            </a:r>
            <a:r>
              <a:rPr lang="sk-SK" sz="1400" b="1" u="sng" dirty="0" err="1"/>
              <a:t>Pledge</a:t>
            </a:r>
            <a:r>
              <a:rPr lang="sk-SK" sz="1400" b="1" u="sng" dirty="0"/>
              <a:t> of COP26 Glasgow:</a:t>
            </a:r>
          </a:p>
          <a:p>
            <a:r>
              <a:rPr lang="sk-SK" sz="1400" dirty="0"/>
              <a:t>R</a:t>
            </a:r>
            <a:r>
              <a:rPr lang="en-US" sz="1400" dirty="0" err="1"/>
              <a:t>eduction</a:t>
            </a:r>
            <a:r>
              <a:rPr lang="sk-SK" sz="1400" dirty="0"/>
              <a:t> </a:t>
            </a:r>
            <a:r>
              <a:rPr lang="en-US" sz="1400" dirty="0"/>
              <a:t>by </a:t>
            </a:r>
            <a:r>
              <a:rPr lang="sk-SK" sz="1400" dirty="0"/>
              <a:t>at </a:t>
            </a:r>
            <a:r>
              <a:rPr lang="sk-SK" sz="1400" dirty="0" err="1"/>
              <a:t>least</a:t>
            </a:r>
            <a:r>
              <a:rPr lang="sk-SK" sz="1400" dirty="0"/>
              <a:t> 30</a:t>
            </a:r>
            <a:r>
              <a:rPr lang="en-US" sz="1400" dirty="0"/>
              <a:t>% by 2030 (base year </a:t>
            </a:r>
            <a:r>
              <a:rPr lang="sk-SK" sz="1400" dirty="0"/>
              <a:t>2020</a:t>
            </a:r>
            <a:r>
              <a:rPr lang="en-US" sz="1400" dirty="0"/>
              <a:t>)</a:t>
            </a:r>
            <a:endParaRPr lang="sk-SK" sz="1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Setting a target for CH4 reduction</a:t>
            </a:r>
            <a:endParaRPr lang="sk-SK" baseline="-25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19</a:t>
            </a:fld>
            <a:endParaRPr lang="cs-CZ" dirty="0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7D1C8E76-4C25-4C22-8B48-319076EE46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046" y="2686467"/>
            <a:ext cx="1614021" cy="15763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87823E-0154-4A3D-8958-054AC3799A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889" y="432779"/>
            <a:ext cx="13716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76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/>
          <p:cNvSpPr>
            <a:spLocks noGrp="1"/>
          </p:cNvSpPr>
          <p:nvPr>
            <p:ph type="body" sz="quarter" idx="13"/>
          </p:nvPr>
        </p:nvSpPr>
        <p:spPr>
          <a:xfrm>
            <a:off x="733244" y="1802921"/>
            <a:ext cx="7694763" cy="2470676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k-SK" sz="2400" b="1" i="1" dirty="0" err="1"/>
              <a:t>Introduction</a:t>
            </a:r>
            <a:endParaRPr lang="sk-SK" sz="2400" b="1" i="1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k-SK" sz="2400" b="1" i="1" dirty="0" err="1"/>
              <a:t>Categorization</a:t>
            </a:r>
            <a:r>
              <a:rPr lang="sk-SK" sz="2400" b="1" i="1" dirty="0"/>
              <a:t> of </a:t>
            </a:r>
            <a:r>
              <a:rPr lang="sk-SK" sz="2400" b="1" i="1" dirty="0" err="1"/>
              <a:t>methane</a:t>
            </a:r>
            <a:r>
              <a:rPr lang="sk-SK" sz="2400" b="1" i="1" dirty="0"/>
              <a:t> </a:t>
            </a:r>
            <a:r>
              <a:rPr lang="sk-SK" sz="2400" b="1" i="1" dirty="0" err="1"/>
              <a:t>emissions</a:t>
            </a:r>
            <a:endParaRPr lang="sk-SK" sz="2400" b="1" i="1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k-SK" sz="2400" b="1" i="1" dirty="0"/>
              <a:t>M</a:t>
            </a:r>
            <a:r>
              <a:rPr lang="en-US" sz="2400" b="1" i="1" dirty="0" err="1"/>
              <a:t>ethods</a:t>
            </a:r>
            <a:r>
              <a:rPr lang="en-US" sz="2400" b="1" i="1" dirty="0"/>
              <a:t> of reducing emissions in </a:t>
            </a:r>
            <a:r>
              <a:rPr lang="en-US" sz="2400" b="1" i="1" dirty="0" err="1"/>
              <a:t>Nafta</a:t>
            </a:r>
            <a:endParaRPr lang="sk-SK" sz="2400" b="1" i="1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b="1" i="1" dirty="0"/>
              <a:t>Emission reduction strategy and next steps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0FFFF61B-FEA8-AA44-AB93-13558520932F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5" name="Zástupný symbol pro text 2">
            <a:extLst>
              <a:ext uri="{FF2B5EF4-FFF2-40B4-BE49-F238E27FC236}">
                <a16:creationId xmlns:a16="http://schemas.microsoft.com/office/drawing/2014/main" id="{FF4FEABA-9836-45B1-AEAD-8A91CAA512FA}"/>
              </a:ext>
            </a:extLst>
          </p:cNvPr>
          <p:cNvSpPr txBox="1">
            <a:spLocks/>
          </p:cNvSpPr>
          <p:nvPr/>
        </p:nvSpPr>
        <p:spPr>
          <a:xfrm>
            <a:off x="733244" y="743086"/>
            <a:ext cx="5347069" cy="47636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2BF4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000" dirty="0">
                <a:latin typeface="Arial Black" panose="020B0A040201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271440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Plans for the next years</a:t>
            </a:r>
            <a:endParaRPr lang="sk-SK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7" name="Zástupný symbol pro text 1">
            <a:extLst>
              <a:ext uri="{FF2B5EF4-FFF2-40B4-BE49-F238E27FC236}">
                <a16:creationId xmlns:a16="http://schemas.microsoft.com/office/drawing/2014/main" id="{E06541B0-765C-4D4D-9134-3755201336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934" y="1375754"/>
            <a:ext cx="5362042" cy="4247317"/>
          </a:xfrm>
        </p:spPr>
        <p:txBody>
          <a:bodyPr/>
          <a:lstStyle/>
          <a:p>
            <a:r>
              <a:rPr lang="en-US" sz="2000" dirty="0"/>
              <a:t>Increasing the accuracy of reporting methane emissions</a:t>
            </a:r>
            <a:endParaRPr lang="sk-SK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Routine inspection every 6 months within the entire </a:t>
            </a:r>
            <a:r>
              <a:rPr lang="en-US" sz="2000" dirty="0" err="1"/>
              <a:t>Nafta</a:t>
            </a:r>
            <a:r>
              <a:rPr lang="en-US" sz="2000" dirty="0"/>
              <a:t> Group</a:t>
            </a:r>
            <a:endParaRPr lang="sk-SK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Raising awareness of the identification of fugitive emissions among </a:t>
            </a:r>
            <a:r>
              <a:rPr lang="en-US" sz="2000" dirty="0" err="1"/>
              <a:t>Nafta</a:t>
            </a:r>
            <a:r>
              <a:rPr lang="en-US" sz="2000" dirty="0"/>
              <a:t> workers and the importance of reducing fugitive emissions</a:t>
            </a:r>
            <a:endParaRPr lang="sk-SK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Implementation of technical solutions to meet emission reduction targets</a:t>
            </a:r>
          </a:p>
        </p:txBody>
      </p:sp>
      <p:pic>
        <p:nvPicPr>
          <p:cNvPr id="8" name="Picture 7" descr="A picture containing device, gauge&#10;&#10;Description automatically generated">
            <a:extLst>
              <a:ext uri="{FF2B5EF4-FFF2-40B4-BE49-F238E27FC236}">
                <a16:creationId xmlns:a16="http://schemas.microsoft.com/office/drawing/2014/main" id="{5CF1BE3D-941E-4AB1-AE6F-112A8408B8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18085" y="2325748"/>
            <a:ext cx="4859235" cy="2760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1627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0790" y="2996196"/>
            <a:ext cx="6432561" cy="949127"/>
          </a:xfrm>
        </p:spPr>
        <p:txBody>
          <a:bodyPr>
            <a:normAutofit/>
          </a:bodyPr>
          <a:lstStyle/>
          <a:p>
            <a:r>
              <a:rPr lang="sk-SK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49902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sz="quarter" idx="10"/>
          </p:nvPr>
        </p:nvSpPr>
        <p:spPr>
          <a:xfrm>
            <a:off x="495301" y="3617918"/>
            <a:ext cx="5207000" cy="701731"/>
          </a:xfrm>
        </p:spPr>
        <p:txBody>
          <a:bodyPr/>
          <a:lstStyle/>
          <a:p>
            <a:r>
              <a:rPr lang="sk-SK" sz="4400" b="1" i="1" dirty="0">
                <a:solidFill>
                  <a:schemeClr val="accent1"/>
                </a:solidFill>
              </a:rPr>
              <a:t>1. </a:t>
            </a:r>
            <a:r>
              <a:rPr lang="sk-SK" sz="4400" b="1" i="1" dirty="0" err="1"/>
              <a:t>Introduction</a:t>
            </a:r>
            <a:endParaRPr lang="sk-SK" sz="4400" b="1" i="1" dirty="0"/>
          </a:p>
        </p:txBody>
      </p:sp>
    </p:spTree>
    <p:extLst>
      <p:ext uri="{BB962C8B-B14F-4D97-AF65-F5344CB8AC3E}">
        <p14:creationId xmlns:p14="http://schemas.microsoft.com/office/powerpoint/2010/main" val="2149119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981481-3CAE-4EAC-90DF-649609EA5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937" y="1918728"/>
            <a:ext cx="4152445" cy="4152445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k-SK" dirty="0" err="1"/>
              <a:t>Why</a:t>
            </a:r>
            <a:r>
              <a:rPr lang="sk-SK" dirty="0"/>
              <a:t> </a:t>
            </a:r>
            <a:r>
              <a:rPr lang="sk-SK" dirty="0" err="1"/>
              <a:t>reduce</a:t>
            </a:r>
            <a:r>
              <a:rPr lang="sk-SK" dirty="0"/>
              <a:t> </a:t>
            </a:r>
            <a:r>
              <a:rPr lang="sk-SK" dirty="0" err="1"/>
              <a:t>methane</a:t>
            </a:r>
            <a:r>
              <a:rPr lang="sk-SK" dirty="0"/>
              <a:t> </a:t>
            </a:r>
            <a:r>
              <a:rPr lang="sk-SK" dirty="0" err="1"/>
              <a:t>emissions</a:t>
            </a:r>
            <a:r>
              <a:rPr lang="sk-SK" dirty="0"/>
              <a:t>?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2" name="TextBox 1"/>
          <p:cNvSpPr txBox="1"/>
          <p:nvPr/>
        </p:nvSpPr>
        <p:spPr>
          <a:xfrm>
            <a:off x="1045176" y="1443841"/>
            <a:ext cx="50856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endParaRPr lang="sk-SK" dirty="0"/>
          </a:p>
          <a:p>
            <a:pPr>
              <a:buClr>
                <a:schemeClr val="accent6"/>
              </a:buClr>
            </a:pPr>
            <a:endParaRPr lang="sk-SK" dirty="0"/>
          </a:p>
          <a:p>
            <a:pPr>
              <a:buClr>
                <a:schemeClr val="accent6"/>
              </a:buClr>
            </a:pPr>
            <a:r>
              <a:rPr lang="sk-SK" dirty="0" err="1"/>
              <a:t>Climete</a:t>
            </a:r>
            <a:r>
              <a:rPr lang="sk-SK" dirty="0"/>
              <a:t> change, GWP100=28, </a:t>
            </a:r>
            <a:r>
              <a:rPr lang="sk-SK" dirty="0" err="1"/>
              <a:t>Social</a:t>
            </a:r>
            <a:r>
              <a:rPr lang="sk-SK" dirty="0"/>
              <a:t> </a:t>
            </a:r>
            <a:r>
              <a:rPr lang="sk-SK" dirty="0" err="1"/>
              <a:t>license</a:t>
            </a:r>
            <a:endParaRPr lang="sk-SK" dirty="0"/>
          </a:p>
          <a:p>
            <a:pPr>
              <a:buClr>
                <a:schemeClr val="accent6"/>
              </a:buClr>
            </a:pPr>
            <a:endParaRPr lang="sk-SK" dirty="0"/>
          </a:p>
          <a:p>
            <a:pPr>
              <a:buClr>
                <a:schemeClr val="accent6"/>
              </a:buClr>
            </a:pPr>
            <a:endParaRPr lang="sk-SK" dirty="0"/>
          </a:p>
          <a:p>
            <a:pPr>
              <a:buClr>
                <a:schemeClr val="accent6"/>
              </a:buClr>
            </a:pPr>
            <a:r>
              <a:rPr lang="en-US" dirty="0"/>
              <a:t>The European Green Deal, Preparation of new European Commission legislation</a:t>
            </a:r>
          </a:p>
          <a:p>
            <a:pPr>
              <a:buClr>
                <a:schemeClr val="accent6"/>
              </a:buClr>
            </a:pPr>
            <a:endParaRPr lang="sk-SK" dirty="0"/>
          </a:p>
          <a:p>
            <a:pPr marL="342900" indent="-342900">
              <a:buClr>
                <a:schemeClr val="accent6"/>
              </a:buClr>
              <a:buFont typeface="+mj-lt"/>
              <a:buAutoNum type="arabicPeriod"/>
            </a:pPr>
            <a:endParaRPr lang="sk-SK" dirty="0"/>
          </a:p>
          <a:p>
            <a:pPr>
              <a:buClr>
                <a:schemeClr val="accent6"/>
              </a:buClr>
            </a:pPr>
            <a:r>
              <a:rPr lang="sk-SK" dirty="0" err="1"/>
              <a:t>Safety</a:t>
            </a:r>
            <a:r>
              <a:rPr lang="sk-SK" dirty="0"/>
              <a:t> risk (</a:t>
            </a:r>
            <a:r>
              <a:rPr lang="sk-SK" dirty="0" err="1"/>
              <a:t>fire</a:t>
            </a:r>
            <a:r>
              <a:rPr lang="sk-SK" dirty="0"/>
              <a:t>, </a:t>
            </a:r>
            <a:r>
              <a:rPr lang="sk-SK" dirty="0" err="1"/>
              <a:t>explosion</a:t>
            </a:r>
            <a:r>
              <a:rPr lang="sk-SK" dirty="0"/>
              <a:t>)</a:t>
            </a:r>
          </a:p>
          <a:p>
            <a:pPr>
              <a:buClr>
                <a:srgbClr val="72BF44"/>
              </a:buClr>
            </a:pPr>
            <a:endParaRPr lang="sk-SK" dirty="0"/>
          </a:p>
          <a:p>
            <a:pPr>
              <a:buClr>
                <a:srgbClr val="72BF44"/>
              </a:buClr>
            </a:pPr>
            <a:endParaRPr lang="sk-SK" dirty="0"/>
          </a:p>
          <a:p>
            <a:pPr>
              <a:buClr>
                <a:schemeClr val="accent6"/>
              </a:buClr>
            </a:pPr>
            <a:r>
              <a:rPr lang="sk-SK" dirty="0" err="1"/>
              <a:t>Financial</a:t>
            </a:r>
            <a:r>
              <a:rPr lang="sk-SK" dirty="0"/>
              <a:t> </a:t>
            </a:r>
            <a:r>
              <a:rPr lang="sk-SK" dirty="0" err="1"/>
              <a:t>losses</a:t>
            </a:r>
            <a:endParaRPr lang="sk-SK" dirty="0"/>
          </a:p>
          <a:p>
            <a:pPr marL="285750" indent="-285750">
              <a:buClr>
                <a:srgbClr val="72BF44"/>
              </a:buClr>
              <a:buFont typeface="Arial" panose="020B0604020202020204" pitchFamily="34" charset="0"/>
              <a:buChar char="•"/>
            </a:pPr>
            <a:endParaRPr lang="sk-SK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99" y="3883326"/>
            <a:ext cx="575181" cy="5763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99" y="4712394"/>
            <a:ext cx="575181" cy="5751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4" y="1918728"/>
            <a:ext cx="575181" cy="575181"/>
          </a:xfrm>
          <a:prstGeom prst="rect">
            <a:avLst/>
          </a:prstGeom>
        </p:spPr>
      </p:pic>
      <p:sp>
        <p:nvSpPr>
          <p:cNvPr id="10" name="Grafický objekt 8" descr="Grécky chrám obrys">
            <a:extLst>
              <a:ext uri="{FF2B5EF4-FFF2-40B4-BE49-F238E27FC236}">
                <a16:creationId xmlns:a16="http://schemas.microsoft.com/office/drawing/2014/main" id="{DAE1847F-CDB5-47DF-AFA4-1AAFD262F7D8}"/>
              </a:ext>
            </a:extLst>
          </p:cNvPr>
          <p:cNvSpPr/>
          <p:nvPr/>
        </p:nvSpPr>
        <p:spPr>
          <a:xfrm>
            <a:off x="344799" y="2815736"/>
            <a:ext cx="575181" cy="575181"/>
          </a:xfrm>
          <a:custGeom>
            <a:avLst/>
            <a:gdLst>
              <a:gd name="connsiteX0" fmla="*/ 761533 w 799633"/>
              <a:gd name="connsiteY0" fmla="*/ 647910 h 724109"/>
              <a:gd name="connsiteX1" fmla="*/ 761533 w 799633"/>
              <a:gd name="connsiteY1" fmla="*/ 591360 h 724109"/>
              <a:gd name="connsiteX2" fmla="*/ 704383 w 799633"/>
              <a:gd name="connsiteY2" fmla="*/ 591360 h 724109"/>
              <a:gd name="connsiteX3" fmla="*/ 704383 w 799633"/>
              <a:gd name="connsiteY3" fmla="*/ 568357 h 724109"/>
              <a:gd name="connsiteX4" fmla="*/ 685190 w 799633"/>
              <a:gd name="connsiteY4" fmla="*/ 549173 h 724109"/>
              <a:gd name="connsiteX5" fmla="*/ 675999 w 799633"/>
              <a:gd name="connsiteY5" fmla="*/ 291532 h 724109"/>
              <a:gd name="connsiteX6" fmla="*/ 704383 w 799633"/>
              <a:gd name="connsiteY6" fmla="*/ 272625 h 724109"/>
              <a:gd name="connsiteX7" fmla="*/ 704383 w 799633"/>
              <a:gd name="connsiteY7" fmla="*/ 248460 h 724109"/>
              <a:gd name="connsiteX8" fmla="*/ 742598 w 799633"/>
              <a:gd name="connsiteY8" fmla="*/ 248460 h 724109"/>
              <a:gd name="connsiteX9" fmla="*/ 742150 w 799633"/>
              <a:gd name="connsiteY9" fmla="*/ 191310 h 724109"/>
              <a:gd name="connsiteX10" fmla="*/ 771058 w 799633"/>
              <a:gd name="connsiteY10" fmla="*/ 191310 h 724109"/>
              <a:gd name="connsiteX11" fmla="*/ 771058 w 799633"/>
              <a:gd name="connsiteY11" fmla="*/ 156420 h 724109"/>
              <a:gd name="connsiteX12" fmla="*/ 399831 w 799633"/>
              <a:gd name="connsiteY12" fmla="*/ 0 h 724109"/>
              <a:gd name="connsiteX13" fmla="*/ 28108 w 799633"/>
              <a:gd name="connsiteY13" fmla="*/ 156420 h 724109"/>
              <a:gd name="connsiteX14" fmla="*/ 28108 w 799633"/>
              <a:gd name="connsiteY14" fmla="*/ 191329 h 724109"/>
              <a:gd name="connsiteX15" fmla="*/ 56759 w 799633"/>
              <a:gd name="connsiteY15" fmla="*/ 191329 h 724109"/>
              <a:gd name="connsiteX16" fmla="*/ 57207 w 799633"/>
              <a:gd name="connsiteY16" fmla="*/ 248479 h 724109"/>
              <a:gd name="connsiteX17" fmla="*/ 94783 w 799633"/>
              <a:gd name="connsiteY17" fmla="*/ 248479 h 724109"/>
              <a:gd name="connsiteX18" fmla="*/ 94783 w 799633"/>
              <a:gd name="connsiteY18" fmla="*/ 272625 h 724109"/>
              <a:gd name="connsiteX19" fmla="*/ 123168 w 799633"/>
              <a:gd name="connsiteY19" fmla="*/ 291551 h 724109"/>
              <a:gd name="connsiteX20" fmla="*/ 113976 w 799633"/>
              <a:gd name="connsiteY20" fmla="*/ 549192 h 724109"/>
              <a:gd name="connsiteX21" fmla="*/ 94783 w 799633"/>
              <a:gd name="connsiteY21" fmla="*/ 568357 h 724109"/>
              <a:gd name="connsiteX22" fmla="*/ 94783 w 799633"/>
              <a:gd name="connsiteY22" fmla="*/ 591360 h 724109"/>
              <a:gd name="connsiteX23" fmla="*/ 38100 w 799633"/>
              <a:gd name="connsiteY23" fmla="*/ 591360 h 724109"/>
              <a:gd name="connsiteX24" fmla="*/ 38100 w 799633"/>
              <a:gd name="connsiteY24" fmla="*/ 647910 h 724109"/>
              <a:gd name="connsiteX25" fmla="*/ 0 w 799633"/>
              <a:gd name="connsiteY25" fmla="*/ 647910 h 724109"/>
              <a:gd name="connsiteX26" fmla="*/ 0 w 799633"/>
              <a:gd name="connsiteY26" fmla="*/ 724110 h 724109"/>
              <a:gd name="connsiteX27" fmla="*/ 799633 w 799633"/>
              <a:gd name="connsiteY27" fmla="*/ 724110 h 724109"/>
              <a:gd name="connsiteX28" fmla="*/ 799633 w 799633"/>
              <a:gd name="connsiteY28" fmla="*/ 647910 h 724109"/>
              <a:gd name="connsiteX29" fmla="*/ 685333 w 799633"/>
              <a:gd name="connsiteY29" fmla="*/ 576253 h 724109"/>
              <a:gd name="connsiteX30" fmla="*/ 685333 w 799633"/>
              <a:gd name="connsiteY30" fmla="*/ 591360 h 724109"/>
              <a:gd name="connsiteX31" fmla="*/ 599608 w 799633"/>
              <a:gd name="connsiteY31" fmla="*/ 591360 h 724109"/>
              <a:gd name="connsiteX32" fmla="*/ 599608 w 799633"/>
              <a:gd name="connsiteY32" fmla="*/ 576253 h 724109"/>
              <a:gd name="connsiteX33" fmla="*/ 613077 w 799633"/>
              <a:gd name="connsiteY33" fmla="*/ 562785 h 724109"/>
              <a:gd name="connsiteX34" fmla="*/ 671865 w 799633"/>
              <a:gd name="connsiteY34" fmla="*/ 562785 h 724109"/>
              <a:gd name="connsiteX35" fmla="*/ 218608 w 799633"/>
              <a:gd name="connsiteY35" fmla="*/ 248460 h 724109"/>
              <a:gd name="connsiteX36" fmla="*/ 256708 w 799633"/>
              <a:gd name="connsiteY36" fmla="*/ 248460 h 724109"/>
              <a:gd name="connsiteX37" fmla="*/ 256708 w 799633"/>
              <a:gd name="connsiteY37" fmla="*/ 272625 h 724109"/>
              <a:gd name="connsiteX38" fmla="*/ 285093 w 799633"/>
              <a:gd name="connsiteY38" fmla="*/ 291551 h 724109"/>
              <a:gd name="connsiteX39" fmla="*/ 275901 w 799633"/>
              <a:gd name="connsiteY39" fmla="*/ 549192 h 724109"/>
              <a:gd name="connsiteX40" fmla="*/ 256708 w 799633"/>
              <a:gd name="connsiteY40" fmla="*/ 568357 h 724109"/>
              <a:gd name="connsiteX41" fmla="*/ 256708 w 799633"/>
              <a:gd name="connsiteY41" fmla="*/ 591360 h 724109"/>
              <a:gd name="connsiteX42" fmla="*/ 218608 w 799633"/>
              <a:gd name="connsiteY42" fmla="*/ 591360 h 724109"/>
              <a:gd name="connsiteX43" fmla="*/ 218608 w 799633"/>
              <a:gd name="connsiteY43" fmla="*/ 568357 h 724109"/>
              <a:gd name="connsiteX44" fmla="*/ 199415 w 799633"/>
              <a:gd name="connsiteY44" fmla="*/ 549173 h 724109"/>
              <a:gd name="connsiteX45" fmla="*/ 190224 w 799633"/>
              <a:gd name="connsiteY45" fmla="*/ 291532 h 724109"/>
              <a:gd name="connsiteX46" fmla="*/ 218608 w 799633"/>
              <a:gd name="connsiteY46" fmla="*/ 272625 h 724109"/>
              <a:gd name="connsiteX47" fmla="*/ 304000 w 799633"/>
              <a:gd name="connsiteY47" fmla="*/ 296085 h 724109"/>
              <a:gd name="connsiteX48" fmla="*/ 333242 w 799633"/>
              <a:gd name="connsiteY48" fmla="*/ 296085 h 724109"/>
              <a:gd name="connsiteX49" fmla="*/ 342090 w 799633"/>
              <a:gd name="connsiteY49" fmla="*/ 543735 h 724109"/>
              <a:gd name="connsiteX50" fmla="*/ 295151 w 799633"/>
              <a:gd name="connsiteY50" fmla="*/ 543735 h 724109"/>
              <a:gd name="connsiteX51" fmla="*/ 339547 w 799633"/>
              <a:gd name="connsiteY51" fmla="*/ 277035 h 724109"/>
              <a:gd name="connsiteX52" fmla="*/ 297666 w 799633"/>
              <a:gd name="connsiteY52" fmla="*/ 277035 h 724109"/>
              <a:gd name="connsiteX53" fmla="*/ 275758 w 799633"/>
              <a:gd name="connsiteY53" fmla="*/ 262404 h 724109"/>
              <a:gd name="connsiteX54" fmla="*/ 275758 w 799633"/>
              <a:gd name="connsiteY54" fmla="*/ 248460 h 724109"/>
              <a:gd name="connsiteX55" fmla="*/ 361483 w 799633"/>
              <a:gd name="connsiteY55" fmla="*/ 248460 h 724109"/>
              <a:gd name="connsiteX56" fmla="*/ 361483 w 799633"/>
              <a:gd name="connsiteY56" fmla="*/ 262404 h 724109"/>
              <a:gd name="connsiteX57" fmla="*/ 275758 w 799633"/>
              <a:gd name="connsiteY57" fmla="*/ 576253 h 724109"/>
              <a:gd name="connsiteX58" fmla="*/ 289227 w 799633"/>
              <a:gd name="connsiteY58" fmla="*/ 562785 h 724109"/>
              <a:gd name="connsiteX59" fmla="*/ 348015 w 799633"/>
              <a:gd name="connsiteY59" fmla="*/ 562785 h 724109"/>
              <a:gd name="connsiteX60" fmla="*/ 361483 w 799633"/>
              <a:gd name="connsiteY60" fmla="*/ 576253 h 724109"/>
              <a:gd name="connsiteX61" fmla="*/ 361483 w 799633"/>
              <a:gd name="connsiteY61" fmla="*/ 591360 h 724109"/>
              <a:gd name="connsiteX62" fmla="*/ 275758 w 799633"/>
              <a:gd name="connsiteY62" fmla="*/ 591360 h 724109"/>
              <a:gd name="connsiteX63" fmla="*/ 361340 w 799633"/>
              <a:gd name="connsiteY63" fmla="*/ 549173 h 724109"/>
              <a:gd name="connsiteX64" fmla="*/ 352149 w 799633"/>
              <a:gd name="connsiteY64" fmla="*/ 291532 h 724109"/>
              <a:gd name="connsiteX65" fmla="*/ 380533 w 799633"/>
              <a:gd name="connsiteY65" fmla="*/ 272625 h 724109"/>
              <a:gd name="connsiteX66" fmla="*/ 380533 w 799633"/>
              <a:gd name="connsiteY66" fmla="*/ 248460 h 724109"/>
              <a:gd name="connsiteX67" fmla="*/ 418633 w 799633"/>
              <a:gd name="connsiteY67" fmla="*/ 248460 h 724109"/>
              <a:gd name="connsiteX68" fmla="*/ 418633 w 799633"/>
              <a:gd name="connsiteY68" fmla="*/ 272625 h 724109"/>
              <a:gd name="connsiteX69" fmla="*/ 447018 w 799633"/>
              <a:gd name="connsiteY69" fmla="*/ 291551 h 724109"/>
              <a:gd name="connsiteX70" fmla="*/ 437826 w 799633"/>
              <a:gd name="connsiteY70" fmla="*/ 549192 h 724109"/>
              <a:gd name="connsiteX71" fmla="*/ 418633 w 799633"/>
              <a:gd name="connsiteY71" fmla="*/ 568357 h 724109"/>
              <a:gd name="connsiteX72" fmla="*/ 418633 w 799633"/>
              <a:gd name="connsiteY72" fmla="*/ 591360 h 724109"/>
              <a:gd name="connsiteX73" fmla="*/ 380533 w 799633"/>
              <a:gd name="connsiteY73" fmla="*/ 591360 h 724109"/>
              <a:gd name="connsiteX74" fmla="*/ 380533 w 799633"/>
              <a:gd name="connsiteY74" fmla="*/ 568357 h 724109"/>
              <a:gd name="connsiteX75" fmla="*/ 465925 w 799633"/>
              <a:gd name="connsiteY75" fmla="*/ 296085 h 724109"/>
              <a:gd name="connsiteX76" fmla="*/ 495167 w 799633"/>
              <a:gd name="connsiteY76" fmla="*/ 296085 h 724109"/>
              <a:gd name="connsiteX77" fmla="*/ 504015 w 799633"/>
              <a:gd name="connsiteY77" fmla="*/ 543735 h 724109"/>
              <a:gd name="connsiteX78" fmla="*/ 457076 w 799633"/>
              <a:gd name="connsiteY78" fmla="*/ 543735 h 724109"/>
              <a:gd name="connsiteX79" fmla="*/ 501472 w 799633"/>
              <a:gd name="connsiteY79" fmla="*/ 277035 h 724109"/>
              <a:gd name="connsiteX80" fmla="*/ 459591 w 799633"/>
              <a:gd name="connsiteY80" fmla="*/ 277035 h 724109"/>
              <a:gd name="connsiteX81" fmla="*/ 437683 w 799633"/>
              <a:gd name="connsiteY81" fmla="*/ 262404 h 724109"/>
              <a:gd name="connsiteX82" fmla="*/ 437683 w 799633"/>
              <a:gd name="connsiteY82" fmla="*/ 248460 h 724109"/>
              <a:gd name="connsiteX83" fmla="*/ 523408 w 799633"/>
              <a:gd name="connsiteY83" fmla="*/ 248460 h 724109"/>
              <a:gd name="connsiteX84" fmla="*/ 523408 w 799633"/>
              <a:gd name="connsiteY84" fmla="*/ 262404 h 724109"/>
              <a:gd name="connsiteX85" fmla="*/ 437683 w 799633"/>
              <a:gd name="connsiteY85" fmla="*/ 576253 h 724109"/>
              <a:gd name="connsiteX86" fmla="*/ 451152 w 799633"/>
              <a:gd name="connsiteY86" fmla="*/ 562785 h 724109"/>
              <a:gd name="connsiteX87" fmla="*/ 509940 w 799633"/>
              <a:gd name="connsiteY87" fmla="*/ 562785 h 724109"/>
              <a:gd name="connsiteX88" fmla="*/ 523408 w 799633"/>
              <a:gd name="connsiteY88" fmla="*/ 576253 h 724109"/>
              <a:gd name="connsiteX89" fmla="*/ 523408 w 799633"/>
              <a:gd name="connsiteY89" fmla="*/ 591360 h 724109"/>
              <a:gd name="connsiteX90" fmla="*/ 437683 w 799633"/>
              <a:gd name="connsiteY90" fmla="*/ 591360 h 724109"/>
              <a:gd name="connsiteX91" fmla="*/ 523265 w 799633"/>
              <a:gd name="connsiteY91" fmla="*/ 549173 h 724109"/>
              <a:gd name="connsiteX92" fmla="*/ 514074 w 799633"/>
              <a:gd name="connsiteY92" fmla="*/ 291532 h 724109"/>
              <a:gd name="connsiteX93" fmla="*/ 542458 w 799633"/>
              <a:gd name="connsiteY93" fmla="*/ 272625 h 724109"/>
              <a:gd name="connsiteX94" fmla="*/ 542458 w 799633"/>
              <a:gd name="connsiteY94" fmla="*/ 248460 h 724109"/>
              <a:gd name="connsiteX95" fmla="*/ 580558 w 799633"/>
              <a:gd name="connsiteY95" fmla="*/ 248460 h 724109"/>
              <a:gd name="connsiteX96" fmla="*/ 580558 w 799633"/>
              <a:gd name="connsiteY96" fmla="*/ 272625 h 724109"/>
              <a:gd name="connsiteX97" fmla="*/ 608943 w 799633"/>
              <a:gd name="connsiteY97" fmla="*/ 291551 h 724109"/>
              <a:gd name="connsiteX98" fmla="*/ 599751 w 799633"/>
              <a:gd name="connsiteY98" fmla="*/ 549192 h 724109"/>
              <a:gd name="connsiteX99" fmla="*/ 580558 w 799633"/>
              <a:gd name="connsiteY99" fmla="*/ 568357 h 724109"/>
              <a:gd name="connsiteX100" fmla="*/ 580558 w 799633"/>
              <a:gd name="connsiteY100" fmla="*/ 591360 h 724109"/>
              <a:gd name="connsiteX101" fmla="*/ 542458 w 799633"/>
              <a:gd name="connsiteY101" fmla="*/ 591360 h 724109"/>
              <a:gd name="connsiteX102" fmla="*/ 542458 w 799633"/>
              <a:gd name="connsiteY102" fmla="*/ 568357 h 724109"/>
              <a:gd name="connsiteX103" fmla="*/ 627850 w 799633"/>
              <a:gd name="connsiteY103" fmla="*/ 296085 h 724109"/>
              <a:gd name="connsiteX104" fmla="*/ 657092 w 799633"/>
              <a:gd name="connsiteY104" fmla="*/ 296085 h 724109"/>
              <a:gd name="connsiteX105" fmla="*/ 665940 w 799633"/>
              <a:gd name="connsiteY105" fmla="*/ 543735 h 724109"/>
              <a:gd name="connsiteX106" fmla="*/ 619001 w 799633"/>
              <a:gd name="connsiteY106" fmla="*/ 543735 h 724109"/>
              <a:gd name="connsiteX107" fmla="*/ 685333 w 799633"/>
              <a:gd name="connsiteY107" fmla="*/ 262404 h 724109"/>
              <a:gd name="connsiteX108" fmla="*/ 663426 w 799633"/>
              <a:gd name="connsiteY108" fmla="*/ 277035 h 724109"/>
              <a:gd name="connsiteX109" fmla="*/ 621516 w 799633"/>
              <a:gd name="connsiteY109" fmla="*/ 277035 h 724109"/>
              <a:gd name="connsiteX110" fmla="*/ 599608 w 799633"/>
              <a:gd name="connsiteY110" fmla="*/ 262404 h 724109"/>
              <a:gd name="connsiteX111" fmla="*/ 599608 w 799633"/>
              <a:gd name="connsiteY111" fmla="*/ 248460 h 724109"/>
              <a:gd name="connsiteX112" fmla="*/ 685333 w 799633"/>
              <a:gd name="connsiteY112" fmla="*/ 248460 h 724109"/>
              <a:gd name="connsiteX113" fmla="*/ 47158 w 799633"/>
              <a:gd name="connsiteY113" fmla="*/ 172260 h 724109"/>
              <a:gd name="connsiteX114" fmla="*/ 47158 w 799633"/>
              <a:gd name="connsiteY114" fmla="*/ 169059 h 724109"/>
              <a:gd name="connsiteX115" fmla="*/ 399821 w 799633"/>
              <a:gd name="connsiteY115" fmla="*/ 20660 h 724109"/>
              <a:gd name="connsiteX116" fmla="*/ 752008 w 799633"/>
              <a:gd name="connsiteY116" fmla="*/ 169050 h 724109"/>
              <a:gd name="connsiteX117" fmla="*/ 752008 w 799633"/>
              <a:gd name="connsiteY117" fmla="*/ 172260 h 724109"/>
              <a:gd name="connsiteX118" fmla="*/ 47158 w 799633"/>
              <a:gd name="connsiteY118" fmla="*/ 172260 h 724109"/>
              <a:gd name="connsiteX119" fmla="*/ 76105 w 799633"/>
              <a:gd name="connsiteY119" fmla="*/ 229410 h 724109"/>
              <a:gd name="connsiteX120" fmla="*/ 75809 w 799633"/>
              <a:gd name="connsiteY120" fmla="*/ 191310 h 724109"/>
              <a:gd name="connsiteX121" fmla="*/ 723100 w 799633"/>
              <a:gd name="connsiteY121" fmla="*/ 191310 h 724109"/>
              <a:gd name="connsiteX122" fmla="*/ 723405 w 799633"/>
              <a:gd name="connsiteY122" fmla="*/ 229410 h 724109"/>
              <a:gd name="connsiteX123" fmla="*/ 76105 w 799633"/>
              <a:gd name="connsiteY123" fmla="*/ 229410 h 724109"/>
              <a:gd name="connsiteX124" fmla="*/ 113833 w 799633"/>
              <a:gd name="connsiteY124" fmla="*/ 262404 h 724109"/>
              <a:gd name="connsiteX125" fmla="*/ 113833 w 799633"/>
              <a:gd name="connsiteY125" fmla="*/ 248460 h 724109"/>
              <a:gd name="connsiteX126" fmla="*/ 199558 w 799633"/>
              <a:gd name="connsiteY126" fmla="*/ 248460 h 724109"/>
              <a:gd name="connsiteX127" fmla="*/ 199558 w 799633"/>
              <a:gd name="connsiteY127" fmla="*/ 262404 h 724109"/>
              <a:gd name="connsiteX128" fmla="*/ 177651 w 799633"/>
              <a:gd name="connsiteY128" fmla="*/ 277035 h 724109"/>
              <a:gd name="connsiteX129" fmla="*/ 135741 w 799633"/>
              <a:gd name="connsiteY129" fmla="*/ 277035 h 724109"/>
              <a:gd name="connsiteX130" fmla="*/ 142075 w 799633"/>
              <a:gd name="connsiteY130" fmla="*/ 296085 h 724109"/>
              <a:gd name="connsiteX131" fmla="*/ 171317 w 799633"/>
              <a:gd name="connsiteY131" fmla="*/ 296085 h 724109"/>
              <a:gd name="connsiteX132" fmla="*/ 180165 w 799633"/>
              <a:gd name="connsiteY132" fmla="*/ 543735 h 724109"/>
              <a:gd name="connsiteX133" fmla="*/ 133226 w 799633"/>
              <a:gd name="connsiteY133" fmla="*/ 543735 h 724109"/>
              <a:gd name="connsiteX134" fmla="*/ 113833 w 799633"/>
              <a:gd name="connsiteY134" fmla="*/ 576253 h 724109"/>
              <a:gd name="connsiteX135" fmla="*/ 127302 w 799633"/>
              <a:gd name="connsiteY135" fmla="*/ 562785 h 724109"/>
              <a:gd name="connsiteX136" fmla="*/ 186090 w 799633"/>
              <a:gd name="connsiteY136" fmla="*/ 562785 h 724109"/>
              <a:gd name="connsiteX137" fmla="*/ 199558 w 799633"/>
              <a:gd name="connsiteY137" fmla="*/ 576253 h 724109"/>
              <a:gd name="connsiteX138" fmla="*/ 199558 w 799633"/>
              <a:gd name="connsiteY138" fmla="*/ 591360 h 724109"/>
              <a:gd name="connsiteX139" fmla="*/ 113833 w 799633"/>
              <a:gd name="connsiteY139" fmla="*/ 591360 h 724109"/>
              <a:gd name="connsiteX140" fmla="*/ 57150 w 799633"/>
              <a:gd name="connsiteY140" fmla="*/ 610410 h 724109"/>
              <a:gd name="connsiteX141" fmla="*/ 742483 w 799633"/>
              <a:gd name="connsiteY141" fmla="*/ 610410 h 724109"/>
              <a:gd name="connsiteX142" fmla="*/ 742483 w 799633"/>
              <a:gd name="connsiteY142" fmla="*/ 647614 h 724109"/>
              <a:gd name="connsiteX143" fmla="*/ 57150 w 799633"/>
              <a:gd name="connsiteY143" fmla="*/ 647614 h 724109"/>
              <a:gd name="connsiteX144" fmla="*/ 780583 w 799633"/>
              <a:gd name="connsiteY144" fmla="*/ 705060 h 724109"/>
              <a:gd name="connsiteX145" fmla="*/ 19069 w 799633"/>
              <a:gd name="connsiteY145" fmla="*/ 705060 h 724109"/>
              <a:gd name="connsiteX146" fmla="*/ 19069 w 799633"/>
              <a:gd name="connsiteY146" fmla="*/ 666960 h 724109"/>
              <a:gd name="connsiteX147" fmla="*/ 780583 w 799633"/>
              <a:gd name="connsiteY147" fmla="*/ 666960 h 72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799633" h="724109">
                <a:moveTo>
                  <a:pt x="761533" y="647910"/>
                </a:moveTo>
                <a:lnTo>
                  <a:pt x="761533" y="591360"/>
                </a:lnTo>
                <a:lnTo>
                  <a:pt x="704383" y="591360"/>
                </a:lnTo>
                <a:lnTo>
                  <a:pt x="704383" y="568357"/>
                </a:lnTo>
                <a:lnTo>
                  <a:pt x="685190" y="549173"/>
                </a:lnTo>
                <a:lnTo>
                  <a:pt x="675999" y="291532"/>
                </a:lnTo>
                <a:lnTo>
                  <a:pt x="704383" y="272625"/>
                </a:lnTo>
                <a:lnTo>
                  <a:pt x="704383" y="248460"/>
                </a:lnTo>
                <a:lnTo>
                  <a:pt x="742598" y="248460"/>
                </a:lnTo>
                <a:lnTo>
                  <a:pt x="742150" y="191310"/>
                </a:lnTo>
                <a:lnTo>
                  <a:pt x="771058" y="191310"/>
                </a:lnTo>
                <a:lnTo>
                  <a:pt x="771058" y="156420"/>
                </a:lnTo>
                <a:lnTo>
                  <a:pt x="399831" y="0"/>
                </a:lnTo>
                <a:lnTo>
                  <a:pt x="28108" y="156420"/>
                </a:lnTo>
                <a:lnTo>
                  <a:pt x="28108" y="191329"/>
                </a:lnTo>
                <a:lnTo>
                  <a:pt x="56759" y="191329"/>
                </a:lnTo>
                <a:lnTo>
                  <a:pt x="57207" y="248479"/>
                </a:lnTo>
                <a:lnTo>
                  <a:pt x="94783" y="248479"/>
                </a:lnTo>
                <a:lnTo>
                  <a:pt x="94783" y="272625"/>
                </a:lnTo>
                <a:lnTo>
                  <a:pt x="123168" y="291551"/>
                </a:lnTo>
                <a:lnTo>
                  <a:pt x="113976" y="549192"/>
                </a:lnTo>
                <a:lnTo>
                  <a:pt x="94783" y="568357"/>
                </a:lnTo>
                <a:lnTo>
                  <a:pt x="94783" y="591360"/>
                </a:lnTo>
                <a:lnTo>
                  <a:pt x="38100" y="591360"/>
                </a:lnTo>
                <a:lnTo>
                  <a:pt x="38100" y="647910"/>
                </a:lnTo>
                <a:lnTo>
                  <a:pt x="0" y="647910"/>
                </a:lnTo>
                <a:lnTo>
                  <a:pt x="0" y="724110"/>
                </a:lnTo>
                <a:lnTo>
                  <a:pt x="799633" y="724110"/>
                </a:lnTo>
                <a:lnTo>
                  <a:pt x="799633" y="647910"/>
                </a:lnTo>
                <a:close/>
                <a:moveTo>
                  <a:pt x="685333" y="576253"/>
                </a:moveTo>
                <a:lnTo>
                  <a:pt x="685333" y="591360"/>
                </a:lnTo>
                <a:lnTo>
                  <a:pt x="599608" y="591360"/>
                </a:lnTo>
                <a:lnTo>
                  <a:pt x="599608" y="576253"/>
                </a:lnTo>
                <a:lnTo>
                  <a:pt x="613077" y="562785"/>
                </a:lnTo>
                <a:lnTo>
                  <a:pt x="671865" y="562785"/>
                </a:lnTo>
                <a:close/>
                <a:moveTo>
                  <a:pt x="218608" y="248460"/>
                </a:moveTo>
                <a:lnTo>
                  <a:pt x="256708" y="248460"/>
                </a:lnTo>
                <a:lnTo>
                  <a:pt x="256708" y="272625"/>
                </a:lnTo>
                <a:lnTo>
                  <a:pt x="285093" y="291551"/>
                </a:lnTo>
                <a:lnTo>
                  <a:pt x="275901" y="549192"/>
                </a:lnTo>
                <a:lnTo>
                  <a:pt x="256708" y="568357"/>
                </a:lnTo>
                <a:lnTo>
                  <a:pt x="256708" y="591360"/>
                </a:lnTo>
                <a:lnTo>
                  <a:pt x="218608" y="591360"/>
                </a:lnTo>
                <a:lnTo>
                  <a:pt x="218608" y="568357"/>
                </a:lnTo>
                <a:lnTo>
                  <a:pt x="199415" y="549173"/>
                </a:lnTo>
                <a:lnTo>
                  <a:pt x="190224" y="291532"/>
                </a:lnTo>
                <a:lnTo>
                  <a:pt x="218608" y="272625"/>
                </a:lnTo>
                <a:close/>
                <a:moveTo>
                  <a:pt x="304000" y="296085"/>
                </a:moveTo>
                <a:lnTo>
                  <a:pt x="333242" y="296085"/>
                </a:lnTo>
                <a:lnTo>
                  <a:pt x="342090" y="543735"/>
                </a:lnTo>
                <a:lnTo>
                  <a:pt x="295151" y="543735"/>
                </a:lnTo>
                <a:close/>
                <a:moveTo>
                  <a:pt x="339547" y="277035"/>
                </a:moveTo>
                <a:lnTo>
                  <a:pt x="297666" y="277035"/>
                </a:lnTo>
                <a:lnTo>
                  <a:pt x="275758" y="262404"/>
                </a:lnTo>
                <a:lnTo>
                  <a:pt x="275758" y="248460"/>
                </a:lnTo>
                <a:lnTo>
                  <a:pt x="361483" y="248460"/>
                </a:lnTo>
                <a:lnTo>
                  <a:pt x="361483" y="262404"/>
                </a:lnTo>
                <a:close/>
                <a:moveTo>
                  <a:pt x="275758" y="576253"/>
                </a:moveTo>
                <a:lnTo>
                  <a:pt x="289227" y="562785"/>
                </a:lnTo>
                <a:lnTo>
                  <a:pt x="348015" y="562785"/>
                </a:lnTo>
                <a:lnTo>
                  <a:pt x="361483" y="576253"/>
                </a:lnTo>
                <a:lnTo>
                  <a:pt x="361483" y="591360"/>
                </a:lnTo>
                <a:lnTo>
                  <a:pt x="275758" y="591360"/>
                </a:lnTo>
                <a:close/>
                <a:moveTo>
                  <a:pt x="361340" y="549173"/>
                </a:moveTo>
                <a:lnTo>
                  <a:pt x="352149" y="291532"/>
                </a:lnTo>
                <a:lnTo>
                  <a:pt x="380533" y="272625"/>
                </a:lnTo>
                <a:lnTo>
                  <a:pt x="380533" y="248460"/>
                </a:lnTo>
                <a:lnTo>
                  <a:pt x="418633" y="248460"/>
                </a:lnTo>
                <a:lnTo>
                  <a:pt x="418633" y="272625"/>
                </a:lnTo>
                <a:lnTo>
                  <a:pt x="447018" y="291551"/>
                </a:lnTo>
                <a:lnTo>
                  <a:pt x="437826" y="549192"/>
                </a:lnTo>
                <a:lnTo>
                  <a:pt x="418633" y="568357"/>
                </a:lnTo>
                <a:lnTo>
                  <a:pt x="418633" y="591360"/>
                </a:lnTo>
                <a:lnTo>
                  <a:pt x="380533" y="591360"/>
                </a:lnTo>
                <a:lnTo>
                  <a:pt x="380533" y="568357"/>
                </a:lnTo>
                <a:close/>
                <a:moveTo>
                  <a:pt x="465925" y="296085"/>
                </a:moveTo>
                <a:lnTo>
                  <a:pt x="495167" y="296085"/>
                </a:lnTo>
                <a:lnTo>
                  <a:pt x="504015" y="543735"/>
                </a:lnTo>
                <a:lnTo>
                  <a:pt x="457076" y="543735"/>
                </a:lnTo>
                <a:close/>
                <a:moveTo>
                  <a:pt x="501472" y="277035"/>
                </a:moveTo>
                <a:lnTo>
                  <a:pt x="459591" y="277035"/>
                </a:lnTo>
                <a:lnTo>
                  <a:pt x="437683" y="262404"/>
                </a:lnTo>
                <a:lnTo>
                  <a:pt x="437683" y="248460"/>
                </a:lnTo>
                <a:lnTo>
                  <a:pt x="523408" y="248460"/>
                </a:lnTo>
                <a:lnTo>
                  <a:pt x="523408" y="262404"/>
                </a:lnTo>
                <a:close/>
                <a:moveTo>
                  <a:pt x="437683" y="576253"/>
                </a:moveTo>
                <a:lnTo>
                  <a:pt x="451152" y="562785"/>
                </a:lnTo>
                <a:lnTo>
                  <a:pt x="509940" y="562785"/>
                </a:lnTo>
                <a:lnTo>
                  <a:pt x="523408" y="576253"/>
                </a:lnTo>
                <a:lnTo>
                  <a:pt x="523408" y="591360"/>
                </a:lnTo>
                <a:lnTo>
                  <a:pt x="437683" y="591360"/>
                </a:lnTo>
                <a:close/>
                <a:moveTo>
                  <a:pt x="523265" y="549173"/>
                </a:moveTo>
                <a:lnTo>
                  <a:pt x="514074" y="291532"/>
                </a:lnTo>
                <a:lnTo>
                  <a:pt x="542458" y="272625"/>
                </a:lnTo>
                <a:lnTo>
                  <a:pt x="542458" y="248460"/>
                </a:lnTo>
                <a:lnTo>
                  <a:pt x="580558" y="248460"/>
                </a:lnTo>
                <a:lnTo>
                  <a:pt x="580558" y="272625"/>
                </a:lnTo>
                <a:lnTo>
                  <a:pt x="608943" y="291551"/>
                </a:lnTo>
                <a:lnTo>
                  <a:pt x="599751" y="549192"/>
                </a:lnTo>
                <a:lnTo>
                  <a:pt x="580558" y="568357"/>
                </a:lnTo>
                <a:lnTo>
                  <a:pt x="580558" y="591360"/>
                </a:lnTo>
                <a:lnTo>
                  <a:pt x="542458" y="591360"/>
                </a:lnTo>
                <a:lnTo>
                  <a:pt x="542458" y="568357"/>
                </a:lnTo>
                <a:close/>
                <a:moveTo>
                  <a:pt x="627850" y="296085"/>
                </a:moveTo>
                <a:lnTo>
                  <a:pt x="657092" y="296085"/>
                </a:lnTo>
                <a:lnTo>
                  <a:pt x="665940" y="543735"/>
                </a:lnTo>
                <a:lnTo>
                  <a:pt x="619001" y="543735"/>
                </a:lnTo>
                <a:close/>
                <a:moveTo>
                  <a:pt x="685333" y="262404"/>
                </a:moveTo>
                <a:lnTo>
                  <a:pt x="663426" y="277035"/>
                </a:lnTo>
                <a:lnTo>
                  <a:pt x="621516" y="277035"/>
                </a:lnTo>
                <a:lnTo>
                  <a:pt x="599608" y="262404"/>
                </a:lnTo>
                <a:lnTo>
                  <a:pt x="599608" y="248460"/>
                </a:lnTo>
                <a:lnTo>
                  <a:pt x="685333" y="248460"/>
                </a:lnTo>
                <a:close/>
                <a:moveTo>
                  <a:pt x="47158" y="172260"/>
                </a:moveTo>
                <a:lnTo>
                  <a:pt x="47158" y="169059"/>
                </a:lnTo>
                <a:lnTo>
                  <a:pt x="399821" y="20660"/>
                </a:lnTo>
                <a:lnTo>
                  <a:pt x="752008" y="169050"/>
                </a:lnTo>
                <a:lnTo>
                  <a:pt x="752008" y="172260"/>
                </a:lnTo>
                <a:lnTo>
                  <a:pt x="47158" y="172260"/>
                </a:lnTo>
                <a:close/>
                <a:moveTo>
                  <a:pt x="76105" y="229410"/>
                </a:moveTo>
                <a:lnTo>
                  <a:pt x="75809" y="191310"/>
                </a:lnTo>
                <a:lnTo>
                  <a:pt x="723100" y="191310"/>
                </a:lnTo>
                <a:lnTo>
                  <a:pt x="723405" y="229410"/>
                </a:lnTo>
                <a:lnTo>
                  <a:pt x="76105" y="229410"/>
                </a:lnTo>
                <a:close/>
                <a:moveTo>
                  <a:pt x="113833" y="262404"/>
                </a:moveTo>
                <a:lnTo>
                  <a:pt x="113833" y="248460"/>
                </a:lnTo>
                <a:lnTo>
                  <a:pt x="199558" y="248460"/>
                </a:lnTo>
                <a:lnTo>
                  <a:pt x="199558" y="262404"/>
                </a:lnTo>
                <a:lnTo>
                  <a:pt x="177651" y="277035"/>
                </a:lnTo>
                <a:lnTo>
                  <a:pt x="135741" y="277035"/>
                </a:lnTo>
                <a:close/>
                <a:moveTo>
                  <a:pt x="142075" y="296085"/>
                </a:moveTo>
                <a:lnTo>
                  <a:pt x="171317" y="296085"/>
                </a:lnTo>
                <a:lnTo>
                  <a:pt x="180165" y="543735"/>
                </a:lnTo>
                <a:lnTo>
                  <a:pt x="133226" y="543735"/>
                </a:lnTo>
                <a:close/>
                <a:moveTo>
                  <a:pt x="113833" y="576253"/>
                </a:moveTo>
                <a:lnTo>
                  <a:pt x="127302" y="562785"/>
                </a:lnTo>
                <a:lnTo>
                  <a:pt x="186090" y="562785"/>
                </a:lnTo>
                <a:lnTo>
                  <a:pt x="199558" y="576253"/>
                </a:lnTo>
                <a:lnTo>
                  <a:pt x="199558" y="591360"/>
                </a:lnTo>
                <a:lnTo>
                  <a:pt x="113833" y="591360"/>
                </a:lnTo>
                <a:close/>
                <a:moveTo>
                  <a:pt x="57150" y="610410"/>
                </a:moveTo>
                <a:lnTo>
                  <a:pt x="742483" y="610410"/>
                </a:lnTo>
                <a:lnTo>
                  <a:pt x="742483" y="647614"/>
                </a:lnTo>
                <a:lnTo>
                  <a:pt x="57150" y="647614"/>
                </a:lnTo>
                <a:close/>
                <a:moveTo>
                  <a:pt x="780583" y="705060"/>
                </a:moveTo>
                <a:lnTo>
                  <a:pt x="19069" y="705060"/>
                </a:lnTo>
                <a:lnTo>
                  <a:pt x="19069" y="666960"/>
                </a:lnTo>
                <a:lnTo>
                  <a:pt x="780583" y="66696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solidFill>
              <a:schemeClr val="accent6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3466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sz="quarter" idx="10"/>
          </p:nvPr>
        </p:nvSpPr>
        <p:spPr>
          <a:xfrm>
            <a:off x="495301" y="3313219"/>
            <a:ext cx="8509362" cy="1311128"/>
          </a:xfrm>
        </p:spPr>
        <p:txBody>
          <a:bodyPr/>
          <a:lstStyle/>
          <a:p>
            <a:r>
              <a:rPr lang="sk-SK" sz="4400" b="1" i="1" dirty="0">
                <a:solidFill>
                  <a:schemeClr val="accent1"/>
                </a:solidFill>
              </a:rPr>
              <a:t>2.</a:t>
            </a:r>
            <a:r>
              <a:rPr lang="sk-SK" sz="4400" b="1" i="1" dirty="0"/>
              <a:t>Categorization of </a:t>
            </a:r>
            <a:r>
              <a:rPr lang="sk-SK" sz="4400" b="1" i="1" dirty="0" err="1"/>
              <a:t>methane</a:t>
            </a:r>
            <a:r>
              <a:rPr lang="sk-SK" sz="4400" b="1" i="1" dirty="0"/>
              <a:t> </a:t>
            </a:r>
            <a:r>
              <a:rPr lang="sk-SK" sz="4400" b="1" i="1" dirty="0" err="1"/>
              <a:t>emissions</a:t>
            </a:r>
            <a:endParaRPr lang="sk-SK" sz="4400" b="1" i="1" dirty="0"/>
          </a:p>
        </p:txBody>
      </p:sp>
    </p:spTree>
    <p:extLst>
      <p:ext uri="{BB962C8B-B14F-4D97-AF65-F5344CB8AC3E}">
        <p14:creationId xmlns:p14="http://schemas.microsoft.com/office/powerpoint/2010/main" val="188438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/>
          <p:cNvSpPr>
            <a:spLocks noGrp="1"/>
          </p:cNvSpPr>
          <p:nvPr>
            <p:ph type="body" sz="quarter" idx="13"/>
          </p:nvPr>
        </p:nvSpPr>
        <p:spPr>
          <a:xfrm>
            <a:off x="523680" y="2552331"/>
            <a:ext cx="7685054" cy="2689904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sk-SK" sz="2000" b="1" dirty="0" err="1"/>
              <a:t>Operational</a:t>
            </a:r>
            <a:r>
              <a:rPr lang="sk-SK" sz="2000" b="1" dirty="0"/>
              <a:t> </a:t>
            </a:r>
            <a:r>
              <a:rPr lang="sk-SK" sz="2000" b="1" dirty="0" err="1"/>
              <a:t>emissions</a:t>
            </a:r>
            <a:endParaRPr lang="sk-SK" sz="2000" b="1" dirty="0"/>
          </a:p>
          <a:p>
            <a:pPr>
              <a:lnSpc>
                <a:spcPct val="200000"/>
              </a:lnSpc>
            </a:pPr>
            <a:r>
              <a:rPr lang="sk-SK" sz="2000" b="1" dirty="0" err="1"/>
              <a:t>Fugitive</a:t>
            </a:r>
            <a:r>
              <a:rPr lang="sk-SK" sz="2000" b="1" dirty="0"/>
              <a:t> </a:t>
            </a:r>
            <a:r>
              <a:rPr lang="sk-SK" sz="2000" b="1" dirty="0" err="1"/>
              <a:t>emissions</a:t>
            </a:r>
            <a:endParaRPr lang="sk-SK" sz="2000" b="1" dirty="0"/>
          </a:p>
          <a:p>
            <a:pPr>
              <a:lnSpc>
                <a:spcPct val="200000"/>
              </a:lnSpc>
            </a:pPr>
            <a:r>
              <a:rPr lang="sk-SK" sz="2000" dirty="0" err="1"/>
              <a:t>Emissions</a:t>
            </a:r>
            <a:r>
              <a:rPr lang="sk-SK" sz="2000" dirty="0"/>
              <a:t> </a:t>
            </a:r>
            <a:r>
              <a:rPr lang="sk-SK" sz="2000" dirty="0" err="1"/>
              <a:t>during</a:t>
            </a:r>
            <a:r>
              <a:rPr lang="sk-SK" sz="2000" dirty="0"/>
              <a:t> </a:t>
            </a:r>
            <a:r>
              <a:rPr lang="sk-SK" sz="2000" dirty="0" err="1"/>
              <a:t>safety</a:t>
            </a:r>
            <a:r>
              <a:rPr lang="sk-SK" sz="2000" dirty="0"/>
              <a:t> </a:t>
            </a:r>
            <a:r>
              <a:rPr lang="sk-SK" sz="2000" dirty="0" err="1"/>
              <a:t>depressurization</a:t>
            </a:r>
            <a:endParaRPr lang="sk-SK" sz="2000" dirty="0"/>
          </a:p>
          <a:p>
            <a:pPr>
              <a:lnSpc>
                <a:spcPct val="200000"/>
              </a:lnSpc>
            </a:pPr>
            <a:r>
              <a:rPr lang="en-US" sz="2000" dirty="0"/>
              <a:t>Methane emissions from Incomplete combustion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8"/>
          </p:nvPr>
        </p:nvSpPr>
        <p:spPr>
          <a:xfrm>
            <a:off x="-6" y="490538"/>
            <a:ext cx="8428038" cy="1062920"/>
          </a:xfrm>
        </p:spPr>
        <p:txBody>
          <a:bodyPr/>
          <a:lstStyle/>
          <a:p>
            <a:r>
              <a:rPr lang="en-US" dirty="0"/>
              <a:t>Categorization of methane emissions by source</a:t>
            </a:r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A481DF3A-BB9A-6A4E-BAD2-0965DCA558EC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6</a:t>
            </a:fld>
            <a:endParaRPr lang="cs-CZ" dirty="0"/>
          </a:p>
        </p:txBody>
      </p:sp>
      <p:pic>
        <p:nvPicPr>
          <p:cNvPr id="6" name="Picture 5" descr="A picture containing weapon&#10;&#10;Description automatically generated">
            <a:extLst>
              <a:ext uri="{FF2B5EF4-FFF2-40B4-BE49-F238E27FC236}">
                <a16:creationId xmlns:a16="http://schemas.microsoft.com/office/drawing/2014/main" id="{05D69352-B871-46A0-A3CC-D368083A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06"/>
          <a:stretch/>
        </p:blipFill>
        <p:spPr>
          <a:xfrm>
            <a:off x="5814597" y="1668176"/>
            <a:ext cx="2676260" cy="2437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A picture containing outdoor, jungle gym, blue, outdoor object&#10;&#10;Description automatically generated">
            <a:extLst>
              <a:ext uri="{FF2B5EF4-FFF2-40B4-BE49-F238E27FC236}">
                <a16:creationId xmlns:a16="http://schemas.microsoft.com/office/drawing/2014/main" id="{8E72C793-F902-4CF1-AF47-DB1EF284C7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8" t="24602" r="48540" b="26879"/>
          <a:stretch/>
        </p:blipFill>
        <p:spPr>
          <a:xfrm>
            <a:off x="6974046" y="3436486"/>
            <a:ext cx="1857748" cy="2512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25350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sz="quarter" idx="18"/>
          </p:nvPr>
        </p:nvSpPr>
        <p:spPr>
          <a:xfrm>
            <a:off x="0" y="490538"/>
            <a:ext cx="8428038" cy="785921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dirty="0"/>
              <a:t>Emissions with potential for reduction</a:t>
            </a:r>
            <a:endParaRPr lang="sk-SK" sz="140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 dirty="0"/>
              <a:t>| </a:t>
            </a:r>
            <a:fld id="{2363F63A-EE01-7946-90BE-666E333689FE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7</a:t>
            </a:fld>
            <a:endParaRPr lang="cs-CZ" dirty="0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F246A7E1-782B-40A7-B30B-B694AA339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0759"/>
            <a:ext cx="9142192" cy="463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92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sz="quarter" idx="10"/>
          </p:nvPr>
        </p:nvSpPr>
        <p:spPr>
          <a:xfrm>
            <a:off x="601663" y="3313220"/>
            <a:ext cx="8208962" cy="1311128"/>
          </a:xfrm>
        </p:spPr>
        <p:txBody>
          <a:bodyPr/>
          <a:lstStyle/>
          <a:p>
            <a:r>
              <a:rPr lang="sk-SK" sz="4400" b="1" i="1" dirty="0">
                <a:solidFill>
                  <a:schemeClr val="accent1"/>
                </a:solidFill>
              </a:rPr>
              <a:t>3. </a:t>
            </a:r>
            <a:r>
              <a:rPr lang="sk-SK" sz="4400" b="1" i="1" dirty="0"/>
              <a:t>M</a:t>
            </a:r>
            <a:r>
              <a:rPr lang="en-US" sz="4400" b="1" i="1" dirty="0" err="1"/>
              <a:t>ethods</a:t>
            </a:r>
            <a:r>
              <a:rPr lang="en-US" sz="4400" b="1" i="1" dirty="0"/>
              <a:t> of reducing emissions in </a:t>
            </a:r>
            <a:r>
              <a:rPr lang="en-US" sz="4400" b="1" i="1" dirty="0" err="1"/>
              <a:t>Nafta</a:t>
            </a:r>
            <a:endParaRPr lang="sk-SK" sz="4400" b="1" i="1" dirty="0"/>
          </a:p>
        </p:txBody>
      </p:sp>
    </p:spTree>
    <p:extLst>
      <p:ext uri="{BB962C8B-B14F-4D97-AF65-F5344CB8AC3E}">
        <p14:creationId xmlns:p14="http://schemas.microsoft.com/office/powerpoint/2010/main" val="2248850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/>
          <p:cNvSpPr>
            <a:spLocks noGrp="1"/>
          </p:cNvSpPr>
          <p:nvPr>
            <p:ph type="body" sz="quarter" idx="13"/>
          </p:nvPr>
        </p:nvSpPr>
        <p:spPr>
          <a:xfrm>
            <a:off x="742954" y="1335232"/>
            <a:ext cx="7685078" cy="2321476"/>
          </a:xfrm>
        </p:spPr>
        <p:txBody>
          <a:bodyPr/>
          <a:lstStyle/>
          <a:p>
            <a:pPr marL="200025" indent="-200025" algn="just">
              <a:lnSpc>
                <a:spcPct val="150000"/>
              </a:lnSpc>
              <a:spcBef>
                <a:spcPts val="0"/>
              </a:spcBef>
            </a:pPr>
            <a:r>
              <a:rPr lang="en-US" sz="2000" dirty="0"/>
              <a:t>Capture and recompression of natural gas emissions at TKG1-3 </a:t>
            </a:r>
            <a:endParaRPr lang="sk-SK" sz="2000" dirty="0"/>
          </a:p>
          <a:p>
            <a:pPr marL="200025" indent="-200025" algn="just">
              <a:lnSpc>
                <a:spcPct val="150000"/>
              </a:lnSpc>
              <a:spcBef>
                <a:spcPts val="0"/>
              </a:spcBef>
            </a:pPr>
            <a:r>
              <a:rPr lang="en-US" sz="2000" dirty="0"/>
              <a:t>Source of compressor emissions: </a:t>
            </a:r>
          </a:p>
          <a:p>
            <a:pPr marL="657225" lvl="1" indent="-200025" algn="just">
              <a:lnSpc>
                <a:spcPct val="150000"/>
              </a:lnSpc>
              <a:spcBef>
                <a:spcPts val="0"/>
              </a:spcBef>
            </a:pPr>
            <a:r>
              <a:rPr lang="en-US" sz="1800" dirty="0"/>
              <a:t>Purging of the compressor with natural gas at start-up </a:t>
            </a:r>
          </a:p>
          <a:p>
            <a:pPr marL="657225" lvl="1" indent="-200025" algn="just">
              <a:lnSpc>
                <a:spcPct val="150000"/>
              </a:lnSpc>
              <a:spcBef>
                <a:spcPts val="0"/>
              </a:spcBef>
            </a:pPr>
            <a:r>
              <a:rPr lang="en-US" sz="1800" dirty="0"/>
              <a:t>Venting gas leaks from compressor gas dry seals</a:t>
            </a:r>
          </a:p>
          <a:p>
            <a:pPr marL="657225" lvl="1" indent="-200025" algn="just">
              <a:lnSpc>
                <a:spcPct val="150000"/>
              </a:lnSpc>
              <a:spcBef>
                <a:spcPts val="0"/>
              </a:spcBef>
            </a:pPr>
            <a:r>
              <a:rPr lang="en-US" sz="1800" dirty="0"/>
              <a:t>Depressurization of the compressor when it is shut down</a:t>
            </a:r>
          </a:p>
          <a:p>
            <a:pPr marL="657225" lvl="1" indent="-200025" algn="just">
              <a:spcBef>
                <a:spcPts val="0"/>
              </a:spcBef>
            </a:pPr>
            <a:endParaRPr lang="sk-SK" dirty="0"/>
          </a:p>
          <a:p>
            <a:pPr marL="200025" indent="-200025" algn="just">
              <a:spcBef>
                <a:spcPts val="0"/>
              </a:spcBef>
            </a:pPr>
            <a:endParaRPr lang="sk-SK" sz="1200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8"/>
          </p:nvPr>
        </p:nvSpPr>
        <p:spPr>
          <a:xfrm>
            <a:off x="-6" y="490538"/>
            <a:ext cx="8428038" cy="785921"/>
          </a:xfrm>
        </p:spPr>
        <p:txBody>
          <a:bodyPr/>
          <a:lstStyle/>
          <a:p>
            <a:r>
              <a:rPr lang="en-US" dirty="0"/>
              <a:t>1. Projects to reduce operational emissions </a:t>
            </a:r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 dirty="0"/>
              <a:t>| </a:t>
            </a:r>
            <a:fld id="{A481DF3A-BB9A-6A4E-BAD2-0965DCA558EC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9</a:t>
            </a:fld>
            <a:endParaRPr lang="cs-CZ" dirty="0"/>
          </a:p>
        </p:txBody>
      </p:sp>
      <p:pic>
        <p:nvPicPr>
          <p:cNvPr id="8" name="Obrázok 5" descr="Obrázok, na ktorom je budova, štadión&#10;&#10;Automaticky generovaný popis">
            <a:extLst>
              <a:ext uri="{FF2B5EF4-FFF2-40B4-BE49-F238E27FC236}">
                <a16:creationId xmlns:a16="http://schemas.microsoft.com/office/drawing/2014/main" id="{DA1653C4-E741-4859-A018-5C7B0E1118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4" t="27683" r="27650" b="49163"/>
          <a:stretch/>
        </p:blipFill>
        <p:spPr>
          <a:xfrm>
            <a:off x="0" y="3656707"/>
            <a:ext cx="9144000" cy="2482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</p:spPr>
      </p:pic>
      <p:sp>
        <p:nvSpPr>
          <p:cNvPr id="9" name="BlokTextu 10">
            <a:extLst>
              <a:ext uri="{FF2B5EF4-FFF2-40B4-BE49-F238E27FC236}">
                <a16:creationId xmlns:a16="http://schemas.microsoft.com/office/drawing/2014/main" id="{DC762B8B-2016-4D9B-854A-F08D5933BCDC}"/>
              </a:ext>
            </a:extLst>
          </p:cNvPr>
          <p:cNvSpPr txBox="1"/>
          <p:nvPr/>
        </p:nvSpPr>
        <p:spPr>
          <a:xfrm>
            <a:off x="3308845" y="4130976"/>
            <a:ext cx="1263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TKG1</a:t>
            </a:r>
            <a:endParaRPr lang="sk-SK" b="1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387A6AD4-49AF-468E-9E2E-73EAD8B50211}"/>
              </a:ext>
            </a:extLst>
          </p:cNvPr>
          <p:cNvSpPr txBox="1"/>
          <p:nvPr/>
        </p:nvSpPr>
        <p:spPr>
          <a:xfrm>
            <a:off x="4468552" y="4592641"/>
            <a:ext cx="1139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TKG2</a:t>
            </a:r>
            <a:endParaRPr lang="sk-SK" b="1" dirty="0"/>
          </a:p>
        </p:txBody>
      </p:sp>
      <p:sp>
        <p:nvSpPr>
          <p:cNvPr id="11" name="BlokTextu 7">
            <a:extLst>
              <a:ext uri="{FF2B5EF4-FFF2-40B4-BE49-F238E27FC236}">
                <a16:creationId xmlns:a16="http://schemas.microsoft.com/office/drawing/2014/main" id="{BEC06F42-ED4F-48E8-80D6-18FA308E8B87}"/>
              </a:ext>
            </a:extLst>
          </p:cNvPr>
          <p:cNvSpPr txBox="1"/>
          <p:nvPr/>
        </p:nvSpPr>
        <p:spPr>
          <a:xfrm>
            <a:off x="5773410" y="5054306"/>
            <a:ext cx="103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TKG3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42128997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1">
      <a:dk1>
        <a:srgbClr val="151515"/>
      </a:dk1>
      <a:lt1>
        <a:srgbClr val="FFFFFF"/>
      </a:lt1>
      <a:dk2>
        <a:srgbClr val="AEABAB"/>
      </a:dk2>
      <a:lt2>
        <a:srgbClr val="FFFFFF"/>
      </a:lt2>
      <a:accent1>
        <a:srgbClr val="72BF44"/>
      </a:accent1>
      <a:accent2>
        <a:srgbClr val="D8D8D8"/>
      </a:accent2>
      <a:accent3>
        <a:srgbClr val="72BF44"/>
      </a:accent3>
      <a:accent4>
        <a:srgbClr val="FFFFF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3" id="{A94E8DA4-03CF-9B44-B572-A5CFCA44A832}" vid="{6C5CDE86-8275-AC46-B439-86EB13768A3D}"/>
    </a:ext>
  </a:extLst>
</a:theme>
</file>

<file path=ppt/theme/theme2.xml><?xml version="1.0" encoding="utf-8"?>
<a:theme xmlns:a="http://schemas.openxmlformats.org/drawingml/2006/main" name="1_Motiv Office">
  <a:themeElements>
    <a:clrScheme name="Vlastní 1">
      <a:dk1>
        <a:srgbClr val="151515"/>
      </a:dk1>
      <a:lt1>
        <a:srgbClr val="FFFFFF"/>
      </a:lt1>
      <a:dk2>
        <a:srgbClr val="AEABAB"/>
      </a:dk2>
      <a:lt2>
        <a:srgbClr val="FFFFFF"/>
      </a:lt2>
      <a:accent1>
        <a:srgbClr val="72BF44"/>
      </a:accent1>
      <a:accent2>
        <a:srgbClr val="D8D8D8"/>
      </a:accent2>
      <a:accent3>
        <a:srgbClr val="72BF44"/>
      </a:accent3>
      <a:accent4>
        <a:srgbClr val="FFFFF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87D4D30F-3AEC-2344-A6C2-EC0749A9279A}" vid="{1A3E6CAD-4CB4-754E-B232-E5B323254C4B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template_prezentacia_nafta_new2</Template>
  <TotalTime>6602</TotalTime>
  <Words>796</Words>
  <Application>Microsoft Office PowerPoint</Application>
  <PresentationFormat>Prezentácia na obrazovke (4:3)</PresentationFormat>
  <Paragraphs>177</Paragraphs>
  <Slides>21</Slides>
  <Notes>10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Calibri</vt:lpstr>
      <vt:lpstr>Courier New</vt:lpstr>
      <vt:lpstr>Times New Roman</vt:lpstr>
      <vt:lpstr>Wingdings</vt:lpstr>
      <vt:lpstr>Motiv Office</vt:lpstr>
      <vt:lpstr>1_Motiv Office</vt:lpstr>
      <vt:lpstr>Tackling methane emissions in UGS Division in Nafta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Measurement of concentration CH4 with laser beam on the target  + measurement on long distance + measurement speed + real time data  - measurement only in  ppmm - exact source of leakage - necessary reflection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THANK YOU</vt:lpstr>
    </vt:vector>
  </TitlesOfParts>
  <Company>NAFTA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Turanská Lenka</dc:creator>
  <cp:lastModifiedBy>Bocmanová Petra</cp:lastModifiedBy>
  <cp:revision>401</cp:revision>
  <cp:lastPrinted>2019-11-20T11:43:55Z</cp:lastPrinted>
  <dcterms:created xsi:type="dcterms:W3CDTF">2017-10-24T07:48:38Z</dcterms:created>
  <dcterms:modified xsi:type="dcterms:W3CDTF">2022-11-11T09:54:54Z</dcterms:modified>
</cp:coreProperties>
</file>