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58" r:id="rId16"/>
  </p:sldIdLst>
  <p:sldSz cx="12192000" cy="6858000"/>
  <p:notesSz cx="9866313" cy="673576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7AA01-593A-454F-8E4F-270FF64BD968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EA9B-8424-4637-9B44-5C6DE0A53D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5436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252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0799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8450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585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5455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83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7173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2651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42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7038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781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1F25-CB78-4487-B5B2-55404D3C467F}" type="datetimeFigureOut">
              <a:rPr lang="sk-SK" smtClean="0"/>
              <a:pPr/>
              <a:t>4. 10. 2022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351A-1203-4D97-A66F-841A9FE884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53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07667" y="6209969"/>
            <a:ext cx="839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Richard Kvasňovský, Slovak Gas and Oil Association (SGOA)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8" y="-86264"/>
            <a:ext cx="12345358" cy="694426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970" y="4123426"/>
            <a:ext cx="4326266" cy="242656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277373" y="2138187"/>
            <a:ext cx="9411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noProof="1" smtClean="0"/>
              <a:t> </a:t>
            </a:r>
            <a:r>
              <a:rPr lang="sk-SK" sz="2400" noProof="1" smtClean="0"/>
              <a:t>Slovak aid to solving of Russian - Ukrainian crisis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Exit point Budince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The overall capacity 42 mil m3/daily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Ukraine – second biggest export gas market for Slovakia after Austria</a:t>
            </a:r>
          </a:p>
        </p:txBody>
      </p:sp>
      <p:sp>
        <p:nvSpPr>
          <p:cNvPr id="5" name="Obdĺžnik 4"/>
          <p:cNvSpPr/>
          <p:nvPr/>
        </p:nvSpPr>
        <p:spPr>
          <a:xfrm>
            <a:off x="577970" y="707367"/>
            <a:ext cx="8566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noProof="1" smtClean="0"/>
              <a:t>Helping Ukraine Reverse Flow SK – UA 2014</a:t>
            </a:r>
            <a:endParaRPr lang="sk-SK" sz="3200" b="1" noProof="1"/>
          </a:p>
        </p:txBody>
      </p:sp>
    </p:spTree>
    <p:extLst>
      <p:ext uri="{BB962C8B-B14F-4D97-AF65-F5344CB8AC3E}">
        <p14:creationId xmlns="" xmlns:p14="http://schemas.microsoft.com/office/powerpoint/2010/main" val="33549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" y="25880"/>
            <a:ext cx="12145991" cy="683212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86" y="1500995"/>
            <a:ext cx="7124328" cy="490033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707365" y="681486"/>
            <a:ext cx="4356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sk-SK" sz="3200" b="1" noProof="1" smtClean="0"/>
              <a:t>EASTRING – Main facts</a:t>
            </a:r>
          </a:p>
        </p:txBody>
      </p:sp>
      <p:sp>
        <p:nvSpPr>
          <p:cNvPr id="5" name="Obdĺžnik 4"/>
          <p:cNvSpPr/>
          <p:nvPr/>
        </p:nvSpPr>
        <p:spPr>
          <a:xfrm>
            <a:off x="7689678" y="1887668"/>
            <a:ext cx="41975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sk-SK" sz="2000" noProof="1" smtClean="0"/>
              <a:t>Capacity: up to 40 bcm/year</a:t>
            </a:r>
            <a:br>
              <a:rPr lang="sk-SK" sz="2000" noProof="1" smtClean="0"/>
            </a:br>
            <a:r>
              <a:rPr lang="sk-SK" sz="1200" noProof="1" smtClean="0"/>
              <a:t/>
            </a:r>
            <a:br>
              <a:rPr lang="sk-SK" sz="1200" noProof="1" smtClean="0"/>
            </a:br>
            <a:r>
              <a:rPr lang="sk-SK" sz="2000" noProof="1" smtClean="0"/>
              <a:t>Length of pipeline: 832 – 1,015 km</a:t>
            </a:r>
            <a:br>
              <a:rPr lang="sk-SK" sz="2000" noProof="1" smtClean="0"/>
            </a:br>
            <a:r>
              <a:rPr lang="sk-SK" sz="1200" noProof="1" smtClean="0"/>
              <a:t/>
            </a:r>
            <a:br>
              <a:rPr lang="sk-SK" sz="1200" noProof="1" smtClean="0"/>
            </a:br>
            <a:r>
              <a:rPr lang="sk-SK" sz="2000" noProof="1" smtClean="0"/>
              <a:t>Expected costs: 1,850 – 2,205 bil. EUR</a:t>
            </a:r>
            <a:br>
              <a:rPr lang="sk-SK" sz="2000" noProof="1" smtClean="0"/>
            </a:br>
            <a:r>
              <a:rPr lang="sk-SK" sz="1200" noProof="1" smtClean="0"/>
              <a:t/>
            </a:r>
            <a:br>
              <a:rPr lang="sk-SK" sz="1200" noProof="1" smtClean="0"/>
            </a:br>
            <a:r>
              <a:rPr lang="sk-SK" sz="2000" noProof="1" smtClean="0"/>
              <a:t>Current status: on hold, waiting for potential consumers, route for a higher demand for gas in Southeastern Europe or route for the gas from new fields in Mediterranean or Black Sea</a:t>
            </a:r>
            <a:endParaRPr lang="sk-SK" sz="2000" noProof="1"/>
          </a:p>
        </p:txBody>
      </p:sp>
    </p:spTree>
    <p:extLst>
      <p:ext uri="{BB962C8B-B14F-4D97-AF65-F5344CB8AC3E}">
        <p14:creationId xmlns="" xmlns:p14="http://schemas.microsoft.com/office/powerpoint/2010/main" val="20716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24" y="-38111"/>
            <a:ext cx="12258134" cy="68952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795" y="2146069"/>
            <a:ext cx="7552043" cy="413396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3" y="5919627"/>
            <a:ext cx="12806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12474" y="517585"/>
            <a:ext cx="7996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Slovak </a:t>
            </a:r>
            <a:r>
              <a:rPr lang="en-GB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DSO</a:t>
            </a:r>
          </a:p>
        </p:txBody>
      </p:sp>
      <p:sp>
        <p:nvSpPr>
          <p:cNvPr id="6" name="Obdĺžnik 5"/>
          <p:cNvSpPr/>
          <p:nvPr/>
        </p:nvSpPr>
        <p:spPr>
          <a:xfrm>
            <a:off x="888521" y="1224951"/>
            <a:ext cx="103344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Slovakia, there are 34,525 kilometres of distribution pipelines leading to 77 % of towns and villages, in which 94 % of the population lives,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 smtClean="0"/>
              <a:t>within Europe</a:t>
            </a:r>
            <a:r>
              <a:rPr lang="en-GB" sz="2000" b="1" dirty="0" smtClean="0"/>
              <a:t>  </a:t>
            </a:r>
            <a:r>
              <a:rPr lang="en-GB" sz="2000" dirty="0" smtClean="0"/>
              <a:t>only in the Netherlands is gas penetration higher.</a:t>
            </a:r>
            <a:r>
              <a:rPr lang="sk-SK" sz="2000" smtClean="0"/>
              <a:t> </a:t>
            </a:r>
            <a:r>
              <a:rPr kumimoji="0" lang="en-GB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Number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 1,518,019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end consumers are connected to the gas grid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6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" y="25880"/>
            <a:ext cx="12145991" cy="683212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500332" y="552091"/>
            <a:ext cx="11309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</a:rPr>
              <a:t>Slovakia has achieved one of the larges reductions in greenhouse gas emissions within the EU since 1990</a:t>
            </a:r>
            <a:r>
              <a:rPr lang="sk-SK" sz="3200" b="1" smtClean="0">
                <a:solidFill>
                  <a:srgbClr val="000000"/>
                </a:solidFill>
              </a:rPr>
              <a:t> in Energy sector</a:t>
            </a:r>
            <a:endParaRPr lang="sk-SK" sz="3200" b="1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712" y="2136221"/>
            <a:ext cx="7513274" cy="429250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031521" y="1951555"/>
            <a:ext cx="41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Evolution of CO2 emissions since 1990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 rot="10800000" flipH="1" flipV="1">
            <a:off x="6956874" y="6304716"/>
            <a:ext cx="2247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eurostat</a:t>
            </a:r>
            <a:endParaRPr lang="sk-SK" sz="1200" dirty="0"/>
          </a:p>
        </p:txBody>
      </p:sp>
    </p:spTree>
    <p:extLst>
      <p:ext uri="{BB962C8B-B14F-4D97-AF65-F5344CB8AC3E}">
        <p14:creationId xmlns="" xmlns:p14="http://schemas.microsoft.com/office/powerpoint/2010/main" val="28992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629728" y="586597"/>
            <a:ext cx="10308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</a:rPr>
              <a:t>Slovakia</a:t>
            </a:r>
            <a:r>
              <a:rPr lang="sk-SK" sz="3200" b="1" smtClean="0">
                <a:solidFill>
                  <a:srgbClr val="000000"/>
                </a:solidFill>
              </a:rPr>
              <a:t>´s</a:t>
            </a:r>
            <a:r>
              <a:rPr lang="en-US" sz="3200" b="1" smtClean="0">
                <a:solidFill>
                  <a:srgbClr val="000000"/>
                </a:solidFill>
              </a:rPr>
              <a:t> energy sector has one of the best emission profiles within the EU</a:t>
            </a:r>
            <a:endParaRPr lang="sk-SK" sz="3200" b="1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85" y="1559938"/>
            <a:ext cx="7530638" cy="5074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7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47" y="473999"/>
            <a:ext cx="8298611" cy="6129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52091" y="655608"/>
            <a:ext cx="1015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SLOVAK NATURAL GAS MARKET      KEY FIGURES</a:t>
            </a:r>
            <a:endParaRPr lang="sk-SK" sz="3200" b="1" u="sng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091" y="1558734"/>
            <a:ext cx="8708198" cy="4637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0" y="621953"/>
            <a:ext cx="8029723" cy="5987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8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065" y="623848"/>
            <a:ext cx="7419475" cy="431634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62309" y="5184476"/>
            <a:ext cx="86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19th March 1856</a:t>
            </a:r>
            <a:r>
              <a:rPr lang="sk-SK" sz="2800" b="1" dirty="0" smtClean="0"/>
              <a:t> - </a:t>
            </a:r>
            <a:r>
              <a:rPr lang="en-GB" sz="2800" dirty="0" smtClean="0"/>
              <a:t> 209 gas lamps were lit in </a:t>
            </a:r>
            <a:r>
              <a:rPr lang="de-DE" sz="2800" noProof="1" smtClean="0"/>
              <a:t>Pressburg</a:t>
            </a:r>
            <a:r>
              <a:rPr lang="sk-SK" sz="2800" dirty="0" smtClean="0"/>
              <a:t> </a:t>
            </a:r>
            <a:r>
              <a:rPr lang="en-GB" sz="2800" dirty="0" smtClean="0"/>
              <a:t>/</a:t>
            </a:r>
            <a:r>
              <a:rPr lang="sk-SK" sz="2800" dirty="0" smtClean="0"/>
              <a:t> </a:t>
            </a:r>
            <a:r>
              <a:rPr lang="en-GB" sz="2800" noProof="1" smtClean="0"/>
              <a:t>Pozsony</a:t>
            </a:r>
            <a:r>
              <a:rPr lang="en-GB" sz="2800" dirty="0" smtClean="0"/>
              <a:t> (Bratislava). This day is recognised as the beginning of the Gas industry in Slovakia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31752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0"/>
            <a:ext cx="12312770" cy="692593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362309" y="595223"/>
            <a:ext cx="10627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Slovakia is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Arial" pitchFamily="34" charset="0"/>
                <a:cs typeface="Arial" pitchFamily="34" charset="0"/>
              </a:rPr>
              <a:t>important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transport corridor of Russian natural </a:t>
            </a:r>
            <a:r>
              <a:rPr lang="en-US" sz="3200" b="1" dirty="0" smtClean="0"/>
              <a:t>gas and oil to Europe</a:t>
            </a:r>
            <a:endParaRPr lang="en-US" sz="3200" b="1" dirty="0"/>
          </a:p>
        </p:txBody>
      </p:sp>
      <p:sp>
        <p:nvSpPr>
          <p:cNvPr id="3" name="Obdĺžnik 2"/>
          <p:cNvSpPr/>
          <p:nvPr/>
        </p:nvSpPr>
        <p:spPr>
          <a:xfrm>
            <a:off x="362309" y="5080956"/>
            <a:ext cx="9592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History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sk-SK" noProof="1" smtClean="0"/>
              <a:t>1962   put into operation the first International crude oil transmission pipeline Friendship</a:t>
            </a:r>
          </a:p>
          <a:p>
            <a:pPr marL="285750" indent="-285750">
              <a:buFontTx/>
              <a:buChar char="-"/>
            </a:pPr>
            <a:r>
              <a:rPr lang="sk-SK" noProof="1" smtClean="0"/>
              <a:t>1967   put into operation the first International natural gas transmission pipeline Brotherhood</a:t>
            </a:r>
          </a:p>
          <a:p>
            <a:pPr marL="285750" indent="-285750">
              <a:buFontTx/>
              <a:buChar char="-"/>
            </a:pPr>
            <a:r>
              <a:rPr lang="sk-SK" noProof="1" smtClean="0"/>
              <a:t>1972   put into operation transcontinental transmission gas system (in Slovakia Eustream)</a:t>
            </a:r>
          </a:p>
          <a:p>
            <a:r>
              <a:rPr lang="sk-SK" noProof="1" smtClean="0"/>
              <a:t>                 consists of four pipelines Ø1200 mm and Ø1400mm, total transport capacity 94 bcm</a:t>
            </a:r>
            <a:endParaRPr lang="sk-SK" noProof="1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118" y="1672441"/>
            <a:ext cx="8667068" cy="3611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7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1" y="-85188"/>
            <a:ext cx="12343442" cy="694318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4" y="646982"/>
            <a:ext cx="8102646" cy="6022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03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011" cy="6896819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759789" y="1475116"/>
            <a:ext cx="9859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sk-SK" sz="2400" noProof="1" smtClean="0"/>
              <a:t>the length of pipeline 113 km (19 km Slovakia, 94km Hungary)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the overall capacity 5 bcm / year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since 2015 in the operation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successful project- second line </a:t>
            </a:r>
            <a:r>
              <a:rPr lang="en-US" sz="2400" dirty="0" smtClean="0"/>
              <a:t>of interconnector was included in the PCI </a:t>
            </a:r>
            <a:r>
              <a:rPr lang="sk-SK" sz="2400" smtClean="0"/>
              <a:t>  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</a:t>
            </a:r>
            <a:r>
              <a:rPr lang="en-US" sz="2400" smtClean="0"/>
              <a:t>projects</a:t>
            </a:r>
            <a:endParaRPr lang="en-US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26" y="3538273"/>
            <a:ext cx="6041294" cy="306141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97145" y="658566"/>
            <a:ext cx="557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/>
              <a:t>Interconnector</a:t>
            </a:r>
            <a:r>
              <a:rPr lang="sk-SK" sz="3200" b="1" dirty="0" smtClean="0"/>
              <a:t> SK - HU</a:t>
            </a:r>
            <a:endParaRPr lang="sk-SK" sz="3200" b="1" dirty="0"/>
          </a:p>
        </p:txBody>
      </p:sp>
    </p:spTree>
    <p:extLst>
      <p:ext uri="{BB962C8B-B14F-4D97-AF65-F5344CB8AC3E}">
        <p14:creationId xmlns="" xmlns:p14="http://schemas.microsoft.com/office/powerpoint/2010/main" val="38215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" y="41179"/>
            <a:ext cx="12238009" cy="688388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362975" y="1544127"/>
            <a:ext cx="9325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noProof="1" smtClean="0"/>
              <a:t> </a:t>
            </a:r>
            <a:r>
              <a:rPr lang="sk-SK" sz="2400" noProof="1" smtClean="0"/>
              <a:t>total length of 164 km (Slovakia 106 km, Poland 58 km)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total investment 534 mil. EUR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PCI project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completion 2022</a:t>
            </a:r>
          </a:p>
          <a:p>
            <a:pPr>
              <a:buFont typeface="Arial" pitchFamily="34" charset="0"/>
              <a:buChar char="•"/>
            </a:pPr>
            <a:r>
              <a:rPr lang="sk-SK" sz="2400" noProof="1" smtClean="0"/>
              <a:t> access to LNG for Slovakia and Ukraine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224951" y="603850"/>
            <a:ext cx="41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/>
              <a:t>Interconnector</a:t>
            </a:r>
            <a:r>
              <a:rPr lang="sk-SK" sz="3200" b="1" dirty="0" smtClean="0"/>
              <a:t> SK - PL</a:t>
            </a:r>
            <a:endParaRPr lang="sk-SK" sz="3200" b="1" dirty="0"/>
          </a:p>
        </p:txBody>
      </p:sp>
      <p:sp>
        <p:nvSpPr>
          <p:cNvPr id="5" name="Obdĺžnik 4"/>
          <p:cNvSpPr/>
          <p:nvPr/>
        </p:nvSpPr>
        <p:spPr>
          <a:xfrm>
            <a:off x="914399" y="4151992"/>
            <a:ext cx="9678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noProof="1" smtClean="0"/>
              <a:t> </a:t>
            </a:r>
            <a:r>
              <a:rPr lang="sk-SK" sz="2400" b="1" noProof="1" smtClean="0"/>
              <a:t>After completion - Slovakia is an excellent  example of the diversification of natural gas supply sources and their routes  with a high level of energy security</a:t>
            </a:r>
            <a:endParaRPr lang="sk-SK" sz="2400" b="1" noProof="1"/>
          </a:p>
        </p:txBody>
      </p:sp>
    </p:spTree>
    <p:extLst>
      <p:ext uri="{BB962C8B-B14F-4D97-AF65-F5344CB8AC3E}">
        <p14:creationId xmlns="" xmlns:p14="http://schemas.microsoft.com/office/powerpoint/2010/main" val="35501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372</Words>
  <Application>Microsoft Office PowerPoint</Application>
  <PresentationFormat>Vlastná</PresentationFormat>
  <Paragraphs>35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Katarina Zvadova</dc:creator>
  <cp:lastModifiedBy>Richard Kvasňovský</cp:lastModifiedBy>
  <cp:revision>16</cp:revision>
  <cp:lastPrinted>2022-10-04T08:26:26Z</cp:lastPrinted>
  <dcterms:created xsi:type="dcterms:W3CDTF">2022-10-04T06:12:35Z</dcterms:created>
  <dcterms:modified xsi:type="dcterms:W3CDTF">2022-10-04T21:00:44Z</dcterms:modified>
</cp:coreProperties>
</file>