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5"/>
    <p:sldMasterId id="2147483682" r:id="rId6"/>
    <p:sldMasterId id="2147483694" r:id="rId7"/>
    <p:sldMasterId id="2147483706" r:id="rId8"/>
    <p:sldMasterId id="2147483672" r:id="rId9"/>
  </p:sldMasterIdLst>
  <p:notesMasterIdLst>
    <p:notesMasterId r:id="rId25"/>
  </p:notesMasterIdLst>
  <p:sldIdLst>
    <p:sldId id="256" r:id="rId10"/>
    <p:sldId id="369" r:id="rId11"/>
    <p:sldId id="2147376335" r:id="rId12"/>
    <p:sldId id="2147376333" r:id="rId13"/>
    <p:sldId id="10800" r:id="rId14"/>
    <p:sldId id="2147376354" r:id="rId15"/>
    <p:sldId id="2147376355" r:id="rId16"/>
    <p:sldId id="2147376356" r:id="rId17"/>
    <p:sldId id="2147376357" r:id="rId18"/>
    <p:sldId id="2147376358" r:id="rId19"/>
    <p:sldId id="2147376359" r:id="rId20"/>
    <p:sldId id="2147376361" r:id="rId21"/>
    <p:sldId id="2147376362" r:id="rId22"/>
    <p:sldId id="2147376360" r:id="rId23"/>
    <p:sldId id="2147376363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56B794"/>
    <a:srgbClr val="54B4C2"/>
    <a:srgbClr val="59B3C3"/>
    <a:srgbClr val="55B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B15A8A-2A76-48BC-9A3D-851CFE8A47BD}" v="36" dt="2022-10-04T07:41:56.8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3" autoAdjust="0"/>
    <p:restoredTop sz="94660"/>
  </p:normalViewPr>
  <p:slideViewPr>
    <p:cSldViewPr snapToGrid="0">
      <p:cViewPr varScale="1">
        <p:scale>
          <a:sx n="86" d="100"/>
          <a:sy n="86" d="100"/>
        </p:scale>
        <p:origin x="30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GERMANN Patrick (Storengy)" userId="d50fb1d1-5821-40f0-a481-ec8b3b92c326" providerId="ADAL" clId="{F2B15A8A-2A76-48BC-9A3D-851CFE8A47BD}"/>
    <pc:docChg chg="undo custSel addSld delSld modSld">
      <pc:chgData name="EGERMANN Patrick (Storengy)" userId="d50fb1d1-5821-40f0-a481-ec8b3b92c326" providerId="ADAL" clId="{F2B15A8A-2A76-48BC-9A3D-851CFE8A47BD}" dt="2022-10-05T08:12:27.677" v="723" actId="20577"/>
      <pc:docMkLst>
        <pc:docMk/>
      </pc:docMkLst>
      <pc:sldChg chg="modSp mod">
        <pc:chgData name="EGERMANN Patrick (Storengy)" userId="d50fb1d1-5821-40f0-a481-ec8b3b92c326" providerId="ADAL" clId="{F2B15A8A-2A76-48BC-9A3D-851CFE8A47BD}" dt="2022-10-04T07:49:55.009" v="594" actId="20577"/>
        <pc:sldMkLst>
          <pc:docMk/>
          <pc:sldMk cId="2159229727" sldId="256"/>
        </pc:sldMkLst>
        <pc:spChg chg="mod">
          <ac:chgData name="EGERMANN Patrick (Storengy)" userId="d50fb1d1-5821-40f0-a481-ec8b3b92c326" providerId="ADAL" clId="{F2B15A8A-2A76-48BC-9A3D-851CFE8A47BD}" dt="2022-10-04T07:49:55.009" v="594" actId="20577"/>
          <ac:spMkLst>
            <pc:docMk/>
            <pc:sldMk cId="2159229727" sldId="256"/>
            <ac:spMk id="2" creationId="{4D6AD1AC-0E2F-30F4-B03D-0CE585863130}"/>
          </ac:spMkLst>
        </pc:spChg>
      </pc:sldChg>
      <pc:sldChg chg="del">
        <pc:chgData name="EGERMANN Patrick (Storengy)" userId="d50fb1d1-5821-40f0-a481-ec8b3b92c326" providerId="ADAL" clId="{F2B15A8A-2A76-48BC-9A3D-851CFE8A47BD}" dt="2022-10-04T07:43:11.809" v="477" actId="47"/>
        <pc:sldMkLst>
          <pc:docMk/>
          <pc:sldMk cId="759762226" sldId="257"/>
        </pc:sldMkLst>
      </pc:sldChg>
      <pc:sldChg chg="del">
        <pc:chgData name="EGERMANN Patrick (Storengy)" userId="d50fb1d1-5821-40f0-a481-ec8b3b92c326" providerId="ADAL" clId="{F2B15A8A-2A76-48BC-9A3D-851CFE8A47BD}" dt="2022-10-04T07:32:44.157" v="0" actId="47"/>
        <pc:sldMkLst>
          <pc:docMk/>
          <pc:sldMk cId="3522959476" sldId="10794"/>
        </pc:sldMkLst>
      </pc:sldChg>
      <pc:sldChg chg="modSp mod">
        <pc:chgData name="EGERMANN Patrick (Storengy)" userId="d50fb1d1-5821-40f0-a481-ec8b3b92c326" providerId="ADAL" clId="{F2B15A8A-2A76-48BC-9A3D-851CFE8A47BD}" dt="2022-10-05T05:16:34.985" v="595" actId="14100"/>
        <pc:sldMkLst>
          <pc:docMk/>
          <pc:sldMk cId="1429574493" sldId="2147376333"/>
        </pc:sldMkLst>
        <pc:spChg chg="mod">
          <ac:chgData name="EGERMANN Patrick (Storengy)" userId="d50fb1d1-5821-40f0-a481-ec8b3b92c326" providerId="ADAL" clId="{F2B15A8A-2A76-48BC-9A3D-851CFE8A47BD}" dt="2022-10-05T05:16:34.985" v="595" actId="14100"/>
          <ac:spMkLst>
            <pc:docMk/>
            <pc:sldMk cId="1429574493" sldId="2147376333"/>
            <ac:spMk id="2" creationId="{E95D8379-EFA7-41BA-9E49-475F7954ED8B}"/>
          </ac:spMkLst>
        </pc:spChg>
      </pc:sldChg>
      <pc:sldChg chg="modSp mod">
        <pc:chgData name="EGERMANN Patrick (Storengy)" userId="d50fb1d1-5821-40f0-a481-ec8b3b92c326" providerId="ADAL" clId="{F2B15A8A-2A76-48BC-9A3D-851CFE8A47BD}" dt="2022-10-05T05:17:52.991" v="617" actId="20577"/>
        <pc:sldMkLst>
          <pc:docMk/>
          <pc:sldMk cId="3860759765" sldId="2147376354"/>
        </pc:sldMkLst>
        <pc:spChg chg="mod">
          <ac:chgData name="EGERMANN Patrick (Storengy)" userId="d50fb1d1-5821-40f0-a481-ec8b3b92c326" providerId="ADAL" clId="{F2B15A8A-2A76-48BC-9A3D-851CFE8A47BD}" dt="2022-10-05T05:17:52.991" v="617" actId="20577"/>
          <ac:spMkLst>
            <pc:docMk/>
            <pc:sldMk cId="3860759765" sldId="2147376354"/>
            <ac:spMk id="3" creationId="{79CA0A76-C150-E973-368F-B644C78B7F2D}"/>
          </ac:spMkLst>
        </pc:spChg>
        <pc:spChg chg="mod">
          <ac:chgData name="EGERMANN Patrick (Storengy)" userId="d50fb1d1-5821-40f0-a481-ec8b3b92c326" providerId="ADAL" clId="{F2B15A8A-2A76-48BC-9A3D-851CFE8A47BD}" dt="2022-10-05T05:17:46.717" v="597" actId="20577"/>
          <ac:spMkLst>
            <pc:docMk/>
            <pc:sldMk cId="3860759765" sldId="2147376354"/>
            <ac:spMk id="9" creationId="{3BE79DCB-54C2-D588-A6E3-BD373E40B52C}"/>
          </ac:spMkLst>
        </pc:spChg>
      </pc:sldChg>
      <pc:sldChg chg="modSp mod">
        <pc:chgData name="EGERMANN Patrick (Storengy)" userId="d50fb1d1-5821-40f0-a481-ec8b3b92c326" providerId="ADAL" clId="{F2B15A8A-2A76-48BC-9A3D-851CFE8A47BD}" dt="2022-10-05T08:12:27.677" v="723" actId="20577"/>
        <pc:sldMkLst>
          <pc:docMk/>
          <pc:sldMk cId="1243328631" sldId="2147376355"/>
        </pc:sldMkLst>
        <pc:spChg chg="mod">
          <ac:chgData name="EGERMANN Patrick (Storengy)" userId="d50fb1d1-5821-40f0-a481-ec8b3b92c326" providerId="ADAL" clId="{F2B15A8A-2A76-48BC-9A3D-851CFE8A47BD}" dt="2022-10-05T08:12:27.677" v="723" actId="20577"/>
          <ac:spMkLst>
            <pc:docMk/>
            <pc:sldMk cId="1243328631" sldId="2147376355"/>
            <ac:spMk id="58" creationId="{88176528-9050-4765-5649-8605E66C75FC}"/>
          </ac:spMkLst>
        </pc:spChg>
      </pc:sldChg>
      <pc:sldChg chg="addSp modSp mod">
        <pc:chgData name="EGERMANN Patrick (Storengy)" userId="d50fb1d1-5821-40f0-a481-ec8b3b92c326" providerId="ADAL" clId="{F2B15A8A-2A76-48BC-9A3D-851CFE8A47BD}" dt="2022-10-05T08:08:37.456" v="721" actId="1076"/>
        <pc:sldMkLst>
          <pc:docMk/>
          <pc:sldMk cId="365064536" sldId="2147376359"/>
        </pc:sldMkLst>
        <pc:spChg chg="mod">
          <ac:chgData name="EGERMANN Patrick (Storengy)" userId="d50fb1d1-5821-40f0-a481-ec8b3b92c326" providerId="ADAL" clId="{F2B15A8A-2A76-48BC-9A3D-851CFE8A47BD}" dt="2022-10-05T08:08:26.422" v="717" actId="1076"/>
          <ac:spMkLst>
            <pc:docMk/>
            <pc:sldMk cId="365064536" sldId="2147376359"/>
            <ac:spMk id="36" creationId="{449E4DDF-5B68-F375-DAAB-E810C59F6FDF}"/>
          </ac:spMkLst>
        </pc:spChg>
        <pc:picChg chg="add mod">
          <ac:chgData name="EGERMANN Patrick (Storengy)" userId="d50fb1d1-5821-40f0-a481-ec8b3b92c326" providerId="ADAL" clId="{F2B15A8A-2A76-48BC-9A3D-851CFE8A47BD}" dt="2022-10-05T08:08:37.456" v="721" actId="1076"/>
          <ac:picMkLst>
            <pc:docMk/>
            <pc:sldMk cId="365064536" sldId="2147376359"/>
            <ac:picMk id="3" creationId="{B2B31155-795F-9C79-D95F-F8C04265B17F}"/>
          </ac:picMkLst>
        </pc:picChg>
        <pc:picChg chg="mod">
          <ac:chgData name="EGERMANN Patrick (Storengy)" userId="d50fb1d1-5821-40f0-a481-ec8b3b92c326" providerId="ADAL" clId="{F2B15A8A-2A76-48BC-9A3D-851CFE8A47BD}" dt="2022-10-05T08:08:30.492" v="719" actId="1076"/>
          <ac:picMkLst>
            <pc:docMk/>
            <pc:sldMk cId="365064536" sldId="2147376359"/>
            <ac:picMk id="27" creationId="{76BC6EDE-9247-AB86-650B-28E92B55EA02}"/>
          </ac:picMkLst>
        </pc:picChg>
        <pc:picChg chg="mod">
          <ac:chgData name="EGERMANN Patrick (Storengy)" userId="d50fb1d1-5821-40f0-a481-ec8b3b92c326" providerId="ADAL" clId="{F2B15A8A-2A76-48BC-9A3D-851CFE8A47BD}" dt="2022-10-05T08:08:28.268" v="718" actId="1076"/>
          <ac:picMkLst>
            <pc:docMk/>
            <pc:sldMk cId="365064536" sldId="2147376359"/>
            <ac:picMk id="29" creationId="{8284B8CE-090B-69C4-86FA-54A60E2FDD4A}"/>
          </ac:picMkLst>
        </pc:picChg>
        <pc:picChg chg="mod">
          <ac:chgData name="EGERMANN Patrick (Storengy)" userId="d50fb1d1-5821-40f0-a481-ec8b3b92c326" providerId="ADAL" clId="{F2B15A8A-2A76-48BC-9A3D-851CFE8A47BD}" dt="2022-10-05T08:08:13.931" v="713" actId="1076"/>
          <ac:picMkLst>
            <pc:docMk/>
            <pc:sldMk cId="365064536" sldId="2147376359"/>
            <ac:picMk id="31" creationId="{C08C182E-47E2-9A1B-4BFB-A9D5062104E5}"/>
          </ac:picMkLst>
        </pc:picChg>
      </pc:sldChg>
      <pc:sldChg chg="addSp delSp modSp mod">
        <pc:chgData name="EGERMANN Patrick (Storengy)" userId="d50fb1d1-5821-40f0-a481-ec8b3b92c326" providerId="ADAL" clId="{F2B15A8A-2A76-48BC-9A3D-851CFE8A47BD}" dt="2022-10-05T05:36:49.417" v="709" actId="478"/>
        <pc:sldMkLst>
          <pc:docMk/>
          <pc:sldMk cId="3931481870" sldId="2147376360"/>
        </pc:sldMkLst>
        <pc:spChg chg="add mod">
          <ac:chgData name="EGERMANN Patrick (Storengy)" userId="d50fb1d1-5821-40f0-a481-ec8b3b92c326" providerId="ADAL" clId="{F2B15A8A-2A76-48BC-9A3D-851CFE8A47BD}" dt="2022-10-04T07:43:47.566" v="497" actId="1076"/>
          <ac:spMkLst>
            <pc:docMk/>
            <pc:sldMk cId="3931481870" sldId="2147376360"/>
            <ac:spMk id="2" creationId="{A0BA47B0-CEAC-5C24-2202-7DAF08CCAFC7}"/>
          </ac:spMkLst>
        </pc:spChg>
        <pc:spChg chg="del">
          <ac:chgData name="EGERMANN Patrick (Storengy)" userId="d50fb1d1-5821-40f0-a481-ec8b3b92c326" providerId="ADAL" clId="{F2B15A8A-2A76-48BC-9A3D-851CFE8A47BD}" dt="2022-10-05T05:36:49.417" v="709" actId="478"/>
          <ac:spMkLst>
            <pc:docMk/>
            <pc:sldMk cId="3931481870" sldId="2147376360"/>
            <ac:spMk id="3" creationId="{9E94D94B-CA9B-0EB2-F6C4-FB2198CF4CBC}"/>
          </ac:spMkLst>
        </pc:spChg>
        <pc:spChg chg="add mod">
          <ac:chgData name="EGERMANN Patrick (Storengy)" userId="d50fb1d1-5821-40f0-a481-ec8b3b92c326" providerId="ADAL" clId="{F2B15A8A-2A76-48BC-9A3D-851CFE8A47BD}" dt="2022-10-04T07:43:36.043" v="494" actId="20577"/>
          <ac:spMkLst>
            <pc:docMk/>
            <pc:sldMk cId="3931481870" sldId="2147376360"/>
            <ac:spMk id="6" creationId="{8AE2F896-FF6A-1A5E-564B-F2FA53DEAFD6}"/>
          </ac:spMkLst>
        </pc:spChg>
        <pc:spChg chg="mod">
          <ac:chgData name="EGERMANN Patrick (Storengy)" userId="d50fb1d1-5821-40f0-a481-ec8b3b92c326" providerId="ADAL" clId="{F2B15A8A-2A76-48BC-9A3D-851CFE8A47BD}" dt="2022-10-04T07:36:28.110" v="20" actId="1076"/>
          <ac:spMkLst>
            <pc:docMk/>
            <pc:sldMk cId="3931481870" sldId="2147376360"/>
            <ac:spMk id="7" creationId="{FD97F20B-55D1-BDBC-582A-A5472F114C98}"/>
          </ac:spMkLst>
        </pc:spChg>
        <pc:spChg chg="mod">
          <ac:chgData name="EGERMANN Patrick (Storengy)" userId="d50fb1d1-5821-40f0-a481-ec8b3b92c326" providerId="ADAL" clId="{F2B15A8A-2A76-48BC-9A3D-851CFE8A47BD}" dt="2022-10-04T07:36:28.110" v="20" actId="1076"/>
          <ac:spMkLst>
            <pc:docMk/>
            <pc:sldMk cId="3931481870" sldId="2147376360"/>
            <ac:spMk id="8" creationId="{CE66051B-7D77-FF4B-62BD-9A76974F8416}"/>
          </ac:spMkLst>
        </pc:spChg>
        <pc:spChg chg="add mod">
          <ac:chgData name="EGERMANN Patrick (Storengy)" userId="d50fb1d1-5821-40f0-a481-ec8b3b92c326" providerId="ADAL" clId="{F2B15A8A-2A76-48BC-9A3D-851CFE8A47BD}" dt="2022-10-04T07:36:54.301" v="26" actId="1076"/>
          <ac:spMkLst>
            <pc:docMk/>
            <pc:sldMk cId="3931481870" sldId="2147376360"/>
            <ac:spMk id="11" creationId="{9C363FD5-83E7-F139-157C-91DDE9FBE4A5}"/>
          </ac:spMkLst>
        </pc:spChg>
        <pc:spChg chg="mod">
          <ac:chgData name="EGERMANN Patrick (Storengy)" userId="d50fb1d1-5821-40f0-a481-ec8b3b92c326" providerId="ADAL" clId="{F2B15A8A-2A76-48BC-9A3D-851CFE8A47BD}" dt="2022-10-04T07:36:19.022" v="18" actId="1076"/>
          <ac:spMkLst>
            <pc:docMk/>
            <pc:sldMk cId="3931481870" sldId="2147376360"/>
            <ac:spMk id="14" creationId="{35699CB6-46C5-EA48-DBDE-2B13DC303199}"/>
          </ac:spMkLst>
        </pc:spChg>
        <pc:spChg chg="mod">
          <ac:chgData name="EGERMANN Patrick (Storengy)" userId="d50fb1d1-5821-40f0-a481-ec8b3b92c326" providerId="ADAL" clId="{F2B15A8A-2A76-48BC-9A3D-851CFE8A47BD}" dt="2022-10-04T07:36:19.022" v="18" actId="1076"/>
          <ac:spMkLst>
            <pc:docMk/>
            <pc:sldMk cId="3931481870" sldId="2147376360"/>
            <ac:spMk id="15" creationId="{1F64DB39-5CF3-4A2F-235E-C5EF83874650}"/>
          </ac:spMkLst>
        </pc:spChg>
        <pc:spChg chg="mod">
          <ac:chgData name="EGERMANN Patrick (Storengy)" userId="d50fb1d1-5821-40f0-a481-ec8b3b92c326" providerId="ADAL" clId="{F2B15A8A-2A76-48BC-9A3D-851CFE8A47BD}" dt="2022-10-04T07:36:28.110" v="20" actId="1076"/>
          <ac:spMkLst>
            <pc:docMk/>
            <pc:sldMk cId="3931481870" sldId="2147376360"/>
            <ac:spMk id="16" creationId="{95885515-242A-B436-5747-C52807C2C6AC}"/>
          </ac:spMkLst>
        </pc:spChg>
        <pc:spChg chg="mod">
          <ac:chgData name="EGERMANN Patrick (Storengy)" userId="d50fb1d1-5821-40f0-a481-ec8b3b92c326" providerId="ADAL" clId="{F2B15A8A-2A76-48BC-9A3D-851CFE8A47BD}" dt="2022-10-04T07:36:33.024" v="21" actId="1076"/>
          <ac:spMkLst>
            <pc:docMk/>
            <pc:sldMk cId="3931481870" sldId="2147376360"/>
            <ac:spMk id="17" creationId="{B68963CA-3016-A706-5A37-D58DE533783A}"/>
          </ac:spMkLst>
        </pc:spChg>
        <pc:spChg chg="mod">
          <ac:chgData name="EGERMANN Patrick (Storengy)" userId="d50fb1d1-5821-40f0-a481-ec8b3b92c326" providerId="ADAL" clId="{F2B15A8A-2A76-48BC-9A3D-851CFE8A47BD}" dt="2022-10-04T07:36:28.110" v="20" actId="1076"/>
          <ac:spMkLst>
            <pc:docMk/>
            <pc:sldMk cId="3931481870" sldId="2147376360"/>
            <ac:spMk id="18" creationId="{F87C32DB-E06B-658D-C640-42A60CA757DB}"/>
          </ac:spMkLst>
        </pc:spChg>
        <pc:spChg chg="del mod">
          <ac:chgData name="EGERMANN Patrick (Storengy)" userId="d50fb1d1-5821-40f0-a481-ec8b3b92c326" providerId="ADAL" clId="{F2B15A8A-2A76-48BC-9A3D-851CFE8A47BD}" dt="2022-10-04T07:35:43.155" v="13" actId="478"/>
          <ac:spMkLst>
            <pc:docMk/>
            <pc:sldMk cId="3931481870" sldId="2147376360"/>
            <ac:spMk id="19" creationId="{2AE4EB01-BFB0-D129-7988-321DF3FDAF8F}"/>
          </ac:spMkLst>
        </pc:spChg>
      </pc:sldChg>
      <pc:sldChg chg="modSp mod">
        <pc:chgData name="EGERMANN Patrick (Storengy)" userId="d50fb1d1-5821-40f0-a481-ec8b3b92c326" providerId="ADAL" clId="{F2B15A8A-2A76-48BC-9A3D-851CFE8A47BD}" dt="2022-10-04T07:48:37.076" v="538" actId="20577"/>
        <pc:sldMkLst>
          <pc:docMk/>
          <pc:sldMk cId="1995324497" sldId="2147376362"/>
        </pc:sldMkLst>
        <pc:spChg chg="mod">
          <ac:chgData name="EGERMANN Patrick (Storengy)" userId="d50fb1d1-5821-40f0-a481-ec8b3b92c326" providerId="ADAL" clId="{F2B15A8A-2A76-48BC-9A3D-851CFE8A47BD}" dt="2022-10-04T07:48:37.076" v="538" actId="20577"/>
          <ac:spMkLst>
            <pc:docMk/>
            <pc:sldMk cId="1995324497" sldId="2147376362"/>
            <ac:spMk id="8" creationId="{FBF605C4-0DA5-4457-F090-3C32F6A2447A}"/>
          </ac:spMkLst>
        </pc:spChg>
      </pc:sldChg>
      <pc:sldChg chg="addSp delSp modSp add mod chgLayout">
        <pc:chgData name="EGERMANN Patrick (Storengy)" userId="d50fb1d1-5821-40f0-a481-ec8b3b92c326" providerId="ADAL" clId="{F2B15A8A-2A76-48BC-9A3D-851CFE8A47BD}" dt="2022-10-05T05:36:56.705" v="710" actId="478"/>
        <pc:sldMkLst>
          <pc:docMk/>
          <pc:sldMk cId="1916219139" sldId="2147376363"/>
        </pc:sldMkLst>
        <pc:spChg chg="add mod ord">
          <ac:chgData name="EGERMANN Patrick (Storengy)" userId="d50fb1d1-5821-40f0-a481-ec8b3b92c326" providerId="ADAL" clId="{F2B15A8A-2A76-48BC-9A3D-851CFE8A47BD}" dt="2022-10-05T05:20:27.668" v="708" actId="20577"/>
          <ac:spMkLst>
            <pc:docMk/>
            <pc:sldMk cId="1916219139" sldId="2147376363"/>
            <ac:spMk id="2" creationId="{D4D72144-15AD-9A19-8E7D-594C0018D0B0}"/>
          </ac:spMkLst>
        </pc:spChg>
        <pc:spChg chg="del mod ord">
          <ac:chgData name="EGERMANN Patrick (Storengy)" userId="d50fb1d1-5821-40f0-a481-ec8b3b92c326" providerId="ADAL" clId="{F2B15A8A-2A76-48BC-9A3D-851CFE8A47BD}" dt="2022-10-05T05:36:56.705" v="710" actId="478"/>
          <ac:spMkLst>
            <pc:docMk/>
            <pc:sldMk cId="1916219139" sldId="2147376363"/>
            <ac:spMk id="3" creationId="{9E94D94B-CA9B-0EB2-F6C4-FB2198CF4CBC}"/>
          </ac:spMkLst>
        </pc:spChg>
        <pc:spChg chg="mod ord">
          <ac:chgData name="EGERMANN Patrick (Storengy)" userId="d50fb1d1-5821-40f0-a481-ec8b3b92c326" providerId="ADAL" clId="{F2B15A8A-2A76-48BC-9A3D-851CFE8A47BD}" dt="2022-10-04T07:35:08.142" v="10" actId="20577"/>
          <ac:spMkLst>
            <pc:docMk/>
            <pc:sldMk cId="1916219139" sldId="2147376363"/>
            <ac:spMk id="4" creationId="{F8B7A4BC-42E9-FA0F-309F-34B1DD9AB626}"/>
          </ac:spMkLst>
        </pc:spChg>
        <pc:spChg chg="add mod">
          <ac:chgData name="EGERMANN Patrick (Storengy)" userId="d50fb1d1-5821-40f0-a481-ec8b3b92c326" providerId="ADAL" clId="{F2B15A8A-2A76-48BC-9A3D-851CFE8A47BD}" dt="2022-10-05T05:19:45.556" v="620" actId="1076"/>
          <ac:spMkLst>
            <pc:docMk/>
            <pc:sldMk cId="1916219139" sldId="2147376363"/>
            <ac:spMk id="6" creationId="{3FEB8018-9B04-D778-7091-0F704AFD7F3F}"/>
          </ac:spMkLst>
        </pc:spChg>
        <pc:spChg chg="del">
          <ac:chgData name="EGERMANN Patrick (Storengy)" userId="d50fb1d1-5821-40f0-a481-ec8b3b92c326" providerId="ADAL" clId="{F2B15A8A-2A76-48BC-9A3D-851CFE8A47BD}" dt="2022-10-04T07:34:45.157" v="3" actId="478"/>
          <ac:spMkLst>
            <pc:docMk/>
            <pc:sldMk cId="1916219139" sldId="2147376363"/>
            <ac:spMk id="7" creationId="{FD97F20B-55D1-BDBC-582A-A5472F114C98}"/>
          </ac:spMkLst>
        </pc:spChg>
        <pc:spChg chg="del">
          <ac:chgData name="EGERMANN Patrick (Storengy)" userId="d50fb1d1-5821-40f0-a481-ec8b3b92c326" providerId="ADAL" clId="{F2B15A8A-2A76-48BC-9A3D-851CFE8A47BD}" dt="2022-10-04T07:34:45.157" v="3" actId="478"/>
          <ac:spMkLst>
            <pc:docMk/>
            <pc:sldMk cId="1916219139" sldId="2147376363"/>
            <ac:spMk id="8" creationId="{CE66051B-7D77-FF4B-62BD-9A76974F8416}"/>
          </ac:spMkLst>
        </pc:spChg>
        <pc:spChg chg="del">
          <ac:chgData name="EGERMANN Patrick (Storengy)" userId="d50fb1d1-5821-40f0-a481-ec8b3b92c326" providerId="ADAL" clId="{F2B15A8A-2A76-48BC-9A3D-851CFE8A47BD}" dt="2022-10-04T07:34:49.790" v="4" actId="478"/>
          <ac:spMkLst>
            <pc:docMk/>
            <pc:sldMk cId="1916219139" sldId="2147376363"/>
            <ac:spMk id="9" creationId="{AEA74F59-EFE8-B983-7150-8CE1A8C679BD}"/>
          </ac:spMkLst>
        </pc:spChg>
        <pc:spChg chg="del">
          <ac:chgData name="EGERMANN Patrick (Storengy)" userId="d50fb1d1-5821-40f0-a481-ec8b3b92c326" providerId="ADAL" clId="{F2B15A8A-2A76-48BC-9A3D-851CFE8A47BD}" dt="2022-10-04T07:34:49.790" v="4" actId="478"/>
          <ac:spMkLst>
            <pc:docMk/>
            <pc:sldMk cId="1916219139" sldId="2147376363"/>
            <ac:spMk id="10" creationId="{358B8EEB-9ABD-E2AC-05FA-AA5C2030E76F}"/>
          </ac:spMkLst>
        </pc:spChg>
        <pc:spChg chg="del">
          <ac:chgData name="EGERMANN Patrick (Storengy)" userId="d50fb1d1-5821-40f0-a481-ec8b3b92c326" providerId="ADAL" clId="{F2B15A8A-2A76-48BC-9A3D-851CFE8A47BD}" dt="2022-10-04T07:34:45.157" v="3" actId="478"/>
          <ac:spMkLst>
            <pc:docMk/>
            <pc:sldMk cId="1916219139" sldId="2147376363"/>
            <ac:spMk id="14" creationId="{35699CB6-46C5-EA48-DBDE-2B13DC303199}"/>
          </ac:spMkLst>
        </pc:spChg>
        <pc:spChg chg="del">
          <ac:chgData name="EGERMANN Patrick (Storengy)" userId="d50fb1d1-5821-40f0-a481-ec8b3b92c326" providerId="ADAL" clId="{F2B15A8A-2A76-48BC-9A3D-851CFE8A47BD}" dt="2022-10-04T07:34:45.157" v="3" actId="478"/>
          <ac:spMkLst>
            <pc:docMk/>
            <pc:sldMk cId="1916219139" sldId="2147376363"/>
            <ac:spMk id="15" creationId="{1F64DB39-5CF3-4A2F-235E-C5EF83874650}"/>
          </ac:spMkLst>
        </pc:spChg>
        <pc:spChg chg="del">
          <ac:chgData name="EGERMANN Patrick (Storengy)" userId="d50fb1d1-5821-40f0-a481-ec8b3b92c326" providerId="ADAL" clId="{F2B15A8A-2A76-48BC-9A3D-851CFE8A47BD}" dt="2022-10-04T07:34:45.157" v="3" actId="478"/>
          <ac:spMkLst>
            <pc:docMk/>
            <pc:sldMk cId="1916219139" sldId="2147376363"/>
            <ac:spMk id="16" creationId="{95885515-242A-B436-5747-C52807C2C6AC}"/>
          </ac:spMkLst>
        </pc:spChg>
        <pc:spChg chg="del">
          <ac:chgData name="EGERMANN Patrick (Storengy)" userId="d50fb1d1-5821-40f0-a481-ec8b3b92c326" providerId="ADAL" clId="{F2B15A8A-2A76-48BC-9A3D-851CFE8A47BD}" dt="2022-10-04T07:34:45.157" v="3" actId="478"/>
          <ac:spMkLst>
            <pc:docMk/>
            <pc:sldMk cId="1916219139" sldId="2147376363"/>
            <ac:spMk id="18" creationId="{F87C32DB-E06B-658D-C640-42A60CA757DB}"/>
          </ac:spMkLst>
        </pc:spChg>
        <pc:spChg chg="del mod">
          <ac:chgData name="EGERMANN Patrick (Storengy)" userId="d50fb1d1-5821-40f0-a481-ec8b3b92c326" providerId="ADAL" clId="{F2B15A8A-2A76-48BC-9A3D-851CFE8A47BD}" dt="2022-10-04T07:35:26.189" v="12" actId="478"/>
          <ac:spMkLst>
            <pc:docMk/>
            <pc:sldMk cId="1916219139" sldId="2147376363"/>
            <ac:spMk id="19" creationId="{2AE4EB01-BFB0-D129-7988-321DF3FDAF8F}"/>
          </ac:spMkLst>
        </pc:spChg>
        <pc:grpChg chg="del">
          <ac:chgData name="EGERMANN Patrick (Storengy)" userId="d50fb1d1-5821-40f0-a481-ec8b3b92c326" providerId="ADAL" clId="{F2B15A8A-2A76-48BC-9A3D-851CFE8A47BD}" dt="2022-10-04T07:34:49.790" v="4" actId="478"/>
          <ac:grpSpMkLst>
            <pc:docMk/>
            <pc:sldMk cId="1916219139" sldId="2147376363"/>
            <ac:grpSpMk id="5" creationId="{D72306DE-020C-0610-46F9-2D205B0AFD5C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C1B27-F719-4714-BD8B-9EBDA2E6DCA2}" type="datetimeFigureOut">
              <a:rPr lang="de-DE" smtClean="0"/>
              <a:t>05.10.2022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B192D-E1FD-45CD-9465-2F26735E4608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2951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Salt </a:t>
            </a:r>
            <a:r>
              <a:rPr lang="fr-FR" dirty="0" err="1"/>
              <a:t>caverns</a:t>
            </a:r>
            <a:r>
              <a:rPr lang="fr-FR" dirty="0"/>
              <a:t> =&gt; </a:t>
            </a:r>
            <a:r>
              <a:rPr lang="fr-FR" dirty="0" err="1"/>
              <a:t>ideal</a:t>
            </a:r>
            <a:r>
              <a:rPr lang="fr-FR" dirty="0"/>
              <a:t> compromise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costs</a:t>
            </a:r>
            <a:r>
              <a:rPr lang="fr-FR" dirty="0"/>
              <a:t> &amp; </a:t>
            </a:r>
            <a:r>
              <a:rPr lang="fr-FR" dirty="0" err="1"/>
              <a:t>maturity</a:t>
            </a:r>
            <a:r>
              <a:rPr lang="fr-FR" dirty="0"/>
              <a:t> (</a:t>
            </a:r>
            <a:r>
              <a:rPr lang="fr-FR" dirty="0" err="1"/>
              <a:t>only</a:t>
            </a:r>
            <a:r>
              <a:rPr lang="fr-FR" dirty="0"/>
              <a:t> short </a:t>
            </a:r>
            <a:r>
              <a:rPr lang="fr-FR" dirty="0" err="1"/>
              <a:t>term</a:t>
            </a:r>
            <a:r>
              <a:rPr lang="fr-FR" dirty="0"/>
              <a:t> solution </a:t>
            </a:r>
            <a:r>
              <a:rPr lang="fr-FR" dirty="0" err="1"/>
              <a:t>available</a:t>
            </a:r>
            <a:r>
              <a:rPr lang="fr-FR" dirty="0"/>
              <a:t> in 2030)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B192D-E1FD-45CD-9465-2F26735E460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3333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4">
            <a:extLst>
              <a:ext uri="{FF2B5EF4-FFF2-40B4-BE49-F238E27FC236}">
                <a16:creationId xmlns:a16="http://schemas.microsoft.com/office/drawing/2014/main" id="{9A908EA2-FFCE-4C30-9291-811E55FAA446}"/>
              </a:ext>
            </a:extLst>
          </p:cNvPr>
          <p:cNvSpPr>
            <a:spLocks/>
          </p:cNvSpPr>
          <p:nvPr userDrawn="1"/>
        </p:nvSpPr>
        <p:spPr>
          <a:xfrm>
            <a:off x="4140710" y="4402622"/>
            <a:ext cx="6368143" cy="6858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Vestibulum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volutpat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nisi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tristique libero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scelerisque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lobortis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. Integer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sapien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mi,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euismod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ac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rutrum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at,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porttitor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ac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odio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. Ut in erat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eget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ipsum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varius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pretium a eu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felis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. </a:t>
            </a:r>
          </a:p>
        </p:txBody>
      </p:sp>
      <p:sp>
        <p:nvSpPr>
          <p:cNvPr id="4" name="Rounded Rectangle 42">
            <a:extLst>
              <a:ext uri="{FF2B5EF4-FFF2-40B4-BE49-F238E27FC236}">
                <a16:creationId xmlns:a16="http://schemas.microsoft.com/office/drawing/2014/main" id="{1B42E7DD-3C4A-491C-A7BE-17CA80BDB6DC}"/>
              </a:ext>
            </a:extLst>
          </p:cNvPr>
          <p:cNvSpPr>
            <a:spLocks/>
          </p:cNvSpPr>
          <p:nvPr userDrawn="1"/>
        </p:nvSpPr>
        <p:spPr>
          <a:xfrm>
            <a:off x="1660706" y="4483518"/>
            <a:ext cx="1904594" cy="7103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fr-FR" b="1" dirty="0">
                <a:solidFill>
                  <a:srgbClr val="F78A31"/>
                </a:solidFill>
                <a:latin typeface="+mn-lt"/>
                <a:ea typeface="MS PGothic"/>
              </a:rPr>
              <a:t>Géothermie</a:t>
            </a:r>
            <a:endParaRPr lang="fr-FR" b="1" dirty="0">
              <a:solidFill>
                <a:srgbClr val="F78A31"/>
              </a:solidFill>
              <a:latin typeface="+mn-lt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7CFFF6-3977-4BE3-8229-09595B676CC2}"/>
              </a:ext>
            </a:extLst>
          </p:cNvPr>
          <p:cNvSpPr/>
          <p:nvPr userDrawn="1"/>
        </p:nvSpPr>
        <p:spPr>
          <a:xfrm>
            <a:off x="1108402" y="2297894"/>
            <a:ext cx="3009203" cy="6848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fr-FR" sz="2000" b="1" dirty="0">
                <a:solidFill>
                  <a:srgbClr val="59B3C3"/>
                </a:solidFill>
                <a:latin typeface="+mn-lt"/>
                <a:ea typeface="MS PGothic"/>
                <a:cs typeface="Calibri"/>
              </a:rPr>
              <a:t>Stockage de </a:t>
            </a:r>
          </a:p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fr-FR" sz="2000" b="1" dirty="0">
                <a:solidFill>
                  <a:srgbClr val="59B3C3"/>
                </a:solidFill>
                <a:latin typeface="+mn-lt"/>
                <a:ea typeface="MS PGothic"/>
                <a:cs typeface="Calibri"/>
              </a:rPr>
              <a:t>gaz naturel</a:t>
            </a:r>
            <a:endParaRPr lang="fr-FR" sz="2000" dirty="0">
              <a:solidFill>
                <a:srgbClr val="59B3C3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6" name="Rounded Rectangle 42">
            <a:extLst>
              <a:ext uri="{FF2B5EF4-FFF2-40B4-BE49-F238E27FC236}">
                <a16:creationId xmlns:a16="http://schemas.microsoft.com/office/drawing/2014/main" id="{1F43564A-16AC-4E12-A160-4D82D66742E6}"/>
              </a:ext>
            </a:extLst>
          </p:cNvPr>
          <p:cNvSpPr>
            <a:spLocks/>
          </p:cNvSpPr>
          <p:nvPr userDrawn="1"/>
        </p:nvSpPr>
        <p:spPr>
          <a:xfrm>
            <a:off x="4152331" y="2413306"/>
            <a:ext cx="6368143" cy="6663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Vivamus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venenatis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convallis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orci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. Suspendisse mollis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aliquam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eros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,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ac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pharetra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ligula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molestie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in.</a:t>
            </a:r>
          </a:p>
        </p:txBody>
      </p:sp>
      <p:sp>
        <p:nvSpPr>
          <p:cNvPr id="7" name="Rounded Rectangle 42">
            <a:extLst>
              <a:ext uri="{FF2B5EF4-FFF2-40B4-BE49-F238E27FC236}">
                <a16:creationId xmlns:a16="http://schemas.microsoft.com/office/drawing/2014/main" id="{9F16926D-A2C3-4E66-9498-99EA8C1679FF}"/>
              </a:ext>
            </a:extLst>
          </p:cNvPr>
          <p:cNvSpPr>
            <a:spLocks/>
          </p:cNvSpPr>
          <p:nvPr userDrawn="1"/>
        </p:nvSpPr>
        <p:spPr>
          <a:xfrm>
            <a:off x="1250609" y="3304586"/>
            <a:ext cx="2558414" cy="24882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fr-FR" sz="2000" b="1" dirty="0">
                <a:solidFill>
                  <a:srgbClr val="55B893"/>
                </a:solidFill>
                <a:latin typeface="+mn-lt"/>
                <a:ea typeface="MS PGothic"/>
              </a:rPr>
              <a:t>Gaz </a:t>
            </a:r>
          </a:p>
          <a:p>
            <a:pPr algn="ctr">
              <a:lnSpc>
                <a:spcPct val="90000"/>
              </a:lnSpc>
            </a:pPr>
            <a:r>
              <a:rPr lang="fr-FR" sz="2000" b="1" dirty="0">
                <a:solidFill>
                  <a:srgbClr val="55B893"/>
                </a:solidFill>
                <a:latin typeface="+mn-lt"/>
                <a:ea typeface="MS PGothic"/>
              </a:rPr>
              <a:t>renouvelables</a:t>
            </a:r>
            <a:endParaRPr lang="fr-FR" sz="2000" b="1" dirty="0">
              <a:solidFill>
                <a:srgbClr val="55B893"/>
              </a:solidFill>
              <a:latin typeface="+mn-lt"/>
              <a:cs typeface="Calibri"/>
            </a:endParaRPr>
          </a:p>
        </p:txBody>
      </p:sp>
      <p:sp>
        <p:nvSpPr>
          <p:cNvPr id="8" name="Rounded Rectangle 40">
            <a:extLst>
              <a:ext uri="{FF2B5EF4-FFF2-40B4-BE49-F238E27FC236}">
                <a16:creationId xmlns:a16="http://schemas.microsoft.com/office/drawing/2014/main" id="{553CAE04-2303-4513-BEAC-E1E8D090EB38}"/>
              </a:ext>
            </a:extLst>
          </p:cNvPr>
          <p:cNvSpPr>
            <a:spLocks/>
          </p:cNvSpPr>
          <p:nvPr userDrawn="1"/>
        </p:nvSpPr>
        <p:spPr>
          <a:xfrm>
            <a:off x="4152330" y="3397852"/>
            <a:ext cx="6096001" cy="46808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Cras dictum,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lacus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sed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convallis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venenatis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,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neque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velit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suscipit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lorem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,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sit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amet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euismod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ipsum magna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vel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est.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73148A8D-A4CB-495F-AC1D-7880672A7F42}"/>
              </a:ext>
            </a:extLst>
          </p:cNvPr>
          <p:cNvSpPr txBox="1">
            <a:spLocks/>
          </p:cNvSpPr>
          <p:nvPr userDrawn="1"/>
        </p:nvSpPr>
        <p:spPr>
          <a:xfrm>
            <a:off x="1064722" y="807238"/>
            <a:ext cx="10058496" cy="755535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000" b="1" dirty="0">
                <a:solidFill>
                  <a:srgbClr val="59B3C3"/>
                </a:solidFill>
                <a:latin typeface="+mn-lt"/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288541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A31748-F44F-4815-9185-8EB5CF2F9FC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fr-FR" dirty="0"/>
              <a:t>Votre texte</a:t>
            </a:r>
            <a:endParaRPr lang="en-US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D132E9A-B096-4DDD-A31C-5AE2C6B19BD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visuel</a:t>
            </a:r>
            <a:r>
              <a:rPr lang="en-US" dirty="0"/>
              <a:t> 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CD94EFE-3C40-43E7-9602-9226571EBE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0063"/>
            <a:ext cx="10515600" cy="64434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59B3C3"/>
                </a:solidFill>
                <a:latin typeface="+mn-lt"/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139FAB0-A554-4EA6-B0F7-17A5037BE738}"/>
              </a:ext>
            </a:extLst>
          </p:cNvPr>
          <p:cNvCxnSpPr>
            <a:cxnSpLocks/>
          </p:cNvCxnSpPr>
          <p:nvPr userDrawn="1"/>
        </p:nvCxnSpPr>
        <p:spPr>
          <a:xfrm>
            <a:off x="6093970" y="2508153"/>
            <a:ext cx="1" cy="2441893"/>
          </a:xfrm>
          <a:prstGeom prst="line">
            <a:avLst/>
          </a:prstGeom>
          <a:ln w="155575">
            <a:solidFill>
              <a:srgbClr val="59B3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109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D6B6B3-B751-4981-A77C-2203FBF9C4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rgbClr val="59B3C3"/>
                </a:solidFill>
                <a:latin typeface="+mn-lt"/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55C59C1-5656-440F-93B0-0F20B0621E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907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A05265-8162-4975-8813-62E9E2B5495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/>
              <a:t>Votre texte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6C8AFD78-90B9-4205-9709-019DA80664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0063"/>
            <a:ext cx="10515600" cy="64434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59B3C3"/>
                </a:solidFill>
                <a:latin typeface="+mn-lt"/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032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4DEFD5-3FAE-47AA-821D-456E3CB69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/>
              <a:t>Votre texte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13592E9-225F-4DE3-9710-9DAF6F6B968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Votre visuel/vidéo</a:t>
            </a:r>
            <a:endParaRPr lang="en-US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076E8E4F-7621-4914-9DBC-809F1DCE8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0063"/>
            <a:ext cx="10515600" cy="64434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59B3C3"/>
                </a:solidFill>
                <a:latin typeface="+mn-lt"/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B1F5C37F-2B39-453B-AD83-D723900E1AB5}"/>
              </a:ext>
            </a:extLst>
          </p:cNvPr>
          <p:cNvCxnSpPr>
            <a:cxnSpLocks/>
          </p:cNvCxnSpPr>
          <p:nvPr userDrawn="1"/>
        </p:nvCxnSpPr>
        <p:spPr>
          <a:xfrm>
            <a:off x="6093970" y="2508153"/>
            <a:ext cx="1" cy="2441893"/>
          </a:xfrm>
          <a:prstGeom prst="line">
            <a:avLst/>
          </a:prstGeom>
          <a:ln w="155575">
            <a:solidFill>
              <a:srgbClr val="56B7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333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07B171-4E20-4181-84C6-105E672844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rgbClr val="59B3C3"/>
                </a:solidFill>
                <a:latin typeface="+mn-lt"/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EA8591D-5C0E-4F56-84FE-CB73326537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378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357212-98CB-4B99-9925-F601AC4B023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Votre texte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B69A8334-4A7B-4B7A-A362-56B56AFD3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0063"/>
            <a:ext cx="10515600" cy="64434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59B3C3"/>
                </a:solidFill>
                <a:latin typeface="+mn-lt"/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263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645A1-EDA4-44C8-8262-3C141EDE433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texte</a:t>
            </a:r>
            <a:endParaRPr lang="en-US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B6BC563-1A42-4B04-8616-DB50F931946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Votre visuel/vidéo</a:t>
            </a:r>
            <a:endParaRPr lang="en-US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2A77381-5799-4073-A244-A272C142C1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0063"/>
            <a:ext cx="10515600" cy="64434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59B3C3"/>
                </a:solidFill>
                <a:latin typeface="+mn-lt"/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76FA9F3-7F49-470A-861A-6C0F155AA758}"/>
              </a:ext>
            </a:extLst>
          </p:cNvPr>
          <p:cNvCxnSpPr>
            <a:cxnSpLocks/>
          </p:cNvCxnSpPr>
          <p:nvPr userDrawn="1"/>
        </p:nvCxnSpPr>
        <p:spPr>
          <a:xfrm>
            <a:off x="6093970" y="2508153"/>
            <a:ext cx="1" cy="2441893"/>
          </a:xfrm>
          <a:prstGeom prst="line">
            <a:avLst/>
          </a:prstGeom>
          <a:ln w="15557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781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arts de la table, assiette, vaisselle&#10;&#10;Description générée automatiquement">
            <a:extLst>
              <a:ext uri="{FF2B5EF4-FFF2-40B4-BE49-F238E27FC236}">
                <a16:creationId xmlns:a16="http://schemas.microsoft.com/office/drawing/2014/main" id="{9BBCA3E5-72B5-4A6E-882D-928B7E13B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383" y="733920"/>
            <a:ext cx="2334694" cy="91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33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B4E694-5AEA-4322-992B-9B06882717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55026"/>
            <a:ext cx="10515600" cy="1325563"/>
          </a:xfr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1" kern="1200" dirty="0">
                <a:solidFill>
                  <a:srgbClr val="59B3C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 Chapitre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32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D2EC2A-FF51-42C1-9771-F518DE2EED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rgbClr val="54B4C2"/>
                </a:solidFill>
                <a:latin typeface="+mn-lt"/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DA0EA6-7173-4957-A20E-212B66FF9C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427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8147C2B1-99C0-4B15-9C36-0A38CDE8D8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1157"/>
            <a:ext cx="10515600" cy="701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>
                <a:solidFill>
                  <a:srgbClr val="54B4C2"/>
                </a:solidFill>
                <a:latin typeface="+mn-lt"/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B8336BC0-47C3-4FD9-871F-6EE8DBB693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685800" indent="-228600">
              <a:buFont typeface="Wingdings" panose="05000000000000000000" pitchFamily="2" charset="2"/>
              <a:buChar char="Ø"/>
              <a:defRPr sz="2000"/>
            </a:lvl2pPr>
            <a:lvl3pPr marL="1143000" indent="-228600">
              <a:buFont typeface="Wingdings" panose="05000000000000000000" pitchFamily="2" charset="2"/>
              <a:buChar char="ü"/>
              <a:defRPr sz="1800"/>
            </a:lvl3pPr>
          </a:lstStyle>
          <a:p>
            <a:pPr lvl="0"/>
            <a:r>
              <a:rPr lang="fr-FR" dirty="0"/>
              <a:t>Votre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533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7C2D60-F662-4ED9-95FB-A6E69187FE8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/>
              <a:t>Votre texte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B52D968-009E-4660-8BA6-70EF17A058C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Votre visuel/vidéo</a:t>
            </a:r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C1FA9FC7-B4CF-4EB3-8DB9-7152FCF850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0063"/>
            <a:ext cx="10515600" cy="64434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59B3C3"/>
                </a:solidFill>
                <a:latin typeface="+mn-lt"/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DC27A07B-A258-4B54-BEC5-55CC878EBEA9}"/>
              </a:ext>
            </a:extLst>
          </p:cNvPr>
          <p:cNvCxnSpPr>
            <a:cxnSpLocks/>
          </p:cNvCxnSpPr>
          <p:nvPr userDrawn="1"/>
        </p:nvCxnSpPr>
        <p:spPr>
          <a:xfrm>
            <a:off x="6093970" y="2508153"/>
            <a:ext cx="1" cy="2441893"/>
          </a:xfrm>
          <a:prstGeom prst="line">
            <a:avLst/>
          </a:prstGeom>
          <a:ln w="155575">
            <a:gradFill flip="none" rotWithShape="1">
              <a:gsLst>
                <a:gs pos="0">
                  <a:srgbClr val="54B4C2"/>
                </a:gs>
                <a:gs pos="100000">
                  <a:srgbClr val="56B794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517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and Content4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FDA1B62-0FAD-B405-50A9-F6E4132D72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‹N°›</a:t>
            </a:fld>
            <a:endParaRPr lang="en-US" altLang="zh-CN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55600" y="386080"/>
            <a:ext cx="11484610" cy="705485"/>
          </a:xfrm>
        </p:spPr>
        <p:txBody>
          <a:bodyPr/>
          <a:lstStyle>
            <a:lvl1pPr>
              <a:defRPr u="none" strike="noStrike" kern="1200" cap="none" spc="0" normalizeH="0">
                <a:solidFill>
                  <a:srgbClr val="0066B3"/>
                </a:solidFill>
                <a:uFillTx/>
                <a:latin typeface="微软雅黑 (标题)"/>
              </a:defRPr>
            </a:lvl1pPr>
          </a:lstStyle>
          <a:p>
            <a:r>
              <a:rPr lang="zh-CN" altLang="en-US" dirty="0">
                <a:sym typeface="+mn-ea"/>
              </a:rPr>
              <a:t>Add Title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995390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2"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27755F0-480C-2EBA-C491-97ECAFA06AC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1"/>
            </p:custDataLst>
          </p:nvPr>
        </p:nvSpPr>
        <p:spPr>
          <a:xfrm>
            <a:off x="356870" y="1271270"/>
            <a:ext cx="11456035" cy="4759325"/>
          </a:xfrm>
        </p:spPr>
        <p:txBody>
          <a:bodyPr vert="horz" lIns="90000" tIns="46800" rIns="90000" bIns="46800" rtlCol="0">
            <a:normAutofit/>
          </a:bodyPr>
          <a:lstStyle>
            <a:lvl1pPr eaLnBrk="1" fontAlgn="auto" latinLnBrk="0" hangingPunct="1">
              <a:spcAft>
                <a:spcPts val="1200"/>
              </a:spcAft>
              <a:defRPr sz="2400" b="0" u="none" strike="noStrike" kern="1200" cap="none" spc="50" normalizeH="0">
                <a:solidFill>
                  <a:schemeClr val="tx1"/>
                </a:solidFill>
                <a:uFillTx/>
                <a:latin typeface="微软雅黑 (标题)"/>
              </a:defRPr>
            </a:lvl1pPr>
            <a:lvl2pPr marL="457200" indent="0" eaLnBrk="1" fontAlgn="auto" latinLnBrk="0" hangingPunct="1">
              <a:lnSpc>
                <a:spcPct val="150000"/>
              </a:lnSpc>
              <a:spcAft>
                <a:spcPts val="1200"/>
              </a:spcAft>
              <a:buNone/>
              <a:defRPr sz="2000" u="none" strike="noStrike" kern="1200" cap="none" spc="50" normalizeH="0">
                <a:solidFill>
                  <a:srgbClr val="445469"/>
                </a:solidFill>
                <a:uFillTx/>
              </a:defRPr>
            </a:lvl2pPr>
            <a:lvl3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3pPr>
            <a:lvl4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4pPr>
            <a:lvl5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5pPr>
          </a:lstStyle>
          <a:p>
            <a:pPr lvl="0"/>
            <a:r>
              <a:rPr lang="zh-CN" altLang="en-US" dirty="0"/>
              <a:t>Add your words here，according to your need to draw the text box size.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‹N°›</a:t>
            </a:fld>
            <a:endParaRPr lang="en-US" altLang="zh-CN"/>
          </a:p>
        </p:txBody>
      </p:sp>
      <p:sp>
        <p:nvSpPr>
          <p:cNvPr id="4" name="标题 3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55600" y="386080"/>
            <a:ext cx="11484610" cy="705485"/>
          </a:xfrm>
        </p:spPr>
        <p:txBody>
          <a:bodyPr/>
          <a:lstStyle>
            <a:lvl1pPr>
              <a:defRPr u="none" strike="noStrike" kern="1200" cap="none" spc="0" normalizeH="0">
                <a:solidFill>
                  <a:srgbClr val="0066B3"/>
                </a:solidFill>
                <a:uFillTx/>
                <a:latin typeface="微软雅黑 (标题)"/>
              </a:defRPr>
            </a:lvl1pPr>
          </a:lstStyle>
          <a:p>
            <a:r>
              <a:rPr lang="zh-CN" altLang="en-US" dirty="0">
                <a:sym typeface="+mn-ea"/>
              </a:rPr>
              <a:t>Add 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230004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78B9FF-F1D1-4B9F-A9A6-BDE945CFD6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rgbClr val="59B3C3"/>
                </a:solidFill>
                <a:latin typeface="+mn-lt"/>
              </a:defRPr>
            </a:lvl1pPr>
          </a:lstStyle>
          <a:p>
            <a:r>
              <a:rPr lang="fr-FR" dirty="0"/>
              <a:t>Titre / Chapitre</a:t>
            </a: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1150858-C5BF-42A4-8D6A-FDFCC2D678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772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6A0AA5-4065-43CC-93AB-A98562B53F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0063"/>
            <a:ext cx="10515600" cy="64434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59B3C3"/>
                </a:solidFill>
                <a:latin typeface="+mn-lt"/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67DE69-DCA5-491F-9D7D-C1660A6165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r-FR" dirty="0"/>
              <a:t>Votre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50436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storengycom/videos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twitter.com/storengy?lang=fr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www.linkedin.com/company/storengy-engie-group/mycompany/" TargetMode="External"/><Relationship Id="rId9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lotion&#10;&#10;Description générée automatiquement">
            <a:extLst>
              <a:ext uri="{FF2B5EF4-FFF2-40B4-BE49-F238E27FC236}">
                <a16:creationId xmlns:a16="http://schemas.microsoft.com/office/drawing/2014/main" id="{7FAF4D9A-B837-4EEF-A0F1-549409F266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" r="137" b="87856"/>
          <a:stretch/>
        </p:blipFill>
        <p:spPr>
          <a:xfrm>
            <a:off x="0" y="-1"/>
            <a:ext cx="12191999" cy="6858001"/>
          </a:xfrm>
          <a:prstGeom prst="rect">
            <a:avLst/>
          </a:prstGeom>
          <a:effectLst/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E5871FF0-E20F-444A-9A48-0341766B061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6121" y="438146"/>
            <a:ext cx="11315699" cy="5981705"/>
          </a:xfrm>
          <a:prstGeom prst="rect">
            <a:avLst/>
          </a:prstGeom>
        </p:spPr>
      </p:pic>
      <p:sp>
        <p:nvSpPr>
          <p:cNvPr id="5" name="ZoneTexte 24">
            <a:extLst>
              <a:ext uri="{FF2B5EF4-FFF2-40B4-BE49-F238E27FC236}">
                <a16:creationId xmlns:a16="http://schemas.microsoft.com/office/drawing/2014/main" id="{316FF3AE-9FA4-40B3-9812-EF1AC073E262}"/>
              </a:ext>
            </a:extLst>
          </p:cNvPr>
          <p:cNvSpPr txBox="1"/>
          <p:nvPr userDrawn="1"/>
        </p:nvSpPr>
        <p:spPr>
          <a:xfrm>
            <a:off x="10758853" y="6550657"/>
            <a:ext cx="39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6A69F9-9927-BA4C-8172-0FD11CA5671D}" type="slidenum">
              <a:rPr lang="fr-FR" sz="800" b="1">
                <a:solidFill>
                  <a:schemeClr val="bg1"/>
                </a:solidFill>
                <a:latin typeface="Arial"/>
              </a:rPr>
              <a:pPr/>
              <a:t>‹N°›</a:t>
            </a:fld>
            <a:endParaRPr lang="fr-FR" sz="800" b="1" dirty="0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6" name="Connecteur droit 36">
            <a:extLst>
              <a:ext uri="{FF2B5EF4-FFF2-40B4-BE49-F238E27FC236}">
                <a16:creationId xmlns:a16="http://schemas.microsoft.com/office/drawing/2014/main" id="{AA7AEBD0-F6C7-4318-B622-2C34E2216771}"/>
              </a:ext>
            </a:extLst>
          </p:cNvPr>
          <p:cNvCxnSpPr/>
          <p:nvPr userDrawn="1"/>
        </p:nvCxnSpPr>
        <p:spPr>
          <a:xfrm>
            <a:off x="11034221" y="6558304"/>
            <a:ext cx="0" cy="177977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1000">
                  <a:schemeClr val="bg1"/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  <a:tileRect/>
            </a:gradFill>
            <a:prstDash val="solid"/>
          </a:ln>
          <a:effectLst/>
        </p:spPr>
      </p:cxn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D8FDEDE7-746C-4773-A193-84D787D21E20}"/>
              </a:ext>
            </a:extLst>
          </p:cNvPr>
          <p:cNvSpPr txBox="1">
            <a:spLocks/>
          </p:cNvSpPr>
          <p:nvPr userDrawn="1"/>
        </p:nvSpPr>
        <p:spPr>
          <a:xfrm>
            <a:off x="430373" y="6551652"/>
            <a:ext cx="5762895" cy="247009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15FB85E8-49ED-42E4-905A-5B61985068D0}"/>
              </a:ext>
            </a:extLst>
          </p:cNvPr>
          <p:cNvSpPr txBox="1">
            <a:spLocks/>
          </p:cNvSpPr>
          <p:nvPr userDrawn="1"/>
        </p:nvSpPr>
        <p:spPr>
          <a:xfrm>
            <a:off x="349406" y="6551652"/>
            <a:ext cx="2793844" cy="247009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IGU meeting : Bratislava : 5th oct. 22</a:t>
            </a:r>
          </a:p>
        </p:txBody>
      </p:sp>
      <p:sp>
        <p:nvSpPr>
          <p:cNvPr id="16" name="Titelplatzhalter 15">
            <a:extLst>
              <a:ext uri="{FF2B5EF4-FFF2-40B4-BE49-F238E27FC236}">
                <a16:creationId xmlns:a16="http://schemas.microsoft.com/office/drawing/2014/main" id="{C8EEE7C1-9CF3-4CA5-B3C4-E67A53E2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F434C462-B63F-4E46-AC5B-F8504D0F1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2" name="Image 11" descr="Une image contenant texte, arts de la table, assiette, vaisselle&#10;&#10;Description générée automatiquement">
            <a:extLst>
              <a:ext uri="{FF2B5EF4-FFF2-40B4-BE49-F238E27FC236}">
                <a16:creationId xmlns:a16="http://schemas.microsoft.com/office/drawing/2014/main" id="{C5C48628-4EA4-4255-BB07-E0322995793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382" y="6517243"/>
            <a:ext cx="672438" cy="26446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82559FC-C78A-C731-CE29-F09171DDB3B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008518" y="5853113"/>
            <a:ext cx="690563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7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51" r:id="rId3"/>
    <p:sldLayoutId id="2147483675" r:id="rId4"/>
    <p:sldLayoutId id="2147483679" r:id="rId5"/>
    <p:sldLayoutId id="2147483712" r:id="rId6"/>
    <p:sldLayoutId id="2147483713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que 7">
            <a:extLst>
              <a:ext uri="{FF2B5EF4-FFF2-40B4-BE49-F238E27FC236}">
                <a16:creationId xmlns:a16="http://schemas.microsoft.com/office/drawing/2014/main" id="{50B6EE17-55C0-48E4-8C8D-7D0D25F1922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6121" y="438146"/>
            <a:ext cx="11315699" cy="5981705"/>
          </a:xfrm>
          <a:prstGeom prst="rect">
            <a:avLst/>
          </a:prstGeom>
        </p:spPr>
      </p:pic>
      <p:pic>
        <p:nvPicPr>
          <p:cNvPr id="9" name="Espace réservé du contenu 6" descr="Une image contenant texte, clipart, assiette, arts de la table&#10;&#10;Description générée automatiquement">
            <a:extLst>
              <a:ext uri="{FF2B5EF4-FFF2-40B4-BE49-F238E27FC236}">
                <a16:creationId xmlns:a16="http://schemas.microsoft.com/office/drawing/2014/main" id="{76829555-875F-48AA-9BCB-8A925D0F5EB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52" y="6461642"/>
            <a:ext cx="955317" cy="35388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90EB4BE-2730-4511-8966-8D0174EA7D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B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2A6FC216-E0DE-4C93-A4F0-B22077ACD52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8150" y="438147"/>
            <a:ext cx="11315699" cy="5981705"/>
          </a:xfrm>
          <a:prstGeom prst="rect">
            <a:avLst/>
          </a:prstGeom>
        </p:spPr>
      </p:pic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AD3A14DC-3FE2-4533-81E9-81477AFF7D0E}"/>
              </a:ext>
            </a:extLst>
          </p:cNvPr>
          <p:cNvSpPr txBox="1">
            <a:spLocks/>
          </p:cNvSpPr>
          <p:nvPr userDrawn="1"/>
        </p:nvSpPr>
        <p:spPr>
          <a:xfrm>
            <a:off x="349406" y="6551652"/>
            <a:ext cx="2793844" cy="247009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Titre</a:t>
            </a:r>
          </a:p>
        </p:txBody>
      </p:sp>
      <p:sp>
        <p:nvSpPr>
          <p:cNvPr id="14" name="ZoneTexte 24">
            <a:extLst>
              <a:ext uri="{FF2B5EF4-FFF2-40B4-BE49-F238E27FC236}">
                <a16:creationId xmlns:a16="http://schemas.microsoft.com/office/drawing/2014/main" id="{26BEE9C3-DC7A-4A4B-A152-0EC2CEDB4B22}"/>
              </a:ext>
            </a:extLst>
          </p:cNvPr>
          <p:cNvSpPr txBox="1"/>
          <p:nvPr userDrawn="1"/>
        </p:nvSpPr>
        <p:spPr>
          <a:xfrm>
            <a:off x="10758853" y="6550657"/>
            <a:ext cx="39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6A69F9-9927-BA4C-8172-0FD11CA5671D}" type="slidenum">
              <a:rPr lang="fr-FR" sz="800" b="1">
                <a:solidFill>
                  <a:schemeClr val="bg1"/>
                </a:solidFill>
                <a:latin typeface="Arial"/>
              </a:rPr>
              <a:pPr/>
              <a:t>‹N°›</a:t>
            </a:fld>
            <a:endParaRPr lang="fr-FR" sz="800" b="1" dirty="0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15" name="Connecteur droit 36">
            <a:extLst>
              <a:ext uri="{FF2B5EF4-FFF2-40B4-BE49-F238E27FC236}">
                <a16:creationId xmlns:a16="http://schemas.microsoft.com/office/drawing/2014/main" id="{52497CB7-8A87-41F9-8846-9984FE59E2F6}"/>
              </a:ext>
            </a:extLst>
          </p:cNvPr>
          <p:cNvCxnSpPr/>
          <p:nvPr userDrawn="1"/>
        </p:nvCxnSpPr>
        <p:spPr>
          <a:xfrm>
            <a:off x="11034221" y="6558304"/>
            <a:ext cx="0" cy="177977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1000">
                  <a:schemeClr val="bg1"/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  <a:tileRect/>
            </a:gradFill>
            <a:prstDash val="solid"/>
          </a:ln>
          <a:effectLst/>
        </p:spPr>
      </p:cxnSp>
      <p:pic>
        <p:nvPicPr>
          <p:cNvPr id="17" name="Image 16" descr="Une image contenant texte, arts de la table, assiette, vaisselle&#10;&#10;Description générée automatiquement">
            <a:extLst>
              <a:ext uri="{FF2B5EF4-FFF2-40B4-BE49-F238E27FC236}">
                <a16:creationId xmlns:a16="http://schemas.microsoft.com/office/drawing/2014/main" id="{BBE03476-97FD-44FC-BD6F-2CB11F86355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382" y="6517243"/>
            <a:ext cx="672438" cy="26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7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6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6A87946-7CA0-4F2C-8798-5FE9D6A2B9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B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60E36795-D0D0-4145-9EE1-7CBE887F7A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8150" y="438147"/>
            <a:ext cx="11315699" cy="5981705"/>
          </a:xfrm>
          <a:prstGeom prst="rect">
            <a:avLst/>
          </a:prstGeom>
        </p:spPr>
      </p:pic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9F4306D7-7B8B-4D95-B594-50F21B108248}"/>
              </a:ext>
            </a:extLst>
          </p:cNvPr>
          <p:cNvSpPr txBox="1">
            <a:spLocks/>
          </p:cNvSpPr>
          <p:nvPr userDrawn="1"/>
        </p:nvSpPr>
        <p:spPr>
          <a:xfrm>
            <a:off x="349406" y="6551652"/>
            <a:ext cx="2793844" cy="247009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Titre</a:t>
            </a:r>
          </a:p>
        </p:txBody>
      </p:sp>
      <p:sp>
        <p:nvSpPr>
          <p:cNvPr id="12" name="ZoneTexte 24">
            <a:extLst>
              <a:ext uri="{FF2B5EF4-FFF2-40B4-BE49-F238E27FC236}">
                <a16:creationId xmlns:a16="http://schemas.microsoft.com/office/drawing/2014/main" id="{ECB967FF-05CB-47DB-B88C-31BCC1EBA2AA}"/>
              </a:ext>
            </a:extLst>
          </p:cNvPr>
          <p:cNvSpPr txBox="1"/>
          <p:nvPr userDrawn="1"/>
        </p:nvSpPr>
        <p:spPr>
          <a:xfrm>
            <a:off x="10758853" y="6550657"/>
            <a:ext cx="39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6A69F9-9927-BA4C-8172-0FD11CA5671D}" type="slidenum">
              <a:rPr lang="fr-FR" sz="800" b="1">
                <a:solidFill>
                  <a:schemeClr val="bg1"/>
                </a:solidFill>
                <a:latin typeface="Arial"/>
              </a:rPr>
              <a:pPr/>
              <a:t>‹N°›</a:t>
            </a:fld>
            <a:endParaRPr lang="fr-FR" sz="800" b="1" dirty="0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13" name="Connecteur droit 36">
            <a:extLst>
              <a:ext uri="{FF2B5EF4-FFF2-40B4-BE49-F238E27FC236}">
                <a16:creationId xmlns:a16="http://schemas.microsoft.com/office/drawing/2014/main" id="{301D15B0-8DE0-443B-8F1A-8FDDAE0DA3B6}"/>
              </a:ext>
            </a:extLst>
          </p:cNvPr>
          <p:cNvCxnSpPr/>
          <p:nvPr userDrawn="1"/>
        </p:nvCxnSpPr>
        <p:spPr>
          <a:xfrm>
            <a:off x="11034221" y="6558304"/>
            <a:ext cx="0" cy="177977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1000">
                  <a:schemeClr val="bg1"/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  <a:tileRect/>
            </a:gradFill>
            <a:prstDash val="solid"/>
          </a:ln>
          <a:effectLst/>
        </p:spPr>
      </p:cxnSp>
      <p:pic>
        <p:nvPicPr>
          <p:cNvPr id="10" name="Image 9" descr="Une image contenant texte, arts de la table, assiette, vaisselle&#10;&#10;Description générée automatiquement">
            <a:extLst>
              <a:ext uri="{FF2B5EF4-FFF2-40B4-BE49-F238E27FC236}">
                <a16:creationId xmlns:a16="http://schemas.microsoft.com/office/drawing/2014/main" id="{21D669D9-5465-4524-B532-146F44F61F3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382" y="6517243"/>
            <a:ext cx="672438" cy="26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8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A60DEA-4400-4EC9-999D-7C42BFB44C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8DC68BB7-AD0F-4138-865F-6991DC05D6A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8150" y="438147"/>
            <a:ext cx="11315699" cy="5981705"/>
          </a:xfrm>
          <a:prstGeom prst="rect">
            <a:avLst/>
          </a:prstGeom>
        </p:spPr>
      </p:pic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817109C1-2AD6-4A71-B541-1AD5E8FB65B0}"/>
              </a:ext>
            </a:extLst>
          </p:cNvPr>
          <p:cNvSpPr txBox="1">
            <a:spLocks/>
          </p:cNvSpPr>
          <p:nvPr userDrawn="1"/>
        </p:nvSpPr>
        <p:spPr>
          <a:xfrm>
            <a:off x="349406" y="6551652"/>
            <a:ext cx="2793844" cy="247009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Titre</a:t>
            </a:r>
          </a:p>
        </p:txBody>
      </p:sp>
      <p:sp>
        <p:nvSpPr>
          <p:cNvPr id="13" name="ZoneTexte 24">
            <a:extLst>
              <a:ext uri="{FF2B5EF4-FFF2-40B4-BE49-F238E27FC236}">
                <a16:creationId xmlns:a16="http://schemas.microsoft.com/office/drawing/2014/main" id="{4009FEB7-B8BB-40F9-B079-8EB28EFC0998}"/>
              </a:ext>
            </a:extLst>
          </p:cNvPr>
          <p:cNvSpPr txBox="1"/>
          <p:nvPr userDrawn="1"/>
        </p:nvSpPr>
        <p:spPr>
          <a:xfrm>
            <a:off x="10758853" y="6550657"/>
            <a:ext cx="39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6A69F9-9927-BA4C-8172-0FD11CA5671D}" type="slidenum">
              <a:rPr lang="fr-FR" sz="800" b="1">
                <a:solidFill>
                  <a:schemeClr val="bg1"/>
                </a:solidFill>
                <a:latin typeface="Arial"/>
              </a:rPr>
              <a:pPr/>
              <a:t>‹N°›</a:t>
            </a:fld>
            <a:endParaRPr lang="fr-FR" sz="800" b="1" dirty="0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14" name="Connecteur droit 36">
            <a:extLst>
              <a:ext uri="{FF2B5EF4-FFF2-40B4-BE49-F238E27FC236}">
                <a16:creationId xmlns:a16="http://schemas.microsoft.com/office/drawing/2014/main" id="{C4096404-3E62-4079-AAF4-126F5D21D024}"/>
              </a:ext>
            </a:extLst>
          </p:cNvPr>
          <p:cNvCxnSpPr/>
          <p:nvPr userDrawn="1"/>
        </p:nvCxnSpPr>
        <p:spPr>
          <a:xfrm>
            <a:off x="11034221" y="6558304"/>
            <a:ext cx="0" cy="177977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1000">
                  <a:schemeClr val="bg1"/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  <a:tileRect/>
            </a:gradFill>
            <a:prstDash val="solid"/>
          </a:ln>
          <a:effectLst/>
        </p:spPr>
      </p:cxnSp>
      <p:pic>
        <p:nvPicPr>
          <p:cNvPr id="10" name="Image 9" descr="Une image contenant texte, arts de la table, assiette, vaisselle&#10;&#10;Description générée automatiquement">
            <a:extLst>
              <a:ext uri="{FF2B5EF4-FFF2-40B4-BE49-F238E27FC236}">
                <a16:creationId xmlns:a16="http://schemas.microsoft.com/office/drawing/2014/main" id="{ECFB6D2C-EEDD-4F61-9D28-3974C758EC2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382" y="6517243"/>
            <a:ext cx="672438" cy="26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0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10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lotion&#10;&#10;Description générée automatiquement">
            <a:extLst>
              <a:ext uri="{FF2B5EF4-FFF2-40B4-BE49-F238E27FC236}">
                <a16:creationId xmlns:a16="http://schemas.microsoft.com/office/drawing/2014/main" id="{BC05DECF-5E13-4F6B-A58A-C8D6042D4A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" r="137" b="87856"/>
          <a:stretch/>
        </p:blipFill>
        <p:spPr>
          <a:xfrm>
            <a:off x="437460" y="435319"/>
            <a:ext cx="11315699" cy="5987360"/>
          </a:xfrm>
          <a:prstGeom prst="rect">
            <a:avLst/>
          </a:prstGeom>
          <a:effectLst/>
        </p:spPr>
      </p:pic>
      <p:pic>
        <p:nvPicPr>
          <p:cNvPr id="4" name="Image 7">
            <a:hlinkClick r:id="rId4"/>
            <a:extLst>
              <a:ext uri="{FF2B5EF4-FFF2-40B4-BE49-F238E27FC236}">
                <a16:creationId xmlns:a16="http://schemas.microsoft.com/office/drawing/2014/main" id="{65C86F33-5898-4C26-BE47-6EB4860DD94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24350" y="5112893"/>
            <a:ext cx="590550" cy="590550"/>
          </a:xfrm>
          <a:prstGeom prst="rect">
            <a:avLst/>
          </a:prstGeom>
        </p:spPr>
      </p:pic>
      <p:pic>
        <p:nvPicPr>
          <p:cNvPr id="5" name="Image 5">
            <a:hlinkClick r:id="rId6"/>
            <a:extLst>
              <a:ext uri="{FF2B5EF4-FFF2-40B4-BE49-F238E27FC236}">
                <a16:creationId xmlns:a16="http://schemas.microsoft.com/office/drawing/2014/main" id="{98750275-0515-4345-B568-FE443569E33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505450" y="5112893"/>
            <a:ext cx="590550" cy="590550"/>
          </a:xfrm>
          <a:prstGeom prst="rect">
            <a:avLst/>
          </a:prstGeom>
        </p:spPr>
      </p:pic>
      <p:pic>
        <p:nvPicPr>
          <p:cNvPr id="6" name="Image 7" descr="Une image contenant signe, dessin, arrêt, rue&#10;&#10;Description générée automatiquement">
            <a:hlinkClick r:id="rId8"/>
            <a:extLst>
              <a:ext uri="{FF2B5EF4-FFF2-40B4-BE49-F238E27FC236}">
                <a16:creationId xmlns:a16="http://schemas.microsoft.com/office/drawing/2014/main" id="{AD6AE86B-F2CC-40D2-B55F-E2457486B8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t="12592" b="12592"/>
          <a:stretch/>
        </p:blipFill>
        <p:spPr>
          <a:xfrm>
            <a:off x="6686550" y="5097709"/>
            <a:ext cx="809625" cy="605734"/>
          </a:xfrm>
          <a:prstGeom prst="rect">
            <a:avLst/>
          </a:prstGeom>
        </p:spPr>
      </p:pic>
      <p:cxnSp>
        <p:nvCxnSpPr>
          <p:cNvPr id="9" name="Connecteur droit 36">
            <a:extLst>
              <a:ext uri="{FF2B5EF4-FFF2-40B4-BE49-F238E27FC236}">
                <a16:creationId xmlns:a16="http://schemas.microsoft.com/office/drawing/2014/main" id="{C2C29011-613E-4D43-89F6-1FF0D5316079}"/>
              </a:ext>
            </a:extLst>
          </p:cNvPr>
          <p:cNvCxnSpPr/>
          <p:nvPr userDrawn="1"/>
        </p:nvCxnSpPr>
        <p:spPr>
          <a:xfrm>
            <a:off x="11205671" y="6558304"/>
            <a:ext cx="0" cy="177977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1000">
                  <a:schemeClr val="bg1"/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  <a:tileRect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31973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73.png"/><Relationship Id="rId7" Type="http://schemas.openxmlformats.org/officeDocument/2006/relationships/image" Target="../media/image7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64.png"/><Relationship Id="rId4" Type="http://schemas.openxmlformats.org/officeDocument/2006/relationships/image" Target="../media/image74.png"/><Relationship Id="rId9" Type="http://schemas.openxmlformats.org/officeDocument/2006/relationships/image" Target="../media/image6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aticon.com/" TargetMode="External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emf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6AD1AC-0E2F-30F4-B03D-0CE585863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6888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Subject</a:t>
            </a:r>
            <a:r>
              <a:rPr lang="fr-FR" dirty="0"/>
              <a:t> </a:t>
            </a:r>
            <a:r>
              <a:rPr lang="fr-FR" dirty="0" err="1"/>
              <a:t>proposal</a:t>
            </a:r>
            <a:r>
              <a:rPr lang="fr-FR" dirty="0"/>
              <a:t> :</a:t>
            </a:r>
            <a:br>
              <a:rPr lang="fr-FR" dirty="0"/>
            </a:br>
            <a:r>
              <a:rPr lang="fr-FR" dirty="0"/>
              <a:t>Framework / guideline for UHS (conversion </a:t>
            </a:r>
            <a:r>
              <a:rPr lang="fr-FR" dirty="0" err="1"/>
              <a:t>from</a:t>
            </a:r>
            <a:r>
              <a:rPr lang="fr-FR"/>
              <a:t> UGS or new)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853DB58-7482-6703-446F-A5142B0AA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0815"/>
            <a:ext cx="9144000" cy="1655762"/>
          </a:xfrm>
        </p:spPr>
        <p:txBody>
          <a:bodyPr/>
          <a:lstStyle/>
          <a:p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P. Egermann, E. </a:t>
            </a:r>
            <a:r>
              <a:rPr lang="fr-FR" dirty="0" err="1"/>
              <a:t>Kermarrec</a:t>
            </a:r>
            <a:r>
              <a:rPr lang="fr-FR" dirty="0"/>
              <a:t>, J. Breton (Storengy)</a:t>
            </a:r>
          </a:p>
        </p:txBody>
      </p:sp>
    </p:spTree>
    <p:extLst>
      <p:ext uri="{BB962C8B-B14F-4D97-AF65-F5344CB8AC3E}">
        <p14:creationId xmlns:p14="http://schemas.microsoft.com/office/powerpoint/2010/main" val="2159229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A16E055-746F-207F-49C9-57302BD2C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…. </a:t>
            </a:r>
            <a:r>
              <a:rPr lang="fr-FR" dirty="0" err="1"/>
              <a:t>mechanisms</a:t>
            </a:r>
            <a:r>
              <a:rPr lang="fr-FR" dirty="0"/>
              <a:t> </a:t>
            </a:r>
            <a:r>
              <a:rPr lang="fr-FR" dirty="0" err="1"/>
              <a:t>affecting</a:t>
            </a:r>
            <a:r>
              <a:rPr lang="fr-FR" dirty="0"/>
              <a:t> the </a:t>
            </a:r>
            <a:r>
              <a:rPr lang="fr-FR" dirty="0" err="1"/>
              <a:t>gas</a:t>
            </a:r>
            <a:r>
              <a:rPr lang="fr-FR" dirty="0"/>
              <a:t> composition</a:t>
            </a:r>
          </a:p>
        </p:txBody>
      </p:sp>
      <p:pic>
        <p:nvPicPr>
          <p:cNvPr id="4" name="Image 64">
            <a:extLst>
              <a:ext uri="{FF2B5EF4-FFF2-40B4-BE49-F238E27FC236}">
                <a16:creationId xmlns:a16="http://schemas.microsoft.com/office/drawing/2014/main" id="{070678E6-8027-C1C5-444A-79D929C1E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486" y="2213993"/>
            <a:ext cx="2834508" cy="226205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204C5F6-F154-BC47-14CA-E4067A1C3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99" y="2541430"/>
            <a:ext cx="3245970" cy="129894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5AD408C-4CD8-95D0-CD0C-6909A2AB3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1444" y="1055286"/>
            <a:ext cx="2176527" cy="146316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594EEB1-0E37-D9E8-F501-648BD5F4CF77}"/>
              </a:ext>
            </a:extLst>
          </p:cNvPr>
          <p:cNvSpPr txBox="1"/>
          <p:nvPr/>
        </p:nvSpPr>
        <p:spPr>
          <a:xfrm>
            <a:off x="455084" y="1410243"/>
            <a:ext cx="2654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Dispersion</a:t>
            </a:r>
          </a:p>
          <a:p>
            <a:pPr algn="ctr"/>
            <a:r>
              <a:rPr lang="fr-FR" sz="1400" dirty="0" err="1"/>
              <a:t>Mixing</a:t>
            </a:r>
            <a:r>
              <a:rPr lang="fr-FR" sz="1400" dirty="0"/>
              <a:t> process </a:t>
            </a:r>
            <a:r>
              <a:rPr lang="fr-FR" sz="1400" dirty="0" err="1"/>
              <a:t>with</a:t>
            </a:r>
            <a:r>
              <a:rPr lang="fr-FR" sz="1400" dirty="0"/>
              <a:t> in-situ </a:t>
            </a:r>
            <a:r>
              <a:rPr lang="fr-FR" sz="1400" dirty="0" err="1"/>
              <a:t>gas</a:t>
            </a:r>
            <a:r>
              <a:rPr lang="fr-FR" sz="1400" dirty="0"/>
              <a:t> (</a:t>
            </a:r>
            <a:r>
              <a:rPr lang="fr-FR" sz="1400" dirty="0" err="1"/>
              <a:t>reservoir</a:t>
            </a:r>
            <a:r>
              <a:rPr lang="fr-FR" sz="1400" dirty="0"/>
              <a:t> </a:t>
            </a:r>
            <a:r>
              <a:rPr lang="fr-FR" sz="1400" dirty="0" err="1"/>
              <a:t>heterogeneities</a:t>
            </a:r>
            <a:r>
              <a:rPr lang="fr-FR" sz="1400" dirty="0"/>
              <a:t>, </a:t>
            </a:r>
            <a:r>
              <a:rPr lang="fr-FR" sz="1400" dirty="0" err="1"/>
              <a:t>gas</a:t>
            </a:r>
            <a:r>
              <a:rPr lang="fr-FR" sz="1400" dirty="0"/>
              <a:t> </a:t>
            </a:r>
            <a:r>
              <a:rPr lang="fr-FR" sz="1400" dirty="0" err="1"/>
              <a:t>velocities</a:t>
            </a:r>
            <a:r>
              <a:rPr lang="fr-FR" sz="1400" dirty="0"/>
              <a:t>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02E1B10-C2CC-FE62-CB3B-D02308871EA1}"/>
              </a:ext>
            </a:extLst>
          </p:cNvPr>
          <p:cNvSpPr txBox="1"/>
          <p:nvPr/>
        </p:nvSpPr>
        <p:spPr>
          <a:xfrm>
            <a:off x="3592464" y="1252939"/>
            <a:ext cx="283813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Dissolution / absorption</a:t>
            </a:r>
          </a:p>
          <a:p>
            <a:pPr algn="ctr"/>
            <a:r>
              <a:rPr lang="fr-FR" sz="1400" dirty="0"/>
              <a:t>Water composition, P&amp;T </a:t>
            </a:r>
            <a:r>
              <a:rPr lang="fr-FR" sz="1400" dirty="0" err="1"/>
              <a:t>cdts</a:t>
            </a:r>
            <a:r>
              <a:rPr lang="fr-FR" sz="1400" dirty="0"/>
              <a:t>, rock composition (TOC)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25B32C6-874F-169D-9283-D87AC176B216}"/>
              </a:ext>
            </a:extLst>
          </p:cNvPr>
          <p:cNvSpPr txBox="1"/>
          <p:nvPr/>
        </p:nvSpPr>
        <p:spPr>
          <a:xfrm>
            <a:off x="8898785" y="1494482"/>
            <a:ext cx="2838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/>
              <a:t>Reactions</a:t>
            </a:r>
            <a:endParaRPr lang="fr-FR" b="1" dirty="0"/>
          </a:p>
          <a:p>
            <a:pPr algn="ctr"/>
            <a:r>
              <a:rPr lang="fr-FR" sz="1400" dirty="0" err="1"/>
              <a:t>Abiotic</a:t>
            </a:r>
            <a:r>
              <a:rPr lang="fr-FR" sz="1400" dirty="0"/>
              <a:t> and </a:t>
            </a:r>
            <a:r>
              <a:rPr lang="fr-FR" sz="1400" dirty="0" err="1"/>
              <a:t>biotic</a:t>
            </a:r>
            <a:r>
              <a:rPr lang="fr-FR" sz="1400" dirty="0"/>
              <a:t> (RINGS)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60918601-E792-923F-E1F6-B3659E96DB48}"/>
              </a:ext>
            </a:extLst>
          </p:cNvPr>
          <p:cNvGrpSpPr/>
          <p:nvPr/>
        </p:nvGrpSpPr>
        <p:grpSpPr>
          <a:xfrm>
            <a:off x="3718054" y="2338529"/>
            <a:ext cx="4955712" cy="3165073"/>
            <a:chOff x="3718054" y="2338529"/>
            <a:chExt cx="4955712" cy="3165073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ABC76801-5FC2-3906-EF77-27854290A58E}"/>
                </a:ext>
              </a:extLst>
            </p:cNvPr>
            <p:cNvSpPr/>
            <p:nvPr/>
          </p:nvSpPr>
          <p:spPr>
            <a:xfrm>
              <a:off x="4252404" y="3009530"/>
              <a:ext cx="3737499" cy="107775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2E42FDEA-0B9E-0A89-9199-2257BEA825C8}"/>
                </a:ext>
              </a:extLst>
            </p:cNvPr>
            <p:cNvSpPr txBox="1"/>
            <p:nvPr/>
          </p:nvSpPr>
          <p:spPr>
            <a:xfrm>
              <a:off x="4450260" y="3236010"/>
              <a:ext cx="32459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/>
                <a:t>Compositional</a:t>
              </a:r>
              <a:r>
                <a:rPr lang="fr-FR" dirty="0"/>
                <a:t> and </a:t>
              </a:r>
              <a:r>
                <a:rPr lang="fr-FR" dirty="0" err="1"/>
                <a:t>reactional</a:t>
              </a:r>
              <a:r>
                <a:rPr lang="fr-FR" dirty="0"/>
                <a:t> </a:t>
              </a:r>
              <a:r>
                <a:rPr lang="fr-FR" dirty="0" err="1"/>
                <a:t>reservoir</a:t>
              </a:r>
              <a:r>
                <a:rPr lang="fr-FR" dirty="0"/>
                <a:t> model</a:t>
              </a:r>
            </a:p>
          </p:txBody>
        </p:sp>
        <p:sp>
          <p:nvSpPr>
            <p:cNvPr id="13" name="Flèche : droite 12">
              <a:extLst>
                <a:ext uri="{FF2B5EF4-FFF2-40B4-BE49-F238E27FC236}">
                  <a16:creationId xmlns:a16="http://schemas.microsoft.com/office/drawing/2014/main" id="{358B0642-E2D0-D4BD-C007-E06E2B528264}"/>
                </a:ext>
              </a:extLst>
            </p:cNvPr>
            <p:cNvSpPr/>
            <p:nvPr/>
          </p:nvSpPr>
          <p:spPr>
            <a:xfrm rot="2375662">
              <a:off x="3718054" y="2638286"/>
              <a:ext cx="411409" cy="38173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lèche : droite 13">
              <a:extLst>
                <a:ext uri="{FF2B5EF4-FFF2-40B4-BE49-F238E27FC236}">
                  <a16:creationId xmlns:a16="http://schemas.microsoft.com/office/drawing/2014/main" id="{0BAEB86F-CDEC-9E4E-EC3E-79BBFDAA4869}"/>
                </a:ext>
              </a:extLst>
            </p:cNvPr>
            <p:cNvSpPr/>
            <p:nvPr/>
          </p:nvSpPr>
          <p:spPr>
            <a:xfrm rot="5400000">
              <a:off x="5707355" y="2353364"/>
              <a:ext cx="411409" cy="38173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Flèche : droite 14">
              <a:extLst>
                <a:ext uri="{FF2B5EF4-FFF2-40B4-BE49-F238E27FC236}">
                  <a16:creationId xmlns:a16="http://schemas.microsoft.com/office/drawing/2014/main" id="{A9060509-FA1C-8D5F-7C1A-0AB2D70DA47A}"/>
                </a:ext>
              </a:extLst>
            </p:cNvPr>
            <p:cNvSpPr/>
            <p:nvPr/>
          </p:nvSpPr>
          <p:spPr>
            <a:xfrm rot="8390746">
              <a:off x="8262357" y="2801445"/>
              <a:ext cx="411409" cy="38173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lèche : droite 16">
              <a:extLst>
                <a:ext uri="{FF2B5EF4-FFF2-40B4-BE49-F238E27FC236}">
                  <a16:creationId xmlns:a16="http://schemas.microsoft.com/office/drawing/2014/main" id="{9C4F29E3-DBC6-173B-9CE8-7401B250D745}"/>
                </a:ext>
              </a:extLst>
            </p:cNvPr>
            <p:cNvSpPr/>
            <p:nvPr/>
          </p:nvSpPr>
          <p:spPr>
            <a:xfrm rot="5400000">
              <a:off x="5849074" y="3951767"/>
              <a:ext cx="338556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0302CB76-97E1-39CD-3C22-C65B27E5372B}"/>
                </a:ext>
              </a:extLst>
            </p:cNvPr>
            <p:cNvSpPr/>
            <p:nvPr/>
          </p:nvSpPr>
          <p:spPr>
            <a:xfrm>
              <a:off x="4106840" y="4425845"/>
              <a:ext cx="3737499" cy="107775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51EDF93F-931D-C1D3-FFBE-D52237C5C943}"/>
                </a:ext>
              </a:extLst>
            </p:cNvPr>
            <p:cNvSpPr txBox="1"/>
            <p:nvPr/>
          </p:nvSpPr>
          <p:spPr>
            <a:xfrm>
              <a:off x="4327452" y="4641559"/>
              <a:ext cx="32459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/>
                <a:t>Historical</a:t>
              </a:r>
              <a:r>
                <a:rPr lang="fr-FR" dirty="0"/>
                <a:t> </a:t>
              </a:r>
              <a:r>
                <a:rPr lang="fr-FR" dirty="0" err="1"/>
                <a:t>compositional</a:t>
              </a:r>
              <a:r>
                <a:rPr lang="fr-FR" dirty="0"/>
                <a:t> data, tracer tests, pilot tests, ..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1F4287FC-022C-ACBA-C13C-D08EB587860E}"/>
                </a:ext>
              </a:extLst>
            </p:cNvPr>
            <p:cNvSpPr txBox="1"/>
            <p:nvPr/>
          </p:nvSpPr>
          <p:spPr>
            <a:xfrm>
              <a:off x="6399757" y="4098055"/>
              <a:ext cx="20890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i="1" dirty="0" err="1"/>
                <a:t>Upscaling</a:t>
              </a:r>
              <a:r>
                <a:rPr lang="fr-FR" sz="1600" i="1" dirty="0"/>
                <a:t> process</a:t>
              </a:r>
              <a:endParaRPr lang="fr-FR" sz="1200" i="1" dirty="0"/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C0F64F39-1D4A-3816-6B24-F01D1DDE8983}"/>
              </a:ext>
            </a:extLst>
          </p:cNvPr>
          <p:cNvGrpSpPr/>
          <p:nvPr/>
        </p:nvGrpSpPr>
        <p:grpSpPr>
          <a:xfrm>
            <a:off x="1552505" y="3497802"/>
            <a:ext cx="6113384" cy="2893518"/>
            <a:chOff x="1552505" y="3497802"/>
            <a:chExt cx="6113384" cy="2893518"/>
          </a:xfrm>
        </p:grpSpPr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318D0EFA-58E5-2614-17BB-C0871831BBEF}"/>
                </a:ext>
              </a:extLst>
            </p:cNvPr>
            <p:cNvSpPr/>
            <p:nvPr/>
          </p:nvSpPr>
          <p:spPr>
            <a:xfrm>
              <a:off x="3800623" y="3497802"/>
              <a:ext cx="478413" cy="1438182"/>
            </a:xfrm>
            <a:custGeom>
              <a:avLst/>
              <a:gdLst>
                <a:gd name="connsiteX0" fmla="*/ 452761 w 692458"/>
                <a:gd name="connsiteY0" fmla="*/ 1429305 h 1438182"/>
                <a:gd name="connsiteX1" fmla="*/ 0 w 692458"/>
                <a:gd name="connsiteY1" fmla="*/ 1438182 h 1438182"/>
                <a:gd name="connsiteX2" fmla="*/ 0 w 692458"/>
                <a:gd name="connsiteY2" fmla="*/ 0 h 1438182"/>
                <a:gd name="connsiteX3" fmla="*/ 692458 w 692458"/>
                <a:gd name="connsiteY3" fmla="*/ 0 h 1438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458" h="1438182">
                  <a:moveTo>
                    <a:pt x="452761" y="1429305"/>
                  </a:moveTo>
                  <a:lnTo>
                    <a:pt x="0" y="1438182"/>
                  </a:lnTo>
                  <a:lnTo>
                    <a:pt x="0" y="0"/>
                  </a:lnTo>
                  <a:lnTo>
                    <a:pt x="692458" y="0"/>
                  </a:lnTo>
                </a:path>
              </a:pathLst>
            </a:custGeom>
            <a:noFill/>
            <a:ln w="28575">
              <a:prstDash val="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A5D54BF2-E8F9-08CB-4249-892770455630}"/>
                </a:ext>
              </a:extLst>
            </p:cNvPr>
            <p:cNvSpPr txBox="1"/>
            <p:nvPr/>
          </p:nvSpPr>
          <p:spPr>
            <a:xfrm>
              <a:off x="2345155" y="3974944"/>
              <a:ext cx="17093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i="1" dirty="0" err="1"/>
                <a:t>History</a:t>
              </a:r>
              <a:r>
                <a:rPr lang="fr-FR" sz="1600" i="1" dirty="0"/>
                <a:t> match</a:t>
              </a:r>
            </a:p>
            <a:p>
              <a:pPr algn="ctr"/>
              <a:r>
                <a:rPr lang="fr-FR" sz="1600" i="1" dirty="0"/>
                <a:t>process</a:t>
              </a:r>
              <a:endParaRPr lang="fr-FR" sz="1200" i="1" dirty="0"/>
            </a:p>
          </p:txBody>
        </p: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9834048B-3C42-A225-9171-A064E7943147}"/>
                </a:ext>
              </a:extLst>
            </p:cNvPr>
            <p:cNvGrpSpPr/>
            <p:nvPr/>
          </p:nvGrpSpPr>
          <p:grpSpPr>
            <a:xfrm>
              <a:off x="1552505" y="4559719"/>
              <a:ext cx="6113384" cy="1831601"/>
              <a:chOff x="1552505" y="4559719"/>
              <a:chExt cx="6113384" cy="1831601"/>
            </a:xfrm>
          </p:grpSpPr>
          <p:sp>
            <p:nvSpPr>
              <p:cNvPr id="21" name="Flèche : droite 20">
                <a:extLst>
                  <a:ext uri="{FF2B5EF4-FFF2-40B4-BE49-F238E27FC236}">
                    <a16:creationId xmlns:a16="http://schemas.microsoft.com/office/drawing/2014/main" id="{244CB73F-371B-AB86-D24F-E2B650403826}"/>
                  </a:ext>
                </a:extLst>
              </p:cNvPr>
              <p:cNvSpPr/>
              <p:nvPr/>
            </p:nvSpPr>
            <p:spPr>
              <a:xfrm rot="5400000">
                <a:off x="5873627" y="5357314"/>
                <a:ext cx="338556" cy="6096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E95F861B-C4FC-2832-016D-F99FEBF460D4}"/>
                  </a:ext>
                </a:extLst>
              </p:cNvPr>
              <p:cNvSpPr txBox="1"/>
              <p:nvPr/>
            </p:nvSpPr>
            <p:spPr>
              <a:xfrm>
                <a:off x="4419920" y="5773885"/>
                <a:ext cx="32459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/>
                  <a:t>Reliable </a:t>
                </a:r>
                <a:r>
                  <a:rPr lang="fr-FR" b="1" dirty="0" err="1"/>
                  <a:t>forecasts</a:t>
                </a:r>
                <a:endParaRPr lang="fr-FR" b="1" dirty="0"/>
              </a:p>
            </p:txBody>
          </p:sp>
          <p:pic>
            <p:nvPicPr>
              <p:cNvPr id="27" name="Image 26">
                <a:extLst>
                  <a:ext uri="{FF2B5EF4-FFF2-40B4-BE49-F238E27FC236}">
                    <a16:creationId xmlns:a16="http://schemas.microsoft.com/office/drawing/2014/main" id="{AAADCED5-C434-0D1E-7F6D-A8CD939BAF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2505" y="4559719"/>
                <a:ext cx="2137812" cy="183160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556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>
            <a:extLst>
              <a:ext uri="{FF2B5EF4-FFF2-40B4-BE49-F238E27FC236}">
                <a16:creationId xmlns:a16="http://schemas.microsoft.com/office/drawing/2014/main" id="{8284B8CE-090B-69C4-86FA-54A60E2FD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623" y="5060622"/>
            <a:ext cx="1306373" cy="114037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D31A1AE-532E-02C8-390E-1E54B97A1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366" y="1806253"/>
            <a:ext cx="3394112" cy="551353"/>
          </a:xfrm>
          <a:prstGeom prst="rect">
            <a:avLst/>
          </a:prstGeom>
        </p:spPr>
      </p:pic>
      <p:sp>
        <p:nvSpPr>
          <p:cNvPr id="35" name="Ellipse 34">
            <a:extLst>
              <a:ext uri="{FF2B5EF4-FFF2-40B4-BE49-F238E27FC236}">
                <a16:creationId xmlns:a16="http://schemas.microsoft.com/office/drawing/2014/main" id="{C34CD266-855C-4284-E14C-7A5442709DBC}"/>
              </a:ext>
            </a:extLst>
          </p:cNvPr>
          <p:cNvSpPr/>
          <p:nvPr/>
        </p:nvSpPr>
        <p:spPr>
          <a:xfrm>
            <a:off x="3939091" y="2260395"/>
            <a:ext cx="4505316" cy="281472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20CC466-2E03-154B-2A7F-205FDBD05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387" y="432180"/>
            <a:ext cx="10515600" cy="701227"/>
          </a:xfrm>
        </p:spPr>
        <p:txBody>
          <a:bodyPr/>
          <a:lstStyle/>
          <a:p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current</a:t>
            </a:r>
            <a:r>
              <a:rPr lang="fr-FR" dirty="0"/>
              <a:t>/</a:t>
            </a:r>
            <a:r>
              <a:rPr lang="fr-FR" dirty="0" err="1"/>
              <a:t>recent</a:t>
            </a:r>
            <a:r>
              <a:rPr lang="fr-FR" dirty="0"/>
              <a:t> initiatives on UHS (1)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6E4E11C-9DD6-D05A-1174-4C8848855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2782" y="991752"/>
            <a:ext cx="1427683" cy="151591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42822FC-092D-5F02-02CE-772230DD95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0957" y="2586094"/>
            <a:ext cx="2891320" cy="110754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6EF1111-2D12-929A-6E0B-529F427560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9589" y="3667760"/>
            <a:ext cx="1956306" cy="92984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D5827A3-AE36-1DF5-FEE7-EE9244290E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633" y="1324927"/>
            <a:ext cx="1815902" cy="196991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91ED6471-2B69-D01D-F5D2-9703A1DA26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7366" y="1165942"/>
            <a:ext cx="2562860" cy="62026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C541A9F-DE3D-92F1-01D4-B0DAECE825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20" y="4606059"/>
            <a:ext cx="2553346" cy="1108020"/>
          </a:xfrm>
          <a:prstGeom prst="rect">
            <a:avLst/>
          </a:prstGeom>
        </p:spPr>
      </p:pic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3C004B56-E004-2349-FCD7-6020E47B161C}"/>
              </a:ext>
            </a:extLst>
          </p:cNvPr>
          <p:cNvSpPr/>
          <p:nvPr/>
        </p:nvSpPr>
        <p:spPr>
          <a:xfrm>
            <a:off x="724020" y="5271612"/>
            <a:ext cx="2933470" cy="884935"/>
          </a:xfrm>
          <a:prstGeom prst="roundRect">
            <a:avLst>
              <a:gd name="adj" fmla="val 4665"/>
            </a:avLst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srgbClr val="2E3A5B"/>
                </a:solidFill>
                <a:effectLst/>
                <a:uLnTx/>
                <a:uFillTx/>
                <a:ea typeface="Lato Medium" panose="020F0502020204030203" pitchFamily="34" charset="0"/>
                <a:cs typeface="Lato Medium" panose="020F0502020204030203" pitchFamily="34" charset="0"/>
              </a:rPr>
              <a:t>Hy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srgbClr val="83E357"/>
                </a:solidFill>
                <a:effectLst/>
                <a:uLnTx/>
                <a:uFillTx/>
                <a:ea typeface="Lato Medium" panose="020F0502020204030203" pitchFamily="34" charset="0"/>
                <a:cs typeface="Lato Medium" panose="020F0502020204030203" pitchFamily="34" charset="0"/>
              </a:rPr>
              <a:t>drogen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83E357"/>
                </a:solidFill>
                <a:effectLst/>
                <a:uLnTx/>
                <a:uFillTx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2E3A5B"/>
                </a:solidFill>
                <a:effectLst/>
                <a:uLnTx/>
                <a:uFillTx/>
                <a:ea typeface="Lato Medium" panose="020F0502020204030203" pitchFamily="34" charset="0"/>
                <a:cs typeface="Lato Medium" panose="020F0502020204030203" pitchFamily="34" charset="0"/>
              </a:rPr>
              <a:t>P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83E357"/>
                </a:solidFill>
                <a:effectLst/>
                <a:uLnTx/>
                <a:uFillTx/>
                <a:ea typeface="Lato Medium" panose="020F0502020204030203" pitchFamily="34" charset="0"/>
                <a:cs typeface="Lato Medium" panose="020F0502020204030203" pitchFamily="34" charset="0"/>
              </a:rPr>
              <a:t>ilot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srgbClr val="2E3A5B"/>
                </a:solidFill>
                <a:effectLst/>
                <a:uLnTx/>
                <a:uFillTx/>
                <a:ea typeface="Lato Medium" panose="020F0502020204030203" pitchFamily="34" charset="0"/>
                <a:cs typeface="Lato Medium" panose="020F0502020204030203" pitchFamily="34" charset="0"/>
              </a:rPr>
              <a:t>ST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srgbClr val="83E357"/>
                </a:solidFill>
                <a:effectLst/>
                <a:uLnTx/>
                <a:uFillTx/>
                <a:ea typeface="Lato Medium" panose="020F0502020204030203" pitchFamily="34" charset="0"/>
                <a:cs typeface="Lato Medium" panose="020F0502020204030203" pitchFamily="34" charset="0"/>
              </a:rPr>
              <a:t>orage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83E357"/>
                </a:solidFill>
                <a:effectLst/>
                <a:uLnTx/>
                <a:uFillTx/>
                <a:ea typeface="Lato Medium" panose="020F0502020204030203" pitchFamily="34" charset="0"/>
                <a:cs typeface="Lato Medium" panose="020F0502020204030203" pitchFamily="34" charset="0"/>
              </a:rPr>
              <a:t> for large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srgbClr val="2E3A5B"/>
                </a:solidFill>
                <a:effectLst/>
                <a:uLnTx/>
                <a:uFillTx/>
                <a:ea typeface="Lato Medium" panose="020F0502020204030203" pitchFamily="34" charset="0"/>
                <a:cs typeface="Lato Medium" panose="020F0502020204030203" pitchFamily="34" charset="0"/>
              </a:rPr>
              <a:t>E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srgbClr val="83E357"/>
                </a:solidFill>
                <a:effectLst/>
                <a:uLnTx/>
                <a:uFillTx/>
                <a:ea typeface="Lato Medium" panose="020F0502020204030203" pitchFamily="34" charset="0"/>
                <a:cs typeface="Lato Medium" panose="020F0502020204030203" pitchFamily="34" charset="0"/>
              </a:rPr>
              <a:t>cosystem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83E357"/>
                </a:solidFill>
                <a:effectLst/>
                <a:uLnTx/>
                <a:uFillTx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srgbClr val="2E3A5B"/>
                </a:solidFill>
                <a:effectLst/>
                <a:uLnTx/>
                <a:uFillTx/>
                <a:ea typeface="Lato Medium" panose="020F0502020204030203" pitchFamily="34" charset="0"/>
                <a:cs typeface="Lato Medium" panose="020F0502020204030203" pitchFamily="34" charset="0"/>
              </a:rPr>
              <a:t>R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srgbClr val="83E357"/>
                </a:solidFill>
                <a:effectLst/>
                <a:uLnTx/>
                <a:uFillTx/>
                <a:ea typeface="Lato Medium" panose="020F0502020204030203" pitchFamily="34" charset="0"/>
                <a:cs typeface="Lato Medium" panose="020F0502020204030203" pitchFamily="34" charset="0"/>
              </a:rPr>
              <a:t>eplication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2D3A5C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76BC6EDE-9247-AB86-650B-28E92B55EA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3668" y="5324156"/>
            <a:ext cx="1905000" cy="714375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C08C182E-47E2-9A1B-4BFB-A9D5062104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98287" y="4306472"/>
            <a:ext cx="2552700" cy="638175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25D98D4D-96DD-BF00-3612-A41818F7F2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25833" y="991752"/>
            <a:ext cx="2176532" cy="662423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E43333F4-2A0C-8B5F-13ED-05C1FF39C92B}"/>
              </a:ext>
            </a:extLst>
          </p:cNvPr>
          <p:cNvSpPr txBox="1"/>
          <p:nvPr/>
        </p:nvSpPr>
        <p:spPr>
          <a:xfrm>
            <a:off x="4505962" y="2668890"/>
            <a:ext cx="31534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/>
              <a:t>Learnings</a:t>
            </a:r>
            <a:r>
              <a:rPr lang="fr-FR" b="1" dirty="0"/>
              <a:t>, </a:t>
            </a:r>
            <a:r>
              <a:rPr lang="fr-FR" b="1" dirty="0" err="1"/>
              <a:t>rules</a:t>
            </a:r>
            <a:r>
              <a:rPr lang="fr-FR" b="1" dirty="0"/>
              <a:t> and </a:t>
            </a:r>
            <a:r>
              <a:rPr lang="fr-FR" b="1" dirty="0" err="1"/>
              <a:t>feed</a:t>
            </a:r>
            <a:r>
              <a:rPr lang="fr-FR" b="1" dirty="0"/>
              <a:t> </a:t>
            </a:r>
            <a:r>
              <a:rPr lang="fr-FR" b="1" dirty="0" err="1"/>
              <a:t>backs</a:t>
            </a:r>
            <a:r>
              <a:rPr lang="fr-FR" b="1" dirty="0"/>
              <a:t> for </a:t>
            </a:r>
            <a:r>
              <a:rPr lang="fr-FR" b="1" dirty="0" err="1"/>
              <a:t>hydrogen</a:t>
            </a:r>
            <a:r>
              <a:rPr lang="fr-FR" b="1" dirty="0"/>
              <a:t> (</a:t>
            </a:r>
            <a:r>
              <a:rPr lang="fr-FR" b="1" dirty="0" err="1"/>
              <a:t>various</a:t>
            </a:r>
            <a:r>
              <a:rPr lang="fr-FR" b="1" dirty="0"/>
              <a:t>%) </a:t>
            </a:r>
            <a:r>
              <a:rPr lang="fr-FR" b="1" dirty="0" err="1"/>
              <a:t>storages</a:t>
            </a:r>
            <a:endParaRPr lang="fr-FR" b="1" dirty="0"/>
          </a:p>
          <a:p>
            <a:pPr algn="ctr"/>
            <a:endParaRPr lang="fr-FR" b="1" dirty="0"/>
          </a:p>
          <a:p>
            <a:pPr algn="ctr"/>
            <a:r>
              <a:rPr lang="fr-FR" b="1" dirty="0"/>
              <a:t> </a:t>
            </a:r>
            <a:r>
              <a:rPr lang="fr-FR" b="1" dirty="0" err="1"/>
              <a:t>Porous</a:t>
            </a:r>
            <a:r>
              <a:rPr lang="fr-FR" b="1" dirty="0"/>
              <a:t> and </a:t>
            </a:r>
            <a:r>
              <a:rPr lang="fr-FR" b="1" dirty="0" err="1"/>
              <a:t>salt</a:t>
            </a:r>
            <a:r>
              <a:rPr lang="fr-FR" b="1" dirty="0"/>
              <a:t> </a:t>
            </a:r>
            <a:r>
              <a:rPr lang="fr-FR" b="1" dirty="0" err="1"/>
              <a:t>caverns</a:t>
            </a:r>
            <a:endParaRPr lang="fr-FR" b="1" dirty="0"/>
          </a:p>
          <a:p>
            <a:pPr algn="ctr"/>
            <a:endParaRPr lang="fr-FR" b="1" dirty="0"/>
          </a:p>
          <a:p>
            <a:pPr algn="ctr"/>
            <a:r>
              <a:rPr lang="fr-FR" b="1" dirty="0"/>
              <a:t>Wells and surface </a:t>
            </a:r>
            <a:r>
              <a:rPr lang="fr-FR" b="1" dirty="0" err="1"/>
              <a:t>facilities</a:t>
            </a:r>
            <a:r>
              <a:rPr lang="fr-FR" b="1" dirty="0"/>
              <a:t> 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449E4DDF-5B68-F375-DAAB-E810C59F6FDF}"/>
              </a:ext>
            </a:extLst>
          </p:cNvPr>
          <p:cNvSpPr txBox="1"/>
          <p:nvPr/>
        </p:nvSpPr>
        <p:spPr>
          <a:xfrm>
            <a:off x="9170303" y="5344747"/>
            <a:ext cx="2932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…. and </a:t>
            </a:r>
            <a:r>
              <a:rPr lang="fr-FR" b="1" dirty="0" err="1"/>
              <a:t>much</a:t>
            </a:r>
            <a:r>
              <a:rPr lang="fr-FR" b="1" dirty="0"/>
              <a:t> more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2B31155-795F-9C79-D95F-F8C04265B1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56441" y="5199901"/>
            <a:ext cx="2136272" cy="61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4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620CC466-2E03-154B-2A7F-205FDBD05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current</a:t>
            </a:r>
            <a:r>
              <a:rPr lang="fr-FR" dirty="0"/>
              <a:t>/</a:t>
            </a:r>
            <a:r>
              <a:rPr lang="fr-FR" dirty="0" err="1"/>
              <a:t>recent</a:t>
            </a:r>
            <a:r>
              <a:rPr lang="fr-FR" dirty="0"/>
              <a:t> initiatives on UHS (2)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FBF605C4-0DA5-4457-F090-3C32F6A24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8998"/>
            <a:ext cx="10515600" cy="423069"/>
          </a:xfrm>
        </p:spPr>
        <p:txBody>
          <a:bodyPr/>
          <a:lstStyle/>
          <a:p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examples</a:t>
            </a:r>
            <a:r>
              <a:rPr lang="fr-FR" dirty="0"/>
              <a:t> of </a:t>
            </a:r>
            <a:r>
              <a:rPr lang="fr-FR" dirty="0" err="1"/>
              <a:t>project</a:t>
            </a:r>
            <a:r>
              <a:rPr lang="fr-FR" dirty="0"/>
              <a:t> scope / </a:t>
            </a:r>
            <a:r>
              <a:rPr lang="fr-FR" dirty="0" err="1"/>
              <a:t>deliverables</a:t>
            </a:r>
            <a:r>
              <a:rPr lang="fr-FR" dirty="0"/>
              <a:t> … A lot to </a:t>
            </a:r>
            <a:r>
              <a:rPr lang="fr-FR" dirty="0" err="1"/>
              <a:t>capitalize</a:t>
            </a:r>
            <a:r>
              <a:rPr lang="fr-FR" dirty="0"/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F411DB2-6DFA-167A-A0F6-77E0DE18A3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83"/>
          <a:stretch/>
        </p:blipFill>
        <p:spPr>
          <a:xfrm>
            <a:off x="430054" y="1660579"/>
            <a:ext cx="4823443" cy="252314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9593E6E-51E7-CE02-A773-198230FF2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029" y="1787734"/>
            <a:ext cx="4935018" cy="239598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FE56890-43AF-1EAC-082F-8DEFAF66C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13" y="4183722"/>
            <a:ext cx="3893560" cy="205367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5D0FEF0-D1E6-D710-FA2F-D27B7111E8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059" y="1490112"/>
            <a:ext cx="813230" cy="38653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B3FF162-E738-78BD-2227-A277352FA1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4830" y="1336938"/>
            <a:ext cx="2067217" cy="50031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254EBD0-F073-5E96-836C-AE9C8C53E7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8666" y="4993141"/>
            <a:ext cx="5276320" cy="136225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077BDE8-D241-DD66-F9D8-FB488B182C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3819" y="4993141"/>
            <a:ext cx="919351" cy="97616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315048C-81A7-03B6-FA9E-50047242BC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018" y="4156504"/>
            <a:ext cx="2018677" cy="87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5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620CC466-2E03-154B-2A7F-205FDBD05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Toward</a:t>
            </a:r>
            <a:r>
              <a:rPr lang="fr-FR" dirty="0"/>
              <a:t> a </a:t>
            </a:r>
            <a:r>
              <a:rPr lang="fr-FR" dirty="0" err="1"/>
              <a:t>framework</a:t>
            </a:r>
            <a:r>
              <a:rPr lang="fr-FR" dirty="0"/>
              <a:t> / guideline ? 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FBF605C4-0DA5-4457-F090-3C32F6A24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948" y="3496042"/>
            <a:ext cx="10866966" cy="2629549"/>
          </a:xfrm>
        </p:spPr>
        <p:txBody>
          <a:bodyPr>
            <a:normAutofit/>
          </a:bodyPr>
          <a:lstStyle/>
          <a:p>
            <a:r>
              <a:rPr lang="fr-FR" dirty="0"/>
              <a:t>A </a:t>
            </a:r>
            <a:r>
              <a:rPr lang="fr-FR" dirty="0" err="1"/>
              <a:t>framework</a:t>
            </a:r>
            <a:r>
              <a:rPr lang="fr-FR" dirty="0"/>
              <a:t> / guideline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provide</a:t>
            </a:r>
            <a:r>
              <a:rPr lang="fr-FR" dirty="0"/>
              <a:t> recos for all the possible stages of a </a:t>
            </a:r>
            <a:r>
              <a:rPr lang="fr-FR" dirty="0" err="1"/>
              <a:t>project</a:t>
            </a:r>
            <a:endParaRPr lang="fr-FR" dirty="0"/>
          </a:p>
          <a:p>
            <a:pPr lvl="1"/>
            <a:r>
              <a:rPr lang="fr-FR" dirty="0"/>
              <a:t>Conversion of UHS or new UHS</a:t>
            </a:r>
          </a:p>
          <a:p>
            <a:r>
              <a:rPr lang="fr-FR" dirty="0"/>
              <a:t>For a </a:t>
            </a:r>
            <a:r>
              <a:rPr lang="fr-FR" dirty="0" err="1"/>
              <a:t>given</a:t>
            </a:r>
            <a:r>
              <a:rPr lang="fr-FR" dirty="0"/>
              <a:t> </a:t>
            </a:r>
            <a:r>
              <a:rPr lang="fr-FR" dirty="0" err="1"/>
              <a:t>technical</a:t>
            </a:r>
            <a:r>
              <a:rPr lang="fr-FR" dirty="0"/>
              <a:t> topic</a:t>
            </a:r>
          </a:p>
          <a:p>
            <a:pPr lvl="1"/>
            <a:r>
              <a:rPr lang="fr-FR" dirty="0"/>
              <a:t>The </a:t>
            </a:r>
            <a:r>
              <a:rPr lang="fr-FR" dirty="0" err="1"/>
              <a:t>approach</a:t>
            </a:r>
            <a:r>
              <a:rPr lang="fr-FR" dirty="0"/>
              <a:t> can </a:t>
            </a:r>
            <a:r>
              <a:rPr lang="fr-FR" dirty="0" err="1"/>
              <a:t>differ</a:t>
            </a:r>
            <a:r>
              <a:rPr lang="fr-FR" dirty="0"/>
              <a:t> </a:t>
            </a:r>
            <a:r>
              <a:rPr lang="fr-FR" dirty="0" err="1"/>
              <a:t>significantly</a:t>
            </a:r>
            <a:r>
              <a:rPr lang="fr-FR" dirty="0"/>
              <a:t> </a:t>
            </a:r>
            <a:r>
              <a:rPr lang="fr-FR" dirty="0" err="1"/>
              <a:t>depending</a:t>
            </a:r>
            <a:r>
              <a:rPr lang="fr-FR" dirty="0"/>
              <a:t> on the objectives </a:t>
            </a:r>
            <a:r>
              <a:rPr lang="fr-FR" dirty="0" err="1"/>
              <a:t>followed</a:t>
            </a:r>
            <a:endParaRPr lang="fr-FR" dirty="0"/>
          </a:p>
          <a:p>
            <a:pPr lvl="2"/>
            <a:r>
              <a:rPr lang="fr-FR" dirty="0" err="1"/>
              <a:t>From</a:t>
            </a:r>
            <a:r>
              <a:rPr lang="fr-FR" dirty="0"/>
              <a:t> screening </a:t>
            </a:r>
            <a:r>
              <a:rPr lang="fr-FR" dirty="0" err="1"/>
              <a:t>card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simple </a:t>
            </a:r>
            <a:r>
              <a:rPr lang="fr-FR" dirty="0" err="1"/>
              <a:t>rules</a:t>
            </a:r>
            <a:r>
              <a:rPr lang="fr-FR" dirty="0"/>
              <a:t> / </a:t>
            </a:r>
            <a:r>
              <a:rPr lang="fr-FR" dirty="0" err="1"/>
              <a:t>threshold</a:t>
            </a:r>
            <a:r>
              <a:rPr lang="fr-FR" dirty="0"/>
              <a:t> ….</a:t>
            </a:r>
          </a:p>
          <a:p>
            <a:pPr lvl="2"/>
            <a:r>
              <a:rPr lang="fr-FR" dirty="0"/>
              <a:t>….  to </a:t>
            </a:r>
            <a:r>
              <a:rPr lang="fr-FR" dirty="0" err="1"/>
              <a:t>detailed</a:t>
            </a:r>
            <a:r>
              <a:rPr lang="fr-FR" dirty="0"/>
              <a:t> </a:t>
            </a:r>
            <a:r>
              <a:rPr lang="fr-FR" dirty="0" err="1"/>
              <a:t>studies</a:t>
            </a:r>
            <a:endParaRPr lang="fr-FR" dirty="0"/>
          </a:p>
          <a:p>
            <a:pPr lvl="1"/>
            <a:r>
              <a:rPr lang="fr-FR" dirty="0" err="1"/>
              <a:t>Spend</a:t>
            </a:r>
            <a:r>
              <a:rPr lang="fr-FR" dirty="0"/>
              <a:t> the time and money </a:t>
            </a:r>
            <a:r>
              <a:rPr lang="fr-FR" dirty="0" err="1"/>
              <a:t>where</a:t>
            </a:r>
            <a:r>
              <a:rPr lang="fr-FR" dirty="0"/>
              <a:t> the </a:t>
            </a:r>
            <a:r>
              <a:rPr lang="fr-FR" dirty="0" err="1"/>
              <a:t>risks</a:t>
            </a:r>
            <a:r>
              <a:rPr lang="fr-FR" dirty="0"/>
              <a:t> or/and </a:t>
            </a:r>
            <a:r>
              <a:rPr lang="fr-FR" dirty="0" err="1"/>
              <a:t>rewards</a:t>
            </a:r>
            <a:r>
              <a:rPr lang="fr-FR" dirty="0"/>
              <a:t> are the </a:t>
            </a:r>
            <a:r>
              <a:rPr lang="fr-FR" dirty="0" err="1"/>
              <a:t>most</a:t>
            </a:r>
            <a:r>
              <a:rPr lang="fr-FR" dirty="0"/>
              <a:t> important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01D6634-A79B-3449-8377-0A344DCF7DEB}"/>
              </a:ext>
            </a:extLst>
          </p:cNvPr>
          <p:cNvGrpSpPr/>
          <p:nvPr/>
        </p:nvGrpSpPr>
        <p:grpSpPr>
          <a:xfrm>
            <a:off x="1754137" y="1319571"/>
            <a:ext cx="8857842" cy="477433"/>
            <a:chOff x="253899" y="1142593"/>
            <a:chExt cx="8825963" cy="352873"/>
          </a:xfrm>
          <a:solidFill>
            <a:schemeClr val="bg2">
              <a:lumMod val="90000"/>
            </a:schemeClr>
          </a:solidFill>
        </p:grpSpPr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3A2DF75F-3CE6-AE0F-9B29-F59D6CB06AE0}"/>
                </a:ext>
              </a:extLst>
            </p:cNvPr>
            <p:cNvGrpSpPr/>
            <p:nvPr/>
          </p:nvGrpSpPr>
          <p:grpSpPr>
            <a:xfrm>
              <a:off x="253899" y="1142593"/>
              <a:ext cx="7834424" cy="352873"/>
              <a:chOff x="285731" y="1164666"/>
              <a:chExt cx="7834424" cy="352873"/>
            </a:xfrm>
            <a:grpFill/>
          </p:grpSpPr>
          <p:sp>
            <p:nvSpPr>
              <p:cNvPr id="23" name="Flèche : pentagone 22">
                <a:extLst>
                  <a:ext uri="{FF2B5EF4-FFF2-40B4-BE49-F238E27FC236}">
                    <a16:creationId xmlns:a16="http://schemas.microsoft.com/office/drawing/2014/main" id="{8973EF9C-AFAB-FE49-FDEE-6AA5C3AFF7D4}"/>
                  </a:ext>
                </a:extLst>
              </p:cNvPr>
              <p:cNvSpPr/>
              <p:nvPr/>
            </p:nvSpPr>
            <p:spPr>
              <a:xfrm>
                <a:off x="285731" y="1168777"/>
                <a:ext cx="1585976" cy="342246"/>
              </a:xfrm>
              <a:prstGeom prst="homePlate">
                <a:avLst/>
              </a:prstGeom>
              <a:grpFill/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PRE-DEV</a:t>
                </a:r>
              </a:p>
            </p:txBody>
          </p:sp>
          <p:sp>
            <p:nvSpPr>
              <p:cNvPr id="24" name="Flèche : chevron 23">
                <a:extLst>
                  <a:ext uri="{FF2B5EF4-FFF2-40B4-BE49-F238E27FC236}">
                    <a16:creationId xmlns:a16="http://schemas.microsoft.com/office/drawing/2014/main" id="{B18A21C5-84EC-5DA0-BA3E-B4C62B8F7041}"/>
                  </a:ext>
                </a:extLst>
              </p:cNvPr>
              <p:cNvSpPr/>
              <p:nvPr/>
            </p:nvSpPr>
            <p:spPr>
              <a:xfrm>
                <a:off x="1708491" y="1164666"/>
                <a:ext cx="3555894" cy="346987"/>
              </a:xfrm>
              <a:prstGeom prst="chevron">
                <a:avLst/>
              </a:prstGeom>
              <a:grpFill/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DEV</a:t>
                </a:r>
              </a:p>
            </p:txBody>
          </p:sp>
          <p:sp>
            <p:nvSpPr>
              <p:cNvPr id="25" name="Flèche : chevron 24">
                <a:extLst>
                  <a:ext uri="{FF2B5EF4-FFF2-40B4-BE49-F238E27FC236}">
                    <a16:creationId xmlns:a16="http://schemas.microsoft.com/office/drawing/2014/main" id="{95103F46-FA0C-8E7A-3496-D2EB16FAB3F0}"/>
                  </a:ext>
                </a:extLst>
              </p:cNvPr>
              <p:cNvSpPr/>
              <p:nvPr/>
            </p:nvSpPr>
            <p:spPr>
              <a:xfrm>
                <a:off x="5106403" y="1168777"/>
                <a:ext cx="1661276" cy="348762"/>
              </a:xfrm>
              <a:prstGeom prst="chevron">
                <a:avLst/>
              </a:prstGeom>
              <a:grpFill/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EXECUTION</a:t>
                </a:r>
              </a:p>
            </p:txBody>
          </p:sp>
          <p:sp>
            <p:nvSpPr>
              <p:cNvPr id="26" name="Flèche : chevron 25">
                <a:extLst>
                  <a:ext uri="{FF2B5EF4-FFF2-40B4-BE49-F238E27FC236}">
                    <a16:creationId xmlns:a16="http://schemas.microsoft.com/office/drawing/2014/main" id="{4E6D901B-EA4B-5FAF-D3EF-9A10E1F34567}"/>
                  </a:ext>
                </a:extLst>
              </p:cNvPr>
              <p:cNvSpPr/>
              <p:nvPr/>
            </p:nvSpPr>
            <p:spPr>
              <a:xfrm>
                <a:off x="6585124" y="1168777"/>
                <a:ext cx="1535031" cy="348762"/>
              </a:xfrm>
              <a:prstGeom prst="chevron">
                <a:avLst/>
              </a:prstGeom>
              <a:grpFill/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O&amp;M</a:t>
                </a:r>
              </a:p>
            </p:txBody>
          </p:sp>
        </p:grpSp>
        <p:sp>
          <p:nvSpPr>
            <p:cNvPr id="22" name="Flèche : chevron 21">
              <a:extLst>
                <a:ext uri="{FF2B5EF4-FFF2-40B4-BE49-F238E27FC236}">
                  <a16:creationId xmlns:a16="http://schemas.microsoft.com/office/drawing/2014/main" id="{DDA96489-1F64-FC52-E738-F047328931C4}"/>
                </a:ext>
              </a:extLst>
            </p:cNvPr>
            <p:cNvSpPr/>
            <p:nvPr/>
          </p:nvSpPr>
          <p:spPr>
            <a:xfrm>
              <a:off x="7943416" y="1146704"/>
              <a:ext cx="1136446" cy="348762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decommissioning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411314E0-BABA-3189-3F33-A3DD455C7F8E}"/>
              </a:ext>
            </a:extLst>
          </p:cNvPr>
          <p:cNvGrpSpPr/>
          <p:nvPr/>
        </p:nvGrpSpPr>
        <p:grpSpPr>
          <a:xfrm>
            <a:off x="1754137" y="1935567"/>
            <a:ext cx="8857842" cy="558120"/>
            <a:chOff x="142068" y="1646447"/>
            <a:chExt cx="8888234" cy="365278"/>
          </a:xfrm>
        </p:grpSpPr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605ACF90-00CA-C4C3-997C-6F2C6CD3693F}"/>
                </a:ext>
              </a:extLst>
            </p:cNvPr>
            <p:cNvGrpSpPr/>
            <p:nvPr/>
          </p:nvGrpSpPr>
          <p:grpSpPr>
            <a:xfrm>
              <a:off x="142068" y="1646447"/>
              <a:ext cx="7859279" cy="365278"/>
              <a:chOff x="173900" y="1162464"/>
              <a:chExt cx="7859279" cy="365278"/>
            </a:xfrm>
          </p:grpSpPr>
          <p:sp>
            <p:nvSpPr>
              <p:cNvPr id="30" name="Flèche : pentagone 29">
                <a:extLst>
                  <a:ext uri="{FF2B5EF4-FFF2-40B4-BE49-F238E27FC236}">
                    <a16:creationId xmlns:a16="http://schemas.microsoft.com/office/drawing/2014/main" id="{6B4F2BD3-70F3-800A-A5A9-47518EA10892}"/>
                  </a:ext>
                </a:extLst>
              </p:cNvPr>
              <p:cNvSpPr/>
              <p:nvPr/>
            </p:nvSpPr>
            <p:spPr>
              <a:xfrm>
                <a:off x="173900" y="1162464"/>
                <a:ext cx="1601728" cy="342246"/>
              </a:xfrm>
              <a:prstGeom prst="homePlate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Identify opportunity – Exploration / appraisal</a:t>
                </a:r>
              </a:p>
            </p:txBody>
          </p:sp>
          <p:sp>
            <p:nvSpPr>
              <p:cNvPr id="31" name="Flèche : chevron 30">
                <a:extLst>
                  <a:ext uri="{FF2B5EF4-FFF2-40B4-BE49-F238E27FC236}">
                    <a16:creationId xmlns:a16="http://schemas.microsoft.com/office/drawing/2014/main" id="{DAA2D86B-44EF-6730-CF8B-5062078BF607}"/>
                  </a:ext>
                </a:extLst>
              </p:cNvPr>
              <p:cNvSpPr/>
              <p:nvPr/>
            </p:nvSpPr>
            <p:spPr>
              <a:xfrm>
                <a:off x="1606698" y="1164666"/>
                <a:ext cx="2272648" cy="346987"/>
              </a:xfrm>
              <a:prstGeom prst="chevron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Narrow geological uncertainties / drilling targets / Process / Permitting</a:t>
                </a:r>
              </a:p>
            </p:txBody>
          </p:sp>
          <p:sp>
            <p:nvSpPr>
              <p:cNvPr id="32" name="Flèche : chevron 31">
                <a:extLst>
                  <a:ext uri="{FF2B5EF4-FFF2-40B4-BE49-F238E27FC236}">
                    <a16:creationId xmlns:a16="http://schemas.microsoft.com/office/drawing/2014/main" id="{2E6405B6-9570-5AA9-3B85-8F57B45DFF51}"/>
                  </a:ext>
                </a:extLst>
              </p:cNvPr>
              <p:cNvSpPr/>
              <p:nvPr/>
            </p:nvSpPr>
            <p:spPr>
              <a:xfrm>
                <a:off x="3709094" y="1171823"/>
                <a:ext cx="1457431" cy="348762"/>
              </a:xfrm>
              <a:prstGeom prst="chevron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FEED</a:t>
                </a:r>
              </a:p>
            </p:txBody>
          </p:sp>
          <p:sp>
            <p:nvSpPr>
              <p:cNvPr id="33" name="Flèche : chevron 32">
                <a:extLst>
                  <a:ext uri="{FF2B5EF4-FFF2-40B4-BE49-F238E27FC236}">
                    <a16:creationId xmlns:a16="http://schemas.microsoft.com/office/drawing/2014/main" id="{7A22DE34-B2D3-2D63-3AE4-8B37D74E01BD}"/>
                  </a:ext>
                </a:extLst>
              </p:cNvPr>
              <p:cNvSpPr/>
              <p:nvPr/>
            </p:nvSpPr>
            <p:spPr>
              <a:xfrm>
                <a:off x="4983752" y="1178980"/>
                <a:ext cx="1588145" cy="348762"/>
              </a:xfrm>
              <a:prstGeom prst="chevron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Start construction</a:t>
                </a:r>
              </a:p>
            </p:txBody>
          </p:sp>
          <p:sp>
            <p:nvSpPr>
              <p:cNvPr id="34" name="Flèche : chevron 33">
                <a:extLst>
                  <a:ext uri="{FF2B5EF4-FFF2-40B4-BE49-F238E27FC236}">
                    <a16:creationId xmlns:a16="http://schemas.microsoft.com/office/drawing/2014/main" id="{2128FD98-7757-775C-27AB-4C5EDE7B9EAD}"/>
                  </a:ext>
                </a:extLst>
              </p:cNvPr>
              <p:cNvSpPr/>
              <p:nvPr/>
            </p:nvSpPr>
            <p:spPr>
              <a:xfrm>
                <a:off x="6378199" y="1178980"/>
                <a:ext cx="1654980" cy="348762"/>
              </a:xfrm>
              <a:prstGeom prst="chevron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Enhance/maintain performances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900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/>
                  </a:rPr>
                  <a:t>Monitoring</a:t>
                </a:r>
                <a:endPara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9" name="Flèche : chevron 28">
              <a:extLst>
                <a:ext uri="{FF2B5EF4-FFF2-40B4-BE49-F238E27FC236}">
                  <a16:creationId xmlns:a16="http://schemas.microsoft.com/office/drawing/2014/main" id="{EC2A3D0E-21B6-1483-1CA9-0554D13E7A32}"/>
                </a:ext>
              </a:extLst>
            </p:cNvPr>
            <p:cNvSpPr/>
            <p:nvPr/>
          </p:nvSpPr>
          <p:spPr>
            <a:xfrm>
              <a:off x="7856818" y="1662767"/>
              <a:ext cx="1173484" cy="348762"/>
            </a:xfrm>
            <a:prstGeom prst="chevron">
              <a:avLst/>
            </a:prstGeom>
            <a:solidFill>
              <a:sysClr val="window" lastClr="FFFFFF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Abandonment</a:t>
              </a:r>
            </a:p>
          </p:txBody>
        </p:sp>
      </p:grpSp>
      <p:sp>
        <p:nvSpPr>
          <p:cNvPr id="39" name="ZoneTexte 38">
            <a:extLst>
              <a:ext uri="{FF2B5EF4-FFF2-40B4-BE49-F238E27FC236}">
                <a16:creationId xmlns:a16="http://schemas.microsoft.com/office/drawing/2014/main" id="{F8F92DC6-D4C8-C567-DFE5-22F8CFE5962D}"/>
              </a:ext>
            </a:extLst>
          </p:cNvPr>
          <p:cNvSpPr txBox="1"/>
          <p:nvPr/>
        </p:nvSpPr>
        <p:spPr>
          <a:xfrm>
            <a:off x="730172" y="1432358"/>
            <a:ext cx="1190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Phases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5AD7DD4C-FB09-0BB1-B0BC-C6A37E37B401}"/>
              </a:ext>
            </a:extLst>
          </p:cNvPr>
          <p:cNvSpPr txBox="1"/>
          <p:nvPr/>
        </p:nvSpPr>
        <p:spPr>
          <a:xfrm>
            <a:off x="730172" y="2055006"/>
            <a:ext cx="1190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Key Objectives</a:t>
            </a:r>
          </a:p>
        </p:txBody>
      </p:sp>
      <p:sp>
        <p:nvSpPr>
          <p:cNvPr id="44" name="Triangle isocèle 43">
            <a:extLst>
              <a:ext uri="{FF2B5EF4-FFF2-40B4-BE49-F238E27FC236}">
                <a16:creationId xmlns:a16="http://schemas.microsoft.com/office/drawing/2014/main" id="{F8416E85-158B-8D19-0426-C3CDB7CF8D55}"/>
              </a:ext>
            </a:extLst>
          </p:cNvPr>
          <p:cNvSpPr/>
          <p:nvPr/>
        </p:nvSpPr>
        <p:spPr>
          <a:xfrm>
            <a:off x="3050119" y="2654757"/>
            <a:ext cx="242253" cy="227061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854C4C5A-C4DF-F1D2-A822-AB8B17F02BE1}"/>
              </a:ext>
            </a:extLst>
          </p:cNvPr>
          <p:cNvSpPr txBox="1"/>
          <p:nvPr/>
        </p:nvSpPr>
        <p:spPr>
          <a:xfrm>
            <a:off x="2616633" y="2997058"/>
            <a:ext cx="1190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 / NOGO</a:t>
            </a:r>
          </a:p>
        </p:txBody>
      </p:sp>
      <p:sp>
        <p:nvSpPr>
          <p:cNvPr id="46" name="Triangle isocèle 45">
            <a:extLst>
              <a:ext uri="{FF2B5EF4-FFF2-40B4-BE49-F238E27FC236}">
                <a16:creationId xmlns:a16="http://schemas.microsoft.com/office/drawing/2014/main" id="{44C16054-2469-3BB1-EDA2-C44CBE191B56}"/>
              </a:ext>
            </a:extLst>
          </p:cNvPr>
          <p:cNvSpPr/>
          <p:nvPr/>
        </p:nvSpPr>
        <p:spPr>
          <a:xfrm>
            <a:off x="5115566" y="2635771"/>
            <a:ext cx="242253" cy="227061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EEBBBA1C-E827-D516-5348-E4A16CB29DEC}"/>
              </a:ext>
            </a:extLst>
          </p:cNvPr>
          <p:cNvSpPr txBox="1"/>
          <p:nvPr/>
        </p:nvSpPr>
        <p:spPr>
          <a:xfrm>
            <a:off x="4682080" y="2978072"/>
            <a:ext cx="1190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 / NOGO</a:t>
            </a:r>
          </a:p>
        </p:txBody>
      </p:sp>
      <p:sp>
        <p:nvSpPr>
          <p:cNvPr id="48" name="Triangle isocèle 47">
            <a:extLst>
              <a:ext uri="{FF2B5EF4-FFF2-40B4-BE49-F238E27FC236}">
                <a16:creationId xmlns:a16="http://schemas.microsoft.com/office/drawing/2014/main" id="{4C6DA50C-FD0B-A7DF-9F9C-2C66A0023370}"/>
              </a:ext>
            </a:extLst>
          </p:cNvPr>
          <p:cNvSpPr/>
          <p:nvPr/>
        </p:nvSpPr>
        <p:spPr>
          <a:xfrm>
            <a:off x="6529486" y="2635221"/>
            <a:ext cx="242253" cy="227061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C6165FB9-FA90-31E8-96D9-C60648A2A4AE}"/>
              </a:ext>
            </a:extLst>
          </p:cNvPr>
          <p:cNvSpPr txBox="1"/>
          <p:nvPr/>
        </p:nvSpPr>
        <p:spPr>
          <a:xfrm>
            <a:off x="6096000" y="2977522"/>
            <a:ext cx="1190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FID</a:t>
            </a:r>
          </a:p>
        </p:txBody>
      </p:sp>
    </p:spTree>
    <p:extLst>
      <p:ext uri="{BB962C8B-B14F-4D97-AF65-F5344CB8AC3E}">
        <p14:creationId xmlns:p14="http://schemas.microsoft.com/office/powerpoint/2010/main" val="1995324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CE66051B-7D77-FF4B-62BD-9A76974F8416}"/>
              </a:ext>
            </a:extLst>
          </p:cNvPr>
          <p:cNvSpPr/>
          <p:nvPr/>
        </p:nvSpPr>
        <p:spPr>
          <a:xfrm>
            <a:off x="4657814" y="2534800"/>
            <a:ext cx="3261335" cy="145172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8B7A4BC-42E9-FA0F-309F-34B1DD9AB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Toward</a:t>
            </a:r>
            <a:r>
              <a:rPr lang="fr-FR" dirty="0"/>
              <a:t> a </a:t>
            </a:r>
            <a:r>
              <a:rPr lang="fr-FR" dirty="0" err="1"/>
              <a:t>framework</a:t>
            </a:r>
            <a:r>
              <a:rPr lang="fr-FR" dirty="0"/>
              <a:t> / guideline ? (2)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D97F20B-55D1-BDBC-582A-A5472F114C98}"/>
              </a:ext>
            </a:extLst>
          </p:cNvPr>
          <p:cNvSpPr txBox="1"/>
          <p:nvPr/>
        </p:nvSpPr>
        <p:spPr>
          <a:xfrm>
            <a:off x="5012234" y="2863334"/>
            <a:ext cx="2606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Framework / guideline on UHS ((conversion UGS or new)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EA74F59-EFE8-B983-7150-8CE1A8C679BD}"/>
              </a:ext>
            </a:extLst>
          </p:cNvPr>
          <p:cNvSpPr/>
          <p:nvPr/>
        </p:nvSpPr>
        <p:spPr>
          <a:xfrm>
            <a:off x="996341" y="1182384"/>
            <a:ext cx="4001516" cy="188341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58B8EEB-9ABD-E2AC-05FA-AA5C2030E76F}"/>
              </a:ext>
            </a:extLst>
          </p:cNvPr>
          <p:cNvSpPr txBox="1"/>
          <p:nvPr/>
        </p:nvSpPr>
        <p:spPr>
          <a:xfrm>
            <a:off x="1157505" y="1570963"/>
            <a:ext cx="3629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/>
              <a:t>Efficiency</a:t>
            </a:r>
            <a:r>
              <a:rPr lang="fr-FR" b="1" dirty="0"/>
              <a:t> / Clarity</a:t>
            </a:r>
          </a:p>
          <a:p>
            <a:pPr algn="ctr"/>
            <a:r>
              <a:rPr lang="fr-FR" dirty="0"/>
              <a:t>Common vision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integrates</a:t>
            </a:r>
            <a:r>
              <a:rPr lang="fr-FR" dirty="0"/>
              <a:t> the </a:t>
            </a:r>
            <a:r>
              <a:rPr lang="fr-FR" dirty="0" err="1"/>
              <a:t>works</a:t>
            </a:r>
            <a:r>
              <a:rPr lang="fr-FR" dirty="0"/>
              <a:t> and </a:t>
            </a:r>
            <a:r>
              <a:rPr lang="fr-FR" dirty="0" err="1"/>
              <a:t>feed</a:t>
            </a:r>
            <a:r>
              <a:rPr lang="fr-FR" dirty="0"/>
              <a:t> </a:t>
            </a:r>
            <a:r>
              <a:rPr lang="fr-FR" dirty="0" err="1"/>
              <a:t>backs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past</a:t>
            </a:r>
            <a:r>
              <a:rPr lang="fr-FR" dirty="0"/>
              <a:t> / </a:t>
            </a:r>
            <a:r>
              <a:rPr lang="fr-FR" dirty="0" err="1"/>
              <a:t>current</a:t>
            </a:r>
            <a:r>
              <a:rPr lang="fr-FR" dirty="0"/>
              <a:t> initiatives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35699CB6-46C5-EA48-DBDE-2B13DC303199}"/>
              </a:ext>
            </a:extLst>
          </p:cNvPr>
          <p:cNvSpPr/>
          <p:nvPr/>
        </p:nvSpPr>
        <p:spPr>
          <a:xfrm>
            <a:off x="955021" y="3863661"/>
            <a:ext cx="4223117" cy="188341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F64DB39-5CF3-4A2F-235E-C5EF83874650}"/>
              </a:ext>
            </a:extLst>
          </p:cNvPr>
          <p:cNvSpPr txBox="1"/>
          <p:nvPr/>
        </p:nvSpPr>
        <p:spPr>
          <a:xfrm>
            <a:off x="955021" y="4187431"/>
            <a:ext cx="4223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Sharing / </a:t>
            </a:r>
            <a:r>
              <a:rPr lang="fr-FR" b="1" dirty="0" err="1"/>
              <a:t>visibility</a:t>
            </a:r>
            <a:endParaRPr lang="fr-FR" b="1" dirty="0"/>
          </a:p>
          <a:p>
            <a:pPr algn="ctr"/>
            <a:r>
              <a:rPr lang="fr-FR" dirty="0"/>
              <a:t>Put </a:t>
            </a:r>
            <a:r>
              <a:rPr lang="fr-FR" dirty="0" err="1"/>
              <a:t>available</a:t>
            </a:r>
            <a:r>
              <a:rPr lang="fr-FR" dirty="0"/>
              <a:t> a </a:t>
            </a:r>
            <a:r>
              <a:rPr lang="fr-FR" dirty="0" err="1"/>
              <a:t>useful</a:t>
            </a:r>
            <a:r>
              <a:rPr lang="fr-FR" dirty="0"/>
              <a:t> </a:t>
            </a:r>
            <a:r>
              <a:rPr lang="fr-FR" dirty="0" err="1"/>
              <a:t>reference</a:t>
            </a:r>
            <a:r>
              <a:rPr lang="fr-FR" dirty="0"/>
              <a:t> for </a:t>
            </a:r>
            <a:r>
              <a:rPr lang="fr-FR" dirty="0" err="1"/>
              <a:t>storage</a:t>
            </a:r>
            <a:r>
              <a:rPr lang="fr-FR" dirty="0"/>
              <a:t> </a:t>
            </a:r>
            <a:r>
              <a:rPr lang="fr-FR" dirty="0" err="1"/>
              <a:t>operators</a:t>
            </a:r>
            <a:r>
              <a:rPr lang="fr-FR" dirty="0"/>
              <a:t> but </a:t>
            </a:r>
            <a:r>
              <a:rPr lang="fr-FR" dirty="0" err="1"/>
              <a:t>also</a:t>
            </a:r>
            <a:r>
              <a:rPr lang="fr-FR" dirty="0"/>
              <a:t> the stakeholders and </a:t>
            </a:r>
            <a:r>
              <a:rPr lang="fr-FR" dirty="0" err="1"/>
              <a:t>project</a:t>
            </a:r>
            <a:r>
              <a:rPr lang="fr-FR" dirty="0"/>
              <a:t> </a:t>
            </a:r>
            <a:r>
              <a:rPr lang="fr-FR" dirty="0" err="1"/>
              <a:t>developers</a:t>
            </a:r>
            <a:endParaRPr lang="fr-FR" dirty="0"/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95885515-242A-B436-5747-C52807C2C6AC}"/>
              </a:ext>
            </a:extLst>
          </p:cNvPr>
          <p:cNvSpPr/>
          <p:nvPr/>
        </p:nvSpPr>
        <p:spPr>
          <a:xfrm rot="2340675">
            <a:off x="4536262" y="2618351"/>
            <a:ext cx="252412" cy="550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72306DE-020C-0610-46F9-2D205B0AFD5C}"/>
              </a:ext>
            </a:extLst>
          </p:cNvPr>
          <p:cNvGrpSpPr/>
          <p:nvPr/>
        </p:nvGrpSpPr>
        <p:grpSpPr>
          <a:xfrm>
            <a:off x="7657949" y="1132875"/>
            <a:ext cx="3966797" cy="1883414"/>
            <a:chOff x="8151708" y="1068584"/>
            <a:chExt cx="3966797" cy="1883414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72D77A5E-1027-5280-5021-F51F7C6E90E0}"/>
                </a:ext>
              </a:extLst>
            </p:cNvPr>
            <p:cNvSpPr/>
            <p:nvPr/>
          </p:nvSpPr>
          <p:spPr>
            <a:xfrm>
              <a:off x="8453327" y="1068584"/>
              <a:ext cx="3665178" cy="188341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7C11D868-D930-870F-86C2-78E9AF0C42D6}"/>
                </a:ext>
              </a:extLst>
            </p:cNvPr>
            <p:cNvSpPr txBox="1"/>
            <p:nvPr/>
          </p:nvSpPr>
          <p:spPr>
            <a:xfrm>
              <a:off x="8792182" y="1325406"/>
              <a:ext cx="304802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err="1"/>
                <a:t>Pragmatism</a:t>
              </a:r>
              <a:endParaRPr lang="fr-FR" b="1" dirty="0"/>
            </a:p>
            <a:p>
              <a:pPr algn="ctr"/>
              <a:r>
                <a:rPr lang="fr-FR" dirty="0" err="1"/>
                <a:t>Operators</a:t>
              </a:r>
              <a:r>
                <a:rPr lang="fr-FR" dirty="0"/>
                <a:t> inputs to </a:t>
              </a:r>
              <a:r>
                <a:rPr lang="fr-FR" dirty="0" err="1"/>
                <a:t>achieve</a:t>
              </a:r>
              <a:r>
                <a:rPr lang="fr-FR" dirty="0"/>
                <a:t> an applicable </a:t>
              </a:r>
              <a:r>
                <a:rPr lang="fr-FR" dirty="0" err="1"/>
                <a:t>methodology</a:t>
              </a:r>
              <a:r>
                <a:rPr lang="fr-FR" dirty="0"/>
                <a:t> </a:t>
              </a:r>
              <a:r>
                <a:rPr lang="fr-FR" dirty="0" err="1"/>
                <a:t>with</a:t>
              </a:r>
              <a:r>
                <a:rPr lang="fr-FR" dirty="0"/>
                <a:t> an </a:t>
              </a:r>
              <a:r>
                <a:rPr lang="fr-FR" dirty="0" err="1"/>
                <a:t>adequate</a:t>
              </a:r>
              <a:r>
                <a:rPr lang="fr-FR" dirty="0"/>
                <a:t> </a:t>
              </a:r>
              <a:r>
                <a:rPr lang="fr-FR" dirty="0" err="1"/>
                <a:t>merit</a:t>
              </a:r>
              <a:r>
                <a:rPr lang="fr-FR" dirty="0"/>
                <a:t> </a:t>
              </a:r>
              <a:r>
                <a:rPr lang="fr-FR" dirty="0" err="1"/>
                <a:t>order</a:t>
              </a:r>
              <a:r>
                <a:rPr lang="fr-FR" dirty="0"/>
                <a:t> on relevant topics</a:t>
              </a:r>
            </a:p>
          </p:txBody>
        </p:sp>
        <p:sp>
          <p:nvSpPr>
            <p:cNvPr id="17" name="Flèche : droite 16">
              <a:extLst>
                <a:ext uri="{FF2B5EF4-FFF2-40B4-BE49-F238E27FC236}">
                  <a16:creationId xmlns:a16="http://schemas.microsoft.com/office/drawing/2014/main" id="{B68963CA-3016-A706-5A37-D58DE533783A}"/>
                </a:ext>
              </a:extLst>
            </p:cNvPr>
            <p:cNvSpPr/>
            <p:nvPr/>
          </p:nvSpPr>
          <p:spPr>
            <a:xfrm rot="7544466">
              <a:off x="8297535" y="2460995"/>
              <a:ext cx="258373" cy="55002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F87C32DB-E06B-658D-C640-42A60CA757DB}"/>
              </a:ext>
            </a:extLst>
          </p:cNvPr>
          <p:cNvSpPr/>
          <p:nvPr/>
        </p:nvSpPr>
        <p:spPr>
          <a:xfrm rot="18397431">
            <a:off x="4661407" y="3680689"/>
            <a:ext cx="252412" cy="550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A0BA47B0-CEAC-5C24-2202-7DAF08CCAFC7}"/>
              </a:ext>
            </a:extLst>
          </p:cNvPr>
          <p:cNvSpPr/>
          <p:nvPr/>
        </p:nvSpPr>
        <p:spPr>
          <a:xfrm>
            <a:off x="6630893" y="3960366"/>
            <a:ext cx="4989054" cy="188341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AE2F896-FF6A-1A5E-564B-F2FA53DEAFD6}"/>
              </a:ext>
            </a:extLst>
          </p:cNvPr>
          <p:cNvSpPr txBox="1"/>
          <p:nvPr/>
        </p:nvSpPr>
        <p:spPr>
          <a:xfrm>
            <a:off x="7013862" y="4165481"/>
            <a:ext cx="42231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/>
              <a:t>Sustainability</a:t>
            </a:r>
            <a:endParaRPr lang="fr-FR" b="1" dirty="0"/>
          </a:p>
          <a:p>
            <a:pPr algn="ctr"/>
            <a:r>
              <a:rPr lang="fr-FR" dirty="0" err="1"/>
              <a:t>Avoid</a:t>
            </a:r>
            <a:r>
              <a:rPr lang="fr-FR" dirty="0"/>
              <a:t> issues of </a:t>
            </a:r>
            <a:r>
              <a:rPr lang="fr-FR" dirty="0" err="1"/>
              <a:t>any</a:t>
            </a:r>
            <a:r>
              <a:rPr lang="fr-FR" dirty="0"/>
              <a:t> </a:t>
            </a:r>
            <a:r>
              <a:rPr lang="fr-FR" dirty="0" err="1"/>
              <a:t>kind</a:t>
            </a:r>
            <a:r>
              <a:rPr lang="fr-FR" dirty="0"/>
              <a:t> (</a:t>
            </a:r>
            <a:r>
              <a:rPr lang="fr-FR" dirty="0" err="1"/>
              <a:t>safety</a:t>
            </a:r>
            <a:r>
              <a:rPr lang="fr-FR" dirty="0"/>
              <a:t>, performance, </a:t>
            </a:r>
            <a:r>
              <a:rPr lang="fr-FR" dirty="0" err="1"/>
              <a:t>etc</a:t>
            </a:r>
            <a:r>
              <a:rPr lang="fr-FR" dirty="0"/>
              <a:t> …) </a:t>
            </a:r>
            <a:r>
              <a:rPr lang="fr-FR" dirty="0" err="1"/>
              <a:t>especially</a:t>
            </a:r>
            <a:r>
              <a:rPr lang="fr-FR" dirty="0"/>
              <a:t> for the first </a:t>
            </a:r>
            <a:r>
              <a:rPr lang="fr-FR" dirty="0" err="1"/>
              <a:t>projects</a:t>
            </a:r>
            <a:r>
              <a:rPr lang="fr-FR" dirty="0"/>
              <a:t> to </a:t>
            </a:r>
            <a:r>
              <a:rPr lang="fr-FR" dirty="0" err="1"/>
              <a:t>prevent</a:t>
            </a:r>
            <a:r>
              <a:rPr lang="fr-FR" dirty="0"/>
              <a:t> a domino </a:t>
            </a:r>
            <a:r>
              <a:rPr lang="fr-FR" dirty="0" err="1"/>
              <a:t>effect</a:t>
            </a:r>
            <a:r>
              <a:rPr lang="fr-FR" dirty="0"/>
              <a:t> on the </a:t>
            </a:r>
            <a:r>
              <a:rPr lang="fr-FR" dirty="0" err="1"/>
              <a:t>next</a:t>
            </a:r>
            <a:r>
              <a:rPr lang="fr-FR" dirty="0"/>
              <a:t> </a:t>
            </a:r>
            <a:r>
              <a:rPr lang="fr-FR" dirty="0" err="1"/>
              <a:t>ones</a:t>
            </a:r>
            <a:endParaRPr lang="fr-FR" dirty="0"/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9C363FD5-83E7-F139-157C-91DDE9FBE4A5}"/>
              </a:ext>
            </a:extLst>
          </p:cNvPr>
          <p:cNvSpPr/>
          <p:nvPr/>
        </p:nvSpPr>
        <p:spPr>
          <a:xfrm rot="14306843">
            <a:off x="7342264" y="3681653"/>
            <a:ext cx="252412" cy="550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1481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8B7A4BC-42E9-FA0F-309F-34B1DD9AB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Toward</a:t>
            </a:r>
            <a:r>
              <a:rPr lang="fr-FR" dirty="0"/>
              <a:t> a </a:t>
            </a:r>
            <a:r>
              <a:rPr lang="fr-FR" dirty="0" err="1"/>
              <a:t>framework</a:t>
            </a:r>
            <a:r>
              <a:rPr lang="fr-FR" dirty="0"/>
              <a:t> / guideline ? (3)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4D72144-15AD-9A19-8E7D-594C0018D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921" y="1464898"/>
            <a:ext cx="10515600" cy="4351338"/>
          </a:xfrm>
        </p:spPr>
        <p:txBody>
          <a:bodyPr/>
          <a:lstStyle/>
          <a:p>
            <a:r>
              <a:rPr lang="en-US" dirty="0"/>
              <a:t>Not easy and significant work ….</a:t>
            </a:r>
          </a:p>
          <a:p>
            <a:r>
              <a:rPr lang="en-US" dirty="0"/>
              <a:t>Possible format</a:t>
            </a:r>
          </a:p>
          <a:p>
            <a:pPr lvl="1"/>
            <a:r>
              <a:rPr lang="en-US" dirty="0"/>
              <a:t>Appropriate level of details as some aspects are case dependent</a:t>
            </a:r>
          </a:p>
          <a:p>
            <a:pPr lvl="1"/>
            <a:r>
              <a:rPr lang="en-US" dirty="0"/>
              <a:t>Recipe approach with decision tree if necessary</a:t>
            </a:r>
          </a:p>
          <a:p>
            <a:pPr lvl="1"/>
            <a:r>
              <a:rPr lang="en-US" dirty="0"/>
              <a:t>References to key projects/pilots, norms, other guidelines, publications, … practical rules, domains remaining uncertain, …</a:t>
            </a:r>
          </a:p>
          <a:p>
            <a:pPr lvl="1"/>
            <a:r>
              <a:rPr lang="en-US" dirty="0"/>
              <a:t>….</a:t>
            </a:r>
            <a:endParaRPr lang="fr-FR" dirty="0"/>
          </a:p>
          <a:p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views</a:t>
            </a:r>
            <a:r>
              <a:rPr lang="fr-FR" dirty="0"/>
              <a:t>, </a:t>
            </a:r>
            <a:r>
              <a:rPr lang="fr-FR" dirty="0" err="1"/>
              <a:t>ideas</a:t>
            </a:r>
            <a:r>
              <a:rPr lang="fr-FR" dirty="0"/>
              <a:t> on </a:t>
            </a:r>
            <a:r>
              <a:rPr lang="fr-FR" dirty="0" err="1"/>
              <a:t>both</a:t>
            </a:r>
            <a:r>
              <a:rPr lang="fr-FR" dirty="0"/>
              <a:t> the content and </a:t>
            </a:r>
            <a:r>
              <a:rPr lang="fr-FR" dirty="0" err="1"/>
              <a:t>way</a:t>
            </a:r>
            <a:r>
              <a:rPr lang="fr-FR" dirty="0"/>
              <a:t> to do </a:t>
            </a:r>
            <a:r>
              <a:rPr lang="fr-FR" dirty="0" err="1"/>
              <a:t>it</a:t>
            </a:r>
            <a:r>
              <a:rPr lang="fr-FR" dirty="0"/>
              <a:t> or not ? Is </a:t>
            </a:r>
            <a:r>
              <a:rPr lang="fr-FR" dirty="0" err="1"/>
              <a:t>it</a:t>
            </a:r>
            <a:r>
              <a:rPr lang="fr-FR" dirty="0"/>
              <a:t> the right time to </a:t>
            </a:r>
            <a:r>
              <a:rPr lang="fr-FR" dirty="0" err="1"/>
              <a:t>initiate</a:t>
            </a:r>
            <a:r>
              <a:rPr lang="fr-FR" dirty="0"/>
              <a:t> </a:t>
            </a:r>
            <a:r>
              <a:rPr lang="fr-FR" dirty="0" err="1"/>
              <a:t>something</a:t>
            </a:r>
            <a:r>
              <a:rPr lang="fr-FR" dirty="0"/>
              <a:t> in </a:t>
            </a:r>
            <a:r>
              <a:rPr lang="fr-FR" dirty="0" err="1"/>
              <a:t>that</a:t>
            </a:r>
            <a:r>
              <a:rPr lang="fr-FR" dirty="0"/>
              <a:t> direction or not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FEB8018-9B04-D778-7091-0F704AFD7F3F}"/>
              </a:ext>
            </a:extLst>
          </p:cNvPr>
          <p:cNvSpPr txBox="1"/>
          <p:nvPr/>
        </p:nvSpPr>
        <p:spPr>
          <a:xfrm>
            <a:off x="4139437" y="5792068"/>
            <a:ext cx="5478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1916219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00F9A8-232B-CFE6-D107-07F001E27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Agenda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421170-03F6-BE7D-708A-858EA6133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8274"/>
            <a:ext cx="10515600" cy="4351338"/>
          </a:xfrm>
        </p:spPr>
        <p:txBody>
          <a:bodyPr/>
          <a:lstStyle/>
          <a:p>
            <a:r>
              <a:rPr lang="en-US" dirty="0"/>
              <a:t>Why UHS (blended or pure) matters ?</a:t>
            </a:r>
          </a:p>
          <a:p>
            <a:endParaRPr lang="en-US" dirty="0"/>
          </a:p>
          <a:p>
            <a:r>
              <a:rPr lang="en-US" dirty="0"/>
              <a:t>Storengy &amp; UHS related topics , an old story</a:t>
            </a:r>
          </a:p>
          <a:p>
            <a:endParaRPr lang="en-US" dirty="0"/>
          </a:p>
          <a:p>
            <a:r>
              <a:rPr lang="en-US" dirty="0"/>
              <a:t>Some current/recent initiatives on UHS</a:t>
            </a:r>
          </a:p>
          <a:p>
            <a:endParaRPr lang="en-US" dirty="0"/>
          </a:p>
          <a:p>
            <a:r>
              <a:rPr lang="en-US" dirty="0"/>
              <a:t>Toward a framework / guideline ? </a:t>
            </a:r>
          </a:p>
          <a:p>
            <a:endParaRPr lang="en-US" dirty="0"/>
          </a:p>
          <a:p>
            <a:endParaRPr lang="en-US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9092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8AFAC0-90AC-4FAD-A519-8E0C57D0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7314"/>
            <a:ext cx="10515600" cy="701227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54B4C2"/>
                </a:solidFill>
                <a:latin typeface="+mn-lt"/>
                <a:ea typeface="+mj-ea"/>
              </a:rPr>
              <a:t>ENGIE </a:t>
            </a:r>
            <a:r>
              <a:rPr lang="fr-FR" dirty="0"/>
              <a:t>ambitions on </a:t>
            </a:r>
            <a:r>
              <a:rPr lang="fr-FR" dirty="0" err="1"/>
              <a:t>hydrogen</a:t>
            </a:r>
            <a:r>
              <a:rPr lang="fr-FR" dirty="0"/>
              <a:t> set the </a:t>
            </a:r>
            <a:r>
              <a:rPr lang="fr-FR" dirty="0" err="1"/>
              <a:t>framework</a:t>
            </a:r>
            <a:endParaRPr lang="fr-FR" dirty="0"/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38752BCB-B8D1-4147-89EE-6E2C75BF4E1A}"/>
              </a:ext>
            </a:extLst>
          </p:cNvPr>
          <p:cNvCxnSpPr>
            <a:cxnSpLocks/>
          </p:cNvCxnSpPr>
          <p:nvPr/>
        </p:nvCxnSpPr>
        <p:spPr>
          <a:xfrm>
            <a:off x="4294544" y="5304260"/>
            <a:ext cx="2594806" cy="0"/>
          </a:xfrm>
          <a:prstGeom prst="line">
            <a:avLst/>
          </a:prstGeom>
          <a:ln w="57150">
            <a:solidFill>
              <a:srgbClr val="A3E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lèche : droite 53">
            <a:extLst>
              <a:ext uri="{FF2B5EF4-FFF2-40B4-BE49-F238E27FC236}">
                <a16:creationId xmlns:a16="http://schemas.microsoft.com/office/drawing/2014/main" id="{BCA051FF-8CFD-47A4-8B93-7504B0AD40AF}"/>
              </a:ext>
            </a:extLst>
          </p:cNvPr>
          <p:cNvSpPr/>
          <p:nvPr/>
        </p:nvSpPr>
        <p:spPr>
          <a:xfrm>
            <a:off x="4294544" y="3474863"/>
            <a:ext cx="6552442" cy="86238"/>
          </a:xfrm>
          <a:prstGeom prst="rightArrow">
            <a:avLst/>
          </a:prstGeom>
          <a:solidFill>
            <a:srgbClr val="54B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DFD3421C-EDC5-476B-8A64-B8929CCC9707}"/>
              </a:ext>
            </a:extLst>
          </p:cNvPr>
          <p:cNvSpPr/>
          <p:nvPr/>
        </p:nvSpPr>
        <p:spPr>
          <a:xfrm>
            <a:off x="6149299" y="3412621"/>
            <a:ext cx="197116" cy="197116"/>
          </a:xfrm>
          <a:prstGeom prst="ellipse">
            <a:avLst/>
          </a:prstGeom>
          <a:solidFill>
            <a:srgbClr val="54B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606445E0-C272-43CA-B61A-46CE8B060ECB}"/>
              </a:ext>
            </a:extLst>
          </p:cNvPr>
          <p:cNvSpPr/>
          <p:nvPr/>
        </p:nvSpPr>
        <p:spPr>
          <a:xfrm>
            <a:off x="5431356" y="5205702"/>
            <a:ext cx="197116" cy="197116"/>
          </a:xfrm>
          <a:prstGeom prst="ellipse">
            <a:avLst/>
          </a:prstGeom>
          <a:solidFill>
            <a:srgbClr val="A3E0FF"/>
          </a:solidFill>
          <a:ln>
            <a:solidFill>
              <a:srgbClr val="A3E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9EC4CD5C-6490-4B0D-9CFB-F78177763C39}"/>
              </a:ext>
            </a:extLst>
          </p:cNvPr>
          <p:cNvSpPr/>
          <p:nvPr/>
        </p:nvSpPr>
        <p:spPr>
          <a:xfrm>
            <a:off x="7319693" y="3419422"/>
            <a:ext cx="197116" cy="197116"/>
          </a:xfrm>
          <a:prstGeom prst="ellipse">
            <a:avLst/>
          </a:prstGeom>
          <a:solidFill>
            <a:srgbClr val="54B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7E023215-1F48-444B-89EE-97553DCD0A01}"/>
              </a:ext>
            </a:extLst>
          </p:cNvPr>
          <p:cNvSpPr/>
          <p:nvPr/>
        </p:nvSpPr>
        <p:spPr>
          <a:xfrm>
            <a:off x="8447636" y="3419424"/>
            <a:ext cx="197116" cy="197116"/>
          </a:xfrm>
          <a:prstGeom prst="ellipse">
            <a:avLst/>
          </a:prstGeom>
          <a:solidFill>
            <a:srgbClr val="54B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ADF26840-1596-4474-BD23-F7A5B56D1702}"/>
              </a:ext>
            </a:extLst>
          </p:cNvPr>
          <p:cNvSpPr/>
          <p:nvPr/>
        </p:nvSpPr>
        <p:spPr>
          <a:xfrm>
            <a:off x="9600903" y="3419423"/>
            <a:ext cx="197116" cy="197116"/>
          </a:xfrm>
          <a:prstGeom prst="ellipse">
            <a:avLst/>
          </a:prstGeom>
          <a:solidFill>
            <a:srgbClr val="54B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0C994EA9-8645-4568-927F-DCF8AEF3F929}"/>
              </a:ext>
            </a:extLst>
          </p:cNvPr>
          <p:cNvSpPr/>
          <p:nvPr/>
        </p:nvSpPr>
        <p:spPr>
          <a:xfrm>
            <a:off x="10754170" y="3419422"/>
            <a:ext cx="197116" cy="197116"/>
          </a:xfrm>
          <a:prstGeom prst="ellipse">
            <a:avLst/>
          </a:prstGeom>
          <a:solidFill>
            <a:srgbClr val="A3E0FF"/>
          </a:solidFill>
          <a:ln>
            <a:solidFill>
              <a:srgbClr val="A3E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riangle isocèle 60">
            <a:extLst>
              <a:ext uri="{FF2B5EF4-FFF2-40B4-BE49-F238E27FC236}">
                <a16:creationId xmlns:a16="http://schemas.microsoft.com/office/drawing/2014/main" id="{5ACA6013-EE37-4F00-AEE5-A7F99204022C}"/>
              </a:ext>
            </a:extLst>
          </p:cNvPr>
          <p:cNvSpPr/>
          <p:nvPr/>
        </p:nvSpPr>
        <p:spPr>
          <a:xfrm rot="5400000">
            <a:off x="11315322" y="3433583"/>
            <a:ext cx="205330" cy="177008"/>
          </a:xfrm>
          <a:prstGeom prst="triangle">
            <a:avLst/>
          </a:prstGeom>
          <a:solidFill>
            <a:srgbClr val="A3E0FF"/>
          </a:solidFill>
          <a:ln>
            <a:solidFill>
              <a:srgbClr val="A3E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itre 1">
            <a:extLst>
              <a:ext uri="{FF2B5EF4-FFF2-40B4-BE49-F238E27FC236}">
                <a16:creationId xmlns:a16="http://schemas.microsoft.com/office/drawing/2014/main" id="{3CFAF44E-B7DF-4CBB-BC01-6E2CFB9FCD55}"/>
              </a:ext>
            </a:extLst>
          </p:cNvPr>
          <p:cNvSpPr txBox="1">
            <a:spLocks/>
          </p:cNvSpPr>
          <p:nvPr/>
        </p:nvSpPr>
        <p:spPr>
          <a:xfrm>
            <a:off x="5633669" y="2928317"/>
            <a:ext cx="1187562" cy="37722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54B4C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54B4C2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LNG Export / Import terminal </a:t>
            </a:r>
          </a:p>
        </p:txBody>
      </p:sp>
      <p:pic>
        <p:nvPicPr>
          <p:cNvPr id="63" name="Image 62">
            <a:extLst>
              <a:ext uri="{FF2B5EF4-FFF2-40B4-BE49-F238E27FC236}">
                <a16:creationId xmlns:a16="http://schemas.microsoft.com/office/drawing/2014/main" id="{71D00A58-772D-4364-8DEB-52CED0FDD6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4494" y="2315576"/>
            <a:ext cx="666724" cy="666724"/>
          </a:xfrm>
          <a:prstGeom prst="rect">
            <a:avLst/>
          </a:prstGeom>
        </p:spPr>
      </p:pic>
      <p:pic>
        <p:nvPicPr>
          <p:cNvPr id="64" name="Picture 6" descr="Accueil Elengy">
            <a:extLst>
              <a:ext uri="{FF2B5EF4-FFF2-40B4-BE49-F238E27FC236}">
                <a16:creationId xmlns:a16="http://schemas.microsoft.com/office/drawing/2014/main" id="{4DB3B7F6-8975-41E8-8861-4AEED3B7D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6278" y="3675986"/>
            <a:ext cx="622011" cy="2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itre 1">
            <a:extLst>
              <a:ext uri="{FF2B5EF4-FFF2-40B4-BE49-F238E27FC236}">
                <a16:creationId xmlns:a16="http://schemas.microsoft.com/office/drawing/2014/main" id="{A6C3D368-115D-4639-8304-88ECA5C8F0BF}"/>
              </a:ext>
            </a:extLst>
          </p:cNvPr>
          <p:cNvSpPr txBox="1">
            <a:spLocks/>
          </p:cNvSpPr>
          <p:nvPr/>
        </p:nvSpPr>
        <p:spPr>
          <a:xfrm>
            <a:off x="4647302" y="4880715"/>
            <a:ext cx="1724647" cy="37722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54B4C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A3E0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Green power &amp;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A3E0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H2 production</a:t>
            </a:r>
          </a:p>
        </p:txBody>
      </p:sp>
      <p:pic>
        <p:nvPicPr>
          <p:cNvPr id="66" name="Image 65">
            <a:extLst>
              <a:ext uri="{FF2B5EF4-FFF2-40B4-BE49-F238E27FC236}">
                <a16:creationId xmlns:a16="http://schemas.microsoft.com/office/drawing/2014/main" id="{18313918-40C9-4B0E-BB9F-0323F41E845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9751" y="4337781"/>
            <a:ext cx="520324" cy="520324"/>
          </a:xfrm>
          <a:prstGeom prst="rect">
            <a:avLst/>
          </a:prstGeom>
        </p:spPr>
      </p:pic>
      <p:pic>
        <p:nvPicPr>
          <p:cNvPr id="67" name="Picture 8" descr="ENGIE - Jobs">
            <a:extLst>
              <a:ext uri="{FF2B5EF4-FFF2-40B4-BE49-F238E27FC236}">
                <a16:creationId xmlns:a16="http://schemas.microsoft.com/office/drawing/2014/main" id="{0497E8E5-FCF2-4242-9201-A8CEA073D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9115" y="5290690"/>
            <a:ext cx="981596" cy="58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CE9E32E5-FADF-417F-B083-08016BC8330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3935" y="2315576"/>
            <a:ext cx="666724" cy="666724"/>
          </a:xfrm>
          <a:prstGeom prst="rect">
            <a:avLst/>
          </a:prstGeom>
        </p:spPr>
      </p:pic>
      <p:sp>
        <p:nvSpPr>
          <p:cNvPr id="69" name="Titre 1">
            <a:extLst>
              <a:ext uri="{FF2B5EF4-FFF2-40B4-BE49-F238E27FC236}">
                <a16:creationId xmlns:a16="http://schemas.microsoft.com/office/drawing/2014/main" id="{86B1D299-12C5-4711-A4BD-068A69F52A77}"/>
              </a:ext>
            </a:extLst>
          </p:cNvPr>
          <p:cNvSpPr txBox="1">
            <a:spLocks/>
          </p:cNvSpPr>
          <p:nvPr/>
        </p:nvSpPr>
        <p:spPr>
          <a:xfrm>
            <a:off x="6902279" y="2928317"/>
            <a:ext cx="1032112" cy="37722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54B4C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54B4C2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Transport</a:t>
            </a:r>
          </a:p>
        </p:txBody>
      </p:sp>
      <p:pic>
        <p:nvPicPr>
          <p:cNvPr id="70" name="Picture 10" descr="GRTgaz — Wikipédia">
            <a:extLst>
              <a:ext uri="{FF2B5EF4-FFF2-40B4-BE49-F238E27FC236}">
                <a16:creationId xmlns:a16="http://schemas.microsoft.com/office/drawing/2014/main" id="{4C87B647-C0D8-4080-8D37-D16088FCD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6359" y="3713353"/>
            <a:ext cx="503990" cy="23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itre 1">
            <a:extLst>
              <a:ext uri="{FF2B5EF4-FFF2-40B4-BE49-F238E27FC236}">
                <a16:creationId xmlns:a16="http://schemas.microsoft.com/office/drawing/2014/main" id="{15BE8505-9A1F-4680-B37B-A91EF88A1709}"/>
              </a:ext>
            </a:extLst>
          </p:cNvPr>
          <p:cNvSpPr txBox="1">
            <a:spLocks/>
          </p:cNvSpPr>
          <p:nvPr/>
        </p:nvSpPr>
        <p:spPr>
          <a:xfrm>
            <a:off x="8114167" y="2928317"/>
            <a:ext cx="882593" cy="37722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54B4C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54B4C2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Storage</a:t>
            </a:r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1EC1A71F-078B-492A-85BF-FA9B78A1D267}"/>
              </a:ext>
            </a:extLst>
          </p:cNvPr>
          <p:cNvSpPr/>
          <p:nvPr/>
        </p:nvSpPr>
        <p:spPr>
          <a:xfrm>
            <a:off x="8443400" y="2764079"/>
            <a:ext cx="157038" cy="1570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118F5A1B-2C3E-485A-9269-94AF63FBFBCC}"/>
              </a:ext>
            </a:extLst>
          </p:cNvPr>
          <p:cNvGrpSpPr/>
          <p:nvPr/>
        </p:nvGrpSpPr>
        <p:grpSpPr>
          <a:xfrm>
            <a:off x="8149850" y="2378738"/>
            <a:ext cx="785362" cy="603561"/>
            <a:chOff x="5688910" y="1344321"/>
            <a:chExt cx="1047149" cy="804748"/>
          </a:xfrm>
        </p:grpSpPr>
        <p:pic>
          <p:nvPicPr>
            <p:cNvPr id="74" name="Image 73">
              <a:extLst>
                <a:ext uri="{FF2B5EF4-FFF2-40B4-BE49-F238E27FC236}">
                  <a16:creationId xmlns:a16="http://schemas.microsoft.com/office/drawing/2014/main" id="{C33772E3-AEB4-47C6-90B5-D77C70996C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"/>
            <a:stretch/>
          </p:blipFill>
          <p:spPr>
            <a:xfrm>
              <a:off x="5688910" y="1670914"/>
              <a:ext cx="1047149" cy="478155"/>
            </a:xfrm>
            <a:prstGeom prst="rect">
              <a:avLst/>
            </a:prstGeom>
          </p:spPr>
        </p:pic>
        <p:pic>
          <p:nvPicPr>
            <p:cNvPr id="75" name="Image 74">
              <a:extLst>
                <a:ext uri="{FF2B5EF4-FFF2-40B4-BE49-F238E27FC236}">
                  <a16:creationId xmlns:a16="http://schemas.microsoft.com/office/drawing/2014/main" id="{175CA223-104F-43A8-A29D-4978C43D8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8937" y="1797591"/>
              <a:ext cx="236102" cy="236102"/>
            </a:xfrm>
            <a:prstGeom prst="rect">
              <a:avLst/>
            </a:prstGeom>
          </p:spPr>
        </p:pic>
        <p:pic>
          <p:nvPicPr>
            <p:cNvPr id="76" name="Image 75">
              <a:extLst>
                <a:ext uri="{FF2B5EF4-FFF2-40B4-BE49-F238E27FC236}">
                  <a16:creationId xmlns:a16="http://schemas.microsoft.com/office/drawing/2014/main" id="{B1E9BD5D-F9FA-4F3F-B2A6-BE98193A0C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0534"/>
            <a:stretch/>
          </p:blipFill>
          <p:spPr>
            <a:xfrm>
              <a:off x="6212484" y="1344321"/>
              <a:ext cx="499466" cy="327428"/>
            </a:xfrm>
            <a:prstGeom prst="rect">
              <a:avLst/>
            </a:prstGeom>
          </p:spPr>
        </p:pic>
      </p:grpSp>
      <p:pic>
        <p:nvPicPr>
          <p:cNvPr id="77" name="Picture 14" descr="STORENGY - Edition spéciale SEEPH 2020, tous secteurs et tous types de  contrats du 16 nov au 11déc 2020">
            <a:extLst>
              <a:ext uri="{FF2B5EF4-FFF2-40B4-BE49-F238E27FC236}">
                <a16:creationId xmlns:a16="http://schemas.microsoft.com/office/drawing/2014/main" id="{C222D9A9-6E23-41D6-AC7C-7FF6AEBDC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0819" y="3584038"/>
            <a:ext cx="976280" cy="48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8" name="Groupe 77">
            <a:extLst>
              <a:ext uri="{FF2B5EF4-FFF2-40B4-BE49-F238E27FC236}">
                <a16:creationId xmlns:a16="http://schemas.microsoft.com/office/drawing/2014/main" id="{7139B4B1-B13B-45D9-91B1-CBA987AC3162}"/>
              </a:ext>
            </a:extLst>
          </p:cNvPr>
          <p:cNvGrpSpPr/>
          <p:nvPr/>
        </p:nvGrpSpPr>
        <p:grpSpPr>
          <a:xfrm>
            <a:off x="10349752" y="2313694"/>
            <a:ext cx="967821" cy="668606"/>
            <a:chOff x="8622112" y="1215891"/>
            <a:chExt cx="1290428" cy="891474"/>
          </a:xfrm>
        </p:grpSpPr>
        <p:pic>
          <p:nvPicPr>
            <p:cNvPr id="79" name="Image 78">
              <a:extLst>
                <a:ext uri="{FF2B5EF4-FFF2-40B4-BE49-F238E27FC236}">
                  <a16:creationId xmlns:a16="http://schemas.microsoft.com/office/drawing/2014/main" id="{EAEA0C8B-81DA-42C8-860B-6723D9A6D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47138" y="1443909"/>
              <a:ext cx="665402" cy="663456"/>
            </a:xfrm>
            <a:prstGeom prst="rect">
              <a:avLst/>
            </a:prstGeom>
          </p:spPr>
        </p:pic>
        <p:pic>
          <p:nvPicPr>
            <p:cNvPr id="80" name="Image 79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FD2CA184-3179-4E59-A24D-B4152FA30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22112" y="1519175"/>
              <a:ext cx="573978" cy="573978"/>
            </a:xfrm>
            <a:prstGeom prst="rect">
              <a:avLst/>
            </a:prstGeom>
          </p:spPr>
        </p:pic>
        <p:pic>
          <p:nvPicPr>
            <p:cNvPr id="81" name="Image 80" descr="Une image contenant flèche&#10;&#10;Description générée automatiquement">
              <a:extLst>
                <a:ext uri="{FF2B5EF4-FFF2-40B4-BE49-F238E27FC236}">
                  <a16:creationId xmlns:a16="http://schemas.microsoft.com/office/drawing/2014/main" id="{1E6B3948-1313-4241-BAF3-D1F218CA8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83018" y="1215891"/>
              <a:ext cx="596821" cy="595076"/>
            </a:xfrm>
            <a:prstGeom prst="rect">
              <a:avLst/>
            </a:prstGeom>
          </p:spPr>
        </p:pic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22641F7A-C61A-4B75-B4EE-C4FFEAEC4768}"/>
              </a:ext>
            </a:extLst>
          </p:cNvPr>
          <p:cNvGrpSpPr/>
          <p:nvPr/>
        </p:nvGrpSpPr>
        <p:grpSpPr>
          <a:xfrm>
            <a:off x="9406007" y="2289139"/>
            <a:ext cx="610501" cy="693161"/>
            <a:chOff x="7363786" y="1185754"/>
            <a:chExt cx="814001" cy="924214"/>
          </a:xfrm>
        </p:grpSpPr>
        <p:pic>
          <p:nvPicPr>
            <p:cNvPr id="83" name="Image 82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DE52A2CA-850B-491E-8446-93E348FDB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14331" y="1185754"/>
              <a:ext cx="663456" cy="663456"/>
            </a:xfrm>
            <a:prstGeom prst="rect">
              <a:avLst/>
            </a:prstGeom>
          </p:spPr>
        </p:pic>
        <p:pic>
          <p:nvPicPr>
            <p:cNvPr id="84" name="Image 83">
              <a:extLst>
                <a:ext uri="{FF2B5EF4-FFF2-40B4-BE49-F238E27FC236}">
                  <a16:creationId xmlns:a16="http://schemas.microsoft.com/office/drawing/2014/main" id="{84609247-BC46-4C87-9AC7-C0542238B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63786" y="1415406"/>
              <a:ext cx="694562" cy="694562"/>
            </a:xfrm>
            <a:prstGeom prst="rect">
              <a:avLst/>
            </a:prstGeom>
          </p:spPr>
        </p:pic>
      </p:grpSp>
      <p:sp>
        <p:nvSpPr>
          <p:cNvPr id="85" name="Titre 1">
            <a:extLst>
              <a:ext uri="{FF2B5EF4-FFF2-40B4-BE49-F238E27FC236}">
                <a16:creationId xmlns:a16="http://schemas.microsoft.com/office/drawing/2014/main" id="{95F72391-C008-42E8-BEFF-8E7C8FB63E13}"/>
              </a:ext>
            </a:extLst>
          </p:cNvPr>
          <p:cNvSpPr txBox="1">
            <a:spLocks/>
          </p:cNvSpPr>
          <p:nvPr/>
        </p:nvSpPr>
        <p:spPr>
          <a:xfrm>
            <a:off x="9131135" y="2928317"/>
            <a:ext cx="1111604" cy="37722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54B4C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54B4C2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Distribution</a:t>
            </a:r>
          </a:p>
        </p:txBody>
      </p:sp>
      <p:sp>
        <p:nvSpPr>
          <p:cNvPr id="86" name="Titre 1">
            <a:extLst>
              <a:ext uri="{FF2B5EF4-FFF2-40B4-BE49-F238E27FC236}">
                <a16:creationId xmlns:a16="http://schemas.microsoft.com/office/drawing/2014/main" id="{C9384D68-B560-416C-90D4-D057581F95B0}"/>
              </a:ext>
            </a:extLst>
          </p:cNvPr>
          <p:cNvSpPr txBox="1">
            <a:spLocks/>
          </p:cNvSpPr>
          <p:nvPr/>
        </p:nvSpPr>
        <p:spPr>
          <a:xfrm>
            <a:off x="10508007" y="2928317"/>
            <a:ext cx="764247" cy="37722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54B4C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A3E0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Uses</a:t>
            </a:r>
          </a:p>
        </p:txBody>
      </p:sp>
      <p:pic>
        <p:nvPicPr>
          <p:cNvPr id="87" name="Picture 18" descr="Gaz réseau distribution France — Wikipédia">
            <a:extLst>
              <a:ext uri="{FF2B5EF4-FFF2-40B4-BE49-F238E27FC236}">
                <a16:creationId xmlns:a16="http://schemas.microsoft.com/office/drawing/2014/main" id="{DD891172-93D9-4565-8F3B-ACB3F7734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5772" y="3745167"/>
            <a:ext cx="482276" cy="24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Ellipse 88">
            <a:extLst>
              <a:ext uri="{FF2B5EF4-FFF2-40B4-BE49-F238E27FC236}">
                <a16:creationId xmlns:a16="http://schemas.microsoft.com/office/drawing/2014/main" id="{488572E0-E2BF-415C-A846-986AFAF3E98E}"/>
              </a:ext>
            </a:extLst>
          </p:cNvPr>
          <p:cNvSpPr/>
          <p:nvPr/>
        </p:nvSpPr>
        <p:spPr>
          <a:xfrm>
            <a:off x="4914269" y="3425125"/>
            <a:ext cx="197116" cy="197116"/>
          </a:xfrm>
          <a:prstGeom prst="ellipse">
            <a:avLst/>
          </a:prstGeom>
          <a:solidFill>
            <a:srgbClr val="54B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Titre 1">
            <a:extLst>
              <a:ext uri="{FF2B5EF4-FFF2-40B4-BE49-F238E27FC236}">
                <a16:creationId xmlns:a16="http://schemas.microsoft.com/office/drawing/2014/main" id="{CC6731BF-4B4E-47C4-B94A-B924D0D2F4DB}"/>
              </a:ext>
            </a:extLst>
          </p:cNvPr>
          <p:cNvSpPr txBox="1">
            <a:spLocks/>
          </p:cNvSpPr>
          <p:nvPr/>
        </p:nvSpPr>
        <p:spPr>
          <a:xfrm>
            <a:off x="4354397" y="2928317"/>
            <a:ext cx="1247534" cy="37722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54B4C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54B4C2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Transformation e-CH4 / LH2</a:t>
            </a:r>
          </a:p>
        </p:txBody>
      </p: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203BCB1C-8622-4270-8860-3FFF5B4C12F4}"/>
              </a:ext>
            </a:extLst>
          </p:cNvPr>
          <p:cNvGrpSpPr/>
          <p:nvPr/>
        </p:nvGrpSpPr>
        <p:grpSpPr>
          <a:xfrm>
            <a:off x="4742245" y="2527558"/>
            <a:ext cx="576776" cy="454742"/>
            <a:chOff x="1145437" y="1482955"/>
            <a:chExt cx="769034" cy="606323"/>
          </a:xfrm>
        </p:grpSpPr>
        <p:pic>
          <p:nvPicPr>
            <p:cNvPr id="92" name="Image 91">
              <a:extLst>
                <a:ext uri="{FF2B5EF4-FFF2-40B4-BE49-F238E27FC236}">
                  <a16:creationId xmlns:a16="http://schemas.microsoft.com/office/drawing/2014/main" id="{BB769756-B572-48BB-9587-3A1C738DE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8148" y="1482955"/>
              <a:ext cx="606323" cy="606323"/>
            </a:xfrm>
            <a:prstGeom prst="rect">
              <a:avLst/>
            </a:prstGeom>
          </p:spPr>
        </p:pic>
        <p:pic>
          <p:nvPicPr>
            <p:cNvPr id="93" name="Image 92">
              <a:extLst>
                <a:ext uri="{FF2B5EF4-FFF2-40B4-BE49-F238E27FC236}">
                  <a16:creationId xmlns:a16="http://schemas.microsoft.com/office/drawing/2014/main" id="{42E33703-1428-4390-B588-59E99131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5437" y="1685827"/>
              <a:ext cx="381549" cy="381549"/>
            </a:xfrm>
            <a:prstGeom prst="rect">
              <a:avLst/>
            </a:prstGeom>
          </p:spPr>
        </p:pic>
      </p:grp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74E6D02A-222E-48C2-A69F-3EA10E936D04}"/>
              </a:ext>
            </a:extLst>
          </p:cNvPr>
          <p:cNvCxnSpPr>
            <a:cxnSpLocks/>
            <a:endCxn id="95" idx="3"/>
          </p:cNvCxnSpPr>
          <p:nvPr/>
        </p:nvCxnSpPr>
        <p:spPr>
          <a:xfrm flipV="1">
            <a:off x="6889350" y="3714649"/>
            <a:ext cx="0" cy="1594601"/>
          </a:xfrm>
          <a:prstGeom prst="line">
            <a:avLst/>
          </a:prstGeom>
          <a:ln w="57150">
            <a:solidFill>
              <a:srgbClr val="A3E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riangle isocèle 94">
            <a:extLst>
              <a:ext uri="{FF2B5EF4-FFF2-40B4-BE49-F238E27FC236}">
                <a16:creationId xmlns:a16="http://schemas.microsoft.com/office/drawing/2014/main" id="{D163C958-75BE-49FB-A52A-75F663244ADF}"/>
              </a:ext>
            </a:extLst>
          </p:cNvPr>
          <p:cNvSpPr/>
          <p:nvPr/>
        </p:nvSpPr>
        <p:spPr>
          <a:xfrm>
            <a:off x="6786685" y="3537641"/>
            <a:ext cx="205330" cy="177008"/>
          </a:xfrm>
          <a:prstGeom prst="triangle">
            <a:avLst/>
          </a:prstGeom>
          <a:solidFill>
            <a:srgbClr val="A3E0FF"/>
          </a:solidFill>
          <a:ln>
            <a:solidFill>
              <a:srgbClr val="A3E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6" name="Picture 14" descr="STORENGY - Edition spéciale SEEPH 2020, tous secteurs et tous types de  contrats du 16 nov au 11déc 2020">
            <a:extLst>
              <a:ext uri="{FF2B5EF4-FFF2-40B4-BE49-F238E27FC236}">
                <a16:creationId xmlns:a16="http://schemas.microsoft.com/office/drawing/2014/main" id="{D66D7EEB-5FE9-48E2-B1FB-EDBCA0F1D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805" y="3544484"/>
            <a:ext cx="976280" cy="48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ENGIE Lab CRIGEN">
            <a:extLst>
              <a:ext uri="{FF2B5EF4-FFF2-40B4-BE49-F238E27FC236}">
                <a16:creationId xmlns:a16="http://schemas.microsoft.com/office/drawing/2014/main" id="{715E0279-4C91-4420-91E2-E13A901F03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10666" y="3881277"/>
            <a:ext cx="820681" cy="27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B19E6601-A709-4A38-B998-FA73B81BF2F1}"/>
              </a:ext>
            </a:extLst>
          </p:cNvPr>
          <p:cNvCxnSpPr>
            <a:cxnSpLocks/>
            <a:endCxn id="99" idx="3"/>
          </p:cNvCxnSpPr>
          <p:nvPr/>
        </p:nvCxnSpPr>
        <p:spPr>
          <a:xfrm flipV="1">
            <a:off x="4294545" y="3700691"/>
            <a:ext cx="215" cy="1614402"/>
          </a:xfrm>
          <a:prstGeom prst="line">
            <a:avLst/>
          </a:prstGeom>
          <a:ln w="57150">
            <a:solidFill>
              <a:srgbClr val="A3E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riangle isocèle 98">
            <a:extLst>
              <a:ext uri="{FF2B5EF4-FFF2-40B4-BE49-F238E27FC236}">
                <a16:creationId xmlns:a16="http://schemas.microsoft.com/office/drawing/2014/main" id="{03ABCC63-AD09-4E26-A116-DB3190BA94F9}"/>
              </a:ext>
            </a:extLst>
          </p:cNvPr>
          <p:cNvSpPr/>
          <p:nvPr/>
        </p:nvSpPr>
        <p:spPr>
          <a:xfrm>
            <a:off x="4192094" y="3523683"/>
            <a:ext cx="205330" cy="177008"/>
          </a:xfrm>
          <a:prstGeom prst="triangle">
            <a:avLst/>
          </a:prstGeom>
          <a:solidFill>
            <a:srgbClr val="A3E0FF"/>
          </a:solidFill>
          <a:ln>
            <a:solidFill>
              <a:srgbClr val="A3E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78E40B12-46D4-4EA6-A403-05759CA0402F}"/>
              </a:ext>
            </a:extLst>
          </p:cNvPr>
          <p:cNvCxnSpPr>
            <a:cxnSpLocks/>
            <a:stCxn id="60" idx="6"/>
            <a:endCxn id="61" idx="3"/>
          </p:cNvCxnSpPr>
          <p:nvPr/>
        </p:nvCxnSpPr>
        <p:spPr>
          <a:xfrm>
            <a:off x="10951286" y="3517980"/>
            <a:ext cx="378197" cy="4107"/>
          </a:xfrm>
          <a:prstGeom prst="line">
            <a:avLst/>
          </a:prstGeom>
          <a:ln w="57150">
            <a:solidFill>
              <a:srgbClr val="A3E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Picture 8" descr="ENGIE - Jobs">
            <a:extLst>
              <a:ext uri="{FF2B5EF4-FFF2-40B4-BE49-F238E27FC236}">
                <a16:creationId xmlns:a16="http://schemas.microsoft.com/office/drawing/2014/main" id="{D34F7431-D1FF-46D4-B04F-7E83345F2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2029" y="3514198"/>
            <a:ext cx="981596" cy="58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900C6ACD-5A01-4FB9-BC03-83D526266D1E}"/>
              </a:ext>
            </a:extLst>
          </p:cNvPr>
          <p:cNvSpPr/>
          <p:nvPr/>
        </p:nvSpPr>
        <p:spPr>
          <a:xfrm>
            <a:off x="351871" y="2382245"/>
            <a:ext cx="1818508" cy="59525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err="1">
                <a:gradFill flip="none" rotWithShape="1">
                  <a:gsLst>
                    <a:gs pos="0">
                      <a:srgbClr val="23D2B5"/>
                    </a:gs>
                    <a:gs pos="100000">
                      <a:srgbClr val="00BCF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Industry</a:t>
            </a:r>
            <a:endParaRPr lang="fr-FR" b="1" dirty="0">
              <a:gradFill flip="none" rotWithShape="1">
                <a:gsLst>
                  <a:gs pos="0">
                    <a:srgbClr val="23D2B5"/>
                  </a:gs>
                  <a:gs pos="100000">
                    <a:srgbClr val="00BCFD"/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1ECB6B1-7950-4DC2-ADFA-DF66136FCD47}"/>
              </a:ext>
            </a:extLst>
          </p:cNvPr>
          <p:cNvSpPr/>
          <p:nvPr/>
        </p:nvSpPr>
        <p:spPr>
          <a:xfrm>
            <a:off x="388996" y="4579438"/>
            <a:ext cx="1730234" cy="59525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>
                <a:gradFill flip="none" rotWithShape="1">
                  <a:gsLst>
                    <a:gs pos="0">
                      <a:srgbClr val="23D2B5"/>
                    </a:gs>
                    <a:gs pos="100000">
                      <a:srgbClr val="00BCF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Infrastructures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4D55652-38A9-4D7E-ACC0-A2E3A57F1544}"/>
              </a:ext>
            </a:extLst>
          </p:cNvPr>
          <p:cNvSpPr/>
          <p:nvPr/>
        </p:nvSpPr>
        <p:spPr>
          <a:xfrm>
            <a:off x="427362" y="3509094"/>
            <a:ext cx="1667527" cy="59525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err="1">
                <a:gradFill flip="none" rotWithShape="1">
                  <a:gsLst>
                    <a:gs pos="0">
                      <a:srgbClr val="23D2B5"/>
                    </a:gs>
                    <a:gs pos="100000">
                      <a:srgbClr val="00BCF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Mobility</a:t>
            </a:r>
            <a:endParaRPr lang="fr-FR" b="1" dirty="0">
              <a:gradFill flip="none" rotWithShape="1">
                <a:gsLst>
                  <a:gs pos="0">
                    <a:srgbClr val="23D2B5"/>
                  </a:gs>
                  <a:gs pos="100000">
                    <a:srgbClr val="00BCFD"/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grpSp>
        <p:nvGrpSpPr>
          <p:cNvPr id="104" name="Group 238">
            <a:extLst>
              <a:ext uri="{FF2B5EF4-FFF2-40B4-BE49-F238E27FC236}">
                <a16:creationId xmlns:a16="http://schemas.microsoft.com/office/drawing/2014/main" id="{90E6B94F-5074-47EF-9144-4FBE744D8DE7}"/>
              </a:ext>
            </a:extLst>
          </p:cNvPr>
          <p:cNvGrpSpPr/>
          <p:nvPr/>
        </p:nvGrpSpPr>
        <p:grpSpPr>
          <a:xfrm>
            <a:off x="907056" y="2823133"/>
            <a:ext cx="666787" cy="646729"/>
            <a:chOff x="7225615" y="1050343"/>
            <a:chExt cx="633857" cy="644433"/>
          </a:xfrm>
        </p:grpSpPr>
        <p:sp>
          <p:nvSpPr>
            <p:cNvPr id="105" name="Oval 237">
              <a:extLst>
                <a:ext uri="{FF2B5EF4-FFF2-40B4-BE49-F238E27FC236}">
                  <a16:creationId xmlns:a16="http://schemas.microsoft.com/office/drawing/2014/main" id="{3BFF33CD-6601-4370-AB92-891304704673}"/>
                </a:ext>
              </a:extLst>
            </p:cNvPr>
            <p:cNvSpPr/>
            <p:nvPr/>
          </p:nvSpPr>
          <p:spPr>
            <a:xfrm>
              <a:off x="7225615" y="1050343"/>
              <a:ext cx="633857" cy="644433"/>
            </a:xfrm>
            <a:prstGeom prst="ellipse">
              <a:avLst/>
            </a:prstGeom>
            <a:gradFill flip="none" rotWithShape="1">
              <a:gsLst>
                <a:gs pos="100000">
                  <a:srgbClr val="00BCFD"/>
                </a:gs>
                <a:gs pos="13000">
                  <a:srgbClr val="23D2B5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06" name="Group 236">
              <a:extLst>
                <a:ext uri="{FF2B5EF4-FFF2-40B4-BE49-F238E27FC236}">
                  <a16:creationId xmlns:a16="http://schemas.microsoft.com/office/drawing/2014/main" id="{AD68DCFE-84D8-4F06-8EF1-8650A855C822}"/>
                </a:ext>
              </a:extLst>
            </p:cNvPr>
            <p:cNvGrpSpPr/>
            <p:nvPr/>
          </p:nvGrpSpPr>
          <p:grpSpPr>
            <a:xfrm>
              <a:off x="7291142" y="1168319"/>
              <a:ext cx="502803" cy="408481"/>
              <a:chOff x="7629739" y="379871"/>
              <a:chExt cx="5134674" cy="3934808"/>
            </a:xfrm>
          </p:grpSpPr>
          <p:grpSp>
            <p:nvGrpSpPr>
              <p:cNvPr id="107" name="Group 234">
                <a:extLst>
                  <a:ext uri="{FF2B5EF4-FFF2-40B4-BE49-F238E27FC236}">
                    <a16:creationId xmlns:a16="http://schemas.microsoft.com/office/drawing/2014/main" id="{C8E522F3-6354-4B54-AF96-F9485D007AD5}"/>
                  </a:ext>
                </a:extLst>
              </p:cNvPr>
              <p:cNvGrpSpPr/>
              <p:nvPr/>
            </p:nvGrpSpPr>
            <p:grpSpPr>
              <a:xfrm>
                <a:off x="7629739" y="379871"/>
                <a:ext cx="5134674" cy="3934808"/>
                <a:chOff x="7629739" y="379872"/>
                <a:chExt cx="520393" cy="398788"/>
              </a:xfrm>
            </p:grpSpPr>
            <p:sp>
              <p:nvSpPr>
                <p:cNvPr id="109" name="Freeform: Shape 231">
                  <a:extLst>
                    <a:ext uri="{FF2B5EF4-FFF2-40B4-BE49-F238E27FC236}">
                      <a16:creationId xmlns:a16="http://schemas.microsoft.com/office/drawing/2014/main" id="{8B43930E-7B96-4728-8ED7-B9F9EC90B096}"/>
                    </a:ext>
                  </a:extLst>
                </p:cNvPr>
                <p:cNvSpPr/>
                <p:nvPr/>
              </p:nvSpPr>
              <p:spPr>
                <a:xfrm>
                  <a:off x="7637523" y="384004"/>
                  <a:ext cx="504825" cy="390525"/>
                </a:xfrm>
                <a:custGeom>
                  <a:avLst/>
                  <a:gdLst>
                    <a:gd name="connsiteX0" fmla="*/ 0 w 504825"/>
                    <a:gd name="connsiteY0" fmla="*/ 388144 h 390525"/>
                    <a:gd name="connsiteX1" fmla="*/ 504825 w 504825"/>
                    <a:gd name="connsiteY1" fmla="*/ 390525 h 390525"/>
                    <a:gd name="connsiteX2" fmla="*/ 502443 w 504825"/>
                    <a:gd name="connsiteY2" fmla="*/ 269081 h 390525"/>
                    <a:gd name="connsiteX3" fmla="*/ 440531 w 504825"/>
                    <a:gd name="connsiteY3" fmla="*/ 273844 h 390525"/>
                    <a:gd name="connsiteX4" fmla="*/ 440531 w 504825"/>
                    <a:gd name="connsiteY4" fmla="*/ 88106 h 390525"/>
                    <a:gd name="connsiteX5" fmla="*/ 357187 w 504825"/>
                    <a:gd name="connsiteY5" fmla="*/ 90487 h 390525"/>
                    <a:gd name="connsiteX6" fmla="*/ 352425 w 504825"/>
                    <a:gd name="connsiteY6" fmla="*/ 4762 h 390525"/>
                    <a:gd name="connsiteX7" fmla="*/ 273843 w 504825"/>
                    <a:gd name="connsiteY7" fmla="*/ 4762 h 390525"/>
                    <a:gd name="connsiteX8" fmla="*/ 273843 w 504825"/>
                    <a:gd name="connsiteY8" fmla="*/ 273844 h 390525"/>
                    <a:gd name="connsiteX9" fmla="*/ 242887 w 504825"/>
                    <a:gd name="connsiteY9" fmla="*/ 276225 h 390525"/>
                    <a:gd name="connsiteX10" fmla="*/ 235743 w 504825"/>
                    <a:gd name="connsiteY10" fmla="*/ 226219 h 390525"/>
                    <a:gd name="connsiteX11" fmla="*/ 233362 w 504825"/>
                    <a:gd name="connsiteY11" fmla="*/ 80962 h 390525"/>
                    <a:gd name="connsiteX12" fmla="*/ 142875 w 504825"/>
                    <a:gd name="connsiteY12" fmla="*/ 80962 h 390525"/>
                    <a:gd name="connsiteX13" fmla="*/ 142875 w 504825"/>
                    <a:gd name="connsiteY13" fmla="*/ 42862 h 390525"/>
                    <a:gd name="connsiteX14" fmla="*/ 171450 w 504825"/>
                    <a:gd name="connsiteY14" fmla="*/ 54769 h 390525"/>
                    <a:gd name="connsiteX15" fmla="*/ 211931 w 504825"/>
                    <a:gd name="connsiteY15" fmla="*/ 45243 h 390525"/>
                    <a:gd name="connsiteX16" fmla="*/ 238125 w 504825"/>
                    <a:gd name="connsiteY16" fmla="*/ 16668 h 390525"/>
                    <a:gd name="connsiteX17" fmla="*/ 223837 w 504825"/>
                    <a:gd name="connsiteY17" fmla="*/ 4762 h 390525"/>
                    <a:gd name="connsiteX18" fmla="*/ 192881 w 504825"/>
                    <a:gd name="connsiteY18" fmla="*/ 2381 h 390525"/>
                    <a:gd name="connsiteX19" fmla="*/ 169068 w 504825"/>
                    <a:gd name="connsiteY19" fmla="*/ 7143 h 390525"/>
                    <a:gd name="connsiteX20" fmla="*/ 145256 w 504825"/>
                    <a:gd name="connsiteY20" fmla="*/ 33337 h 390525"/>
                    <a:gd name="connsiteX21" fmla="*/ 116681 w 504825"/>
                    <a:gd name="connsiteY21" fmla="*/ 14287 h 390525"/>
                    <a:gd name="connsiteX22" fmla="*/ 92868 w 504825"/>
                    <a:gd name="connsiteY22" fmla="*/ 0 h 390525"/>
                    <a:gd name="connsiteX23" fmla="*/ 47625 w 504825"/>
                    <a:gd name="connsiteY23" fmla="*/ 9525 h 390525"/>
                    <a:gd name="connsiteX24" fmla="*/ 54768 w 504825"/>
                    <a:gd name="connsiteY24" fmla="*/ 21431 h 390525"/>
                    <a:gd name="connsiteX25" fmla="*/ 71437 w 504825"/>
                    <a:gd name="connsiteY25" fmla="*/ 40481 h 390525"/>
                    <a:gd name="connsiteX26" fmla="*/ 102393 w 504825"/>
                    <a:gd name="connsiteY26" fmla="*/ 52387 h 390525"/>
                    <a:gd name="connsiteX27" fmla="*/ 140493 w 504825"/>
                    <a:gd name="connsiteY27" fmla="*/ 45243 h 390525"/>
                    <a:gd name="connsiteX28" fmla="*/ 145256 w 504825"/>
                    <a:gd name="connsiteY28" fmla="*/ 80962 h 390525"/>
                    <a:gd name="connsiteX29" fmla="*/ 50006 w 504825"/>
                    <a:gd name="connsiteY29" fmla="*/ 85725 h 390525"/>
                    <a:gd name="connsiteX30" fmla="*/ 50006 w 504825"/>
                    <a:gd name="connsiteY30" fmla="*/ 169069 h 390525"/>
                    <a:gd name="connsiteX31" fmla="*/ 47625 w 504825"/>
                    <a:gd name="connsiteY31" fmla="*/ 247650 h 390525"/>
                    <a:gd name="connsiteX32" fmla="*/ 0 w 504825"/>
                    <a:gd name="connsiteY32" fmla="*/ 388144 h 39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504825" h="390525">
                      <a:moveTo>
                        <a:pt x="0" y="388144"/>
                      </a:moveTo>
                      <a:lnTo>
                        <a:pt x="504825" y="390525"/>
                      </a:lnTo>
                      <a:lnTo>
                        <a:pt x="502443" y="269081"/>
                      </a:lnTo>
                      <a:lnTo>
                        <a:pt x="440531" y="273844"/>
                      </a:lnTo>
                      <a:lnTo>
                        <a:pt x="440531" y="88106"/>
                      </a:lnTo>
                      <a:lnTo>
                        <a:pt x="357187" y="90487"/>
                      </a:lnTo>
                      <a:lnTo>
                        <a:pt x="352425" y="4762"/>
                      </a:lnTo>
                      <a:lnTo>
                        <a:pt x="273843" y="4762"/>
                      </a:lnTo>
                      <a:lnTo>
                        <a:pt x="273843" y="273844"/>
                      </a:lnTo>
                      <a:lnTo>
                        <a:pt x="242887" y="276225"/>
                      </a:lnTo>
                      <a:lnTo>
                        <a:pt x="235743" y="226219"/>
                      </a:lnTo>
                      <a:cubicBezTo>
                        <a:pt x="234949" y="177800"/>
                        <a:pt x="234156" y="129381"/>
                        <a:pt x="233362" y="80962"/>
                      </a:cubicBezTo>
                      <a:lnTo>
                        <a:pt x="142875" y="80962"/>
                      </a:lnTo>
                      <a:lnTo>
                        <a:pt x="142875" y="42862"/>
                      </a:lnTo>
                      <a:lnTo>
                        <a:pt x="171450" y="54769"/>
                      </a:lnTo>
                      <a:lnTo>
                        <a:pt x="211931" y="45243"/>
                      </a:lnTo>
                      <a:lnTo>
                        <a:pt x="238125" y="16668"/>
                      </a:lnTo>
                      <a:lnTo>
                        <a:pt x="223837" y="4762"/>
                      </a:lnTo>
                      <a:lnTo>
                        <a:pt x="192881" y="2381"/>
                      </a:lnTo>
                      <a:lnTo>
                        <a:pt x="169068" y="7143"/>
                      </a:lnTo>
                      <a:lnTo>
                        <a:pt x="145256" y="33337"/>
                      </a:lnTo>
                      <a:lnTo>
                        <a:pt x="116681" y="14287"/>
                      </a:lnTo>
                      <a:lnTo>
                        <a:pt x="92868" y="0"/>
                      </a:lnTo>
                      <a:lnTo>
                        <a:pt x="47625" y="9525"/>
                      </a:lnTo>
                      <a:lnTo>
                        <a:pt x="54768" y="21431"/>
                      </a:lnTo>
                      <a:lnTo>
                        <a:pt x="71437" y="40481"/>
                      </a:lnTo>
                      <a:lnTo>
                        <a:pt x="102393" y="52387"/>
                      </a:lnTo>
                      <a:lnTo>
                        <a:pt x="140493" y="45243"/>
                      </a:lnTo>
                      <a:lnTo>
                        <a:pt x="145256" y="80962"/>
                      </a:lnTo>
                      <a:lnTo>
                        <a:pt x="50006" y="85725"/>
                      </a:lnTo>
                      <a:lnTo>
                        <a:pt x="50006" y="169069"/>
                      </a:lnTo>
                      <a:cubicBezTo>
                        <a:pt x="49212" y="195263"/>
                        <a:pt x="48419" y="221456"/>
                        <a:pt x="47625" y="247650"/>
                      </a:cubicBezTo>
                      <a:lnTo>
                        <a:pt x="0" y="38814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Forme libre : forme 53">
                  <a:extLst>
                    <a:ext uri="{FF2B5EF4-FFF2-40B4-BE49-F238E27FC236}">
                      <a16:creationId xmlns:a16="http://schemas.microsoft.com/office/drawing/2014/main" id="{E4CDFE66-58B2-4B19-8C01-034079EEE134}"/>
                    </a:ext>
                  </a:extLst>
                </p:cNvPr>
                <p:cNvSpPr/>
                <p:nvPr/>
              </p:nvSpPr>
              <p:spPr>
                <a:xfrm>
                  <a:off x="7629739" y="379872"/>
                  <a:ext cx="520393" cy="398788"/>
                </a:xfrm>
                <a:custGeom>
                  <a:avLst/>
                  <a:gdLst>
                    <a:gd name="connsiteX0" fmla="*/ 312320 w 364065"/>
                    <a:gd name="connsiteY0" fmla="*/ 326715 h 364065"/>
                    <a:gd name="connsiteX1" fmla="*/ 312320 w 364065"/>
                    <a:gd name="connsiteY1" fmla="*/ 353399 h 364065"/>
                    <a:gd name="connsiteX2" fmla="*/ 330385 w 364065"/>
                    <a:gd name="connsiteY2" fmla="*/ 353399 h 364065"/>
                    <a:gd name="connsiteX3" fmla="*/ 330385 w 364065"/>
                    <a:gd name="connsiteY3" fmla="*/ 326715 h 364065"/>
                    <a:gd name="connsiteX4" fmla="*/ 223258 w 364065"/>
                    <a:gd name="connsiteY4" fmla="*/ 279311 h 364065"/>
                    <a:gd name="connsiteX5" fmla="*/ 223258 w 364065"/>
                    <a:gd name="connsiteY5" fmla="*/ 293065 h 364065"/>
                    <a:gd name="connsiteX6" fmla="*/ 330384 w 364065"/>
                    <a:gd name="connsiteY6" fmla="*/ 293065 h 364065"/>
                    <a:gd name="connsiteX7" fmla="*/ 330384 w 364065"/>
                    <a:gd name="connsiteY7" fmla="*/ 279311 h 364065"/>
                    <a:gd name="connsiteX8" fmla="*/ 217925 w 364065"/>
                    <a:gd name="connsiteY8" fmla="*/ 268646 h 364065"/>
                    <a:gd name="connsiteX9" fmla="*/ 335717 w 364065"/>
                    <a:gd name="connsiteY9" fmla="*/ 268646 h 364065"/>
                    <a:gd name="connsiteX10" fmla="*/ 341049 w 364065"/>
                    <a:gd name="connsiteY10" fmla="*/ 273979 h 364065"/>
                    <a:gd name="connsiteX11" fmla="*/ 341049 w 364065"/>
                    <a:gd name="connsiteY11" fmla="*/ 298399 h 364065"/>
                    <a:gd name="connsiteX12" fmla="*/ 335717 w 364065"/>
                    <a:gd name="connsiteY12" fmla="*/ 303731 h 364065"/>
                    <a:gd name="connsiteX13" fmla="*/ 217925 w 364065"/>
                    <a:gd name="connsiteY13" fmla="*/ 303731 h 364065"/>
                    <a:gd name="connsiteX14" fmla="*/ 212593 w 364065"/>
                    <a:gd name="connsiteY14" fmla="*/ 298399 h 364065"/>
                    <a:gd name="connsiteX15" fmla="*/ 212593 w 364065"/>
                    <a:gd name="connsiteY15" fmla="*/ 273979 h 364065"/>
                    <a:gd name="connsiteX16" fmla="*/ 217925 w 364065"/>
                    <a:gd name="connsiteY16" fmla="*/ 268646 h 364065"/>
                    <a:gd name="connsiteX17" fmla="*/ 184427 w 364065"/>
                    <a:gd name="connsiteY17" fmla="*/ 256327 h 364065"/>
                    <a:gd name="connsiteX18" fmla="*/ 210522 w 364065"/>
                    <a:gd name="connsiteY18" fmla="*/ 353399 h 364065"/>
                    <a:gd name="connsiteX19" fmla="*/ 301655 w 364065"/>
                    <a:gd name="connsiteY19" fmla="*/ 353399 h 364065"/>
                    <a:gd name="connsiteX20" fmla="*/ 301655 w 364065"/>
                    <a:gd name="connsiteY20" fmla="*/ 321383 h 364065"/>
                    <a:gd name="connsiteX21" fmla="*/ 306988 w 364065"/>
                    <a:gd name="connsiteY21" fmla="*/ 316051 h 364065"/>
                    <a:gd name="connsiteX22" fmla="*/ 335718 w 364065"/>
                    <a:gd name="connsiteY22" fmla="*/ 316051 h 364065"/>
                    <a:gd name="connsiteX23" fmla="*/ 341050 w 364065"/>
                    <a:gd name="connsiteY23" fmla="*/ 321383 h 364065"/>
                    <a:gd name="connsiteX24" fmla="*/ 341050 w 364065"/>
                    <a:gd name="connsiteY24" fmla="*/ 353399 h 364065"/>
                    <a:gd name="connsiteX25" fmla="*/ 353400 w 364065"/>
                    <a:gd name="connsiteY25" fmla="*/ 353399 h 364065"/>
                    <a:gd name="connsiteX26" fmla="*/ 353400 w 364065"/>
                    <a:gd name="connsiteY26" fmla="*/ 256327 h 364065"/>
                    <a:gd name="connsiteX27" fmla="*/ 100547 w 364065"/>
                    <a:gd name="connsiteY27" fmla="*/ 211855 h 364065"/>
                    <a:gd name="connsiteX28" fmla="*/ 85639 w 364065"/>
                    <a:gd name="connsiteY28" fmla="*/ 242788 h 364065"/>
                    <a:gd name="connsiteX29" fmla="*/ 105880 w 364065"/>
                    <a:gd name="connsiteY29" fmla="*/ 242788 h 364065"/>
                    <a:gd name="connsiteX30" fmla="*/ 111212 w 364065"/>
                    <a:gd name="connsiteY30" fmla="*/ 248121 h 364065"/>
                    <a:gd name="connsiteX31" fmla="*/ 111212 w 364065"/>
                    <a:gd name="connsiteY31" fmla="*/ 258531 h 364065"/>
                    <a:gd name="connsiteX32" fmla="*/ 126119 w 364065"/>
                    <a:gd name="connsiteY32" fmla="*/ 227598 h 364065"/>
                    <a:gd name="connsiteX33" fmla="*/ 126119 w 364065"/>
                    <a:gd name="connsiteY33" fmla="*/ 227596 h 364065"/>
                    <a:gd name="connsiteX34" fmla="*/ 105879 w 364065"/>
                    <a:gd name="connsiteY34" fmla="*/ 227596 h 364065"/>
                    <a:gd name="connsiteX35" fmla="*/ 100547 w 364065"/>
                    <a:gd name="connsiteY35" fmla="*/ 222264 h 364065"/>
                    <a:gd name="connsiteX36" fmla="*/ 107067 w 364065"/>
                    <a:gd name="connsiteY36" fmla="*/ 183309 h 364065"/>
                    <a:gd name="connsiteX37" fmla="*/ 111213 w 364065"/>
                    <a:gd name="connsiteY37" fmla="*/ 188507 h 364065"/>
                    <a:gd name="connsiteX38" fmla="*/ 111213 w 364065"/>
                    <a:gd name="connsiteY38" fmla="*/ 216932 h 364065"/>
                    <a:gd name="connsiteX39" fmla="*/ 134610 w 364065"/>
                    <a:gd name="connsiteY39" fmla="*/ 216932 h 364065"/>
                    <a:gd name="connsiteX40" fmla="*/ 139126 w 364065"/>
                    <a:gd name="connsiteY40" fmla="*/ 219428 h 364065"/>
                    <a:gd name="connsiteX41" fmla="*/ 139414 w 364065"/>
                    <a:gd name="connsiteY41" fmla="*/ 224579 h 364065"/>
                    <a:gd name="connsiteX42" fmla="*/ 110684 w 364065"/>
                    <a:gd name="connsiteY42" fmla="*/ 284194 h 364065"/>
                    <a:gd name="connsiteX43" fmla="*/ 105882 w 364065"/>
                    <a:gd name="connsiteY43" fmla="*/ 287212 h 364065"/>
                    <a:gd name="connsiteX44" fmla="*/ 104693 w 364065"/>
                    <a:gd name="connsiteY44" fmla="*/ 287078 h 364065"/>
                    <a:gd name="connsiteX45" fmla="*/ 100547 w 364065"/>
                    <a:gd name="connsiteY45" fmla="*/ 281879 h 364065"/>
                    <a:gd name="connsiteX46" fmla="*/ 100547 w 364065"/>
                    <a:gd name="connsiteY46" fmla="*/ 253454 h 364065"/>
                    <a:gd name="connsiteX47" fmla="*/ 77150 w 364065"/>
                    <a:gd name="connsiteY47" fmla="*/ 253454 h 364065"/>
                    <a:gd name="connsiteX48" fmla="*/ 72634 w 364065"/>
                    <a:gd name="connsiteY48" fmla="*/ 250958 h 364065"/>
                    <a:gd name="connsiteX49" fmla="*/ 72346 w 364065"/>
                    <a:gd name="connsiteY49" fmla="*/ 245807 h 364065"/>
                    <a:gd name="connsiteX50" fmla="*/ 101076 w 364065"/>
                    <a:gd name="connsiteY50" fmla="*/ 186192 h 364065"/>
                    <a:gd name="connsiteX51" fmla="*/ 107067 w 364065"/>
                    <a:gd name="connsiteY51" fmla="*/ 183309 h 364065"/>
                    <a:gd name="connsiteX52" fmla="*/ 260607 w 364065"/>
                    <a:gd name="connsiteY52" fmla="*/ 89694 h 364065"/>
                    <a:gd name="connsiteX53" fmla="*/ 260607 w 364065"/>
                    <a:gd name="connsiteY53" fmla="*/ 107759 h 364065"/>
                    <a:gd name="connsiteX54" fmla="*/ 307401 w 364065"/>
                    <a:gd name="connsiteY54" fmla="*/ 107759 h 364065"/>
                    <a:gd name="connsiteX55" fmla="*/ 307401 w 364065"/>
                    <a:gd name="connsiteY55" fmla="*/ 89694 h 364065"/>
                    <a:gd name="connsiteX56" fmla="*/ 46570 w 364065"/>
                    <a:gd name="connsiteY56" fmla="*/ 83948 h 364065"/>
                    <a:gd name="connsiteX57" fmla="*/ 46570 w 364065"/>
                    <a:gd name="connsiteY57" fmla="*/ 102013 h 364065"/>
                    <a:gd name="connsiteX58" fmla="*/ 165189 w 364065"/>
                    <a:gd name="connsiteY58" fmla="*/ 102013 h 364065"/>
                    <a:gd name="connsiteX59" fmla="*/ 165189 w 364065"/>
                    <a:gd name="connsiteY59" fmla="*/ 83948 h 364065"/>
                    <a:gd name="connsiteX60" fmla="*/ 152537 w 364065"/>
                    <a:gd name="connsiteY60" fmla="*/ 11382 h 364065"/>
                    <a:gd name="connsiteX61" fmla="*/ 132431 w 364065"/>
                    <a:gd name="connsiteY61" fmla="*/ 13349 h 364065"/>
                    <a:gd name="connsiteX62" fmla="*/ 111752 w 364065"/>
                    <a:gd name="connsiteY62" fmla="*/ 39930 h 364065"/>
                    <a:gd name="connsiteX63" fmla="*/ 145278 w 364065"/>
                    <a:gd name="connsiteY63" fmla="*/ 43126 h 364065"/>
                    <a:gd name="connsiteX64" fmla="*/ 165957 w 364065"/>
                    <a:gd name="connsiteY64" fmla="*/ 16545 h 364065"/>
                    <a:gd name="connsiteX65" fmla="*/ 152537 w 364065"/>
                    <a:gd name="connsiteY65" fmla="*/ 11382 h 364065"/>
                    <a:gd name="connsiteX66" fmla="*/ 59227 w 364065"/>
                    <a:gd name="connsiteY66" fmla="*/ 11381 h 364065"/>
                    <a:gd name="connsiteX67" fmla="*/ 45802 w 364065"/>
                    <a:gd name="connsiteY67" fmla="*/ 16546 h 364065"/>
                    <a:gd name="connsiteX68" fmla="*/ 66482 w 364065"/>
                    <a:gd name="connsiteY68" fmla="*/ 43126 h 364065"/>
                    <a:gd name="connsiteX69" fmla="*/ 100008 w 364065"/>
                    <a:gd name="connsiteY69" fmla="*/ 39929 h 364065"/>
                    <a:gd name="connsiteX70" fmla="*/ 79328 w 364065"/>
                    <a:gd name="connsiteY70" fmla="*/ 13349 h 364065"/>
                    <a:gd name="connsiteX71" fmla="*/ 59227 w 364065"/>
                    <a:gd name="connsiteY71" fmla="*/ 11381 h 364065"/>
                    <a:gd name="connsiteX72" fmla="*/ 203148 w 364065"/>
                    <a:gd name="connsiteY72" fmla="*/ 10688 h 364065"/>
                    <a:gd name="connsiteX73" fmla="*/ 203148 w 364065"/>
                    <a:gd name="connsiteY73" fmla="*/ 28752 h 364065"/>
                    <a:gd name="connsiteX74" fmla="*/ 249942 w 364065"/>
                    <a:gd name="connsiteY74" fmla="*/ 28752 h 364065"/>
                    <a:gd name="connsiteX75" fmla="*/ 249942 w 364065"/>
                    <a:gd name="connsiteY75" fmla="*/ 10688 h 364065"/>
                    <a:gd name="connsiteX76" fmla="*/ 145668 w 364065"/>
                    <a:gd name="connsiteY76" fmla="*/ 0 h 364065"/>
                    <a:gd name="connsiteX77" fmla="*/ 175050 w 364065"/>
                    <a:gd name="connsiteY77" fmla="*/ 9761 h 364065"/>
                    <a:gd name="connsiteX78" fmla="*/ 177133 w 364065"/>
                    <a:gd name="connsiteY78" fmla="*/ 14589 h 364065"/>
                    <a:gd name="connsiteX79" fmla="*/ 149504 w 364065"/>
                    <a:gd name="connsiteY79" fmla="*/ 52919 h 364065"/>
                    <a:gd name="connsiteX80" fmla="*/ 132338 w 364065"/>
                    <a:gd name="connsiteY80" fmla="*/ 56476 h 364065"/>
                    <a:gd name="connsiteX81" fmla="*/ 111215 w 364065"/>
                    <a:gd name="connsiteY81" fmla="*/ 51631 h 364065"/>
                    <a:gd name="connsiteX82" fmla="*/ 111215 w 364065"/>
                    <a:gd name="connsiteY82" fmla="*/ 73284 h 364065"/>
                    <a:gd name="connsiteX83" fmla="*/ 170524 w 364065"/>
                    <a:gd name="connsiteY83" fmla="*/ 73284 h 364065"/>
                    <a:gd name="connsiteX84" fmla="*/ 175856 w 364065"/>
                    <a:gd name="connsiteY84" fmla="*/ 78616 h 364065"/>
                    <a:gd name="connsiteX85" fmla="*/ 175856 w 364065"/>
                    <a:gd name="connsiteY85" fmla="*/ 194784 h 364065"/>
                    <a:gd name="connsiteX86" fmla="*/ 181699 w 364065"/>
                    <a:gd name="connsiteY86" fmla="*/ 245662 h 364065"/>
                    <a:gd name="connsiteX87" fmla="*/ 192484 w 364065"/>
                    <a:gd name="connsiteY87" fmla="*/ 245662 h 364065"/>
                    <a:gd name="connsiteX88" fmla="*/ 192484 w 364065"/>
                    <a:gd name="connsiteY88" fmla="*/ 88841 h 364065"/>
                    <a:gd name="connsiteX89" fmla="*/ 197816 w 364065"/>
                    <a:gd name="connsiteY89" fmla="*/ 83509 h 364065"/>
                    <a:gd name="connsiteX90" fmla="*/ 203148 w 364065"/>
                    <a:gd name="connsiteY90" fmla="*/ 88841 h 364065"/>
                    <a:gd name="connsiteX91" fmla="*/ 203148 w 364065"/>
                    <a:gd name="connsiteY91" fmla="*/ 245662 h 364065"/>
                    <a:gd name="connsiteX92" fmla="*/ 249943 w 364065"/>
                    <a:gd name="connsiteY92" fmla="*/ 245662 h 364065"/>
                    <a:gd name="connsiteX93" fmla="*/ 249943 w 364065"/>
                    <a:gd name="connsiteY93" fmla="*/ 39418 h 364065"/>
                    <a:gd name="connsiteX94" fmla="*/ 203148 w 364065"/>
                    <a:gd name="connsiteY94" fmla="*/ 39418 h 364065"/>
                    <a:gd name="connsiteX95" fmla="*/ 203148 w 364065"/>
                    <a:gd name="connsiteY95" fmla="*/ 63925 h 364065"/>
                    <a:gd name="connsiteX96" fmla="*/ 197816 w 364065"/>
                    <a:gd name="connsiteY96" fmla="*/ 69258 h 364065"/>
                    <a:gd name="connsiteX97" fmla="*/ 192484 w 364065"/>
                    <a:gd name="connsiteY97" fmla="*/ 63925 h 364065"/>
                    <a:gd name="connsiteX98" fmla="*/ 192484 w 364065"/>
                    <a:gd name="connsiteY98" fmla="*/ 5355 h 364065"/>
                    <a:gd name="connsiteX99" fmla="*/ 197816 w 364065"/>
                    <a:gd name="connsiteY99" fmla="*/ 23 h 364065"/>
                    <a:gd name="connsiteX100" fmla="*/ 255275 w 364065"/>
                    <a:gd name="connsiteY100" fmla="*/ 23 h 364065"/>
                    <a:gd name="connsiteX101" fmla="*/ 260607 w 364065"/>
                    <a:gd name="connsiteY101" fmla="*/ 5355 h 364065"/>
                    <a:gd name="connsiteX102" fmla="*/ 260607 w 364065"/>
                    <a:gd name="connsiteY102" fmla="*/ 79029 h 364065"/>
                    <a:gd name="connsiteX103" fmla="*/ 312734 w 364065"/>
                    <a:gd name="connsiteY103" fmla="*/ 79029 h 364065"/>
                    <a:gd name="connsiteX104" fmla="*/ 318066 w 364065"/>
                    <a:gd name="connsiteY104" fmla="*/ 84361 h 364065"/>
                    <a:gd name="connsiteX105" fmla="*/ 318066 w 364065"/>
                    <a:gd name="connsiteY105" fmla="*/ 141343 h 364065"/>
                    <a:gd name="connsiteX106" fmla="*/ 312734 w 364065"/>
                    <a:gd name="connsiteY106" fmla="*/ 146676 h 364065"/>
                    <a:gd name="connsiteX107" fmla="*/ 307401 w 364065"/>
                    <a:gd name="connsiteY107" fmla="*/ 141343 h 364065"/>
                    <a:gd name="connsiteX108" fmla="*/ 307401 w 364065"/>
                    <a:gd name="connsiteY108" fmla="*/ 118424 h 364065"/>
                    <a:gd name="connsiteX109" fmla="*/ 260607 w 364065"/>
                    <a:gd name="connsiteY109" fmla="*/ 118424 h 364065"/>
                    <a:gd name="connsiteX110" fmla="*/ 260607 w 364065"/>
                    <a:gd name="connsiteY110" fmla="*/ 245662 h 364065"/>
                    <a:gd name="connsiteX111" fmla="*/ 307401 w 364065"/>
                    <a:gd name="connsiteY111" fmla="*/ 245662 h 364065"/>
                    <a:gd name="connsiteX112" fmla="*/ 307401 w 364065"/>
                    <a:gd name="connsiteY112" fmla="*/ 166292 h 364065"/>
                    <a:gd name="connsiteX113" fmla="*/ 312734 w 364065"/>
                    <a:gd name="connsiteY113" fmla="*/ 160960 h 364065"/>
                    <a:gd name="connsiteX114" fmla="*/ 318066 w 364065"/>
                    <a:gd name="connsiteY114" fmla="*/ 166292 h 364065"/>
                    <a:gd name="connsiteX115" fmla="*/ 318066 w 364065"/>
                    <a:gd name="connsiteY115" fmla="*/ 245662 h 364065"/>
                    <a:gd name="connsiteX116" fmla="*/ 358733 w 364065"/>
                    <a:gd name="connsiteY116" fmla="*/ 245662 h 364065"/>
                    <a:gd name="connsiteX117" fmla="*/ 364065 w 364065"/>
                    <a:gd name="connsiteY117" fmla="*/ 250995 h 364065"/>
                    <a:gd name="connsiteX118" fmla="*/ 364065 w 364065"/>
                    <a:gd name="connsiteY118" fmla="*/ 358732 h 364065"/>
                    <a:gd name="connsiteX119" fmla="*/ 358733 w 364065"/>
                    <a:gd name="connsiteY119" fmla="*/ 364064 h 364065"/>
                    <a:gd name="connsiteX120" fmla="*/ 5346 w 364065"/>
                    <a:gd name="connsiteY120" fmla="*/ 364064 h 364065"/>
                    <a:gd name="connsiteX121" fmla="*/ 176 w 364065"/>
                    <a:gd name="connsiteY121" fmla="*/ 357347 h 364065"/>
                    <a:gd name="connsiteX122" fmla="*/ 28210 w 364065"/>
                    <a:gd name="connsiteY122" fmla="*/ 253067 h 364065"/>
                    <a:gd name="connsiteX123" fmla="*/ 35906 w 364065"/>
                    <a:gd name="connsiteY123" fmla="*/ 194785 h 364065"/>
                    <a:gd name="connsiteX124" fmla="*/ 35906 w 364065"/>
                    <a:gd name="connsiteY124" fmla="*/ 156276 h 364065"/>
                    <a:gd name="connsiteX125" fmla="*/ 41239 w 364065"/>
                    <a:gd name="connsiteY125" fmla="*/ 150943 h 364065"/>
                    <a:gd name="connsiteX126" fmla="*/ 46571 w 364065"/>
                    <a:gd name="connsiteY126" fmla="*/ 156276 h 364065"/>
                    <a:gd name="connsiteX127" fmla="*/ 46571 w 364065"/>
                    <a:gd name="connsiteY127" fmla="*/ 194785 h 364065"/>
                    <a:gd name="connsiteX128" fmla="*/ 38508 w 364065"/>
                    <a:gd name="connsiteY128" fmla="*/ 255836 h 364065"/>
                    <a:gd name="connsiteX129" fmla="*/ 12281 w 364065"/>
                    <a:gd name="connsiteY129" fmla="*/ 353399 h 364065"/>
                    <a:gd name="connsiteX130" fmla="*/ 199479 w 364065"/>
                    <a:gd name="connsiteY130" fmla="*/ 353399 h 364065"/>
                    <a:gd name="connsiteX131" fmla="*/ 173252 w 364065"/>
                    <a:gd name="connsiteY131" fmla="*/ 255835 h 364065"/>
                    <a:gd name="connsiteX132" fmla="*/ 165189 w 364065"/>
                    <a:gd name="connsiteY132" fmla="*/ 194784 h 364065"/>
                    <a:gd name="connsiteX133" fmla="*/ 165189 w 364065"/>
                    <a:gd name="connsiteY133" fmla="*/ 112678 h 364065"/>
                    <a:gd name="connsiteX134" fmla="*/ 46570 w 364065"/>
                    <a:gd name="connsiteY134" fmla="*/ 112678 h 364065"/>
                    <a:gd name="connsiteX135" fmla="*/ 46570 w 364065"/>
                    <a:gd name="connsiteY135" fmla="*/ 131345 h 364065"/>
                    <a:gd name="connsiteX136" fmla="*/ 41238 w 364065"/>
                    <a:gd name="connsiteY136" fmla="*/ 136677 h 364065"/>
                    <a:gd name="connsiteX137" fmla="*/ 35906 w 364065"/>
                    <a:gd name="connsiteY137" fmla="*/ 131345 h 364065"/>
                    <a:gd name="connsiteX138" fmla="*/ 35906 w 364065"/>
                    <a:gd name="connsiteY138" fmla="*/ 78616 h 364065"/>
                    <a:gd name="connsiteX139" fmla="*/ 41238 w 364065"/>
                    <a:gd name="connsiteY139" fmla="*/ 73284 h 364065"/>
                    <a:gd name="connsiteX140" fmla="*/ 100549 w 364065"/>
                    <a:gd name="connsiteY140" fmla="*/ 73284 h 364065"/>
                    <a:gd name="connsiteX141" fmla="*/ 100549 w 364065"/>
                    <a:gd name="connsiteY141" fmla="*/ 51630 h 364065"/>
                    <a:gd name="connsiteX142" fmla="*/ 79427 w 364065"/>
                    <a:gd name="connsiteY142" fmla="*/ 56476 h 364065"/>
                    <a:gd name="connsiteX143" fmla="*/ 62260 w 364065"/>
                    <a:gd name="connsiteY143" fmla="*/ 52919 h 364065"/>
                    <a:gd name="connsiteX144" fmla="*/ 34631 w 364065"/>
                    <a:gd name="connsiteY144" fmla="*/ 14589 h 364065"/>
                    <a:gd name="connsiteX145" fmla="*/ 36714 w 364065"/>
                    <a:gd name="connsiteY145" fmla="*/ 9761 h 364065"/>
                    <a:gd name="connsiteX146" fmla="*/ 83554 w 364065"/>
                    <a:gd name="connsiteY146" fmla="*/ 3557 h 364065"/>
                    <a:gd name="connsiteX147" fmla="*/ 105882 w 364065"/>
                    <a:gd name="connsiteY147" fmla="*/ 25084 h 364065"/>
                    <a:gd name="connsiteX148" fmla="*/ 128209 w 364065"/>
                    <a:gd name="connsiteY148" fmla="*/ 3557 h 364065"/>
                    <a:gd name="connsiteX149" fmla="*/ 145668 w 364065"/>
                    <a:gd name="connsiteY149" fmla="*/ 0 h 364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</a:cxnLst>
                  <a:rect l="l" t="t" r="r" b="b"/>
                  <a:pathLst>
                    <a:path w="364065" h="364065">
                      <a:moveTo>
                        <a:pt x="312320" y="326715"/>
                      </a:moveTo>
                      <a:lnTo>
                        <a:pt x="312320" y="353399"/>
                      </a:lnTo>
                      <a:lnTo>
                        <a:pt x="330385" y="353399"/>
                      </a:lnTo>
                      <a:lnTo>
                        <a:pt x="330385" y="326715"/>
                      </a:lnTo>
                      <a:close/>
                      <a:moveTo>
                        <a:pt x="223258" y="279311"/>
                      </a:moveTo>
                      <a:lnTo>
                        <a:pt x="223258" y="293065"/>
                      </a:lnTo>
                      <a:lnTo>
                        <a:pt x="330384" y="293065"/>
                      </a:lnTo>
                      <a:lnTo>
                        <a:pt x="330384" y="279311"/>
                      </a:lnTo>
                      <a:close/>
                      <a:moveTo>
                        <a:pt x="217925" y="268646"/>
                      </a:moveTo>
                      <a:lnTo>
                        <a:pt x="335717" y="268646"/>
                      </a:lnTo>
                      <a:cubicBezTo>
                        <a:pt x="338661" y="268646"/>
                        <a:pt x="341049" y="271034"/>
                        <a:pt x="341049" y="273979"/>
                      </a:cubicBezTo>
                      <a:lnTo>
                        <a:pt x="341049" y="298399"/>
                      </a:lnTo>
                      <a:cubicBezTo>
                        <a:pt x="341049" y="301343"/>
                        <a:pt x="338662" y="303731"/>
                        <a:pt x="335717" y="303731"/>
                      </a:cubicBezTo>
                      <a:lnTo>
                        <a:pt x="217925" y="303731"/>
                      </a:lnTo>
                      <a:cubicBezTo>
                        <a:pt x="214981" y="303731"/>
                        <a:pt x="212593" y="301344"/>
                        <a:pt x="212593" y="298399"/>
                      </a:cubicBezTo>
                      <a:lnTo>
                        <a:pt x="212593" y="273979"/>
                      </a:lnTo>
                      <a:cubicBezTo>
                        <a:pt x="212593" y="271034"/>
                        <a:pt x="214980" y="268646"/>
                        <a:pt x="217925" y="268646"/>
                      </a:cubicBezTo>
                      <a:close/>
                      <a:moveTo>
                        <a:pt x="184427" y="256327"/>
                      </a:moveTo>
                      <a:lnTo>
                        <a:pt x="210522" y="353399"/>
                      </a:lnTo>
                      <a:lnTo>
                        <a:pt x="301655" y="353399"/>
                      </a:lnTo>
                      <a:lnTo>
                        <a:pt x="301655" y="321383"/>
                      </a:lnTo>
                      <a:cubicBezTo>
                        <a:pt x="301655" y="318439"/>
                        <a:pt x="304043" y="316051"/>
                        <a:pt x="306988" y="316051"/>
                      </a:cubicBezTo>
                      <a:lnTo>
                        <a:pt x="335718" y="316051"/>
                      </a:lnTo>
                      <a:cubicBezTo>
                        <a:pt x="338662" y="316051"/>
                        <a:pt x="341050" y="318438"/>
                        <a:pt x="341050" y="321383"/>
                      </a:cubicBezTo>
                      <a:lnTo>
                        <a:pt x="341050" y="353399"/>
                      </a:lnTo>
                      <a:lnTo>
                        <a:pt x="353400" y="353399"/>
                      </a:lnTo>
                      <a:lnTo>
                        <a:pt x="353400" y="256327"/>
                      </a:lnTo>
                      <a:close/>
                      <a:moveTo>
                        <a:pt x="100547" y="211855"/>
                      </a:moveTo>
                      <a:lnTo>
                        <a:pt x="85639" y="242788"/>
                      </a:lnTo>
                      <a:lnTo>
                        <a:pt x="105880" y="242788"/>
                      </a:lnTo>
                      <a:cubicBezTo>
                        <a:pt x="108824" y="242788"/>
                        <a:pt x="111212" y="245176"/>
                        <a:pt x="111212" y="248121"/>
                      </a:cubicBezTo>
                      <a:lnTo>
                        <a:pt x="111212" y="258531"/>
                      </a:lnTo>
                      <a:lnTo>
                        <a:pt x="126119" y="227598"/>
                      </a:lnTo>
                      <a:lnTo>
                        <a:pt x="126119" y="227596"/>
                      </a:lnTo>
                      <a:lnTo>
                        <a:pt x="105879" y="227596"/>
                      </a:lnTo>
                      <a:cubicBezTo>
                        <a:pt x="102934" y="227596"/>
                        <a:pt x="100547" y="225209"/>
                        <a:pt x="100547" y="222264"/>
                      </a:cubicBezTo>
                      <a:close/>
                      <a:moveTo>
                        <a:pt x="107067" y="183309"/>
                      </a:moveTo>
                      <a:cubicBezTo>
                        <a:pt x="109493" y="183862"/>
                        <a:pt x="111213" y="186020"/>
                        <a:pt x="111213" y="188507"/>
                      </a:cubicBezTo>
                      <a:lnTo>
                        <a:pt x="111213" y="216932"/>
                      </a:lnTo>
                      <a:lnTo>
                        <a:pt x="134610" y="216932"/>
                      </a:lnTo>
                      <a:cubicBezTo>
                        <a:pt x="136445" y="216932"/>
                        <a:pt x="138151" y="217875"/>
                        <a:pt x="139126" y="219428"/>
                      </a:cubicBezTo>
                      <a:cubicBezTo>
                        <a:pt x="140102" y="220981"/>
                        <a:pt x="140211" y="222927"/>
                        <a:pt x="139414" y="224579"/>
                      </a:cubicBezTo>
                      <a:lnTo>
                        <a:pt x="110684" y="284194"/>
                      </a:lnTo>
                      <a:cubicBezTo>
                        <a:pt x="109781" y="286068"/>
                        <a:pt x="107894" y="287212"/>
                        <a:pt x="105882" y="287212"/>
                      </a:cubicBezTo>
                      <a:cubicBezTo>
                        <a:pt x="105488" y="287212"/>
                        <a:pt x="105090" y="287168"/>
                        <a:pt x="104693" y="287078"/>
                      </a:cubicBezTo>
                      <a:cubicBezTo>
                        <a:pt x="102267" y="286524"/>
                        <a:pt x="100547" y="284366"/>
                        <a:pt x="100547" y="281879"/>
                      </a:cubicBezTo>
                      <a:lnTo>
                        <a:pt x="100547" y="253454"/>
                      </a:lnTo>
                      <a:lnTo>
                        <a:pt x="77150" y="253454"/>
                      </a:lnTo>
                      <a:cubicBezTo>
                        <a:pt x="75315" y="253454"/>
                        <a:pt x="73609" y="252511"/>
                        <a:pt x="72634" y="250958"/>
                      </a:cubicBezTo>
                      <a:cubicBezTo>
                        <a:pt x="71658" y="249405"/>
                        <a:pt x="71549" y="247459"/>
                        <a:pt x="72346" y="245807"/>
                      </a:cubicBezTo>
                      <a:lnTo>
                        <a:pt x="101076" y="186192"/>
                      </a:lnTo>
                      <a:cubicBezTo>
                        <a:pt x="102157" y="183952"/>
                        <a:pt x="104642" y="182756"/>
                        <a:pt x="107067" y="183309"/>
                      </a:cubicBezTo>
                      <a:close/>
                      <a:moveTo>
                        <a:pt x="260607" y="89694"/>
                      </a:moveTo>
                      <a:lnTo>
                        <a:pt x="260607" y="107759"/>
                      </a:lnTo>
                      <a:lnTo>
                        <a:pt x="307401" y="107759"/>
                      </a:lnTo>
                      <a:lnTo>
                        <a:pt x="307401" y="89694"/>
                      </a:lnTo>
                      <a:close/>
                      <a:moveTo>
                        <a:pt x="46570" y="83948"/>
                      </a:moveTo>
                      <a:lnTo>
                        <a:pt x="46570" y="102013"/>
                      </a:lnTo>
                      <a:lnTo>
                        <a:pt x="165189" y="102013"/>
                      </a:lnTo>
                      <a:lnTo>
                        <a:pt x="165189" y="83948"/>
                      </a:lnTo>
                      <a:close/>
                      <a:moveTo>
                        <a:pt x="152537" y="11382"/>
                      </a:moveTo>
                      <a:cubicBezTo>
                        <a:pt x="146660" y="10210"/>
                        <a:pt x="139669" y="10227"/>
                        <a:pt x="132431" y="13349"/>
                      </a:cubicBezTo>
                      <a:cubicBezTo>
                        <a:pt x="117962" y="19591"/>
                        <a:pt x="113196" y="33637"/>
                        <a:pt x="111752" y="39930"/>
                      </a:cubicBezTo>
                      <a:cubicBezTo>
                        <a:pt x="117312" y="43192"/>
                        <a:pt x="130803" y="49371"/>
                        <a:pt x="145278" y="43126"/>
                      </a:cubicBezTo>
                      <a:cubicBezTo>
                        <a:pt x="159747" y="36884"/>
                        <a:pt x="164513" y="22839"/>
                        <a:pt x="165957" y="16545"/>
                      </a:cubicBezTo>
                      <a:cubicBezTo>
                        <a:pt x="163177" y="14914"/>
                        <a:pt x="158414" y="12554"/>
                        <a:pt x="152537" y="11382"/>
                      </a:cubicBezTo>
                      <a:close/>
                      <a:moveTo>
                        <a:pt x="59227" y="11381"/>
                      </a:moveTo>
                      <a:cubicBezTo>
                        <a:pt x="53350" y="12552"/>
                        <a:pt x="48587" y="14913"/>
                        <a:pt x="45802" y="16546"/>
                      </a:cubicBezTo>
                      <a:cubicBezTo>
                        <a:pt x="47244" y="22829"/>
                        <a:pt x="52008" y="36882"/>
                        <a:pt x="66482" y="43126"/>
                      </a:cubicBezTo>
                      <a:cubicBezTo>
                        <a:pt x="80951" y="49369"/>
                        <a:pt x="94439" y="43196"/>
                        <a:pt x="100008" y="39929"/>
                      </a:cubicBezTo>
                      <a:cubicBezTo>
                        <a:pt x="98566" y="33646"/>
                        <a:pt x="93802" y="19593"/>
                        <a:pt x="79328" y="13349"/>
                      </a:cubicBezTo>
                      <a:cubicBezTo>
                        <a:pt x="72093" y="10227"/>
                        <a:pt x="65103" y="10210"/>
                        <a:pt x="59227" y="11381"/>
                      </a:cubicBezTo>
                      <a:close/>
                      <a:moveTo>
                        <a:pt x="203148" y="10688"/>
                      </a:moveTo>
                      <a:lnTo>
                        <a:pt x="203148" y="28752"/>
                      </a:lnTo>
                      <a:lnTo>
                        <a:pt x="249942" y="28752"/>
                      </a:lnTo>
                      <a:lnTo>
                        <a:pt x="249942" y="10688"/>
                      </a:lnTo>
                      <a:close/>
                      <a:moveTo>
                        <a:pt x="145668" y="0"/>
                      </a:moveTo>
                      <a:cubicBezTo>
                        <a:pt x="162051" y="107"/>
                        <a:pt x="174369" y="9246"/>
                        <a:pt x="175050" y="9761"/>
                      </a:cubicBezTo>
                      <a:cubicBezTo>
                        <a:pt x="176545" y="10892"/>
                        <a:pt x="177335" y="12725"/>
                        <a:pt x="177133" y="14589"/>
                      </a:cubicBezTo>
                      <a:cubicBezTo>
                        <a:pt x="177010" y="15720"/>
                        <a:pt x="173841" y="42420"/>
                        <a:pt x="149504" y="52919"/>
                      </a:cubicBezTo>
                      <a:cubicBezTo>
                        <a:pt x="143529" y="55497"/>
                        <a:pt x="137717" y="56476"/>
                        <a:pt x="132338" y="56476"/>
                      </a:cubicBezTo>
                      <a:cubicBezTo>
                        <a:pt x="123888" y="56476"/>
                        <a:pt x="116508" y="54061"/>
                        <a:pt x="111215" y="51631"/>
                      </a:cubicBezTo>
                      <a:lnTo>
                        <a:pt x="111215" y="73284"/>
                      </a:lnTo>
                      <a:lnTo>
                        <a:pt x="170524" y="73284"/>
                      </a:lnTo>
                      <a:cubicBezTo>
                        <a:pt x="173468" y="73284"/>
                        <a:pt x="175856" y="75671"/>
                        <a:pt x="175856" y="78616"/>
                      </a:cubicBezTo>
                      <a:lnTo>
                        <a:pt x="175856" y="194784"/>
                      </a:lnTo>
                      <a:cubicBezTo>
                        <a:pt x="175856" y="211912"/>
                        <a:pt x="177821" y="228991"/>
                        <a:pt x="181699" y="245662"/>
                      </a:cubicBezTo>
                      <a:lnTo>
                        <a:pt x="192484" y="245662"/>
                      </a:lnTo>
                      <a:lnTo>
                        <a:pt x="192484" y="88841"/>
                      </a:lnTo>
                      <a:cubicBezTo>
                        <a:pt x="192484" y="85896"/>
                        <a:pt x="194871" y="83509"/>
                        <a:pt x="197816" y="83509"/>
                      </a:cubicBezTo>
                      <a:cubicBezTo>
                        <a:pt x="200761" y="83509"/>
                        <a:pt x="203148" y="85896"/>
                        <a:pt x="203148" y="88841"/>
                      </a:cubicBezTo>
                      <a:lnTo>
                        <a:pt x="203148" y="245662"/>
                      </a:lnTo>
                      <a:lnTo>
                        <a:pt x="249943" y="245662"/>
                      </a:lnTo>
                      <a:lnTo>
                        <a:pt x="249943" y="39418"/>
                      </a:lnTo>
                      <a:lnTo>
                        <a:pt x="203148" y="39418"/>
                      </a:lnTo>
                      <a:lnTo>
                        <a:pt x="203148" y="63925"/>
                      </a:lnTo>
                      <a:cubicBezTo>
                        <a:pt x="203148" y="66870"/>
                        <a:pt x="200761" y="69258"/>
                        <a:pt x="197816" y="69258"/>
                      </a:cubicBezTo>
                      <a:cubicBezTo>
                        <a:pt x="194871" y="69258"/>
                        <a:pt x="192484" y="66871"/>
                        <a:pt x="192484" y="63925"/>
                      </a:cubicBezTo>
                      <a:lnTo>
                        <a:pt x="192484" y="5355"/>
                      </a:lnTo>
                      <a:cubicBezTo>
                        <a:pt x="192484" y="2411"/>
                        <a:pt x="194871" y="23"/>
                        <a:pt x="197816" y="23"/>
                      </a:cubicBezTo>
                      <a:lnTo>
                        <a:pt x="255275" y="23"/>
                      </a:lnTo>
                      <a:cubicBezTo>
                        <a:pt x="258220" y="23"/>
                        <a:pt x="260607" y="2410"/>
                        <a:pt x="260607" y="5355"/>
                      </a:cubicBezTo>
                      <a:lnTo>
                        <a:pt x="260607" y="79029"/>
                      </a:lnTo>
                      <a:lnTo>
                        <a:pt x="312734" y="79029"/>
                      </a:lnTo>
                      <a:cubicBezTo>
                        <a:pt x="315679" y="79029"/>
                        <a:pt x="318066" y="81416"/>
                        <a:pt x="318066" y="84361"/>
                      </a:cubicBezTo>
                      <a:lnTo>
                        <a:pt x="318066" y="141343"/>
                      </a:lnTo>
                      <a:cubicBezTo>
                        <a:pt x="318066" y="144288"/>
                        <a:pt x="315679" y="146676"/>
                        <a:pt x="312734" y="146676"/>
                      </a:cubicBezTo>
                      <a:cubicBezTo>
                        <a:pt x="309789" y="146676"/>
                        <a:pt x="307401" y="144289"/>
                        <a:pt x="307401" y="141343"/>
                      </a:cubicBezTo>
                      <a:lnTo>
                        <a:pt x="307401" y="118424"/>
                      </a:lnTo>
                      <a:lnTo>
                        <a:pt x="260607" y="118424"/>
                      </a:lnTo>
                      <a:lnTo>
                        <a:pt x="260607" y="245662"/>
                      </a:lnTo>
                      <a:lnTo>
                        <a:pt x="307401" y="245662"/>
                      </a:lnTo>
                      <a:lnTo>
                        <a:pt x="307401" y="166292"/>
                      </a:lnTo>
                      <a:cubicBezTo>
                        <a:pt x="307401" y="163348"/>
                        <a:pt x="309789" y="160960"/>
                        <a:pt x="312734" y="160960"/>
                      </a:cubicBezTo>
                      <a:cubicBezTo>
                        <a:pt x="315679" y="160960"/>
                        <a:pt x="318066" y="163347"/>
                        <a:pt x="318066" y="166292"/>
                      </a:cubicBezTo>
                      <a:lnTo>
                        <a:pt x="318066" y="245662"/>
                      </a:lnTo>
                      <a:lnTo>
                        <a:pt x="358733" y="245662"/>
                      </a:lnTo>
                      <a:cubicBezTo>
                        <a:pt x="361677" y="245662"/>
                        <a:pt x="364065" y="248050"/>
                        <a:pt x="364065" y="250995"/>
                      </a:cubicBezTo>
                      <a:lnTo>
                        <a:pt x="364065" y="358732"/>
                      </a:lnTo>
                      <a:cubicBezTo>
                        <a:pt x="364065" y="361676"/>
                        <a:pt x="361678" y="364064"/>
                        <a:pt x="358733" y="364064"/>
                      </a:cubicBezTo>
                      <a:lnTo>
                        <a:pt x="5346" y="364064"/>
                      </a:lnTo>
                      <a:cubicBezTo>
                        <a:pt x="1610" y="364137"/>
                        <a:pt x="-670" y="360384"/>
                        <a:pt x="176" y="357347"/>
                      </a:cubicBezTo>
                      <a:lnTo>
                        <a:pt x="28210" y="253067"/>
                      </a:lnTo>
                      <a:cubicBezTo>
                        <a:pt x="33317" y="234068"/>
                        <a:pt x="35906" y="214459"/>
                        <a:pt x="35906" y="194785"/>
                      </a:cubicBezTo>
                      <a:lnTo>
                        <a:pt x="35906" y="156276"/>
                      </a:lnTo>
                      <a:cubicBezTo>
                        <a:pt x="35906" y="153331"/>
                        <a:pt x="38294" y="150943"/>
                        <a:pt x="41239" y="150943"/>
                      </a:cubicBezTo>
                      <a:cubicBezTo>
                        <a:pt x="44183" y="150943"/>
                        <a:pt x="46571" y="153330"/>
                        <a:pt x="46571" y="156276"/>
                      </a:cubicBezTo>
                      <a:lnTo>
                        <a:pt x="46571" y="194785"/>
                      </a:lnTo>
                      <a:cubicBezTo>
                        <a:pt x="46571" y="215393"/>
                        <a:pt x="43858" y="235934"/>
                        <a:pt x="38508" y="255836"/>
                      </a:cubicBezTo>
                      <a:lnTo>
                        <a:pt x="12281" y="353399"/>
                      </a:lnTo>
                      <a:lnTo>
                        <a:pt x="199479" y="353399"/>
                      </a:lnTo>
                      <a:lnTo>
                        <a:pt x="173252" y="255835"/>
                      </a:lnTo>
                      <a:cubicBezTo>
                        <a:pt x="167902" y="235934"/>
                        <a:pt x="165189" y="215392"/>
                        <a:pt x="165189" y="194784"/>
                      </a:cubicBezTo>
                      <a:lnTo>
                        <a:pt x="165189" y="112678"/>
                      </a:lnTo>
                      <a:lnTo>
                        <a:pt x="46570" y="112678"/>
                      </a:lnTo>
                      <a:lnTo>
                        <a:pt x="46570" y="131345"/>
                      </a:lnTo>
                      <a:cubicBezTo>
                        <a:pt x="46570" y="134289"/>
                        <a:pt x="44183" y="136677"/>
                        <a:pt x="41238" y="136677"/>
                      </a:cubicBezTo>
                      <a:cubicBezTo>
                        <a:pt x="38293" y="136677"/>
                        <a:pt x="35906" y="134290"/>
                        <a:pt x="35906" y="131345"/>
                      </a:cubicBezTo>
                      <a:lnTo>
                        <a:pt x="35906" y="78616"/>
                      </a:lnTo>
                      <a:cubicBezTo>
                        <a:pt x="35906" y="75671"/>
                        <a:pt x="38293" y="73284"/>
                        <a:pt x="41238" y="73284"/>
                      </a:cubicBezTo>
                      <a:lnTo>
                        <a:pt x="100549" y="73284"/>
                      </a:lnTo>
                      <a:lnTo>
                        <a:pt x="100549" y="51630"/>
                      </a:lnTo>
                      <a:cubicBezTo>
                        <a:pt x="95256" y="54061"/>
                        <a:pt x="87875" y="56475"/>
                        <a:pt x="79427" y="56476"/>
                      </a:cubicBezTo>
                      <a:cubicBezTo>
                        <a:pt x="74046" y="56476"/>
                        <a:pt x="68237" y="55497"/>
                        <a:pt x="62260" y="52919"/>
                      </a:cubicBezTo>
                      <a:cubicBezTo>
                        <a:pt x="37923" y="42420"/>
                        <a:pt x="34755" y="15720"/>
                        <a:pt x="34631" y="14589"/>
                      </a:cubicBezTo>
                      <a:cubicBezTo>
                        <a:pt x="34429" y="12725"/>
                        <a:pt x="35220" y="10892"/>
                        <a:pt x="36714" y="9761"/>
                      </a:cubicBezTo>
                      <a:cubicBezTo>
                        <a:pt x="37622" y="9074"/>
                        <a:pt x="59217" y="-6942"/>
                        <a:pt x="83554" y="3557"/>
                      </a:cubicBezTo>
                      <a:cubicBezTo>
                        <a:pt x="95153" y="8560"/>
                        <a:pt x="101937" y="17242"/>
                        <a:pt x="105882" y="25084"/>
                      </a:cubicBezTo>
                      <a:cubicBezTo>
                        <a:pt x="109826" y="17242"/>
                        <a:pt x="116610" y="8560"/>
                        <a:pt x="128209" y="3557"/>
                      </a:cubicBezTo>
                      <a:cubicBezTo>
                        <a:pt x="134293" y="932"/>
                        <a:pt x="140206" y="-36"/>
                        <a:pt x="14566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00BCFD"/>
                    </a:gs>
                    <a:gs pos="13000">
                      <a:srgbClr val="23D2B5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72000" rIns="72000" bIns="7200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8" name="Freeform: Shape 235">
                <a:extLst>
                  <a:ext uri="{FF2B5EF4-FFF2-40B4-BE49-F238E27FC236}">
                    <a16:creationId xmlns:a16="http://schemas.microsoft.com/office/drawing/2014/main" id="{F47A9E47-9481-486A-AD86-4FDF266D8161}"/>
                  </a:ext>
                </a:extLst>
              </p:cNvPr>
              <p:cNvSpPr/>
              <p:nvPr/>
            </p:nvSpPr>
            <p:spPr>
              <a:xfrm>
                <a:off x="8763000" y="2517775"/>
                <a:ext cx="752475" cy="847725"/>
              </a:xfrm>
              <a:custGeom>
                <a:avLst/>
                <a:gdLst>
                  <a:gd name="connsiteX0" fmla="*/ 333375 w 752475"/>
                  <a:gd name="connsiteY0" fmla="*/ 0 h 847725"/>
                  <a:gd name="connsiteX1" fmla="*/ 0 w 752475"/>
                  <a:gd name="connsiteY1" fmla="*/ 508000 h 847725"/>
                  <a:gd name="connsiteX2" fmla="*/ 346075 w 752475"/>
                  <a:gd name="connsiteY2" fmla="*/ 555625 h 847725"/>
                  <a:gd name="connsiteX3" fmla="*/ 361950 w 752475"/>
                  <a:gd name="connsiteY3" fmla="*/ 847725 h 847725"/>
                  <a:gd name="connsiteX4" fmla="*/ 752475 w 752475"/>
                  <a:gd name="connsiteY4" fmla="*/ 276225 h 847725"/>
                  <a:gd name="connsiteX5" fmla="*/ 368300 w 752475"/>
                  <a:gd name="connsiteY5" fmla="*/ 254000 h 847725"/>
                  <a:gd name="connsiteX6" fmla="*/ 333375 w 752475"/>
                  <a:gd name="connsiteY6" fmla="*/ 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2475" h="847725">
                    <a:moveTo>
                      <a:pt x="333375" y="0"/>
                    </a:moveTo>
                    <a:lnTo>
                      <a:pt x="0" y="508000"/>
                    </a:lnTo>
                    <a:lnTo>
                      <a:pt x="346075" y="555625"/>
                    </a:lnTo>
                    <a:lnTo>
                      <a:pt x="361950" y="847725"/>
                    </a:lnTo>
                    <a:lnTo>
                      <a:pt x="752475" y="276225"/>
                    </a:lnTo>
                    <a:lnTo>
                      <a:pt x="368300" y="254000"/>
                    </a:lnTo>
                    <a:lnTo>
                      <a:pt x="333375" y="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00BCFD"/>
                  </a:gs>
                  <a:gs pos="13000">
                    <a:srgbClr val="23D2B5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1" name="Group 84">
            <a:extLst>
              <a:ext uri="{FF2B5EF4-FFF2-40B4-BE49-F238E27FC236}">
                <a16:creationId xmlns:a16="http://schemas.microsoft.com/office/drawing/2014/main" id="{83C9AFA5-31E2-4C66-890D-4919652F0459}"/>
              </a:ext>
            </a:extLst>
          </p:cNvPr>
          <p:cNvGrpSpPr/>
          <p:nvPr/>
        </p:nvGrpSpPr>
        <p:grpSpPr>
          <a:xfrm>
            <a:off x="908860" y="3941202"/>
            <a:ext cx="666787" cy="635542"/>
            <a:chOff x="8741995" y="1030048"/>
            <a:chExt cx="633857" cy="633286"/>
          </a:xfrm>
        </p:grpSpPr>
        <p:sp>
          <p:nvSpPr>
            <p:cNvPr id="112" name="Oval 193">
              <a:extLst>
                <a:ext uri="{FF2B5EF4-FFF2-40B4-BE49-F238E27FC236}">
                  <a16:creationId xmlns:a16="http://schemas.microsoft.com/office/drawing/2014/main" id="{29395E0A-59B2-4F1D-9F77-E763DFAC3353}"/>
                </a:ext>
              </a:extLst>
            </p:cNvPr>
            <p:cNvSpPr/>
            <p:nvPr/>
          </p:nvSpPr>
          <p:spPr>
            <a:xfrm>
              <a:off x="8741995" y="1030048"/>
              <a:ext cx="633857" cy="633286"/>
            </a:xfrm>
            <a:prstGeom prst="ellipse">
              <a:avLst/>
            </a:prstGeom>
            <a:gradFill flip="none" rotWithShape="1">
              <a:gsLst>
                <a:gs pos="100000">
                  <a:srgbClr val="00BCFD"/>
                </a:gs>
                <a:gs pos="13000">
                  <a:srgbClr val="23D2B5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13" name="Graphic 44" descr="Fuel with solid fill">
              <a:extLst>
                <a:ext uri="{FF2B5EF4-FFF2-40B4-BE49-F238E27FC236}">
                  <a16:creationId xmlns:a16="http://schemas.microsoft.com/office/drawing/2014/main" id="{015E0589-00DD-43E0-B6DD-CC5B392BF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8756355" y="1044123"/>
              <a:ext cx="605137" cy="605137"/>
            </a:xfrm>
            <a:prstGeom prst="rect">
              <a:avLst/>
            </a:prstGeom>
          </p:spPr>
        </p:pic>
      </p:grpSp>
      <p:grpSp>
        <p:nvGrpSpPr>
          <p:cNvPr id="114" name="Group 239">
            <a:extLst>
              <a:ext uri="{FF2B5EF4-FFF2-40B4-BE49-F238E27FC236}">
                <a16:creationId xmlns:a16="http://schemas.microsoft.com/office/drawing/2014/main" id="{349D60C1-7EC6-47EE-B830-FB4F35788A46}"/>
              </a:ext>
            </a:extLst>
          </p:cNvPr>
          <p:cNvGrpSpPr/>
          <p:nvPr/>
        </p:nvGrpSpPr>
        <p:grpSpPr>
          <a:xfrm>
            <a:off x="908860" y="5017579"/>
            <a:ext cx="666787" cy="646729"/>
            <a:chOff x="6192537" y="1728569"/>
            <a:chExt cx="633857" cy="644433"/>
          </a:xfrm>
        </p:grpSpPr>
        <p:sp>
          <p:nvSpPr>
            <p:cNvPr id="115" name="Oval 240">
              <a:extLst>
                <a:ext uri="{FF2B5EF4-FFF2-40B4-BE49-F238E27FC236}">
                  <a16:creationId xmlns:a16="http://schemas.microsoft.com/office/drawing/2014/main" id="{F5C1042B-6188-4B12-9D0D-73623086293C}"/>
                </a:ext>
              </a:extLst>
            </p:cNvPr>
            <p:cNvSpPr/>
            <p:nvPr/>
          </p:nvSpPr>
          <p:spPr>
            <a:xfrm>
              <a:off x="6192537" y="1728569"/>
              <a:ext cx="633857" cy="644433"/>
            </a:xfrm>
            <a:prstGeom prst="ellipse">
              <a:avLst/>
            </a:prstGeom>
            <a:gradFill flip="none" rotWithShape="1">
              <a:gsLst>
                <a:gs pos="100000">
                  <a:srgbClr val="00BCFD"/>
                </a:gs>
                <a:gs pos="13000">
                  <a:srgbClr val="23D2B5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16" name="Group 241">
              <a:extLst>
                <a:ext uri="{FF2B5EF4-FFF2-40B4-BE49-F238E27FC236}">
                  <a16:creationId xmlns:a16="http://schemas.microsoft.com/office/drawing/2014/main" id="{17307614-1D9F-4678-AD01-D7CD3D46C139}"/>
                </a:ext>
              </a:extLst>
            </p:cNvPr>
            <p:cNvGrpSpPr/>
            <p:nvPr/>
          </p:nvGrpSpPr>
          <p:grpSpPr>
            <a:xfrm>
              <a:off x="6271030" y="1816134"/>
              <a:ext cx="438765" cy="490473"/>
              <a:chOff x="7900152" y="-120244"/>
              <a:chExt cx="438765" cy="490473"/>
            </a:xfrm>
          </p:grpSpPr>
          <p:sp>
            <p:nvSpPr>
              <p:cNvPr id="117" name="Freeform: Shape 242">
                <a:extLst>
                  <a:ext uri="{FF2B5EF4-FFF2-40B4-BE49-F238E27FC236}">
                    <a16:creationId xmlns:a16="http://schemas.microsoft.com/office/drawing/2014/main" id="{41159DF4-DE99-4ED4-A40A-40AFAE8A475A}"/>
                  </a:ext>
                </a:extLst>
              </p:cNvPr>
              <p:cNvSpPr/>
              <p:nvPr/>
            </p:nvSpPr>
            <p:spPr>
              <a:xfrm>
                <a:off x="7913557" y="-115160"/>
                <a:ext cx="421481" cy="478632"/>
              </a:xfrm>
              <a:custGeom>
                <a:avLst/>
                <a:gdLst>
                  <a:gd name="connsiteX0" fmla="*/ 0 w 421481"/>
                  <a:gd name="connsiteY0" fmla="*/ 114300 h 478632"/>
                  <a:gd name="connsiteX1" fmla="*/ 83344 w 421481"/>
                  <a:gd name="connsiteY1" fmla="*/ 116682 h 478632"/>
                  <a:gd name="connsiteX2" fmla="*/ 154781 w 421481"/>
                  <a:gd name="connsiteY2" fmla="*/ 116682 h 478632"/>
                  <a:gd name="connsiteX3" fmla="*/ 154781 w 421481"/>
                  <a:gd name="connsiteY3" fmla="*/ 116682 h 478632"/>
                  <a:gd name="connsiteX4" fmla="*/ 166688 w 421481"/>
                  <a:gd name="connsiteY4" fmla="*/ 166688 h 478632"/>
                  <a:gd name="connsiteX5" fmla="*/ 166688 w 421481"/>
                  <a:gd name="connsiteY5" fmla="*/ 166688 h 478632"/>
                  <a:gd name="connsiteX6" fmla="*/ 154781 w 421481"/>
                  <a:gd name="connsiteY6" fmla="*/ 211932 h 478632"/>
                  <a:gd name="connsiteX7" fmla="*/ 133350 w 421481"/>
                  <a:gd name="connsiteY7" fmla="*/ 211932 h 478632"/>
                  <a:gd name="connsiteX8" fmla="*/ 140494 w 421481"/>
                  <a:gd name="connsiteY8" fmla="*/ 259557 h 478632"/>
                  <a:gd name="connsiteX9" fmla="*/ 142875 w 421481"/>
                  <a:gd name="connsiteY9" fmla="*/ 300038 h 478632"/>
                  <a:gd name="connsiteX10" fmla="*/ 152400 w 421481"/>
                  <a:gd name="connsiteY10" fmla="*/ 333375 h 478632"/>
                  <a:gd name="connsiteX11" fmla="*/ 171450 w 421481"/>
                  <a:gd name="connsiteY11" fmla="*/ 354807 h 478632"/>
                  <a:gd name="connsiteX12" fmla="*/ 219075 w 421481"/>
                  <a:gd name="connsiteY12" fmla="*/ 357188 h 478632"/>
                  <a:gd name="connsiteX13" fmla="*/ 254794 w 421481"/>
                  <a:gd name="connsiteY13" fmla="*/ 340519 h 478632"/>
                  <a:gd name="connsiteX14" fmla="*/ 269081 w 421481"/>
                  <a:gd name="connsiteY14" fmla="*/ 316707 h 478632"/>
                  <a:gd name="connsiteX15" fmla="*/ 278606 w 421481"/>
                  <a:gd name="connsiteY15" fmla="*/ 273844 h 478632"/>
                  <a:gd name="connsiteX16" fmla="*/ 271463 w 421481"/>
                  <a:gd name="connsiteY16" fmla="*/ 107157 h 478632"/>
                  <a:gd name="connsiteX17" fmla="*/ 271463 w 421481"/>
                  <a:gd name="connsiteY17" fmla="*/ 100013 h 478632"/>
                  <a:gd name="connsiteX18" fmla="*/ 259556 w 421481"/>
                  <a:gd name="connsiteY18" fmla="*/ 95250 h 478632"/>
                  <a:gd name="connsiteX19" fmla="*/ 257175 w 421481"/>
                  <a:gd name="connsiteY19" fmla="*/ 66675 h 478632"/>
                  <a:gd name="connsiteX20" fmla="*/ 247650 w 421481"/>
                  <a:gd name="connsiteY20" fmla="*/ 47625 h 478632"/>
                  <a:gd name="connsiteX21" fmla="*/ 252413 w 421481"/>
                  <a:gd name="connsiteY21" fmla="*/ 0 h 478632"/>
                  <a:gd name="connsiteX22" fmla="*/ 414338 w 421481"/>
                  <a:gd name="connsiteY22" fmla="*/ 0 h 478632"/>
                  <a:gd name="connsiteX23" fmla="*/ 416719 w 421481"/>
                  <a:gd name="connsiteY23" fmla="*/ 11907 h 478632"/>
                  <a:gd name="connsiteX24" fmla="*/ 421481 w 421481"/>
                  <a:gd name="connsiteY24" fmla="*/ 50007 h 478632"/>
                  <a:gd name="connsiteX25" fmla="*/ 411956 w 421481"/>
                  <a:gd name="connsiteY25" fmla="*/ 64294 h 478632"/>
                  <a:gd name="connsiteX26" fmla="*/ 411956 w 421481"/>
                  <a:gd name="connsiteY26" fmla="*/ 95250 h 478632"/>
                  <a:gd name="connsiteX27" fmla="*/ 390525 w 421481"/>
                  <a:gd name="connsiteY27" fmla="*/ 97632 h 478632"/>
                  <a:gd name="connsiteX28" fmla="*/ 390525 w 421481"/>
                  <a:gd name="connsiteY28" fmla="*/ 209550 h 478632"/>
                  <a:gd name="connsiteX29" fmla="*/ 390525 w 421481"/>
                  <a:gd name="connsiteY29" fmla="*/ 285750 h 478632"/>
                  <a:gd name="connsiteX30" fmla="*/ 388144 w 421481"/>
                  <a:gd name="connsiteY30" fmla="*/ 326232 h 478632"/>
                  <a:gd name="connsiteX31" fmla="*/ 371475 w 421481"/>
                  <a:gd name="connsiteY31" fmla="*/ 369094 h 478632"/>
                  <a:gd name="connsiteX32" fmla="*/ 345281 w 421481"/>
                  <a:gd name="connsiteY32" fmla="*/ 416719 h 478632"/>
                  <a:gd name="connsiteX33" fmla="*/ 295275 w 421481"/>
                  <a:gd name="connsiteY33" fmla="*/ 454819 h 478632"/>
                  <a:gd name="connsiteX34" fmla="*/ 214313 w 421481"/>
                  <a:gd name="connsiteY34" fmla="*/ 478632 h 478632"/>
                  <a:gd name="connsiteX35" fmla="*/ 119063 w 421481"/>
                  <a:gd name="connsiteY35" fmla="*/ 457200 h 478632"/>
                  <a:gd name="connsiteX36" fmla="*/ 76200 w 421481"/>
                  <a:gd name="connsiteY36" fmla="*/ 423863 h 478632"/>
                  <a:gd name="connsiteX37" fmla="*/ 33338 w 421481"/>
                  <a:gd name="connsiteY37" fmla="*/ 357188 h 478632"/>
                  <a:gd name="connsiteX38" fmla="*/ 19050 w 421481"/>
                  <a:gd name="connsiteY38" fmla="*/ 297657 h 478632"/>
                  <a:gd name="connsiteX39" fmla="*/ 23813 w 421481"/>
                  <a:gd name="connsiteY39" fmla="*/ 219075 h 478632"/>
                  <a:gd name="connsiteX40" fmla="*/ 23813 w 421481"/>
                  <a:gd name="connsiteY40" fmla="*/ 219075 h 478632"/>
                  <a:gd name="connsiteX41" fmla="*/ 2381 w 421481"/>
                  <a:gd name="connsiteY41" fmla="*/ 180975 h 478632"/>
                  <a:gd name="connsiteX42" fmla="*/ 0 w 421481"/>
                  <a:gd name="connsiteY42" fmla="*/ 114300 h 47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421481" h="478632">
                    <a:moveTo>
                      <a:pt x="0" y="114300"/>
                    </a:moveTo>
                    <a:lnTo>
                      <a:pt x="83344" y="116682"/>
                    </a:lnTo>
                    <a:lnTo>
                      <a:pt x="154781" y="116682"/>
                    </a:lnTo>
                    <a:lnTo>
                      <a:pt x="154781" y="116682"/>
                    </a:lnTo>
                    <a:lnTo>
                      <a:pt x="166688" y="166688"/>
                    </a:lnTo>
                    <a:lnTo>
                      <a:pt x="166688" y="166688"/>
                    </a:lnTo>
                    <a:lnTo>
                      <a:pt x="154781" y="211932"/>
                    </a:lnTo>
                    <a:lnTo>
                      <a:pt x="133350" y="211932"/>
                    </a:lnTo>
                    <a:lnTo>
                      <a:pt x="140494" y="259557"/>
                    </a:lnTo>
                    <a:lnTo>
                      <a:pt x="142875" y="300038"/>
                    </a:lnTo>
                    <a:lnTo>
                      <a:pt x="152400" y="333375"/>
                    </a:lnTo>
                    <a:lnTo>
                      <a:pt x="171450" y="354807"/>
                    </a:lnTo>
                    <a:lnTo>
                      <a:pt x="219075" y="357188"/>
                    </a:lnTo>
                    <a:lnTo>
                      <a:pt x="254794" y="340519"/>
                    </a:lnTo>
                    <a:lnTo>
                      <a:pt x="269081" y="316707"/>
                    </a:lnTo>
                    <a:lnTo>
                      <a:pt x="278606" y="273844"/>
                    </a:lnTo>
                    <a:lnTo>
                      <a:pt x="271463" y="107157"/>
                    </a:lnTo>
                    <a:lnTo>
                      <a:pt x="271463" y="100013"/>
                    </a:lnTo>
                    <a:lnTo>
                      <a:pt x="259556" y="95250"/>
                    </a:lnTo>
                    <a:lnTo>
                      <a:pt x="257175" y="66675"/>
                    </a:lnTo>
                    <a:lnTo>
                      <a:pt x="247650" y="47625"/>
                    </a:lnTo>
                    <a:lnTo>
                      <a:pt x="252413" y="0"/>
                    </a:lnTo>
                    <a:lnTo>
                      <a:pt x="414338" y="0"/>
                    </a:lnTo>
                    <a:lnTo>
                      <a:pt x="416719" y="11907"/>
                    </a:lnTo>
                    <a:lnTo>
                      <a:pt x="421481" y="50007"/>
                    </a:lnTo>
                    <a:lnTo>
                      <a:pt x="411956" y="64294"/>
                    </a:lnTo>
                    <a:lnTo>
                      <a:pt x="411956" y="95250"/>
                    </a:lnTo>
                    <a:lnTo>
                      <a:pt x="390525" y="97632"/>
                    </a:lnTo>
                    <a:lnTo>
                      <a:pt x="390525" y="209550"/>
                    </a:lnTo>
                    <a:lnTo>
                      <a:pt x="390525" y="285750"/>
                    </a:lnTo>
                    <a:lnTo>
                      <a:pt x="388144" y="326232"/>
                    </a:lnTo>
                    <a:lnTo>
                      <a:pt x="371475" y="369094"/>
                    </a:lnTo>
                    <a:lnTo>
                      <a:pt x="345281" y="416719"/>
                    </a:lnTo>
                    <a:lnTo>
                      <a:pt x="295275" y="454819"/>
                    </a:lnTo>
                    <a:lnTo>
                      <a:pt x="214313" y="478632"/>
                    </a:lnTo>
                    <a:lnTo>
                      <a:pt x="119063" y="457200"/>
                    </a:lnTo>
                    <a:lnTo>
                      <a:pt x="76200" y="423863"/>
                    </a:lnTo>
                    <a:lnTo>
                      <a:pt x="33338" y="357188"/>
                    </a:lnTo>
                    <a:lnTo>
                      <a:pt x="19050" y="297657"/>
                    </a:lnTo>
                    <a:lnTo>
                      <a:pt x="23813" y="219075"/>
                    </a:lnTo>
                    <a:lnTo>
                      <a:pt x="23813" y="219075"/>
                    </a:lnTo>
                    <a:lnTo>
                      <a:pt x="2381" y="180975"/>
                    </a:lnTo>
                    <a:cubicBezTo>
                      <a:pt x="1587" y="158750"/>
                      <a:pt x="794" y="136525"/>
                      <a:pt x="0" y="1143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" name="Forme libre : forme 59">
                <a:extLst>
                  <a:ext uri="{FF2B5EF4-FFF2-40B4-BE49-F238E27FC236}">
                    <a16:creationId xmlns:a16="http://schemas.microsoft.com/office/drawing/2014/main" id="{4B95BB5D-1E8A-42DC-8A56-A55B97F16824}"/>
                  </a:ext>
                </a:extLst>
              </p:cNvPr>
              <p:cNvSpPr/>
              <p:nvPr/>
            </p:nvSpPr>
            <p:spPr>
              <a:xfrm>
                <a:off x="7900152" y="-120244"/>
                <a:ext cx="438765" cy="490473"/>
              </a:xfrm>
              <a:custGeom>
                <a:avLst/>
                <a:gdLst>
                  <a:gd name="connsiteX0" fmla="*/ 73466 w 321400"/>
                  <a:gd name="connsiteY0" fmla="*/ 291804 h 359276"/>
                  <a:gd name="connsiteX1" fmla="*/ 80094 w 321400"/>
                  <a:gd name="connsiteY1" fmla="*/ 292140 h 359276"/>
                  <a:gd name="connsiteX2" fmla="*/ 99225 w 321400"/>
                  <a:gd name="connsiteY2" fmla="*/ 309145 h 359276"/>
                  <a:gd name="connsiteX3" fmla="*/ 99225 w 321400"/>
                  <a:gd name="connsiteY3" fmla="*/ 309143 h 359276"/>
                  <a:gd name="connsiteX4" fmla="*/ 100255 w 321400"/>
                  <a:gd name="connsiteY4" fmla="*/ 315700 h 359276"/>
                  <a:gd name="connsiteX5" fmla="*/ 93699 w 321400"/>
                  <a:gd name="connsiteY5" fmla="*/ 316730 h 359276"/>
                  <a:gd name="connsiteX6" fmla="*/ 73211 w 321400"/>
                  <a:gd name="connsiteY6" fmla="*/ 298520 h 359276"/>
                  <a:gd name="connsiteX7" fmla="*/ 73130 w 321400"/>
                  <a:gd name="connsiteY7" fmla="*/ 298432 h 359276"/>
                  <a:gd name="connsiteX8" fmla="*/ 73466 w 321400"/>
                  <a:gd name="connsiteY8" fmla="*/ 291804 h 359276"/>
                  <a:gd name="connsiteX9" fmla="*/ 59186 w 321400"/>
                  <a:gd name="connsiteY9" fmla="*/ 271983 h 359276"/>
                  <a:gd name="connsiteX10" fmla="*/ 65656 w 321400"/>
                  <a:gd name="connsiteY10" fmla="*/ 273462 h 359276"/>
                  <a:gd name="connsiteX11" fmla="*/ 69228 w 321400"/>
                  <a:gd name="connsiteY11" fmla="*/ 278764 h 359276"/>
                  <a:gd name="connsiteX12" fmla="*/ 68117 w 321400"/>
                  <a:gd name="connsiteY12" fmla="*/ 285308 h 359276"/>
                  <a:gd name="connsiteX13" fmla="*/ 61573 w 321400"/>
                  <a:gd name="connsiteY13" fmla="*/ 284196 h 359276"/>
                  <a:gd name="connsiteX14" fmla="*/ 57746 w 321400"/>
                  <a:gd name="connsiteY14" fmla="*/ 278514 h 359276"/>
                  <a:gd name="connsiteX15" fmla="*/ 57707 w 321400"/>
                  <a:gd name="connsiteY15" fmla="*/ 278453 h 359276"/>
                  <a:gd name="connsiteX16" fmla="*/ 59186 w 321400"/>
                  <a:gd name="connsiteY16" fmla="*/ 271983 h 359276"/>
                  <a:gd name="connsiteX17" fmla="*/ 273177 w 321400"/>
                  <a:gd name="connsiteY17" fmla="*/ 167697 h 359276"/>
                  <a:gd name="connsiteX18" fmla="*/ 277870 w 321400"/>
                  <a:gd name="connsiteY18" fmla="*/ 172390 h 359276"/>
                  <a:gd name="connsiteX19" fmla="*/ 277870 w 321400"/>
                  <a:gd name="connsiteY19" fmla="*/ 175578 h 359276"/>
                  <a:gd name="connsiteX20" fmla="*/ 273177 w 321400"/>
                  <a:gd name="connsiteY20" fmla="*/ 180271 h 359276"/>
                  <a:gd name="connsiteX21" fmla="*/ 268484 w 321400"/>
                  <a:gd name="connsiteY21" fmla="*/ 175578 h 359276"/>
                  <a:gd name="connsiteX22" fmla="*/ 268484 w 321400"/>
                  <a:gd name="connsiteY22" fmla="*/ 172390 h 359276"/>
                  <a:gd name="connsiteX23" fmla="*/ 273177 w 321400"/>
                  <a:gd name="connsiteY23" fmla="*/ 167697 h 359276"/>
                  <a:gd name="connsiteX24" fmla="*/ 15998 w 321400"/>
                  <a:gd name="connsiteY24" fmla="*/ 140327 h 359276"/>
                  <a:gd name="connsiteX25" fmla="*/ 15998 w 321400"/>
                  <a:gd name="connsiteY25" fmla="*/ 157403 h 359276"/>
                  <a:gd name="connsiteX26" fmla="*/ 119032 w 321400"/>
                  <a:gd name="connsiteY26" fmla="*/ 157403 h 359276"/>
                  <a:gd name="connsiteX27" fmla="*/ 119032 w 321400"/>
                  <a:gd name="connsiteY27" fmla="*/ 140327 h 359276"/>
                  <a:gd name="connsiteX28" fmla="*/ 273177 w 321400"/>
                  <a:gd name="connsiteY28" fmla="*/ 108487 h 359276"/>
                  <a:gd name="connsiteX29" fmla="*/ 277870 w 321400"/>
                  <a:gd name="connsiteY29" fmla="*/ 113180 h 359276"/>
                  <a:gd name="connsiteX30" fmla="*/ 277870 w 321400"/>
                  <a:gd name="connsiteY30" fmla="*/ 150567 h 359276"/>
                  <a:gd name="connsiteX31" fmla="*/ 273177 w 321400"/>
                  <a:gd name="connsiteY31" fmla="*/ 155260 h 359276"/>
                  <a:gd name="connsiteX32" fmla="*/ 268484 w 321400"/>
                  <a:gd name="connsiteY32" fmla="*/ 150567 h 359276"/>
                  <a:gd name="connsiteX33" fmla="*/ 268484 w 321400"/>
                  <a:gd name="connsiteY33" fmla="*/ 113180 h 359276"/>
                  <a:gd name="connsiteX34" fmla="*/ 273177 w 321400"/>
                  <a:gd name="connsiteY34" fmla="*/ 108487 h 359276"/>
                  <a:gd name="connsiteX35" fmla="*/ 99472 w 321400"/>
                  <a:gd name="connsiteY35" fmla="*/ 95423 h 359276"/>
                  <a:gd name="connsiteX36" fmla="*/ 99472 w 321400"/>
                  <a:gd name="connsiteY36" fmla="*/ 130941 h 359276"/>
                  <a:gd name="connsiteX37" fmla="*/ 122516 w 321400"/>
                  <a:gd name="connsiteY37" fmla="*/ 130941 h 359276"/>
                  <a:gd name="connsiteX38" fmla="*/ 125644 w 321400"/>
                  <a:gd name="connsiteY38" fmla="*/ 127813 h 359276"/>
                  <a:gd name="connsiteX39" fmla="*/ 125644 w 321400"/>
                  <a:gd name="connsiteY39" fmla="*/ 98551 h 359276"/>
                  <a:gd name="connsiteX40" fmla="*/ 122516 w 321400"/>
                  <a:gd name="connsiteY40" fmla="*/ 95423 h 359276"/>
                  <a:gd name="connsiteX41" fmla="*/ 44944 w 321400"/>
                  <a:gd name="connsiteY41" fmla="*/ 95423 h 359276"/>
                  <a:gd name="connsiteX42" fmla="*/ 44944 w 321400"/>
                  <a:gd name="connsiteY42" fmla="*/ 130941 h 359276"/>
                  <a:gd name="connsiteX43" fmla="*/ 90086 w 321400"/>
                  <a:gd name="connsiteY43" fmla="*/ 130941 h 359276"/>
                  <a:gd name="connsiteX44" fmla="*/ 90086 w 321400"/>
                  <a:gd name="connsiteY44" fmla="*/ 95423 h 359276"/>
                  <a:gd name="connsiteX45" fmla="*/ 12514 w 321400"/>
                  <a:gd name="connsiteY45" fmla="*/ 95423 h 359276"/>
                  <a:gd name="connsiteX46" fmla="*/ 9386 w 321400"/>
                  <a:gd name="connsiteY46" fmla="*/ 98551 h 359276"/>
                  <a:gd name="connsiteX47" fmla="*/ 9386 w 321400"/>
                  <a:gd name="connsiteY47" fmla="*/ 127813 h 359276"/>
                  <a:gd name="connsiteX48" fmla="*/ 12514 w 321400"/>
                  <a:gd name="connsiteY48" fmla="*/ 130941 h 359276"/>
                  <a:gd name="connsiteX49" fmla="*/ 35558 w 321400"/>
                  <a:gd name="connsiteY49" fmla="*/ 130941 h 359276"/>
                  <a:gd name="connsiteX50" fmla="*/ 35558 w 321400"/>
                  <a:gd name="connsiteY50" fmla="*/ 95423 h 359276"/>
                  <a:gd name="connsiteX51" fmla="*/ 214515 w 321400"/>
                  <a:gd name="connsiteY51" fmla="*/ 80754 h 359276"/>
                  <a:gd name="connsiteX52" fmla="*/ 214515 w 321400"/>
                  <a:gd name="connsiteY52" fmla="*/ 218648 h 359276"/>
                  <a:gd name="connsiteX53" fmla="*/ 160703 w 321400"/>
                  <a:gd name="connsiteY53" fmla="*/ 272460 h 359276"/>
                  <a:gd name="connsiteX54" fmla="*/ 106891 w 321400"/>
                  <a:gd name="connsiteY54" fmla="*/ 218648 h 359276"/>
                  <a:gd name="connsiteX55" fmla="*/ 106891 w 321400"/>
                  <a:gd name="connsiteY55" fmla="*/ 166791 h 359276"/>
                  <a:gd name="connsiteX56" fmla="*/ 29457 w 321400"/>
                  <a:gd name="connsiteY56" fmla="*/ 166791 h 359276"/>
                  <a:gd name="connsiteX57" fmla="*/ 29457 w 321400"/>
                  <a:gd name="connsiteY57" fmla="*/ 218648 h 359276"/>
                  <a:gd name="connsiteX58" fmla="*/ 160705 w 321400"/>
                  <a:gd name="connsiteY58" fmla="*/ 349891 h 359276"/>
                  <a:gd name="connsiteX59" fmla="*/ 291951 w 321400"/>
                  <a:gd name="connsiteY59" fmla="*/ 218646 h 359276"/>
                  <a:gd name="connsiteX60" fmla="*/ 291948 w 321400"/>
                  <a:gd name="connsiteY60" fmla="*/ 80754 h 359276"/>
                  <a:gd name="connsiteX61" fmla="*/ 202374 w 321400"/>
                  <a:gd name="connsiteY61" fmla="*/ 54290 h 359276"/>
                  <a:gd name="connsiteX62" fmla="*/ 202374 w 321400"/>
                  <a:gd name="connsiteY62" fmla="*/ 71366 h 359276"/>
                  <a:gd name="connsiteX63" fmla="*/ 305404 w 321400"/>
                  <a:gd name="connsiteY63" fmla="*/ 71366 h 359276"/>
                  <a:gd name="connsiteX64" fmla="*/ 305408 w 321400"/>
                  <a:gd name="connsiteY64" fmla="*/ 54290 h 359276"/>
                  <a:gd name="connsiteX65" fmla="*/ 285848 w 321400"/>
                  <a:gd name="connsiteY65" fmla="*/ 9386 h 359276"/>
                  <a:gd name="connsiteX66" fmla="*/ 285848 w 321400"/>
                  <a:gd name="connsiteY66" fmla="*/ 44904 h 359276"/>
                  <a:gd name="connsiteX67" fmla="*/ 308888 w 321400"/>
                  <a:gd name="connsiteY67" fmla="*/ 44904 h 359276"/>
                  <a:gd name="connsiteX68" fmla="*/ 312016 w 321400"/>
                  <a:gd name="connsiteY68" fmla="*/ 41776 h 359276"/>
                  <a:gd name="connsiteX69" fmla="*/ 312020 w 321400"/>
                  <a:gd name="connsiteY69" fmla="*/ 12514 h 359276"/>
                  <a:gd name="connsiteX70" fmla="*/ 308892 w 321400"/>
                  <a:gd name="connsiteY70" fmla="*/ 9386 h 359276"/>
                  <a:gd name="connsiteX71" fmla="*/ 231320 w 321400"/>
                  <a:gd name="connsiteY71" fmla="*/ 9386 h 359276"/>
                  <a:gd name="connsiteX72" fmla="*/ 231320 w 321400"/>
                  <a:gd name="connsiteY72" fmla="*/ 44904 h 359276"/>
                  <a:gd name="connsiteX73" fmla="*/ 276462 w 321400"/>
                  <a:gd name="connsiteY73" fmla="*/ 44904 h 359276"/>
                  <a:gd name="connsiteX74" fmla="*/ 276462 w 321400"/>
                  <a:gd name="connsiteY74" fmla="*/ 9386 h 359276"/>
                  <a:gd name="connsiteX75" fmla="*/ 198890 w 321400"/>
                  <a:gd name="connsiteY75" fmla="*/ 9386 h 359276"/>
                  <a:gd name="connsiteX76" fmla="*/ 195761 w 321400"/>
                  <a:gd name="connsiteY76" fmla="*/ 12514 h 359276"/>
                  <a:gd name="connsiteX77" fmla="*/ 195761 w 321400"/>
                  <a:gd name="connsiteY77" fmla="*/ 41776 h 359276"/>
                  <a:gd name="connsiteX78" fmla="*/ 198890 w 321400"/>
                  <a:gd name="connsiteY78" fmla="*/ 44904 h 359276"/>
                  <a:gd name="connsiteX79" fmla="*/ 221934 w 321400"/>
                  <a:gd name="connsiteY79" fmla="*/ 44904 h 359276"/>
                  <a:gd name="connsiteX80" fmla="*/ 221934 w 321400"/>
                  <a:gd name="connsiteY80" fmla="*/ 9386 h 359276"/>
                  <a:gd name="connsiteX81" fmla="*/ 198890 w 321400"/>
                  <a:gd name="connsiteY81" fmla="*/ 0 h 359276"/>
                  <a:gd name="connsiteX82" fmla="*/ 308892 w 321400"/>
                  <a:gd name="connsiteY82" fmla="*/ 0 h 359276"/>
                  <a:gd name="connsiteX83" fmla="*/ 321400 w 321400"/>
                  <a:gd name="connsiteY83" fmla="*/ 12514 h 359276"/>
                  <a:gd name="connsiteX84" fmla="*/ 321400 w 321400"/>
                  <a:gd name="connsiteY84" fmla="*/ 41777 h 359276"/>
                  <a:gd name="connsiteX85" fmla="*/ 314787 w 321400"/>
                  <a:gd name="connsiteY85" fmla="*/ 52806 h 359276"/>
                  <a:gd name="connsiteX86" fmla="*/ 314787 w 321400"/>
                  <a:gd name="connsiteY86" fmla="*/ 76057 h 359276"/>
                  <a:gd name="connsiteX87" fmla="*/ 310094 w 321400"/>
                  <a:gd name="connsiteY87" fmla="*/ 80750 h 359276"/>
                  <a:gd name="connsiteX88" fmla="*/ 301334 w 321400"/>
                  <a:gd name="connsiteY88" fmla="*/ 80750 h 359276"/>
                  <a:gd name="connsiteX89" fmla="*/ 301334 w 321400"/>
                  <a:gd name="connsiteY89" fmla="*/ 218644 h 359276"/>
                  <a:gd name="connsiteX90" fmla="*/ 160703 w 321400"/>
                  <a:gd name="connsiteY90" fmla="*/ 359276 h 359276"/>
                  <a:gd name="connsiteX91" fmla="*/ 20072 w 321400"/>
                  <a:gd name="connsiteY91" fmla="*/ 218644 h 359276"/>
                  <a:gd name="connsiteX92" fmla="*/ 20072 w 321400"/>
                  <a:gd name="connsiteY92" fmla="*/ 166787 h 359276"/>
                  <a:gd name="connsiteX93" fmla="*/ 11305 w 321400"/>
                  <a:gd name="connsiteY93" fmla="*/ 166787 h 359276"/>
                  <a:gd name="connsiteX94" fmla="*/ 6612 w 321400"/>
                  <a:gd name="connsiteY94" fmla="*/ 162094 h 359276"/>
                  <a:gd name="connsiteX95" fmla="*/ 6612 w 321400"/>
                  <a:gd name="connsiteY95" fmla="*/ 138841 h 359276"/>
                  <a:gd name="connsiteX96" fmla="*/ 0 w 321400"/>
                  <a:gd name="connsiteY96" fmla="*/ 127813 h 359276"/>
                  <a:gd name="connsiteX97" fmla="*/ 0 w 321400"/>
                  <a:gd name="connsiteY97" fmla="*/ 98551 h 359276"/>
                  <a:gd name="connsiteX98" fmla="*/ 12514 w 321400"/>
                  <a:gd name="connsiteY98" fmla="*/ 86037 h 359276"/>
                  <a:gd name="connsiteX99" fmla="*/ 122517 w 321400"/>
                  <a:gd name="connsiteY99" fmla="*/ 86037 h 359276"/>
                  <a:gd name="connsiteX100" fmla="*/ 135032 w 321400"/>
                  <a:gd name="connsiteY100" fmla="*/ 98551 h 359276"/>
                  <a:gd name="connsiteX101" fmla="*/ 135032 w 321400"/>
                  <a:gd name="connsiteY101" fmla="*/ 127813 h 359276"/>
                  <a:gd name="connsiteX102" fmla="*/ 128420 w 321400"/>
                  <a:gd name="connsiteY102" fmla="*/ 138841 h 359276"/>
                  <a:gd name="connsiteX103" fmla="*/ 128420 w 321400"/>
                  <a:gd name="connsiteY103" fmla="*/ 162094 h 359276"/>
                  <a:gd name="connsiteX104" fmla="*/ 123727 w 321400"/>
                  <a:gd name="connsiteY104" fmla="*/ 166787 h 359276"/>
                  <a:gd name="connsiteX105" fmla="*/ 116277 w 321400"/>
                  <a:gd name="connsiteY105" fmla="*/ 166787 h 359276"/>
                  <a:gd name="connsiteX106" fmla="*/ 116277 w 321400"/>
                  <a:gd name="connsiteY106" fmla="*/ 218644 h 359276"/>
                  <a:gd name="connsiteX107" fmla="*/ 160703 w 321400"/>
                  <a:gd name="connsiteY107" fmla="*/ 263071 h 359276"/>
                  <a:gd name="connsiteX108" fmla="*/ 205129 w 321400"/>
                  <a:gd name="connsiteY108" fmla="*/ 218644 h 359276"/>
                  <a:gd name="connsiteX109" fmla="*/ 205129 w 321400"/>
                  <a:gd name="connsiteY109" fmla="*/ 80750 h 359276"/>
                  <a:gd name="connsiteX110" fmla="*/ 197681 w 321400"/>
                  <a:gd name="connsiteY110" fmla="*/ 80750 h 359276"/>
                  <a:gd name="connsiteX111" fmla="*/ 192988 w 321400"/>
                  <a:gd name="connsiteY111" fmla="*/ 76057 h 359276"/>
                  <a:gd name="connsiteX112" fmla="*/ 192988 w 321400"/>
                  <a:gd name="connsiteY112" fmla="*/ 52804 h 359276"/>
                  <a:gd name="connsiteX113" fmla="*/ 186376 w 321400"/>
                  <a:gd name="connsiteY113" fmla="*/ 41776 h 359276"/>
                  <a:gd name="connsiteX114" fmla="*/ 186376 w 321400"/>
                  <a:gd name="connsiteY114" fmla="*/ 12514 h 359276"/>
                  <a:gd name="connsiteX115" fmla="*/ 198890 w 321400"/>
                  <a:gd name="connsiteY115" fmla="*/ 0 h 359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321400" h="359276">
                    <a:moveTo>
                      <a:pt x="73466" y="291804"/>
                    </a:moveTo>
                    <a:cubicBezTo>
                      <a:pt x="75388" y="290066"/>
                      <a:pt x="78356" y="290216"/>
                      <a:pt x="80094" y="292140"/>
                    </a:cubicBezTo>
                    <a:cubicBezTo>
                      <a:pt x="85908" y="298411"/>
                      <a:pt x="92316" y="304105"/>
                      <a:pt x="99225" y="309145"/>
                    </a:cubicBezTo>
                    <a:lnTo>
                      <a:pt x="99225" y="309143"/>
                    </a:lnTo>
                    <a:cubicBezTo>
                      <a:pt x="101321" y="310669"/>
                      <a:pt x="101781" y="313604"/>
                      <a:pt x="100255" y="315700"/>
                    </a:cubicBezTo>
                    <a:cubicBezTo>
                      <a:pt x="98729" y="317795"/>
                      <a:pt x="95794" y="318256"/>
                      <a:pt x="93699" y="316730"/>
                    </a:cubicBezTo>
                    <a:cubicBezTo>
                      <a:pt x="86298" y="311335"/>
                      <a:pt x="79437" y="305236"/>
                      <a:pt x="73211" y="298520"/>
                    </a:cubicBezTo>
                    <a:cubicBezTo>
                      <a:pt x="73184" y="298491"/>
                      <a:pt x="73156" y="298462"/>
                      <a:pt x="73130" y="298432"/>
                    </a:cubicBezTo>
                    <a:cubicBezTo>
                      <a:pt x="71392" y="296509"/>
                      <a:pt x="71543" y="293541"/>
                      <a:pt x="73466" y="291804"/>
                    </a:cubicBezTo>
                    <a:close/>
                    <a:moveTo>
                      <a:pt x="59186" y="271983"/>
                    </a:moveTo>
                    <a:cubicBezTo>
                      <a:pt x="61381" y="270605"/>
                      <a:pt x="64278" y="271267"/>
                      <a:pt x="65656" y="273462"/>
                    </a:cubicBezTo>
                    <a:cubicBezTo>
                      <a:pt x="66798" y="275249"/>
                      <a:pt x="68000" y="277034"/>
                      <a:pt x="69228" y="278764"/>
                    </a:cubicBezTo>
                    <a:cubicBezTo>
                      <a:pt x="70728" y="280878"/>
                      <a:pt x="70231" y="283808"/>
                      <a:pt x="68117" y="285308"/>
                    </a:cubicBezTo>
                    <a:cubicBezTo>
                      <a:pt x="66003" y="286808"/>
                      <a:pt x="63073" y="286310"/>
                      <a:pt x="61573" y="284196"/>
                    </a:cubicBezTo>
                    <a:cubicBezTo>
                      <a:pt x="60257" y="282341"/>
                      <a:pt x="58969" y="280429"/>
                      <a:pt x="57746" y="278514"/>
                    </a:cubicBezTo>
                    <a:cubicBezTo>
                      <a:pt x="57733" y="278494"/>
                      <a:pt x="57720" y="278473"/>
                      <a:pt x="57707" y="278453"/>
                    </a:cubicBezTo>
                    <a:cubicBezTo>
                      <a:pt x="56329" y="276258"/>
                      <a:pt x="56991" y="273361"/>
                      <a:pt x="59186" y="271983"/>
                    </a:cubicBezTo>
                    <a:close/>
                    <a:moveTo>
                      <a:pt x="273177" y="167697"/>
                    </a:moveTo>
                    <a:cubicBezTo>
                      <a:pt x="275769" y="167697"/>
                      <a:pt x="277870" y="169798"/>
                      <a:pt x="277870" y="172390"/>
                    </a:cubicBezTo>
                    <a:lnTo>
                      <a:pt x="277870" y="175578"/>
                    </a:lnTo>
                    <a:cubicBezTo>
                      <a:pt x="277870" y="178170"/>
                      <a:pt x="275769" y="180271"/>
                      <a:pt x="273177" y="180271"/>
                    </a:cubicBezTo>
                    <a:cubicBezTo>
                      <a:pt x="270585" y="180271"/>
                      <a:pt x="268484" y="178170"/>
                      <a:pt x="268484" y="175578"/>
                    </a:cubicBezTo>
                    <a:lnTo>
                      <a:pt x="268484" y="172390"/>
                    </a:lnTo>
                    <a:cubicBezTo>
                      <a:pt x="268484" y="169798"/>
                      <a:pt x="270585" y="167697"/>
                      <a:pt x="273177" y="167697"/>
                    </a:cubicBezTo>
                    <a:close/>
                    <a:moveTo>
                      <a:pt x="15998" y="140327"/>
                    </a:moveTo>
                    <a:lnTo>
                      <a:pt x="15998" y="157403"/>
                    </a:lnTo>
                    <a:lnTo>
                      <a:pt x="119032" y="157403"/>
                    </a:lnTo>
                    <a:lnTo>
                      <a:pt x="119032" y="140327"/>
                    </a:lnTo>
                    <a:close/>
                    <a:moveTo>
                      <a:pt x="273177" y="108487"/>
                    </a:moveTo>
                    <a:cubicBezTo>
                      <a:pt x="275769" y="108487"/>
                      <a:pt x="277870" y="110588"/>
                      <a:pt x="277870" y="113180"/>
                    </a:cubicBezTo>
                    <a:lnTo>
                      <a:pt x="277870" y="150567"/>
                    </a:lnTo>
                    <a:cubicBezTo>
                      <a:pt x="277870" y="153159"/>
                      <a:pt x="275769" y="155260"/>
                      <a:pt x="273177" y="155260"/>
                    </a:cubicBezTo>
                    <a:cubicBezTo>
                      <a:pt x="270585" y="155260"/>
                      <a:pt x="268484" y="153159"/>
                      <a:pt x="268484" y="150567"/>
                    </a:cubicBezTo>
                    <a:lnTo>
                      <a:pt x="268484" y="113180"/>
                    </a:lnTo>
                    <a:cubicBezTo>
                      <a:pt x="268484" y="110588"/>
                      <a:pt x="270585" y="108487"/>
                      <a:pt x="273177" y="108487"/>
                    </a:cubicBezTo>
                    <a:close/>
                    <a:moveTo>
                      <a:pt x="99472" y="95423"/>
                    </a:moveTo>
                    <a:lnTo>
                      <a:pt x="99472" y="130941"/>
                    </a:lnTo>
                    <a:lnTo>
                      <a:pt x="122516" y="130941"/>
                    </a:lnTo>
                    <a:cubicBezTo>
                      <a:pt x="124244" y="130941"/>
                      <a:pt x="125644" y="129540"/>
                      <a:pt x="125644" y="127813"/>
                    </a:cubicBezTo>
                    <a:lnTo>
                      <a:pt x="125644" y="98551"/>
                    </a:lnTo>
                    <a:cubicBezTo>
                      <a:pt x="125644" y="96824"/>
                      <a:pt x="124244" y="95423"/>
                      <a:pt x="122516" y="95423"/>
                    </a:cubicBezTo>
                    <a:close/>
                    <a:moveTo>
                      <a:pt x="44944" y="95423"/>
                    </a:moveTo>
                    <a:lnTo>
                      <a:pt x="44944" y="130941"/>
                    </a:lnTo>
                    <a:lnTo>
                      <a:pt x="90086" y="130941"/>
                    </a:lnTo>
                    <a:lnTo>
                      <a:pt x="90086" y="95423"/>
                    </a:lnTo>
                    <a:close/>
                    <a:moveTo>
                      <a:pt x="12514" y="95423"/>
                    </a:moveTo>
                    <a:cubicBezTo>
                      <a:pt x="10787" y="95423"/>
                      <a:pt x="9386" y="96824"/>
                      <a:pt x="9386" y="98551"/>
                    </a:cubicBezTo>
                    <a:lnTo>
                      <a:pt x="9386" y="127813"/>
                    </a:lnTo>
                    <a:cubicBezTo>
                      <a:pt x="9386" y="129540"/>
                      <a:pt x="10787" y="130941"/>
                      <a:pt x="12514" y="130941"/>
                    </a:cubicBezTo>
                    <a:lnTo>
                      <a:pt x="35558" y="130941"/>
                    </a:lnTo>
                    <a:lnTo>
                      <a:pt x="35558" y="95423"/>
                    </a:lnTo>
                    <a:close/>
                    <a:moveTo>
                      <a:pt x="214515" y="80754"/>
                    </a:moveTo>
                    <a:lnTo>
                      <a:pt x="214515" y="218648"/>
                    </a:lnTo>
                    <a:cubicBezTo>
                      <a:pt x="214515" y="248368"/>
                      <a:pt x="190423" y="272460"/>
                      <a:pt x="160703" y="272460"/>
                    </a:cubicBezTo>
                    <a:cubicBezTo>
                      <a:pt x="130983" y="272460"/>
                      <a:pt x="106891" y="248368"/>
                      <a:pt x="106891" y="218648"/>
                    </a:cubicBezTo>
                    <a:lnTo>
                      <a:pt x="106891" y="166791"/>
                    </a:lnTo>
                    <a:lnTo>
                      <a:pt x="29457" y="166791"/>
                    </a:lnTo>
                    <a:lnTo>
                      <a:pt x="29457" y="218648"/>
                    </a:lnTo>
                    <a:cubicBezTo>
                      <a:pt x="29457" y="291019"/>
                      <a:pt x="88337" y="349891"/>
                      <a:pt x="160705" y="349891"/>
                    </a:cubicBezTo>
                    <a:cubicBezTo>
                      <a:pt x="233073" y="349891"/>
                      <a:pt x="291951" y="291015"/>
                      <a:pt x="291951" y="218646"/>
                    </a:cubicBezTo>
                    <a:lnTo>
                      <a:pt x="291948" y="80754"/>
                    </a:lnTo>
                    <a:close/>
                    <a:moveTo>
                      <a:pt x="202374" y="54290"/>
                    </a:moveTo>
                    <a:lnTo>
                      <a:pt x="202374" y="71366"/>
                    </a:lnTo>
                    <a:lnTo>
                      <a:pt x="305404" y="71366"/>
                    </a:lnTo>
                    <a:lnTo>
                      <a:pt x="305408" y="54290"/>
                    </a:lnTo>
                    <a:close/>
                    <a:moveTo>
                      <a:pt x="285848" y="9386"/>
                    </a:moveTo>
                    <a:lnTo>
                      <a:pt x="285848" y="44904"/>
                    </a:lnTo>
                    <a:lnTo>
                      <a:pt x="308888" y="44904"/>
                    </a:lnTo>
                    <a:cubicBezTo>
                      <a:pt x="310615" y="44904"/>
                      <a:pt x="312016" y="43504"/>
                      <a:pt x="312016" y="41776"/>
                    </a:cubicBezTo>
                    <a:lnTo>
                      <a:pt x="312020" y="12514"/>
                    </a:lnTo>
                    <a:cubicBezTo>
                      <a:pt x="312020" y="10787"/>
                      <a:pt x="310619" y="9386"/>
                      <a:pt x="308892" y="9386"/>
                    </a:cubicBezTo>
                    <a:close/>
                    <a:moveTo>
                      <a:pt x="231320" y="9386"/>
                    </a:moveTo>
                    <a:lnTo>
                      <a:pt x="231320" y="44904"/>
                    </a:lnTo>
                    <a:lnTo>
                      <a:pt x="276462" y="44904"/>
                    </a:lnTo>
                    <a:lnTo>
                      <a:pt x="276462" y="9386"/>
                    </a:lnTo>
                    <a:close/>
                    <a:moveTo>
                      <a:pt x="198890" y="9386"/>
                    </a:moveTo>
                    <a:cubicBezTo>
                      <a:pt x="197162" y="9386"/>
                      <a:pt x="195761" y="10787"/>
                      <a:pt x="195761" y="12514"/>
                    </a:cubicBezTo>
                    <a:lnTo>
                      <a:pt x="195761" y="41776"/>
                    </a:lnTo>
                    <a:cubicBezTo>
                      <a:pt x="195761" y="43504"/>
                      <a:pt x="197162" y="44904"/>
                      <a:pt x="198890" y="44904"/>
                    </a:cubicBezTo>
                    <a:lnTo>
                      <a:pt x="221934" y="44904"/>
                    </a:lnTo>
                    <a:lnTo>
                      <a:pt x="221934" y="9386"/>
                    </a:lnTo>
                    <a:close/>
                    <a:moveTo>
                      <a:pt x="198890" y="0"/>
                    </a:moveTo>
                    <a:lnTo>
                      <a:pt x="308892" y="0"/>
                    </a:lnTo>
                    <a:cubicBezTo>
                      <a:pt x="315797" y="11"/>
                      <a:pt x="321392" y="5609"/>
                      <a:pt x="321400" y="12514"/>
                    </a:cubicBezTo>
                    <a:lnTo>
                      <a:pt x="321400" y="41777"/>
                    </a:lnTo>
                    <a:cubicBezTo>
                      <a:pt x="321395" y="46391"/>
                      <a:pt x="318855" y="50628"/>
                      <a:pt x="314787" y="52806"/>
                    </a:cubicBezTo>
                    <a:lnTo>
                      <a:pt x="314787" y="76057"/>
                    </a:lnTo>
                    <a:cubicBezTo>
                      <a:pt x="314787" y="78650"/>
                      <a:pt x="312687" y="80750"/>
                      <a:pt x="310094" y="80750"/>
                    </a:cubicBezTo>
                    <a:lnTo>
                      <a:pt x="301334" y="80750"/>
                    </a:lnTo>
                    <a:lnTo>
                      <a:pt x="301334" y="218644"/>
                    </a:lnTo>
                    <a:cubicBezTo>
                      <a:pt x="301334" y="296188"/>
                      <a:pt x="238247" y="359276"/>
                      <a:pt x="160703" y="359276"/>
                    </a:cubicBezTo>
                    <a:cubicBezTo>
                      <a:pt x="83159" y="359276"/>
                      <a:pt x="20072" y="296189"/>
                      <a:pt x="20072" y="218644"/>
                    </a:cubicBezTo>
                    <a:lnTo>
                      <a:pt x="20072" y="166787"/>
                    </a:lnTo>
                    <a:lnTo>
                      <a:pt x="11305" y="166787"/>
                    </a:lnTo>
                    <a:cubicBezTo>
                      <a:pt x="8713" y="166787"/>
                      <a:pt x="6612" y="164687"/>
                      <a:pt x="6612" y="162094"/>
                    </a:cubicBezTo>
                    <a:lnTo>
                      <a:pt x="6612" y="138841"/>
                    </a:lnTo>
                    <a:cubicBezTo>
                      <a:pt x="2545" y="136663"/>
                      <a:pt x="5" y="132426"/>
                      <a:pt x="0" y="127813"/>
                    </a:cubicBezTo>
                    <a:lnTo>
                      <a:pt x="0" y="98551"/>
                    </a:lnTo>
                    <a:cubicBezTo>
                      <a:pt x="8" y="91643"/>
                      <a:pt x="5606" y="86045"/>
                      <a:pt x="12514" y="86037"/>
                    </a:cubicBezTo>
                    <a:lnTo>
                      <a:pt x="122517" y="86037"/>
                    </a:lnTo>
                    <a:cubicBezTo>
                      <a:pt x="129425" y="86045"/>
                      <a:pt x="135024" y="91643"/>
                      <a:pt x="135032" y="98551"/>
                    </a:cubicBezTo>
                    <a:lnTo>
                      <a:pt x="135032" y="127813"/>
                    </a:lnTo>
                    <a:cubicBezTo>
                      <a:pt x="135027" y="132426"/>
                      <a:pt x="132487" y="136663"/>
                      <a:pt x="128420" y="138841"/>
                    </a:cubicBezTo>
                    <a:lnTo>
                      <a:pt x="128420" y="162094"/>
                    </a:lnTo>
                    <a:cubicBezTo>
                      <a:pt x="128420" y="164687"/>
                      <a:pt x="126319" y="166787"/>
                      <a:pt x="123727" y="166787"/>
                    </a:cubicBezTo>
                    <a:lnTo>
                      <a:pt x="116277" y="166787"/>
                    </a:lnTo>
                    <a:lnTo>
                      <a:pt x="116277" y="218644"/>
                    </a:lnTo>
                    <a:cubicBezTo>
                      <a:pt x="116277" y="243180"/>
                      <a:pt x="136167" y="263071"/>
                      <a:pt x="160703" y="263071"/>
                    </a:cubicBezTo>
                    <a:cubicBezTo>
                      <a:pt x="185239" y="263071"/>
                      <a:pt x="205129" y="243180"/>
                      <a:pt x="205129" y="218644"/>
                    </a:cubicBezTo>
                    <a:lnTo>
                      <a:pt x="205129" y="80750"/>
                    </a:lnTo>
                    <a:lnTo>
                      <a:pt x="197681" y="80750"/>
                    </a:lnTo>
                    <a:cubicBezTo>
                      <a:pt x="195089" y="80750"/>
                      <a:pt x="192988" y="78650"/>
                      <a:pt x="192988" y="76057"/>
                    </a:cubicBezTo>
                    <a:lnTo>
                      <a:pt x="192988" y="52804"/>
                    </a:lnTo>
                    <a:cubicBezTo>
                      <a:pt x="188921" y="50626"/>
                      <a:pt x="186380" y="46389"/>
                      <a:pt x="186376" y="41776"/>
                    </a:cubicBezTo>
                    <a:lnTo>
                      <a:pt x="186376" y="12514"/>
                    </a:lnTo>
                    <a:cubicBezTo>
                      <a:pt x="186383" y="5606"/>
                      <a:pt x="191982" y="8"/>
                      <a:pt x="19889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00BCFD"/>
                  </a:gs>
                  <a:gs pos="13000">
                    <a:srgbClr val="23D2B5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EDFD0DB7-0ECC-47B9-9DFB-BD04A541F9CC}"/>
              </a:ext>
            </a:extLst>
          </p:cNvPr>
          <p:cNvSpPr/>
          <p:nvPr/>
        </p:nvSpPr>
        <p:spPr>
          <a:xfrm>
            <a:off x="992720" y="4008500"/>
            <a:ext cx="394471" cy="59525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gradFill flip="none" rotWithShape="1">
                  <a:gsLst>
                    <a:gs pos="0">
                      <a:srgbClr val="23D2B5"/>
                    </a:gs>
                    <a:gs pos="100000">
                      <a:srgbClr val="00BCF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H</a:t>
            </a:r>
            <a:r>
              <a:rPr lang="fr-FR" b="1" baseline="-25000" dirty="0">
                <a:gradFill flip="none" rotWithShape="1">
                  <a:gsLst>
                    <a:gs pos="0">
                      <a:srgbClr val="23D2B5"/>
                    </a:gs>
                    <a:gs pos="100000">
                      <a:srgbClr val="00BCF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2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EA7C179F-84D4-444C-B853-4B4C035C7626}"/>
              </a:ext>
            </a:extLst>
          </p:cNvPr>
          <p:cNvSpPr/>
          <p:nvPr/>
        </p:nvSpPr>
        <p:spPr>
          <a:xfrm>
            <a:off x="2036347" y="4786879"/>
            <a:ext cx="1440715" cy="1092933"/>
          </a:xfrm>
          <a:prstGeom prst="rect">
            <a:avLst/>
          </a:prstGeom>
          <a:solidFill>
            <a:schemeClr val="bg1"/>
          </a:solidFill>
          <a:effectLst>
            <a:outerShdw blurRad="3175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lIns="91440" tIns="180000" rIns="0" bIns="45720" anchor="t">
            <a:noAutofit/>
          </a:bodyPr>
          <a:lstStyle/>
          <a:p>
            <a:pPr marL="0" marR="0" lvl="2" defTabSz="4572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>
                <a:tab pos="914400" algn="l"/>
              </a:tabLst>
              <a:defRPr/>
            </a:pPr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93080B9-7C05-4DD4-BEFE-6BCFAB740D87}"/>
              </a:ext>
            </a:extLst>
          </p:cNvPr>
          <p:cNvSpPr/>
          <p:nvPr/>
        </p:nvSpPr>
        <p:spPr>
          <a:xfrm>
            <a:off x="2036347" y="3701410"/>
            <a:ext cx="1440715" cy="972000"/>
          </a:xfrm>
          <a:prstGeom prst="rect">
            <a:avLst/>
          </a:prstGeom>
          <a:solidFill>
            <a:schemeClr val="bg1"/>
          </a:solidFill>
          <a:effectLst>
            <a:outerShdw blurRad="3175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lIns="91440" tIns="180000" rIns="0" bIns="45720" anchor="t">
            <a:noAutofit/>
          </a:bodyPr>
          <a:lstStyle/>
          <a:p>
            <a:pPr marL="0" marR="0" lvl="2" defTabSz="4572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>
                <a:tab pos="914400" algn="l"/>
              </a:tabLst>
              <a:defRPr/>
            </a:pPr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7FDDEE25-7C35-4A53-916B-4DDEC4FE8CC2}"/>
              </a:ext>
            </a:extLst>
          </p:cNvPr>
          <p:cNvSpPr/>
          <p:nvPr/>
        </p:nvSpPr>
        <p:spPr>
          <a:xfrm>
            <a:off x="2036347" y="2617140"/>
            <a:ext cx="1440715" cy="972000"/>
          </a:xfrm>
          <a:prstGeom prst="rect">
            <a:avLst/>
          </a:prstGeom>
          <a:solidFill>
            <a:schemeClr val="bg1"/>
          </a:solidFill>
          <a:effectLst>
            <a:outerShdw blurRad="3175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lIns="91440" tIns="180000" rIns="0" bIns="45720" anchor="t">
            <a:noAutofit/>
          </a:bodyPr>
          <a:lstStyle/>
          <a:p>
            <a:pPr marL="0" marR="0" lvl="2" defTabSz="4572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>
                <a:tab pos="914400" algn="l"/>
              </a:tabLst>
              <a:defRPr/>
            </a:pPr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3" name="ZoneTexte 122">
            <a:extLst>
              <a:ext uri="{FF2B5EF4-FFF2-40B4-BE49-F238E27FC236}">
                <a16:creationId xmlns:a16="http://schemas.microsoft.com/office/drawing/2014/main" id="{550297D9-13CF-4A5F-8C04-B2F5DBA3C6CC}"/>
              </a:ext>
            </a:extLst>
          </p:cNvPr>
          <p:cNvSpPr txBox="1"/>
          <p:nvPr/>
        </p:nvSpPr>
        <p:spPr>
          <a:xfrm>
            <a:off x="2277075" y="4817183"/>
            <a:ext cx="10617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488" marR="0" lvl="2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700 km</a:t>
            </a:r>
          </a:p>
        </p:txBody>
      </p:sp>
      <p:sp>
        <p:nvSpPr>
          <p:cNvPr id="124" name="ZoneTexte 123">
            <a:extLst>
              <a:ext uri="{FF2B5EF4-FFF2-40B4-BE49-F238E27FC236}">
                <a16:creationId xmlns:a16="http://schemas.microsoft.com/office/drawing/2014/main" id="{6CACAC22-4D5B-4706-8F9D-B17BBAA7FF5D}"/>
              </a:ext>
            </a:extLst>
          </p:cNvPr>
          <p:cNvSpPr txBox="1"/>
          <p:nvPr/>
        </p:nvSpPr>
        <p:spPr>
          <a:xfrm>
            <a:off x="2076754" y="5032626"/>
            <a:ext cx="139335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488" marR="0" lvl="2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H2 pipeline</a:t>
            </a:r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6C881C40-65E2-43E9-8506-B24AEB2FC200}"/>
              </a:ext>
            </a:extLst>
          </p:cNvPr>
          <p:cNvSpPr txBox="1"/>
          <p:nvPr/>
        </p:nvSpPr>
        <p:spPr>
          <a:xfrm>
            <a:off x="2079967" y="5577292"/>
            <a:ext cx="143566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H2 </a:t>
            </a:r>
            <a:r>
              <a:rPr kumimoji="0" lang="fr-FR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storage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126" name="ZoneTexte 125">
            <a:extLst>
              <a:ext uri="{FF2B5EF4-FFF2-40B4-BE49-F238E27FC236}">
                <a16:creationId xmlns:a16="http://schemas.microsoft.com/office/drawing/2014/main" id="{612555DA-DC85-4CCB-9526-0F9E61D91528}"/>
              </a:ext>
            </a:extLst>
          </p:cNvPr>
          <p:cNvSpPr txBox="1"/>
          <p:nvPr/>
        </p:nvSpPr>
        <p:spPr>
          <a:xfrm>
            <a:off x="1967115" y="3806264"/>
            <a:ext cx="15380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488" lvl="2" algn="ctr">
              <a:buSzPct val="100000"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&gt;100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H</a:t>
            </a:r>
            <a:r>
              <a:rPr kumimoji="0" lang="fr-FR" sz="1600" b="1" i="0" u="none" strike="noStrike" kern="0" cap="none" spc="0" normalizeH="0" baseline="-2500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 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filling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stations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F1930C94-AC47-4C18-867C-4778FC753AA4}"/>
              </a:ext>
            </a:extLst>
          </p:cNvPr>
          <p:cNvSpPr txBox="1"/>
          <p:nvPr/>
        </p:nvSpPr>
        <p:spPr>
          <a:xfrm>
            <a:off x="2359268" y="5365239"/>
            <a:ext cx="9592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 TWh</a:t>
            </a:r>
          </a:p>
        </p:txBody>
      </p:sp>
      <p:sp>
        <p:nvSpPr>
          <p:cNvPr id="128" name="ZoneTexte 127">
            <a:extLst>
              <a:ext uri="{FF2B5EF4-FFF2-40B4-BE49-F238E27FC236}">
                <a16:creationId xmlns:a16="http://schemas.microsoft.com/office/drawing/2014/main" id="{710BC6EF-C095-40DE-AF86-9ABD45A246E1}"/>
              </a:ext>
            </a:extLst>
          </p:cNvPr>
          <p:cNvSpPr txBox="1"/>
          <p:nvPr/>
        </p:nvSpPr>
        <p:spPr>
          <a:xfrm>
            <a:off x="2044638" y="2852924"/>
            <a:ext cx="139113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2" algn="ctr" defTabSz="914400" rtl="0" eaLnBrk="1" fontAlgn="auto" latinLnBrk="0" hangingPunct="1">
              <a:lnSpc>
                <a:spcPct val="100000"/>
              </a:lnSpc>
              <a:buClr>
                <a:srgbClr val="37CCB4"/>
              </a:buClr>
              <a:buSzPct val="100000"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4 GW</a:t>
            </a:r>
          </a:p>
          <a:p>
            <a:pPr marL="0" marR="0" lvl="2" algn="ctr" defTabSz="914400" rtl="0" eaLnBrk="1" fontAlgn="auto" latinLnBrk="0" hangingPunct="1">
              <a:lnSpc>
                <a:spcPct val="100000"/>
              </a:lnSpc>
              <a:buClr>
                <a:srgbClr val="37CCB4"/>
              </a:buClr>
              <a:buSzPct val="100000"/>
              <a:tabLst/>
              <a:defRPr/>
            </a:pPr>
            <a:r>
              <a:rPr lang="fr-FR" sz="100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 panose="020B0604020202020204" pitchFamily="34" charset="0"/>
              </a:rPr>
              <a:t>Green H2 production</a:t>
            </a:r>
          </a:p>
        </p:txBody>
      </p:sp>
      <p:sp>
        <p:nvSpPr>
          <p:cNvPr id="129" name="Rounded Rectangle 54">
            <a:extLst>
              <a:ext uri="{FF2B5EF4-FFF2-40B4-BE49-F238E27FC236}">
                <a16:creationId xmlns:a16="http://schemas.microsoft.com/office/drawing/2014/main" id="{9A74139D-9445-48FD-B73C-8CBEDB697C2D}"/>
              </a:ext>
            </a:extLst>
          </p:cNvPr>
          <p:cNvSpPr/>
          <p:nvPr/>
        </p:nvSpPr>
        <p:spPr>
          <a:xfrm>
            <a:off x="2036347" y="1732805"/>
            <a:ext cx="1440715" cy="701226"/>
          </a:xfrm>
          <a:prstGeom prst="rect">
            <a:avLst/>
          </a:prstGeom>
          <a:gradFill>
            <a:gsLst>
              <a:gs pos="0">
                <a:srgbClr val="24C2E7"/>
              </a:gs>
              <a:gs pos="100000">
                <a:srgbClr val="72D1B1"/>
              </a:gs>
            </a:gsLst>
            <a:lin ang="0" scaled="0"/>
          </a:gradFill>
          <a:ln>
            <a:noFill/>
          </a:ln>
        </p:spPr>
        <p:txBody>
          <a:bodyPr wrap="square" tIns="36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2030 Ambition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0" name="Image 129">
            <a:extLst>
              <a:ext uri="{FF2B5EF4-FFF2-40B4-BE49-F238E27FC236}">
                <a16:creationId xmlns:a16="http://schemas.microsoft.com/office/drawing/2014/main" id="{E0D398DF-FF64-4A35-A675-85B58F39615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502685" y="4426102"/>
            <a:ext cx="368259" cy="358267"/>
          </a:xfrm>
          <a:prstGeom prst="rect">
            <a:avLst/>
          </a:prstGeom>
        </p:spPr>
      </p:pic>
      <p:sp>
        <p:nvSpPr>
          <p:cNvPr id="88" name="Rounded Rectangle 54">
            <a:extLst>
              <a:ext uri="{FF2B5EF4-FFF2-40B4-BE49-F238E27FC236}">
                <a16:creationId xmlns:a16="http://schemas.microsoft.com/office/drawing/2014/main" id="{3CF564DA-F69B-9459-622B-57605A37207C}"/>
              </a:ext>
            </a:extLst>
          </p:cNvPr>
          <p:cNvSpPr/>
          <p:nvPr/>
        </p:nvSpPr>
        <p:spPr>
          <a:xfrm>
            <a:off x="540767" y="1736353"/>
            <a:ext cx="1440715" cy="701226"/>
          </a:xfrm>
          <a:prstGeom prst="rect">
            <a:avLst/>
          </a:prstGeom>
          <a:gradFill>
            <a:gsLst>
              <a:gs pos="0">
                <a:srgbClr val="24C2E7"/>
              </a:gs>
              <a:gs pos="100000">
                <a:srgbClr val="72D1B1"/>
              </a:gs>
            </a:gsLst>
            <a:lin ang="0" scaled="0"/>
          </a:gradFill>
          <a:ln>
            <a:noFill/>
          </a:ln>
        </p:spPr>
        <p:txBody>
          <a:bodyPr wrap="square" tIns="36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 </a:t>
            </a:r>
            <a:r>
              <a:rPr lang="fr-FR" sz="1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targets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777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5D8379-EFA7-41BA-9E49-475F7954E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1157"/>
            <a:ext cx="10915835" cy="701227"/>
          </a:xfrm>
        </p:spPr>
        <p:txBody>
          <a:bodyPr>
            <a:normAutofit fontScale="90000"/>
          </a:bodyPr>
          <a:lstStyle/>
          <a:p>
            <a:r>
              <a:rPr lang="fr-FR" dirty="0"/>
              <a:t>Large-</a:t>
            </a:r>
            <a:r>
              <a:rPr lang="fr-FR" dirty="0" err="1"/>
              <a:t>scale</a:t>
            </a:r>
            <a:r>
              <a:rPr lang="fr-FR" dirty="0"/>
              <a:t> H2 infrastructures are </a:t>
            </a:r>
            <a:r>
              <a:rPr lang="fr-FR" dirty="0" err="1"/>
              <a:t>needed</a:t>
            </a:r>
            <a:r>
              <a:rPr lang="fr-FR" dirty="0"/>
              <a:t> to support </a:t>
            </a:r>
            <a:r>
              <a:rPr lang="fr-FR" dirty="0" err="1"/>
              <a:t>market</a:t>
            </a:r>
            <a:r>
              <a:rPr lang="fr-FR" dirty="0"/>
              <a:t> </a:t>
            </a:r>
            <a:r>
              <a:rPr lang="fr-FR" dirty="0" err="1"/>
              <a:t>growth</a:t>
            </a: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1E92AA-442F-42B5-916D-875C57294097}"/>
              </a:ext>
            </a:extLst>
          </p:cNvPr>
          <p:cNvSpPr/>
          <p:nvPr/>
        </p:nvSpPr>
        <p:spPr>
          <a:xfrm>
            <a:off x="1689965" y="2126729"/>
            <a:ext cx="1949710" cy="59525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err="1">
                <a:gradFill flip="none" rotWithShape="1">
                  <a:gsLst>
                    <a:gs pos="0">
                      <a:srgbClr val="23D2B5"/>
                    </a:gs>
                    <a:gs pos="100000">
                      <a:srgbClr val="00BCF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Feedstock</a:t>
            </a:r>
            <a:endParaRPr lang="fr-FR" b="1" dirty="0">
              <a:gradFill flip="none" rotWithShape="1">
                <a:gsLst>
                  <a:gs pos="0">
                    <a:srgbClr val="23D2B5"/>
                  </a:gs>
                  <a:gs pos="100000">
                    <a:srgbClr val="00BCFD"/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  <a:p>
            <a:pPr algn="ctr">
              <a:defRPr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large </a:t>
            </a: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industrials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&amp; </a:t>
            </a: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mobility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uses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4D593A-BDEF-4ABF-99FA-6DDF1876D1A9}"/>
              </a:ext>
            </a:extLst>
          </p:cNvPr>
          <p:cNvSpPr/>
          <p:nvPr/>
        </p:nvSpPr>
        <p:spPr>
          <a:xfrm>
            <a:off x="1689965" y="3503796"/>
            <a:ext cx="1949710" cy="59525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fr-FR" b="1" dirty="0">
                <a:gradFill flip="none" rotWithShape="1">
                  <a:gsLst>
                    <a:gs pos="0">
                      <a:srgbClr val="23D2B5"/>
                    </a:gs>
                    <a:gs pos="100000">
                      <a:srgbClr val="00BCF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Peak solution</a:t>
            </a:r>
          </a:p>
          <a:p>
            <a:pPr algn="ctr">
              <a:defRPr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power </a:t>
            </a: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grid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operators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818E15-C2EB-45FA-B34C-03E17A9A9DEE}"/>
              </a:ext>
            </a:extLst>
          </p:cNvPr>
          <p:cNvSpPr/>
          <p:nvPr/>
        </p:nvSpPr>
        <p:spPr>
          <a:xfrm>
            <a:off x="1689965" y="4894270"/>
            <a:ext cx="2136504" cy="59525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fr-FR" b="1" dirty="0">
                <a:gradFill flip="none" rotWithShape="1">
                  <a:gsLst>
                    <a:gs pos="0">
                      <a:srgbClr val="23D2B5"/>
                    </a:gs>
                    <a:gs pos="100000">
                      <a:srgbClr val="00BCF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Long-</a:t>
            </a:r>
            <a:r>
              <a:rPr lang="fr-FR" b="1" dirty="0" err="1">
                <a:gradFill flip="none" rotWithShape="1">
                  <a:gsLst>
                    <a:gs pos="0">
                      <a:srgbClr val="23D2B5"/>
                    </a:gs>
                    <a:gs pos="100000">
                      <a:srgbClr val="00BCF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term</a:t>
            </a:r>
            <a:r>
              <a:rPr lang="fr-FR" b="1" dirty="0">
                <a:gradFill flip="none" rotWithShape="1">
                  <a:gsLst>
                    <a:gs pos="0">
                      <a:srgbClr val="23D2B5"/>
                    </a:gs>
                    <a:gs pos="100000">
                      <a:srgbClr val="00BCF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 &amp; large-</a:t>
            </a:r>
            <a:r>
              <a:rPr lang="fr-FR" b="1" dirty="0" err="1">
                <a:gradFill flip="none" rotWithShape="1">
                  <a:gsLst>
                    <a:gs pos="0">
                      <a:srgbClr val="23D2B5"/>
                    </a:gs>
                    <a:gs pos="100000">
                      <a:srgbClr val="00BCF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scale</a:t>
            </a:r>
            <a:r>
              <a:rPr lang="fr-FR" b="1" dirty="0">
                <a:gradFill flip="none" rotWithShape="1">
                  <a:gsLst>
                    <a:gs pos="0">
                      <a:srgbClr val="23D2B5"/>
                    </a:gs>
                    <a:gs pos="100000">
                      <a:srgbClr val="00BCF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 </a:t>
            </a:r>
            <a:r>
              <a:rPr lang="fr-FR" b="1" dirty="0" err="1">
                <a:gradFill flip="none" rotWithShape="1">
                  <a:gsLst>
                    <a:gs pos="0">
                      <a:srgbClr val="23D2B5"/>
                    </a:gs>
                    <a:gs pos="100000">
                      <a:srgbClr val="00BCF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storage</a:t>
            </a:r>
            <a:endParaRPr lang="fr-FR" b="1" dirty="0">
              <a:gradFill flip="none" rotWithShape="1">
                <a:gsLst>
                  <a:gs pos="0">
                    <a:srgbClr val="23D2B5"/>
                  </a:gs>
                  <a:gs pos="100000">
                    <a:srgbClr val="00BCFD"/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  <a:p>
            <a:pPr algn="ctr">
              <a:defRPr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REN power </a:t>
            </a: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producers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defRPr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Large-</a:t>
            </a: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scale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H2 </a:t>
            </a: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producers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B7C69712-D0DF-4476-BD5F-DA4810020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469" y="1650238"/>
            <a:ext cx="4410396" cy="441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4AA6A26-61F3-4312-AF94-5044FF42471E}"/>
              </a:ext>
            </a:extLst>
          </p:cNvPr>
          <p:cNvSpPr/>
          <p:nvPr/>
        </p:nvSpPr>
        <p:spPr>
          <a:xfrm>
            <a:off x="8043918" y="1674022"/>
            <a:ext cx="3440073" cy="59525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fr-FR" b="1" dirty="0" err="1">
                <a:gradFill flip="none" rotWithShape="1">
                  <a:gsLst>
                    <a:gs pos="0">
                      <a:srgbClr val="23D2B5"/>
                    </a:gs>
                    <a:gs pos="100000">
                      <a:srgbClr val="00BCF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Insurance</a:t>
            </a:r>
            <a:r>
              <a:rPr lang="fr-FR" b="1" dirty="0">
                <a:gradFill flip="none" rotWithShape="1">
                  <a:gsLst>
                    <a:gs pos="0">
                      <a:srgbClr val="23D2B5"/>
                    </a:gs>
                    <a:gs pos="100000">
                      <a:srgbClr val="00BCF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 Value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Production disruption, </a:t>
            </a: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continuous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supply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despite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variable production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6A5CB28-FA20-433B-9FF2-CC00E0B3F6A2}"/>
              </a:ext>
            </a:extLst>
          </p:cNvPr>
          <p:cNvSpPr/>
          <p:nvPr/>
        </p:nvSpPr>
        <p:spPr>
          <a:xfrm>
            <a:off x="8043918" y="4182068"/>
            <a:ext cx="3440073" cy="59525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fr-FR" b="1" dirty="0">
                <a:gradFill flip="none" rotWithShape="1">
                  <a:gsLst>
                    <a:gs pos="0">
                      <a:srgbClr val="23D2B5"/>
                    </a:gs>
                    <a:gs pos="100000">
                      <a:srgbClr val="00BCF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System value</a:t>
            </a:r>
          </a:p>
          <a:p>
            <a:pPr algn="ctr">
              <a:defRPr/>
            </a:pP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Sector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coupling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avoids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over-</a:t>
            </a: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investments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power </a:t>
            </a: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grid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reinforcements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5AFFE6-71BC-4932-9B97-FA05A164F1C7}"/>
              </a:ext>
            </a:extLst>
          </p:cNvPr>
          <p:cNvSpPr/>
          <p:nvPr/>
        </p:nvSpPr>
        <p:spPr>
          <a:xfrm>
            <a:off x="8280947" y="2928045"/>
            <a:ext cx="2966014" cy="59525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fr-FR" b="1" dirty="0" err="1">
                <a:gradFill flip="none" rotWithShape="1">
                  <a:gsLst>
                    <a:gs pos="0">
                      <a:srgbClr val="23D2B5"/>
                    </a:gs>
                    <a:gs pos="100000">
                      <a:srgbClr val="00BCF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Market</a:t>
            </a:r>
            <a:r>
              <a:rPr lang="fr-FR" b="1" dirty="0">
                <a:gradFill flip="none" rotWithShape="1">
                  <a:gsLst>
                    <a:gs pos="0">
                      <a:srgbClr val="23D2B5"/>
                    </a:gs>
                    <a:gs pos="100000">
                      <a:srgbClr val="00BCF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 &amp; Arbitrage value</a:t>
            </a:r>
          </a:p>
          <a:p>
            <a:pPr algn="ctr">
              <a:defRPr/>
            </a:pP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Hedge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against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market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prices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&amp; challenge H2 </a:t>
            </a: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suppliers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4" name="Image 33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6D20B9CE-FE24-481A-B321-F78BCD2D3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60" y="4830574"/>
            <a:ext cx="535241" cy="535241"/>
          </a:xfrm>
          <a:prstGeom prst="rect">
            <a:avLst/>
          </a:prstGeom>
        </p:spPr>
      </p:pic>
      <p:pic>
        <p:nvPicPr>
          <p:cNvPr id="36" name="Image 35" descr="Une image contenant texte&#10;&#10;Description générée automatiquement">
            <a:extLst>
              <a:ext uri="{FF2B5EF4-FFF2-40B4-BE49-F238E27FC236}">
                <a16:creationId xmlns:a16="http://schemas.microsoft.com/office/drawing/2014/main" id="{4DA41ED4-7641-45E9-9264-17440A3D6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17" y="4830574"/>
            <a:ext cx="535241" cy="535241"/>
          </a:xfrm>
          <a:prstGeom prst="rect">
            <a:avLst/>
          </a:prstGeom>
        </p:spPr>
      </p:pic>
      <p:pic>
        <p:nvPicPr>
          <p:cNvPr id="38" name="Image 37" descr="Une image contenant texte&#10;&#10;Description générée automatiquement">
            <a:extLst>
              <a:ext uri="{FF2B5EF4-FFF2-40B4-BE49-F238E27FC236}">
                <a16:creationId xmlns:a16="http://schemas.microsoft.com/office/drawing/2014/main" id="{F6930C85-3797-411A-B511-90EF12A0E7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5" y="1988020"/>
            <a:ext cx="741828" cy="741828"/>
          </a:xfrm>
          <a:prstGeom prst="rect">
            <a:avLst/>
          </a:prstGeom>
        </p:spPr>
      </p:pic>
      <p:pic>
        <p:nvPicPr>
          <p:cNvPr id="48" name="Image 47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9DA33ECF-21AA-4593-B682-74B578E194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34" y="3392502"/>
            <a:ext cx="781228" cy="778944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F775672D-10BD-460A-98D6-BC5A5EF48E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25" y="5341841"/>
            <a:ext cx="355230" cy="35523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5CF6A861-A1FF-46C2-B6BC-7CB4EE26E239}"/>
              </a:ext>
            </a:extLst>
          </p:cNvPr>
          <p:cNvSpPr/>
          <p:nvPr/>
        </p:nvSpPr>
        <p:spPr>
          <a:xfrm>
            <a:off x="8043918" y="5436092"/>
            <a:ext cx="3440073" cy="59525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fr-FR" b="1" dirty="0" err="1">
                <a:gradFill flip="none" rotWithShape="1">
                  <a:gsLst>
                    <a:gs pos="0">
                      <a:srgbClr val="23D2B5"/>
                    </a:gs>
                    <a:gs pos="100000">
                      <a:srgbClr val="00BCF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Environmental</a:t>
            </a:r>
            <a:r>
              <a:rPr lang="fr-FR" b="1" dirty="0">
                <a:gradFill flip="none" rotWithShape="1">
                  <a:gsLst>
                    <a:gs pos="0">
                      <a:srgbClr val="23D2B5"/>
                    </a:gs>
                    <a:gs pos="100000">
                      <a:srgbClr val="00BCFD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 &amp; kick-start value</a:t>
            </a:r>
          </a:p>
          <a:p>
            <a:pPr algn="ctr">
              <a:defRPr/>
            </a:pP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Avoid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REN power </a:t>
            </a: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curtailment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&amp; </a:t>
            </a: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increase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load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factors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2548EC3-C5BC-4B48-BBF2-98EA315E9152}"/>
              </a:ext>
            </a:extLst>
          </p:cNvPr>
          <p:cNvSpPr/>
          <p:nvPr/>
        </p:nvSpPr>
        <p:spPr>
          <a:xfrm>
            <a:off x="5442038" y="3855436"/>
            <a:ext cx="1197512" cy="59525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>
                <a:solidFill>
                  <a:schemeClr val="bg1"/>
                </a:solidFill>
              </a:rPr>
              <a:t>-30% </a:t>
            </a:r>
            <a:r>
              <a:rPr lang="fr-FR" sz="1600" dirty="0">
                <a:solidFill>
                  <a:schemeClr val="bg1"/>
                </a:solidFill>
              </a:rPr>
              <a:t>green H2 </a:t>
            </a:r>
            <a:r>
              <a:rPr lang="fr-FR" sz="1600" dirty="0" err="1">
                <a:solidFill>
                  <a:schemeClr val="bg1"/>
                </a:solidFill>
              </a:rPr>
              <a:t>cost</a:t>
            </a:r>
            <a:r>
              <a:rPr lang="fr-FR" sz="1600" dirty="0">
                <a:solidFill>
                  <a:schemeClr val="bg1"/>
                </a:solidFill>
              </a:rPr>
              <a:t> for end-</a:t>
            </a:r>
            <a:r>
              <a:rPr lang="fr-FR" sz="1600" dirty="0" err="1">
                <a:solidFill>
                  <a:schemeClr val="bg1"/>
                </a:solidFill>
              </a:rPr>
              <a:t>users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EED0D23A-3CE3-4DE6-8631-D9D71CF6F941}"/>
              </a:ext>
            </a:extLst>
          </p:cNvPr>
          <p:cNvSpPr txBox="1"/>
          <p:nvPr/>
        </p:nvSpPr>
        <p:spPr>
          <a:xfrm>
            <a:off x="5901181" y="6212237"/>
            <a:ext cx="51102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 : </a:t>
            </a:r>
            <a:r>
              <a:rPr lang="fr-FR" sz="8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Guidehouse</a:t>
            </a:r>
            <a:r>
              <a:rPr lang="fr-FR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2021 </a:t>
            </a:r>
            <a:r>
              <a:rPr lang="fr-FR" sz="8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study</a:t>
            </a:r>
            <a:r>
              <a:rPr lang="fr-FR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8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Artelys</a:t>
            </a:r>
            <a:r>
              <a:rPr lang="fr-FR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2022 </a:t>
            </a:r>
            <a:r>
              <a:rPr lang="fr-FR" sz="8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study</a:t>
            </a:r>
            <a:r>
              <a:rPr lang="fr-FR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</a:t>
            </a:r>
            <a:r>
              <a:rPr lang="fr-FR" sz="8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Icons</a:t>
            </a:r>
            <a:r>
              <a:rPr lang="fr-FR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Source : </a:t>
            </a:r>
            <a:r>
              <a:rPr lang="fr-FR" sz="800" i="1" dirty="0" err="1">
                <a:solidFill>
                  <a:schemeClr val="tx1">
                    <a:lumMod val="50000"/>
                    <a:lumOff val="5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fr-FR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8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Nueng_wana</a:t>
            </a:r>
            <a:r>
              <a:rPr lang="fr-FR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8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Smachicons</a:t>
            </a:r>
            <a:endParaRPr lang="fr-FR" sz="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74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29A061-0856-40BF-B98B-665D3BC8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Europe </a:t>
            </a:r>
            <a:r>
              <a:rPr lang="fr-FR" dirty="0" err="1"/>
              <a:t>ambitious</a:t>
            </a:r>
            <a:r>
              <a:rPr lang="fr-FR" dirty="0"/>
              <a:t> H2 plan drives infrastructure </a:t>
            </a:r>
            <a:r>
              <a:rPr lang="fr-FR" dirty="0" err="1"/>
              <a:t>requirements</a:t>
            </a: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CB0D36F-8A17-4651-AC21-CED700B2F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8236" y="1406146"/>
            <a:ext cx="3483125" cy="776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H2 </a:t>
            </a:r>
            <a:r>
              <a:rPr lang="fr-FR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storages</a:t>
            </a:r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projects</a:t>
            </a:r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are </a:t>
            </a:r>
            <a:r>
              <a:rPr lang="fr-FR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already</a:t>
            </a:r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required</a:t>
            </a:r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cover </a:t>
            </a:r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H2 </a:t>
            </a:r>
            <a:r>
              <a:rPr lang="fr-FR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demand</a:t>
            </a:r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2030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A039ED6-CCE3-4A15-A6BF-884B477B6A52}"/>
              </a:ext>
            </a:extLst>
          </p:cNvPr>
          <p:cNvSpPr txBox="1"/>
          <p:nvPr/>
        </p:nvSpPr>
        <p:spPr>
          <a:xfrm>
            <a:off x="416946" y="5908053"/>
            <a:ext cx="55106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H2 </a:t>
            </a:r>
            <a:r>
              <a:rPr lang="fr-FR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demand</a:t>
            </a: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2030 : 20 Mt (</a:t>
            </a:r>
            <a:r>
              <a:rPr lang="fr-FR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RePower</a:t>
            </a: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EU </a:t>
            </a:r>
            <a:r>
              <a:rPr lang="fr-FR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Strategy</a:t>
            </a: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Energy </a:t>
            </a:r>
            <a:r>
              <a:rPr lang="fr-FR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density</a:t>
            </a: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factor H2 / CH4 : 3.8</a:t>
            </a:r>
          </a:p>
          <a:p>
            <a:pPr marL="0" indent="0">
              <a:buNone/>
            </a:pP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Storage </a:t>
            </a:r>
            <a:r>
              <a:rPr lang="fr-FR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capacity</a:t>
            </a: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required</a:t>
            </a: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: 20% of </a:t>
            </a:r>
            <a:r>
              <a:rPr lang="fr-FR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demand</a:t>
            </a: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if </a:t>
            </a:r>
            <a:r>
              <a:rPr lang="fr-FR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mainly</a:t>
            </a: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Green H2 /-/ 10% if </a:t>
            </a:r>
            <a:r>
              <a:rPr lang="fr-FR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mainly</a:t>
            </a: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blue</a:t>
            </a: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H2 /-/ 24% for NG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B6B66E8E-70B1-456C-9EA8-D4672095D778}"/>
              </a:ext>
            </a:extLst>
          </p:cNvPr>
          <p:cNvSpPr txBox="1"/>
          <p:nvPr/>
        </p:nvSpPr>
        <p:spPr>
          <a:xfrm>
            <a:off x="5318545" y="6055176"/>
            <a:ext cx="55845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Medium size cavern : 0,275 </a:t>
            </a:r>
            <a:r>
              <a:rPr lang="en-US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TWh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 : GIE Storage </a:t>
            </a:r>
            <a:r>
              <a:rPr kumimoji="0" lang="fr-FR" sz="1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Database</a:t>
            </a: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fr-FR" sz="1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based</a:t>
            </a: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 </a:t>
            </a:r>
            <a:r>
              <a:rPr kumimoji="0" lang="fr-FR" sz="1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existing</a:t>
            </a: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UGS in </a:t>
            </a:r>
            <a:r>
              <a:rPr kumimoji="0" lang="fr-FR" sz="1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caverns</a:t>
            </a: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(WGV </a:t>
            </a:r>
            <a:r>
              <a:rPr kumimoji="0" lang="fr-FR" sz="1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considered</a:t>
            </a: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63" name="Flèche : droite 62">
            <a:extLst>
              <a:ext uri="{FF2B5EF4-FFF2-40B4-BE49-F238E27FC236}">
                <a16:creationId xmlns:a16="http://schemas.microsoft.com/office/drawing/2014/main" id="{99E2FF1C-AC0E-450D-AE3C-8186DB28250F}"/>
              </a:ext>
            </a:extLst>
          </p:cNvPr>
          <p:cNvSpPr/>
          <p:nvPr/>
        </p:nvSpPr>
        <p:spPr>
          <a:xfrm>
            <a:off x="7649611" y="3483830"/>
            <a:ext cx="285007" cy="380010"/>
          </a:xfrm>
          <a:prstGeom prst="rightArrow">
            <a:avLst>
              <a:gd name="adj1" fmla="val 50000"/>
              <a:gd name="adj2" fmla="val 137500"/>
            </a:avLst>
          </a:prstGeom>
          <a:solidFill>
            <a:srgbClr val="54B4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2440FE7F-A170-480E-9EB3-9B5BADD650ED}"/>
              </a:ext>
            </a:extLst>
          </p:cNvPr>
          <p:cNvGrpSpPr/>
          <p:nvPr/>
        </p:nvGrpSpPr>
        <p:grpSpPr>
          <a:xfrm>
            <a:off x="886970" y="1386153"/>
            <a:ext cx="5846189" cy="4208131"/>
            <a:chOff x="838200" y="1313171"/>
            <a:chExt cx="5846189" cy="4208131"/>
          </a:xfrm>
        </p:grpSpPr>
        <p:grpSp>
          <p:nvGrpSpPr>
            <p:cNvPr id="44" name="Groupe 43">
              <a:extLst>
                <a:ext uri="{FF2B5EF4-FFF2-40B4-BE49-F238E27FC236}">
                  <a16:creationId xmlns:a16="http://schemas.microsoft.com/office/drawing/2014/main" id="{2369A597-FB93-4E9A-9137-5F7D567364AB}"/>
                </a:ext>
              </a:extLst>
            </p:cNvPr>
            <p:cNvGrpSpPr/>
            <p:nvPr/>
          </p:nvGrpSpPr>
          <p:grpSpPr>
            <a:xfrm>
              <a:off x="838200" y="1313171"/>
              <a:ext cx="5097546" cy="3550969"/>
              <a:chOff x="291599" y="1100362"/>
              <a:chExt cx="5097546" cy="3550969"/>
            </a:xfrm>
          </p:grpSpPr>
          <p:cxnSp>
            <p:nvCxnSpPr>
              <p:cNvPr id="5" name="Connecteur droit avec flèche 4">
                <a:extLst>
                  <a:ext uri="{FF2B5EF4-FFF2-40B4-BE49-F238E27FC236}">
                    <a16:creationId xmlns:a16="http://schemas.microsoft.com/office/drawing/2014/main" id="{25C2294E-1251-4700-B87F-E8115FC911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5549" y="4645008"/>
                <a:ext cx="4333596" cy="6323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avec flèche 10">
                <a:extLst>
                  <a:ext uri="{FF2B5EF4-FFF2-40B4-BE49-F238E27FC236}">
                    <a16:creationId xmlns:a16="http://schemas.microsoft.com/office/drawing/2014/main" id="{96CE2439-2461-4B8F-B0B0-D3B98C97DCA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3424" y="1285029"/>
                <a:ext cx="0" cy="3359979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859CDFED-7163-404B-A70C-056BC2B0EFC8}"/>
                  </a:ext>
                </a:extLst>
              </p:cNvPr>
              <p:cNvSpPr txBox="1"/>
              <p:nvPr/>
            </p:nvSpPr>
            <p:spPr>
              <a:xfrm>
                <a:off x="291599" y="1100362"/>
                <a:ext cx="74991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Storage </a:t>
                </a:r>
                <a:r>
                  <a:rPr lang="fr-FR" sz="120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Capacity</a:t>
                </a:r>
                <a:r>
                  <a:rPr lang="fr-FR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(TWh)</a:t>
                </a:r>
              </a:p>
            </p:txBody>
          </p:sp>
        </p:grpSp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3648D6A0-3135-47DA-A60A-239A02B293BC}"/>
                </a:ext>
              </a:extLst>
            </p:cNvPr>
            <p:cNvGrpSpPr/>
            <p:nvPr/>
          </p:nvGrpSpPr>
          <p:grpSpPr>
            <a:xfrm>
              <a:off x="1755585" y="1497838"/>
              <a:ext cx="655333" cy="3366302"/>
              <a:chOff x="1329436" y="1285029"/>
              <a:chExt cx="655333" cy="336630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1F3D74B-254A-42DF-BF67-C7FB758F46E4}"/>
                  </a:ext>
                </a:extLst>
              </p:cNvPr>
              <p:cNvSpPr/>
              <p:nvPr/>
            </p:nvSpPr>
            <p:spPr>
              <a:xfrm>
                <a:off x="1401715" y="1563616"/>
                <a:ext cx="509217" cy="308771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C65F03FC-4DB1-4884-A667-212C84C1EA56}"/>
                  </a:ext>
                </a:extLst>
              </p:cNvPr>
              <p:cNvSpPr txBox="1"/>
              <p:nvPr/>
            </p:nvSpPr>
            <p:spPr>
              <a:xfrm>
                <a:off x="1399590" y="1285029"/>
                <a:ext cx="504034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6B24825-A848-4F39-9A6C-CF8932A6BBB3}"/>
                  </a:ext>
                </a:extLst>
              </p:cNvPr>
              <p:cNvSpPr/>
              <p:nvPr/>
            </p:nvSpPr>
            <p:spPr>
              <a:xfrm rot="7208672">
                <a:off x="1606661" y="3677158"/>
                <a:ext cx="89890" cy="644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4094835-A225-406E-9DD7-1BAD494D0305}"/>
                  </a:ext>
                </a:extLst>
              </p:cNvPr>
              <p:cNvSpPr/>
              <p:nvPr/>
            </p:nvSpPr>
            <p:spPr>
              <a:xfrm rot="7208672">
                <a:off x="1617654" y="3474914"/>
                <a:ext cx="89890" cy="644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B2DF04BC-8690-4120-A361-534817C7DAAA}"/>
                </a:ext>
              </a:extLst>
            </p:cNvPr>
            <p:cNvGrpSpPr/>
            <p:nvPr/>
          </p:nvGrpSpPr>
          <p:grpSpPr>
            <a:xfrm>
              <a:off x="3069436" y="3262709"/>
              <a:ext cx="504996" cy="1598254"/>
              <a:chOff x="2405882" y="3049900"/>
              <a:chExt cx="504996" cy="159825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A3D56EF-7E18-40F3-B6CC-B0E4F8FC7508}"/>
                  </a:ext>
                </a:extLst>
              </p:cNvPr>
              <p:cNvSpPr/>
              <p:nvPr/>
            </p:nvSpPr>
            <p:spPr>
              <a:xfrm>
                <a:off x="2415282" y="3324554"/>
                <a:ext cx="495596" cy="13236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2EBBE559-626D-4BAD-980F-44671714E1F1}"/>
                  </a:ext>
                </a:extLst>
              </p:cNvPr>
              <p:cNvSpPr txBox="1"/>
              <p:nvPr/>
            </p:nvSpPr>
            <p:spPr>
              <a:xfrm>
                <a:off x="2405882" y="3049900"/>
                <a:ext cx="504419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50</a:t>
                </a:r>
              </a:p>
            </p:txBody>
          </p:sp>
        </p:grp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BD549FCB-0C40-4351-9BFC-816D6D1566DD}"/>
                </a:ext>
              </a:extLst>
            </p:cNvPr>
            <p:cNvSpPr txBox="1"/>
            <p:nvPr/>
          </p:nvSpPr>
          <p:spPr>
            <a:xfrm>
              <a:off x="1348232" y="4874971"/>
              <a:ext cx="138552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EU27 + UK </a:t>
              </a:r>
              <a:r>
                <a:rPr lang="fr-F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UGS </a:t>
              </a:r>
              <a:r>
                <a:rPr lang="fr-FR" sz="12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existing</a:t>
              </a:r>
              <a:r>
                <a:rPr lang="fr-F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+ </a:t>
              </a:r>
              <a:r>
                <a:rPr lang="fr-FR" sz="12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planned</a:t>
              </a:r>
              <a:r>
                <a:rPr lang="fr-F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fr-FR" sz="12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capacity</a:t>
              </a:r>
              <a:r>
                <a:rPr lang="fr-F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</a:t>
              </a:r>
              <a:r>
                <a:rPr lang="fr-FR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caverns</a:t>
              </a:r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)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2E685BF7-8019-4824-B4CE-755A952D94DF}"/>
                </a:ext>
              </a:extLst>
            </p:cNvPr>
            <p:cNvSpPr txBox="1"/>
            <p:nvPr/>
          </p:nvSpPr>
          <p:spPr>
            <a:xfrm>
              <a:off x="2794922" y="4891278"/>
              <a:ext cx="106542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Conversion</a:t>
              </a:r>
              <a:r>
                <a:rPr lang="fr-FR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UGS -&gt; UHS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EA46117-809C-4D57-93BB-A45AAE87EC23}"/>
                </a:ext>
              </a:extLst>
            </p:cNvPr>
            <p:cNvSpPr/>
            <p:nvPr/>
          </p:nvSpPr>
          <p:spPr>
            <a:xfrm>
              <a:off x="4292184" y="2909184"/>
              <a:ext cx="516128" cy="195178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B5AD75B5-9A6F-4478-8A8D-BD5F0A5EC991}"/>
                </a:ext>
              </a:extLst>
            </p:cNvPr>
            <p:cNvSpPr txBox="1"/>
            <p:nvPr/>
          </p:nvSpPr>
          <p:spPr>
            <a:xfrm>
              <a:off x="4806280" y="2756226"/>
              <a:ext cx="187810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75 – </a:t>
              </a:r>
              <a:r>
                <a:rPr lang="fr-FR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Average</a:t>
              </a:r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fr-FR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assumption</a:t>
              </a:r>
              <a:endPara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446EDA7C-5711-4399-9E0B-49162588619C}"/>
                </a:ext>
              </a:extLst>
            </p:cNvPr>
            <p:cNvSpPr txBox="1"/>
            <p:nvPr/>
          </p:nvSpPr>
          <p:spPr>
            <a:xfrm>
              <a:off x="4115224" y="4874131"/>
              <a:ext cx="86275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Storage </a:t>
              </a:r>
              <a:r>
                <a:rPr lang="fr-FR" sz="1200" b="1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required</a:t>
              </a:r>
              <a:r>
                <a:rPr lang="fr-FR" sz="12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 2030</a:t>
              </a:r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FFF01CCA-69D0-49AE-B74C-B631FCC6D945}"/>
                </a:ext>
              </a:extLst>
            </p:cNvPr>
            <p:cNvSpPr/>
            <p:nvPr/>
          </p:nvSpPr>
          <p:spPr>
            <a:xfrm rot="480079">
              <a:off x="1595621" y="1812898"/>
              <a:ext cx="1711581" cy="2588050"/>
            </a:xfrm>
            <a:custGeom>
              <a:avLst/>
              <a:gdLst>
                <a:gd name="connsiteX0" fmla="*/ 751701 w 1711581"/>
                <a:gd name="connsiteY0" fmla="*/ 9607 h 2588050"/>
                <a:gd name="connsiteX1" fmla="*/ 1707965 w 1711581"/>
                <a:gd name="connsiteY1" fmla="*/ 1175181 h 2588050"/>
                <a:gd name="connsiteX2" fmla="*/ 1264835 w 1711581"/>
                <a:gd name="connsiteY2" fmla="*/ 1236980 h 2588050"/>
                <a:gd name="connsiteX3" fmla="*/ 855791 w 1711581"/>
                <a:gd name="connsiteY3" fmla="*/ 1294025 h 2588050"/>
                <a:gd name="connsiteX4" fmla="*/ 822135 w 1711581"/>
                <a:gd name="connsiteY4" fmla="*/ 878730 h 2588050"/>
                <a:gd name="connsiteX5" fmla="*/ 786398 w 1711581"/>
                <a:gd name="connsiteY5" fmla="*/ 437746 h 2588050"/>
                <a:gd name="connsiteX6" fmla="*/ 751701 w 1711581"/>
                <a:gd name="connsiteY6" fmla="*/ 9607 h 2588050"/>
                <a:gd name="connsiteX0" fmla="*/ 751701 w 1711581"/>
                <a:gd name="connsiteY0" fmla="*/ 9607 h 2588050"/>
                <a:gd name="connsiteX1" fmla="*/ 1707965 w 1711581"/>
                <a:gd name="connsiteY1" fmla="*/ 1175181 h 258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1581" h="2588050" stroke="0" extrusionOk="0">
                  <a:moveTo>
                    <a:pt x="751701" y="9607"/>
                  </a:moveTo>
                  <a:cubicBezTo>
                    <a:pt x="1110762" y="-42665"/>
                    <a:pt x="1726747" y="510088"/>
                    <a:pt x="1707965" y="1175181"/>
                  </a:cubicBezTo>
                  <a:cubicBezTo>
                    <a:pt x="1586222" y="1214176"/>
                    <a:pt x="1432872" y="1194777"/>
                    <a:pt x="1264835" y="1236980"/>
                  </a:cubicBezTo>
                  <a:cubicBezTo>
                    <a:pt x="1096798" y="1279183"/>
                    <a:pt x="1058705" y="1262673"/>
                    <a:pt x="855791" y="1294025"/>
                  </a:cubicBezTo>
                  <a:cubicBezTo>
                    <a:pt x="816271" y="1118424"/>
                    <a:pt x="870667" y="1057294"/>
                    <a:pt x="822135" y="878730"/>
                  </a:cubicBezTo>
                  <a:cubicBezTo>
                    <a:pt x="773603" y="700166"/>
                    <a:pt x="817814" y="531865"/>
                    <a:pt x="786398" y="437746"/>
                  </a:cubicBezTo>
                  <a:cubicBezTo>
                    <a:pt x="754982" y="343627"/>
                    <a:pt x="800413" y="209727"/>
                    <a:pt x="751701" y="9607"/>
                  </a:cubicBezTo>
                  <a:close/>
                </a:path>
                <a:path w="1711581" h="2588050" fill="none" extrusionOk="0">
                  <a:moveTo>
                    <a:pt x="751701" y="9607"/>
                  </a:moveTo>
                  <a:cubicBezTo>
                    <a:pt x="1226706" y="-108840"/>
                    <a:pt x="1590065" y="485642"/>
                    <a:pt x="1707965" y="1175181"/>
                  </a:cubicBezTo>
                </a:path>
                <a:path w="1711581" h="2588050" fill="none" stroke="0" extrusionOk="0">
                  <a:moveTo>
                    <a:pt x="751701" y="9607"/>
                  </a:moveTo>
                  <a:cubicBezTo>
                    <a:pt x="1314074" y="-214397"/>
                    <a:pt x="1601371" y="489140"/>
                    <a:pt x="1707965" y="1175181"/>
                  </a:cubicBezTo>
                </a:path>
              </a:pathLst>
            </a:custGeom>
            <a:ln w="28575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  <a:extLst>
                <a:ext uri="{C807C97D-BFC1-408E-A445-0C87EB9F89A2}">
                  <ask:lineSketchStyleProps xmlns:ask="http://schemas.microsoft.com/office/drawing/2018/sketchyshapes" sd="117051917">
                    <a:prstGeom prst="arc">
                      <a:avLst>
                        <a:gd name="adj1" fmla="val 15922011"/>
                        <a:gd name="adj2" fmla="val 2112364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0" name="Flèche : droite 39">
            <a:extLst>
              <a:ext uri="{FF2B5EF4-FFF2-40B4-BE49-F238E27FC236}">
                <a16:creationId xmlns:a16="http://schemas.microsoft.com/office/drawing/2014/main" id="{6D56F71D-0B7B-4108-9910-CB05FBBB8D07}"/>
              </a:ext>
            </a:extLst>
          </p:cNvPr>
          <p:cNvSpPr/>
          <p:nvPr/>
        </p:nvSpPr>
        <p:spPr>
          <a:xfrm>
            <a:off x="7605794" y="1488968"/>
            <a:ext cx="285007" cy="380010"/>
          </a:xfrm>
          <a:prstGeom prst="rightArrow">
            <a:avLst>
              <a:gd name="adj1" fmla="val 50000"/>
              <a:gd name="adj2" fmla="val 137500"/>
            </a:avLst>
          </a:prstGeom>
          <a:solidFill>
            <a:srgbClr val="54B4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69A9B856-F3A8-42DA-88DF-CF2B00A03C31}"/>
              </a:ext>
            </a:extLst>
          </p:cNvPr>
          <p:cNvSpPr txBox="1"/>
          <p:nvPr/>
        </p:nvSpPr>
        <p:spPr>
          <a:xfrm>
            <a:off x="8168886" y="2112289"/>
            <a:ext cx="348312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H2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demand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expected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increase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faster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than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gas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demand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decline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Repurposed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assets are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unproductive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during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conversion process (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several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years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646C081B-6888-4B11-BD09-A2A11D64622E}"/>
              </a:ext>
            </a:extLst>
          </p:cNvPr>
          <p:cNvSpPr txBox="1"/>
          <p:nvPr/>
        </p:nvSpPr>
        <p:spPr>
          <a:xfrm>
            <a:off x="4911240" y="3974665"/>
            <a:ext cx="23410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Max </a:t>
            </a:r>
            <a:r>
              <a:rPr lang="fr-FR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storage</a:t>
            </a: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assumption</a:t>
            </a: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: 15%</a:t>
            </a:r>
          </a:p>
          <a:p>
            <a:r>
              <a:rPr lang="fr-FR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Average</a:t>
            </a: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storage</a:t>
            </a: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assumption</a:t>
            </a: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: 10%</a:t>
            </a:r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540E463E-F96A-49C4-96EF-EEF8418BDD3E}"/>
              </a:ext>
            </a:extLst>
          </p:cNvPr>
          <p:cNvSpPr/>
          <p:nvPr/>
        </p:nvSpPr>
        <p:spPr>
          <a:xfrm rot="6193781">
            <a:off x="11936143" y="1069242"/>
            <a:ext cx="1531235" cy="845843"/>
          </a:xfrm>
          <a:custGeom>
            <a:avLst/>
            <a:gdLst>
              <a:gd name="connsiteX0" fmla="*/ 674841 w 1531235"/>
              <a:gd name="connsiteY0" fmla="*/ 2983 h 845843"/>
              <a:gd name="connsiteX1" fmla="*/ 1057988 w 1531235"/>
              <a:gd name="connsiteY1" fmla="*/ 32051 h 845843"/>
              <a:gd name="connsiteX2" fmla="*/ 1524529 w 1531235"/>
              <a:gd name="connsiteY2" fmla="*/ 367065 h 845843"/>
              <a:gd name="connsiteX3" fmla="*/ 1145074 w 1531235"/>
              <a:gd name="connsiteY3" fmla="*/ 394994 h 845843"/>
              <a:gd name="connsiteX4" fmla="*/ 765618 w 1531235"/>
              <a:gd name="connsiteY4" fmla="*/ 422922 h 845843"/>
              <a:gd name="connsiteX5" fmla="*/ 674841 w 1531235"/>
              <a:gd name="connsiteY5" fmla="*/ 2983 h 845843"/>
              <a:gd name="connsiteX0" fmla="*/ 674841 w 1531235"/>
              <a:gd name="connsiteY0" fmla="*/ 2983 h 845843"/>
              <a:gd name="connsiteX1" fmla="*/ 1057988 w 1531235"/>
              <a:gd name="connsiteY1" fmla="*/ 32051 h 845843"/>
              <a:gd name="connsiteX2" fmla="*/ 1524529 w 1531235"/>
              <a:gd name="connsiteY2" fmla="*/ 367065 h 84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1235" h="845843" stroke="0" extrusionOk="0">
                <a:moveTo>
                  <a:pt x="674841" y="2983"/>
                </a:moveTo>
                <a:cubicBezTo>
                  <a:pt x="795917" y="-2850"/>
                  <a:pt x="951729" y="18922"/>
                  <a:pt x="1057988" y="32051"/>
                </a:cubicBezTo>
                <a:cubicBezTo>
                  <a:pt x="1306262" y="121124"/>
                  <a:pt x="1454956" y="206286"/>
                  <a:pt x="1524529" y="367065"/>
                </a:cubicBezTo>
                <a:cubicBezTo>
                  <a:pt x="1370406" y="385007"/>
                  <a:pt x="1249339" y="363363"/>
                  <a:pt x="1145074" y="394994"/>
                </a:cubicBezTo>
                <a:cubicBezTo>
                  <a:pt x="1040809" y="426624"/>
                  <a:pt x="923766" y="385961"/>
                  <a:pt x="765618" y="422922"/>
                </a:cubicBezTo>
                <a:cubicBezTo>
                  <a:pt x="713361" y="227316"/>
                  <a:pt x="766368" y="197934"/>
                  <a:pt x="674841" y="2983"/>
                </a:cubicBezTo>
                <a:close/>
              </a:path>
              <a:path w="1531235" h="845843" fill="none" extrusionOk="0">
                <a:moveTo>
                  <a:pt x="674841" y="2983"/>
                </a:moveTo>
                <a:cubicBezTo>
                  <a:pt x="777618" y="8237"/>
                  <a:pt x="932048" y="4518"/>
                  <a:pt x="1057988" y="32051"/>
                </a:cubicBezTo>
                <a:cubicBezTo>
                  <a:pt x="1303693" y="62612"/>
                  <a:pt x="1513076" y="212859"/>
                  <a:pt x="1524529" y="367065"/>
                </a:cubicBezTo>
              </a:path>
              <a:path w="1531235" h="845843" fill="none" stroke="0" extrusionOk="0">
                <a:moveTo>
                  <a:pt x="674841" y="2983"/>
                </a:moveTo>
                <a:cubicBezTo>
                  <a:pt x="809301" y="7841"/>
                  <a:pt x="939366" y="372"/>
                  <a:pt x="1057988" y="32051"/>
                </a:cubicBezTo>
                <a:cubicBezTo>
                  <a:pt x="1282918" y="107830"/>
                  <a:pt x="1486606" y="204197"/>
                  <a:pt x="1524529" y="367065"/>
                </a:cubicBezTo>
              </a:path>
            </a:pathLst>
          </a:custGeom>
          <a:ln w="28575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  <a:extLst>
              <a:ext uri="{C807C97D-BFC1-408E-A445-0C87EB9F89A2}">
                <ask:lineSketchStyleProps xmlns:ask="http://schemas.microsoft.com/office/drawing/2018/sketchyshapes" sd="117051917">
                  <a:prstGeom prst="arc">
                    <a:avLst>
                      <a:gd name="adj1" fmla="val 15468136"/>
                      <a:gd name="adj2" fmla="val 2134743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space réservé du contenu 2">
            <a:extLst>
              <a:ext uri="{FF2B5EF4-FFF2-40B4-BE49-F238E27FC236}">
                <a16:creationId xmlns:a16="http://schemas.microsoft.com/office/drawing/2014/main" id="{35F76C1A-EB05-4F89-A22C-5DAB2B32FB94}"/>
              </a:ext>
            </a:extLst>
          </p:cNvPr>
          <p:cNvSpPr txBox="1">
            <a:spLocks/>
          </p:cNvSpPr>
          <p:nvPr/>
        </p:nvSpPr>
        <p:spPr>
          <a:xfrm>
            <a:off x="7959907" y="3497136"/>
            <a:ext cx="3692104" cy="4670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Salt </a:t>
            </a:r>
            <a:r>
              <a:rPr lang="fr-FR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caverns</a:t>
            </a:r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are the best solution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(TRL 9) for short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term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needs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5" name="Flèche : droite 54">
            <a:extLst>
              <a:ext uri="{FF2B5EF4-FFF2-40B4-BE49-F238E27FC236}">
                <a16:creationId xmlns:a16="http://schemas.microsoft.com/office/drawing/2014/main" id="{774F36E5-9ADE-4C3C-96E7-4B6A3400B98E}"/>
              </a:ext>
            </a:extLst>
          </p:cNvPr>
          <p:cNvSpPr/>
          <p:nvPr/>
        </p:nvSpPr>
        <p:spPr>
          <a:xfrm>
            <a:off x="7649611" y="5321111"/>
            <a:ext cx="285007" cy="380010"/>
          </a:xfrm>
          <a:prstGeom prst="rightArrow">
            <a:avLst>
              <a:gd name="adj1" fmla="val 50000"/>
              <a:gd name="adj2" fmla="val 137500"/>
            </a:avLst>
          </a:prstGeom>
          <a:solidFill>
            <a:srgbClr val="54B4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space réservé du contenu 2">
            <a:extLst>
              <a:ext uri="{FF2B5EF4-FFF2-40B4-BE49-F238E27FC236}">
                <a16:creationId xmlns:a16="http://schemas.microsoft.com/office/drawing/2014/main" id="{E0CD561E-AB16-4E6B-BABA-62DC96053B85}"/>
              </a:ext>
            </a:extLst>
          </p:cNvPr>
          <p:cNvSpPr txBox="1">
            <a:spLocks/>
          </p:cNvSpPr>
          <p:nvPr/>
        </p:nvSpPr>
        <p:spPr>
          <a:xfrm>
            <a:off x="7934618" y="5263207"/>
            <a:ext cx="3692104" cy="6604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Projects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would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need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</a:t>
            </a:r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start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between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now</a:t>
            </a:r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2025 to </a:t>
            </a:r>
            <a:r>
              <a:rPr lang="fr-FR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</a:t>
            </a:r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ready</a:t>
            </a:r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by the </a:t>
            </a:r>
            <a:r>
              <a:rPr lang="fr-FR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beginning</a:t>
            </a:r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the 2030s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E18FCCD-5152-4959-8BB2-67111AE00176}"/>
              </a:ext>
            </a:extLst>
          </p:cNvPr>
          <p:cNvSpPr/>
          <p:nvPr/>
        </p:nvSpPr>
        <p:spPr>
          <a:xfrm>
            <a:off x="4347864" y="2091392"/>
            <a:ext cx="509217" cy="8636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1E439C3E-6E50-4224-9E5F-08492F99082F}"/>
              </a:ext>
            </a:extLst>
          </p:cNvPr>
          <p:cNvSpPr txBox="1"/>
          <p:nvPr/>
        </p:nvSpPr>
        <p:spPr>
          <a:xfrm>
            <a:off x="4774537" y="1979472"/>
            <a:ext cx="17579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100 – high </a:t>
            </a:r>
            <a:r>
              <a:rPr lang="fr-FR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assumption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3447F84-B454-4FA0-A725-47949C1816E2}"/>
              </a:ext>
            </a:extLst>
          </p:cNvPr>
          <p:cNvSpPr/>
          <p:nvPr/>
        </p:nvSpPr>
        <p:spPr>
          <a:xfrm>
            <a:off x="4347864" y="2060888"/>
            <a:ext cx="547652" cy="91044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9CA267D-627F-4A58-99C4-9A1398C0F782}"/>
              </a:ext>
            </a:extLst>
          </p:cNvPr>
          <p:cNvSpPr/>
          <p:nvPr/>
        </p:nvSpPr>
        <p:spPr>
          <a:xfrm>
            <a:off x="3127606" y="3607168"/>
            <a:ext cx="498224" cy="12387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A8DE50E8-C7F1-4F3B-A40B-65820ECBD87E}"/>
              </a:ext>
            </a:extLst>
          </p:cNvPr>
          <p:cNvSpPr txBox="1"/>
          <p:nvPr/>
        </p:nvSpPr>
        <p:spPr>
          <a:xfrm>
            <a:off x="4041051" y="1406146"/>
            <a:ext cx="32249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RePowerEU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2030 : 20 Mt - 780 TWh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C73E241-4979-D63F-522F-469CFE34ABBB}"/>
              </a:ext>
            </a:extLst>
          </p:cNvPr>
          <p:cNvSpPr txBox="1"/>
          <p:nvPr/>
        </p:nvSpPr>
        <p:spPr>
          <a:xfrm>
            <a:off x="8213856" y="4085158"/>
            <a:ext cx="34831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role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also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play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porous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storages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where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suitable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salt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not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present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Low H2%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blend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NG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grid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likely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parallel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348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9CA0A76-C150-E973-368F-B644C78B7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959" y="519367"/>
            <a:ext cx="10829081" cy="701227"/>
          </a:xfrm>
        </p:spPr>
        <p:txBody>
          <a:bodyPr>
            <a:normAutofit fontScale="90000"/>
          </a:bodyPr>
          <a:lstStyle/>
          <a:p>
            <a:r>
              <a:rPr lang="en-US" dirty="0"/>
              <a:t>First STORENGY’s projects in salt caverns along the European Hydrogen Backbone and industrial hubs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6C2437A-6115-2153-F022-8EE1B0AC0E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58"/>
          <a:stretch/>
        </p:blipFill>
        <p:spPr>
          <a:xfrm>
            <a:off x="1069959" y="1971293"/>
            <a:ext cx="4494245" cy="4286249"/>
          </a:xfrm>
          <a:prstGeom prst="rect">
            <a:avLst/>
          </a:prstGeom>
        </p:spPr>
      </p:pic>
      <p:sp>
        <p:nvSpPr>
          <p:cNvPr id="9" name="Espace réservé du texte 31">
            <a:extLst>
              <a:ext uri="{FF2B5EF4-FFF2-40B4-BE49-F238E27FC236}">
                <a16:creationId xmlns:a16="http://schemas.microsoft.com/office/drawing/2014/main" id="{3BE79DCB-54C2-D588-A6E3-BD373E40B52C}"/>
              </a:ext>
            </a:extLst>
          </p:cNvPr>
          <p:cNvSpPr txBox="1">
            <a:spLocks/>
          </p:cNvSpPr>
          <p:nvPr/>
        </p:nvSpPr>
        <p:spPr>
          <a:xfrm>
            <a:off x="920574" y="1540957"/>
            <a:ext cx="4643630" cy="13237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Foreseen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hydrogen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 backbone by 2040</a:t>
            </a:r>
          </a:p>
        </p:txBody>
      </p:sp>
      <p:pic>
        <p:nvPicPr>
          <p:cNvPr id="11" name="Image 2" descr="Une image contenant carte&#10;&#10;Description générée automatiquement">
            <a:extLst>
              <a:ext uri="{FF2B5EF4-FFF2-40B4-BE49-F238E27FC236}">
                <a16:creationId xmlns:a16="http://schemas.microsoft.com/office/drawing/2014/main" id="{E3429E34-47D3-58E0-54E4-1E5E34B0AB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2" b="6853"/>
          <a:stretch/>
        </p:blipFill>
        <p:spPr>
          <a:xfrm>
            <a:off x="7018503" y="1320531"/>
            <a:ext cx="4084205" cy="507096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ZoneTexte 12">
            <a:extLst>
              <a:ext uri="{FF2B5EF4-FFF2-40B4-BE49-F238E27FC236}">
                <a16:creationId xmlns:a16="http://schemas.microsoft.com/office/drawing/2014/main" id="{2CDDDFF4-715F-63F2-EA22-667EB7658CB2}"/>
              </a:ext>
            </a:extLst>
          </p:cNvPr>
          <p:cNvSpPr txBox="1"/>
          <p:nvPr/>
        </p:nvSpPr>
        <p:spPr>
          <a:xfrm>
            <a:off x="6824357" y="1435762"/>
            <a:ext cx="4643629" cy="53553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fr-FR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dirty="0" err="1"/>
              <a:t>Various</a:t>
            </a:r>
            <a:r>
              <a:rPr lang="fr-FR" dirty="0"/>
              <a:t> initiatives </a:t>
            </a:r>
            <a:r>
              <a:rPr lang="fr-FR" dirty="0" err="1"/>
              <a:t>already</a:t>
            </a:r>
            <a:r>
              <a:rPr lang="fr-FR" dirty="0"/>
              <a:t> </a:t>
            </a:r>
            <a:r>
              <a:rPr lang="fr-FR" dirty="0" err="1"/>
              <a:t>launched</a:t>
            </a:r>
            <a:r>
              <a:rPr lang="fr-FR" dirty="0"/>
              <a:t> and in </a:t>
            </a:r>
            <a:r>
              <a:rPr lang="fr-FR" dirty="0" err="1"/>
              <a:t>progress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0759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63BA7E3-F775-229E-337D-DD93AD0F8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Storengy and UHS </a:t>
            </a:r>
            <a:r>
              <a:rPr lang="fr-FR" dirty="0" err="1"/>
              <a:t>related</a:t>
            </a:r>
            <a:r>
              <a:rPr lang="fr-FR" dirty="0"/>
              <a:t> topics …. a long story</a:t>
            </a:r>
          </a:p>
        </p:txBody>
      </p:sp>
      <p:sp>
        <p:nvSpPr>
          <p:cNvPr id="47" name="Flèche : droite 46">
            <a:extLst>
              <a:ext uri="{FF2B5EF4-FFF2-40B4-BE49-F238E27FC236}">
                <a16:creationId xmlns:a16="http://schemas.microsoft.com/office/drawing/2014/main" id="{94BA65E2-9173-756A-2824-B6F9CDFF9F14}"/>
              </a:ext>
            </a:extLst>
          </p:cNvPr>
          <p:cNvSpPr/>
          <p:nvPr/>
        </p:nvSpPr>
        <p:spPr>
          <a:xfrm>
            <a:off x="512474" y="990578"/>
            <a:ext cx="11208470" cy="5704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0350CF56-1162-CAB8-B37D-D73F405B6ACA}"/>
              </a:ext>
            </a:extLst>
          </p:cNvPr>
          <p:cNvSpPr txBox="1"/>
          <p:nvPr/>
        </p:nvSpPr>
        <p:spPr>
          <a:xfrm>
            <a:off x="777496" y="1071749"/>
            <a:ext cx="1249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1950-60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C248D010-0C8F-B9E0-638B-5F913817ECEF}"/>
              </a:ext>
            </a:extLst>
          </p:cNvPr>
          <p:cNvSpPr txBox="1"/>
          <p:nvPr/>
        </p:nvSpPr>
        <p:spPr>
          <a:xfrm>
            <a:off x="3110264" y="1071749"/>
            <a:ext cx="1249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1970-90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FE750D3A-E084-D1A9-DEEC-3725B7113168}"/>
              </a:ext>
            </a:extLst>
          </p:cNvPr>
          <p:cNvSpPr txBox="1"/>
          <p:nvPr/>
        </p:nvSpPr>
        <p:spPr>
          <a:xfrm>
            <a:off x="4735882" y="1099219"/>
            <a:ext cx="735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2000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0386C966-201C-90F3-5A72-7327532B23D1}"/>
              </a:ext>
            </a:extLst>
          </p:cNvPr>
          <p:cNvSpPr txBox="1"/>
          <p:nvPr/>
        </p:nvSpPr>
        <p:spPr>
          <a:xfrm>
            <a:off x="6933933" y="1091138"/>
            <a:ext cx="746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A5D65EEF-CCD1-136E-DB54-5D0CAD5CCC83}"/>
              </a:ext>
            </a:extLst>
          </p:cNvPr>
          <p:cNvSpPr txBox="1"/>
          <p:nvPr/>
        </p:nvSpPr>
        <p:spPr>
          <a:xfrm>
            <a:off x="9929928" y="1099230"/>
            <a:ext cx="79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495BFD54-B9C4-73B9-3A91-64AEABFF2EB5}"/>
              </a:ext>
            </a:extLst>
          </p:cNvPr>
          <p:cNvSpPr txBox="1"/>
          <p:nvPr/>
        </p:nvSpPr>
        <p:spPr>
          <a:xfrm>
            <a:off x="5805785" y="1091138"/>
            <a:ext cx="735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2012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F5B9D53-EE96-1894-CFC5-E35D68556A6C}"/>
              </a:ext>
            </a:extLst>
          </p:cNvPr>
          <p:cNvGrpSpPr/>
          <p:nvPr/>
        </p:nvGrpSpPr>
        <p:grpSpPr>
          <a:xfrm>
            <a:off x="528885" y="3519144"/>
            <a:ext cx="11134230" cy="1423471"/>
            <a:chOff x="528885" y="3519144"/>
            <a:chExt cx="11134230" cy="1423471"/>
          </a:xfrm>
        </p:grpSpPr>
        <p:sp>
          <p:nvSpPr>
            <p:cNvPr id="18" name="Flèche : droite 17">
              <a:extLst>
                <a:ext uri="{FF2B5EF4-FFF2-40B4-BE49-F238E27FC236}">
                  <a16:creationId xmlns:a16="http://schemas.microsoft.com/office/drawing/2014/main" id="{726886D7-9A7C-9B5D-435B-8B71BE6CB81C}"/>
                </a:ext>
              </a:extLst>
            </p:cNvPr>
            <p:cNvSpPr/>
            <p:nvPr/>
          </p:nvSpPr>
          <p:spPr>
            <a:xfrm>
              <a:off x="7295320" y="3519144"/>
              <a:ext cx="4367795" cy="790364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C9BEC026-CA71-5BDA-826D-728D1FF2F6DD}"/>
                </a:ext>
              </a:extLst>
            </p:cNvPr>
            <p:cNvSpPr txBox="1"/>
            <p:nvPr/>
          </p:nvSpPr>
          <p:spPr>
            <a:xfrm>
              <a:off x="5943529" y="3673764"/>
              <a:ext cx="15189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i="1" dirty="0"/>
                <a:t>Position </a:t>
              </a:r>
              <a:r>
                <a:rPr lang="fr-FR" sz="1200" i="1" dirty="0" err="1"/>
                <a:t>paper</a:t>
              </a:r>
              <a:r>
                <a:rPr lang="fr-FR" sz="1200" i="1" dirty="0"/>
                <a:t> </a:t>
              </a:r>
              <a:r>
                <a:rPr lang="fr-FR" sz="1200" i="1" dirty="0" err="1"/>
                <a:t>Marcogaz</a:t>
              </a:r>
              <a:r>
                <a:rPr lang="fr-FR" sz="1200" i="1" dirty="0"/>
                <a:t> (2016)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D5306A27-BB2E-908D-E651-F19C8C92A09B}"/>
                </a:ext>
              </a:extLst>
            </p:cNvPr>
            <p:cNvSpPr txBox="1"/>
            <p:nvPr/>
          </p:nvSpPr>
          <p:spPr>
            <a:xfrm>
              <a:off x="7629625" y="3769531"/>
              <a:ext cx="37749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err="1"/>
                <a:t>Internal</a:t>
              </a:r>
              <a:r>
                <a:rPr lang="fr-FR" sz="1200" b="1" dirty="0"/>
                <a:t> program on H2 &amp; </a:t>
              </a:r>
              <a:r>
                <a:rPr lang="fr-FR" sz="1200" b="1" dirty="0" err="1"/>
                <a:t>biomethane</a:t>
              </a:r>
              <a:r>
                <a:rPr lang="fr-FR" sz="1200" b="1" dirty="0"/>
                <a:t> in UGS</a:t>
              </a:r>
            </a:p>
          </p:txBody>
        </p:sp>
        <p:sp>
          <p:nvSpPr>
            <p:cNvPr id="21" name="Flèche : droite 20">
              <a:extLst>
                <a:ext uri="{FF2B5EF4-FFF2-40B4-BE49-F238E27FC236}">
                  <a16:creationId xmlns:a16="http://schemas.microsoft.com/office/drawing/2014/main" id="{1C77377F-80D0-2F2B-631C-1E6C6A91334F}"/>
                </a:ext>
              </a:extLst>
            </p:cNvPr>
            <p:cNvSpPr/>
            <p:nvPr/>
          </p:nvSpPr>
          <p:spPr>
            <a:xfrm>
              <a:off x="8196742" y="4150545"/>
              <a:ext cx="3466372" cy="792070"/>
            </a:xfrm>
            <a:prstGeom prst="rightArrow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9818FFA4-2EA0-A158-D227-903E9C9F50D2}"/>
                </a:ext>
              </a:extLst>
            </p:cNvPr>
            <p:cNvSpPr txBox="1"/>
            <p:nvPr/>
          </p:nvSpPr>
          <p:spPr>
            <a:xfrm>
              <a:off x="8459116" y="4404195"/>
              <a:ext cx="25820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+ </a:t>
              </a:r>
              <a:r>
                <a:rPr lang="fr-FR" sz="1200" b="1" dirty="0" err="1"/>
                <a:t>specific</a:t>
              </a:r>
              <a:r>
                <a:rPr lang="fr-FR" sz="1200" b="1" dirty="0"/>
                <a:t> </a:t>
              </a:r>
              <a:r>
                <a:rPr lang="fr-FR" sz="1200" b="1" dirty="0" err="1"/>
                <a:t>studies</a:t>
              </a:r>
              <a:r>
                <a:rPr lang="fr-FR" sz="1200" b="1" dirty="0"/>
                <a:t> on H2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7E7D663-5C1F-AE1A-E793-FD4ED35537BD}"/>
                </a:ext>
              </a:extLst>
            </p:cNvPr>
            <p:cNvSpPr/>
            <p:nvPr/>
          </p:nvSpPr>
          <p:spPr>
            <a:xfrm>
              <a:off x="6677798" y="4350254"/>
              <a:ext cx="1518944" cy="396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A5D5E2B9-9799-2A44-4064-9006730E3BF0}"/>
                </a:ext>
              </a:extLst>
            </p:cNvPr>
            <p:cNvSpPr txBox="1"/>
            <p:nvPr/>
          </p:nvSpPr>
          <p:spPr>
            <a:xfrm>
              <a:off x="6511393" y="4404195"/>
              <a:ext cx="18353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err="1"/>
                <a:t>Third</a:t>
              </a:r>
              <a:r>
                <a:rPr lang="fr-FR" sz="1200" b="1" dirty="0"/>
                <a:t> party services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D6E9C63F-CAEC-046D-1B94-3BD9CA733EE3}"/>
                </a:ext>
              </a:extLst>
            </p:cNvPr>
            <p:cNvSpPr txBox="1"/>
            <p:nvPr/>
          </p:nvSpPr>
          <p:spPr>
            <a:xfrm>
              <a:off x="528885" y="3989067"/>
              <a:ext cx="8917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i="1" dirty="0"/>
                <a:t>All UGS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B3E0CFB9-7673-D677-ACB7-5755000F942D}"/>
              </a:ext>
            </a:extLst>
          </p:cNvPr>
          <p:cNvGrpSpPr/>
          <p:nvPr/>
        </p:nvGrpSpPr>
        <p:grpSpPr>
          <a:xfrm>
            <a:off x="449660" y="4875042"/>
            <a:ext cx="10983096" cy="1462290"/>
            <a:chOff x="449660" y="4875042"/>
            <a:chExt cx="10983096" cy="1462290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3A2CCD61-6F46-7126-058E-96FE71185697}"/>
                </a:ext>
              </a:extLst>
            </p:cNvPr>
            <p:cNvSpPr txBox="1"/>
            <p:nvPr/>
          </p:nvSpPr>
          <p:spPr>
            <a:xfrm>
              <a:off x="449660" y="5112995"/>
              <a:ext cx="1207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i="1" dirty="0"/>
                <a:t>Salt </a:t>
              </a:r>
              <a:r>
                <a:rPr lang="fr-FR" b="1" i="1" dirty="0" err="1"/>
                <a:t>caverns</a:t>
              </a:r>
              <a:r>
                <a:rPr lang="fr-FR" b="1" i="1" dirty="0"/>
                <a:t> UGS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DCA5167D-669E-EF6F-19C6-6EA9CC9A5FFB}"/>
                </a:ext>
              </a:extLst>
            </p:cNvPr>
            <p:cNvSpPr txBox="1"/>
            <p:nvPr/>
          </p:nvSpPr>
          <p:spPr>
            <a:xfrm>
              <a:off x="6835765" y="4989885"/>
              <a:ext cx="210288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err="1"/>
                <a:t>Several</a:t>
              </a:r>
              <a:r>
                <a:rPr lang="fr-FR" sz="1400" dirty="0"/>
                <a:t> </a:t>
              </a:r>
              <a:r>
                <a:rPr lang="fr-FR" sz="1400" dirty="0" err="1"/>
                <a:t>studies</a:t>
              </a:r>
              <a:endParaRPr lang="fr-FR" sz="1400" dirty="0"/>
            </a:p>
            <a:p>
              <a:pPr algn="ctr"/>
              <a:r>
                <a:rPr lang="fr-FR" sz="1400" dirty="0"/>
                <a:t>STOPIL-H2 (FR-2018)</a:t>
              </a:r>
            </a:p>
            <a:p>
              <a:pPr algn="ctr"/>
              <a:r>
                <a:rPr lang="fr-FR" sz="1400" dirty="0"/>
                <a:t>Centurion (UK-2018)</a:t>
              </a:r>
            </a:p>
            <a:p>
              <a:pPr algn="ctr"/>
              <a:r>
                <a:rPr lang="fr-FR" sz="1400" dirty="0" err="1"/>
                <a:t>HySecure</a:t>
              </a:r>
              <a:r>
                <a:rPr lang="fr-FR" sz="1400" dirty="0"/>
                <a:t> (UK-2019)</a:t>
              </a:r>
            </a:p>
            <a:p>
              <a:pPr algn="ctr"/>
              <a:endParaRPr lang="fr-FR" sz="1400" dirty="0"/>
            </a:p>
          </p:txBody>
        </p:sp>
        <p:pic>
          <p:nvPicPr>
            <p:cNvPr id="42" name="Image 41">
              <a:extLst>
                <a:ext uri="{FF2B5EF4-FFF2-40B4-BE49-F238E27FC236}">
                  <a16:creationId xmlns:a16="http://schemas.microsoft.com/office/drawing/2014/main" id="{68AC150F-CBCE-D22E-7E92-D9201831A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37327" y="4875042"/>
              <a:ext cx="1831872" cy="507633"/>
            </a:xfrm>
            <a:prstGeom prst="rect">
              <a:avLst/>
            </a:prstGeom>
          </p:spPr>
        </p:pic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5CAC7850-93F4-C4D0-965C-3612B7F5DCD1}"/>
                </a:ext>
              </a:extLst>
            </p:cNvPr>
            <p:cNvSpPr txBox="1"/>
            <p:nvPr/>
          </p:nvSpPr>
          <p:spPr>
            <a:xfrm>
              <a:off x="9073769" y="5290981"/>
              <a:ext cx="23589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Fast </a:t>
              </a:r>
              <a:r>
                <a:rPr lang="fr-FR" sz="1400" dirty="0" err="1"/>
                <a:t>cycling</a:t>
              </a:r>
              <a:r>
                <a:rPr lang="fr-FR" sz="1400" dirty="0"/>
                <a:t> in 2023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88176528-9050-4765-5649-8605E66C75FC}"/>
                </a:ext>
              </a:extLst>
            </p:cNvPr>
            <p:cNvSpPr txBox="1"/>
            <p:nvPr/>
          </p:nvSpPr>
          <p:spPr>
            <a:xfrm>
              <a:off x="9006656" y="5598668"/>
              <a:ext cx="235898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err="1"/>
                <a:t>SaltHy</a:t>
              </a:r>
              <a:r>
                <a:rPr lang="fr-FR" sz="1400" dirty="0"/>
                <a:t> (DE))</a:t>
              </a:r>
            </a:p>
            <a:p>
              <a:pPr algn="ctr"/>
              <a:r>
                <a:rPr lang="fr-FR" sz="1400" dirty="0" err="1"/>
                <a:t>Hygreen</a:t>
              </a:r>
              <a:r>
                <a:rPr lang="fr-FR" sz="1400" dirty="0"/>
                <a:t>, </a:t>
              </a:r>
              <a:r>
                <a:rPr lang="fr-FR" sz="1400" dirty="0" err="1"/>
                <a:t>STOGRHyn</a:t>
              </a:r>
              <a:r>
                <a:rPr lang="fr-FR" sz="1400" dirty="0"/>
                <a:t> (FR)</a:t>
              </a:r>
            </a:p>
            <a:p>
              <a:pPr algn="ctr"/>
              <a:r>
                <a:rPr lang="fr-FR" sz="1400" dirty="0"/>
                <a:t>HySecure2 (UK)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3D3A15CC-48BF-CB36-F944-F24C562A9031}"/>
              </a:ext>
            </a:extLst>
          </p:cNvPr>
          <p:cNvGrpSpPr/>
          <p:nvPr/>
        </p:nvGrpSpPr>
        <p:grpSpPr>
          <a:xfrm>
            <a:off x="279633" y="1439035"/>
            <a:ext cx="10065762" cy="2178342"/>
            <a:chOff x="279633" y="1439035"/>
            <a:chExt cx="10065762" cy="2178342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438239FA-0D69-CED3-518C-4CE67AF28264}"/>
                </a:ext>
              </a:extLst>
            </p:cNvPr>
            <p:cNvSpPr txBox="1"/>
            <p:nvPr/>
          </p:nvSpPr>
          <p:spPr>
            <a:xfrm>
              <a:off x="279633" y="1581042"/>
              <a:ext cx="11171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i="1" dirty="0" err="1"/>
                <a:t>Porous</a:t>
              </a:r>
              <a:r>
                <a:rPr lang="fr-FR" b="1" i="1" dirty="0"/>
                <a:t> UGS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C9B229D5-A3B3-4B25-BB04-0FC74C4092ED}"/>
                </a:ext>
              </a:extLst>
            </p:cNvPr>
            <p:cNvSpPr txBox="1"/>
            <p:nvPr/>
          </p:nvSpPr>
          <p:spPr>
            <a:xfrm>
              <a:off x="1155034" y="1560861"/>
              <a:ext cx="1592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Town </a:t>
              </a:r>
              <a:r>
                <a:rPr lang="fr-FR" sz="1400" dirty="0" err="1"/>
                <a:t>gas</a:t>
              </a:r>
              <a:r>
                <a:rPr lang="fr-FR" sz="1400" dirty="0"/>
                <a:t> </a:t>
              </a:r>
              <a:r>
                <a:rPr lang="fr-FR" sz="1400" dirty="0" err="1"/>
                <a:t>storage</a:t>
              </a:r>
              <a:r>
                <a:rPr lang="fr-FR" sz="1400" dirty="0"/>
                <a:t> at the Beynes site (40-50% H2)</a:t>
              </a:r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D9C1ED19-7E5B-3181-C499-9D263E1CF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1492" y="2462550"/>
              <a:ext cx="2213420" cy="1154827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CBAED73C-0D39-E28E-A9BE-978D6C86F049}"/>
                </a:ext>
              </a:extLst>
            </p:cNvPr>
            <p:cNvSpPr txBox="1"/>
            <p:nvPr/>
          </p:nvSpPr>
          <p:spPr>
            <a:xfrm>
              <a:off x="2955212" y="1439035"/>
              <a:ext cx="24117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err="1"/>
                <a:t>Several</a:t>
              </a:r>
              <a:r>
                <a:rPr lang="fr-FR" sz="1400" dirty="0"/>
                <a:t> H-</a:t>
              </a:r>
              <a:r>
                <a:rPr lang="fr-FR" sz="1400" dirty="0" err="1"/>
                <a:t>gas</a:t>
              </a:r>
              <a:r>
                <a:rPr lang="fr-FR" sz="1400" dirty="0"/>
                <a:t> – L-</a:t>
              </a:r>
              <a:r>
                <a:rPr lang="fr-FR" sz="1400" dirty="0" err="1"/>
                <a:t>gas</a:t>
              </a:r>
              <a:r>
                <a:rPr lang="fr-FR" sz="1400" dirty="0"/>
                <a:t> UGS conversions + </a:t>
              </a:r>
              <a:r>
                <a:rPr lang="fr-FR" sz="1400" dirty="0" err="1"/>
                <a:t>cushion</a:t>
              </a:r>
              <a:r>
                <a:rPr lang="fr-FR" sz="1400" dirty="0"/>
                <a:t> </a:t>
              </a:r>
              <a:r>
                <a:rPr lang="fr-FR" sz="1400" dirty="0" err="1"/>
                <a:t>gas</a:t>
              </a:r>
              <a:r>
                <a:rPr lang="fr-FR" sz="1400" dirty="0"/>
                <a:t> replacement </a:t>
              </a:r>
              <a:r>
                <a:rPr lang="fr-FR" sz="1400" dirty="0" err="1"/>
                <a:t>with</a:t>
              </a:r>
              <a:r>
                <a:rPr lang="fr-FR" sz="1400" dirty="0"/>
                <a:t> inter </a:t>
              </a:r>
              <a:r>
                <a:rPr lang="fr-FR" sz="1400" dirty="0" err="1"/>
                <a:t>gas</a:t>
              </a:r>
              <a:r>
                <a:rPr lang="fr-FR" sz="1400" dirty="0"/>
                <a:t> =&gt; </a:t>
              </a:r>
              <a:r>
                <a:rPr lang="fr-FR" sz="1400" dirty="0" err="1"/>
                <a:t>mixing</a:t>
              </a:r>
              <a:r>
                <a:rPr lang="fr-FR" sz="1400" dirty="0"/>
                <a:t> </a:t>
              </a:r>
              <a:r>
                <a:rPr lang="fr-FR" sz="1400" dirty="0" err="1"/>
                <a:t>processes</a:t>
              </a:r>
              <a:endParaRPr lang="fr-FR" sz="1400" dirty="0"/>
            </a:p>
          </p:txBody>
        </p:sp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629E949D-432E-1A05-B2D9-228450FEDA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9744" y="2468801"/>
              <a:ext cx="1839986" cy="1127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1966C384-AB74-16C4-3CA4-3EFC5F987C0D}"/>
                </a:ext>
              </a:extLst>
            </p:cNvPr>
            <p:cNvSpPr txBox="1"/>
            <p:nvPr/>
          </p:nvSpPr>
          <p:spPr>
            <a:xfrm>
              <a:off x="5677457" y="1553178"/>
              <a:ext cx="211334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err="1"/>
                <a:t>Bacteria</a:t>
              </a:r>
              <a:r>
                <a:rPr lang="fr-FR" sz="1400" dirty="0"/>
                <a:t> </a:t>
              </a:r>
              <a:r>
                <a:rPr lang="fr-FR" sz="1400" dirty="0" err="1"/>
                <a:t>bioattenuation</a:t>
              </a:r>
              <a:r>
                <a:rPr lang="fr-FR" sz="1400" dirty="0"/>
                <a:t> </a:t>
              </a:r>
              <a:r>
                <a:rPr lang="fr-FR" sz="1400" dirty="0" err="1"/>
                <a:t>processes</a:t>
              </a:r>
              <a:r>
                <a:rPr lang="fr-FR" sz="1400" dirty="0"/>
                <a:t> &amp; sampling &amp; </a:t>
              </a:r>
              <a:r>
                <a:rPr lang="fr-FR" sz="1400" dirty="0" err="1"/>
                <a:t>testing</a:t>
              </a:r>
              <a:r>
                <a:rPr lang="fr-FR" sz="1400" dirty="0"/>
                <a:t> &amp; </a:t>
              </a:r>
              <a:r>
                <a:rPr lang="fr-FR" sz="1400" dirty="0" err="1"/>
                <a:t>modelling</a:t>
              </a:r>
              <a:endParaRPr lang="fr-FR" sz="1400" dirty="0"/>
            </a:p>
          </p:txBody>
        </p:sp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id="{CB046D32-9B04-6CBB-BDD7-6079AB46DD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9217" y="2452761"/>
              <a:ext cx="2016178" cy="1158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0E97E07C-AEC9-3AFE-512F-BC0FDC6BEEC3}"/>
                </a:ext>
              </a:extLst>
            </p:cNvPr>
            <p:cNvSpPr txBox="1"/>
            <p:nvPr/>
          </p:nvSpPr>
          <p:spPr>
            <a:xfrm>
              <a:off x="8276599" y="1484956"/>
              <a:ext cx="20161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err="1"/>
                <a:t>Dedicated</a:t>
              </a:r>
              <a:r>
                <a:rPr lang="fr-FR" sz="1400" dirty="0"/>
                <a:t> </a:t>
              </a:r>
              <a:r>
                <a:rPr lang="fr-FR" sz="1400" dirty="0" err="1"/>
                <a:t>experimental</a:t>
              </a:r>
              <a:r>
                <a:rPr lang="fr-FR" sz="1400" dirty="0"/>
                <a:t> </a:t>
              </a:r>
              <a:r>
                <a:rPr lang="fr-FR" sz="1400" dirty="0" err="1"/>
                <a:t>device</a:t>
              </a:r>
              <a:r>
                <a:rPr lang="fr-FR" sz="1400" dirty="0"/>
                <a:t> for </a:t>
              </a:r>
              <a:r>
                <a:rPr lang="fr-FR" sz="1400" dirty="0" err="1"/>
                <a:t>lab</a:t>
              </a:r>
              <a:r>
                <a:rPr lang="fr-FR" sz="1400" dirty="0"/>
                <a:t> </a:t>
              </a:r>
              <a:r>
                <a:rPr lang="fr-FR" sz="1400" dirty="0" err="1"/>
                <a:t>assessment</a:t>
              </a:r>
              <a:r>
                <a:rPr lang="fr-FR" sz="1400" dirty="0"/>
                <a:t> of new </a:t>
              </a:r>
              <a:r>
                <a:rPr lang="fr-FR" sz="1400" dirty="0" err="1"/>
                <a:t>gases</a:t>
              </a:r>
              <a:r>
                <a:rPr lang="fr-FR" sz="1400" dirty="0"/>
                <a:t> =&gt; RINGS</a:t>
              </a:r>
            </a:p>
          </p:txBody>
        </p:sp>
        <p:pic>
          <p:nvPicPr>
            <p:cNvPr id="59" name="Picture 2">
              <a:extLst>
                <a:ext uri="{FF2B5EF4-FFF2-40B4-BE49-F238E27FC236}">
                  <a16:creationId xmlns:a16="http://schemas.microsoft.com/office/drawing/2014/main" id="{20F6261B-5C9D-1B3A-19DD-D33AB9EF9F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7457" y="2462550"/>
              <a:ext cx="1727617" cy="1127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50">
              <a:extLst>
                <a:ext uri="{FF2B5EF4-FFF2-40B4-BE49-F238E27FC236}">
                  <a16:creationId xmlns:a16="http://schemas.microsoft.com/office/drawing/2014/main" id="{A00D0401-EB4D-755D-B46D-26AF8CE4B7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7606" y="2476036"/>
              <a:ext cx="325900" cy="1121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24332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580E02F-36CC-D9E9-3D9F-518E09C50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Example : RINGS : </a:t>
            </a:r>
            <a:r>
              <a:rPr lang="en-US" sz="2400" dirty="0"/>
              <a:t>Research on the Injection of New Gases into Storages</a:t>
            </a:r>
            <a:endParaRPr lang="fr-FR" sz="2400" dirty="0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5F69E21-3E2A-1FA8-6DED-AFE1BD71D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61" y="1071643"/>
            <a:ext cx="10515600" cy="543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A collaborative </a:t>
            </a:r>
            <a:r>
              <a:rPr lang="fr-FR" sz="2000" dirty="0" err="1"/>
              <a:t>work</a:t>
            </a:r>
            <a:endParaRPr lang="fr-FR" sz="2000" dirty="0"/>
          </a:p>
        </p:txBody>
      </p:sp>
      <p:pic>
        <p:nvPicPr>
          <p:cNvPr id="5" name="Google Shape;292;p31" descr="Résultat de recherche d'images pour &quot;terega&quot;">
            <a:extLst>
              <a:ext uri="{FF2B5EF4-FFF2-40B4-BE49-F238E27FC236}">
                <a16:creationId xmlns:a16="http://schemas.microsoft.com/office/drawing/2014/main" id="{44307661-F00F-ED44-1193-4EAE2AB227CD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216"/>
          <a:stretch/>
        </p:blipFill>
        <p:spPr>
          <a:xfrm>
            <a:off x="6856461" y="1752664"/>
            <a:ext cx="2236229" cy="455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93;p31">
            <a:extLst>
              <a:ext uri="{FF2B5EF4-FFF2-40B4-BE49-F238E27FC236}">
                <a16:creationId xmlns:a16="http://schemas.microsoft.com/office/drawing/2014/main" id="{329FA0FF-27C0-3BFE-91A0-B81095A289AB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46" y="1752664"/>
            <a:ext cx="1550182" cy="57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6FBDCCF-220B-8D70-804D-2FA4F4BDE2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5864" y="1636203"/>
            <a:ext cx="2689440" cy="630922"/>
          </a:xfrm>
          <a:prstGeom prst="rect">
            <a:avLst/>
          </a:prstGeom>
        </p:spPr>
      </p:pic>
      <p:pic>
        <p:nvPicPr>
          <p:cNvPr id="8" name="Google Shape;291;p31" descr="/Users/scraveir/Documents/Fichiers/Travaux en cours/logo UPPA/groupe de travail 2014/logo définitif 1/logos génériques/png/logo générique transparent/logo-couleur-horizontal-transparent.png">
            <a:extLst>
              <a:ext uri="{FF2B5EF4-FFF2-40B4-BE49-F238E27FC236}">
                <a16:creationId xmlns:a16="http://schemas.microsoft.com/office/drawing/2014/main" id="{BABEBCCE-BFFD-B257-3E25-29D3253761FC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818" y="1680450"/>
            <a:ext cx="1439630" cy="59955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373;p33">
            <a:extLst>
              <a:ext uri="{FF2B5EF4-FFF2-40B4-BE49-F238E27FC236}">
                <a16:creationId xmlns:a16="http://schemas.microsoft.com/office/drawing/2014/main" id="{F21CEFC8-6CAA-F700-4205-86A4280789BB}"/>
              </a:ext>
            </a:extLst>
          </p:cNvPr>
          <p:cNvSpPr txBox="1"/>
          <p:nvPr/>
        </p:nvSpPr>
        <p:spPr>
          <a:xfrm>
            <a:off x="9402747" y="2219188"/>
            <a:ext cx="2589678" cy="833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latin typeface="+mj-lt"/>
                <a:ea typeface="Century Gothic"/>
                <a:cs typeface="Century Gothic"/>
                <a:sym typeface="Century Gothic"/>
              </a:rPr>
              <a:t>as </a:t>
            </a:r>
            <a:r>
              <a:rPr lang="fr-FR" sz="1400" dirty="0" err="1">
                <a:latin typeface="+mj-lt"/>
                <a:ea typeface="Century Gothic"/>
                <a:cs typeface="Century Gothic"/>
                <a:sym typeface="Century Gothic"/>
              </a:rPr>
              <a:t>advisory</a:t>
            </a:r>
            <a:r>
              <a:rPr lang="fr-FR" sz="1400" dirty="0">
                <a:latin typeface="+mj-lt"/>
                <a:ea typeface="Century Gothic"/>
                <a:cs typeface="Century Gothic"/>
                <a:sym typeface="Century Gothic"/>
              </a:rPr>
              <a:t> </a:t>
            </a:r>
            <a:r>
              <a:rPr lang="fr-FR" sz="1400" dirty="0" err="1">
                <a:latin typeface="+mj-lt"/>
                <a:ea typeface="Century Gothic"/>
                <a:cs typeface="Century Gothic"/>
                <a:sym typeface="Century Gothic"/>
              </a:rPr>
              <a:t>board</a:t>
            </a:r>
            <a:r>
              <a:rPr lang="fr-FR" sz="1400" dirty="0">
                <a:latin typeface="+mj-lt"/>
                <a:ea typeface="Century Gothic"/>
                <a:cs typeface="Century Gothic"/>
                <a:sym typeface="Century Gothic"/>
              </a:rPr>
              <a:t> </a:t>
            </a:r>
            <a:r>
              <a:rPr lang="fr-FR" sz="1400" dirty="0" err="1">
                <a:latin typeface="+mj-lt"/>
                <a:ea typeface="Century Gothic"/>
                <a:cs typeface="Century Gothic"/>
                <a:sym typeface="Century Gothic"/>
              </a:rPr>
              <a:t>members</a:t>
            </a:r>
            <a:endParaRPr sz="1400" dirty="0">
              <a:latin typeface="+mj-lt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D4F1EFE-6C3E-3E3D-E52B-69BEE3E20FF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3602" y="1620817"/>
            <a:ext cx="963324" cy="65021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D5786B0-EA18-E5F9-C37F-770AD7E7632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5038" y="1527482"/>
            <a:ext cx="774942" cy="774942"/>
          </a:xfrm>
          <a:prstGeom prst="rect">
            <a:avLst/>
          </a:prstGeom>
        </p:spPr>
      </p:pic>
      <p:sp>
        <p:nvSpPr>
          <p:cNvPr id="12" name="Google Shape;373;p33">
            <a:extLst>
              <a:ext uri="{FF2B5EF4-FFF2-40B4-BE49-F238E27FC236}">
                <a16:creationId xmlns:a16="http://schemas.microsoft.com/office/drawing/2014/main" id="{A5064CF7-ED82-32F4-EC83-E9C4A067E8D8}"/>
              </a:ext>
            </a:extLst>
          </p:cNvPr>
          <p:cNvSpPr txBox="1"/>
          <p:nvPr/>
        </p:nvSpPr>
        <p:spPr>
          <a:xfrm>
            <a:off x="8892670" y="1752664"/>
            <a:ext cx="905677" cy="833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latin typeface="+mj-lt"/>
                <a:ea typeface="Century Gothic"/>
                <a:cs typeface="Century Gothic"/>
                <a:sym typeface="Century Gothic"/>
              </a:rPr>
              <a:t>+</a:t>
            </a:r>
            <a:endParaRPr sz="1400" dirty="0">
              <a:latin typeface="+mj-lt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386;p34">
            <a:extLst>
              <a:ext uri="{FF2B5EF4-FFF2-40B4-BE49-F238E27FC236}">
                <a16:creationId xmlns:a16="http://schemas.microsoft.com/office/drawing/2014/main" id="{52A34F5F-F6A1-94D1-6204-8F0F98AE28A8}"/>
              </a:ext>
            </a:extLst>
          </p:cNvPr>
          <p:cNvSpPr/>
          <p:nvPr/>
        </p:nvSpPr>
        <p:spPr>
          <a:xfrm>
            <a:off x="5681942" y="2633445"/>
            <a:ext cx="3614494" cy="501750"/>
          </a:xfrm>
          <a:prstGeom prst="chevron">
            <a:avLst>
              <a:gd name="adj" fmla="val 50000"/>
            </a:avLst>
          </a:prstGeom>
          <a:solidFill>
            <a:srgbClr val="0E94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389;p34">
            <a:extLst>
              <a:ext uri="{FF2B5EF4-FFF2-40B4-BE49-F238E27FC236}">
                <a16:creationId xmlns:a16="http://schemas.microsoft.com/office/drawing/2014/main" id="{14A61684-38D5-6B62-6ADF-200D2C535A45}"/>
              </a:ext>
            </a:extLst>
          </p:cNvPr>
          <p:cNvSpPr/>
          <p:nvPr/>
        </p:nvSpPr>
        <p:spPr>
          <a:xfrm>
            <a:off x="512561" y="2633606"/>
            <a:ext cx="2736329" cy="501750"/>
          </a:xfrm>
          <a:prstGeom prst="homePlate">
            <a:avLst>
              <a:gd name="adj" fmla="val 50000"/>
            </a:avLst>
          </a:prstGeom>
          <a:solidFill>
            <a:srgbClr val="085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392;p34">
            <a:extLst>
              <a:ext uri="{FF2B5EF4-FFF2-40B4-BE49-F238E27FC236}">
                <a16:creationId xmlns:a16="http://schemas.microsoft.com/office/drawing/2014/main" id="{37F0EBB1-B4F4-DF2A-FF8B-CB93628361FC}"/>
              </a:ext>
            </a:extLst>
          </p:cNvPr>
          <p:cNvSpPr/>
          <p:nvPr/>
        </p:nvSpPr>
        <p:spPr>
          <a:xfrm>
            <a:off x="2993829" y="2633445"/>
            <a:ext cx="3305700" cy="501750"/>
          </a:xfrm>
          <a:prstGeom prst="chevron">
            <a:avLst>
              <a:gd name="adj" fmla="val 50000"/>
            </a:avLst>
          </a:prstGeom>
          <a:solidFill>
            <a:srgbClr val="0B77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aseline="-25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CE5537C-5997-1B7E-6E7C-40BB8E1C270D}"/>
              </a:ext>
            </a:extLst>
          </p:cNvPr>
          <p:cNvSpPr txBox="1"/>
          <p:nvPr/>
        </p:nvSpPr>
        <p:spPr>
          <a:xfrm>
            <a:off x="722691" y="2751647"/>
            <a:ext cx="6987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2017</a:t>
            </a: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C41C8E9-6071-FC4A-7AE6-7B56E70537DB}"/>
              </a:ext>
            </a:extLst>
          </p:cNvPr>
          <p:cNvSpPr txBox="1"/>
          <p:nvPr/>
        </p:nvSpPr>
        <p:spPr>
          <a:xfrm>
            <a:off x="2419475" y="2728928"/>
            <a:ext cx="6987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2018</a:t>
            </a:r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A26301E-2DAB-F6E6-3C1C-3864D95B7C97}"/>
              </a:ext>
            </a:extLst>
          </p:cNvPr>
          <p:cNvSpPr txBox="1"/>
          <p:nvPr/>
        </p:nvSpPr>
        <p:spPr>
          <a:xfrm>
            <a:off x="4346657" y="2728928"/>
            <a:ext cx="6987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2019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80D04A0-EEE2-AA2A-641A-AD5DE913CD7B}"/>
              </a:ext>
            </a:extLst>
          </p:cNvPr>
          <p:cNvSpPr txBox="1"/>
          <p:nvPr/>
        </p:nvSpPr>
        <p:spPr>
          <a:xfrm>
            <a:off x="6268433" y="2728927"/>
            <a:ext cx="6987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2020</a:t>
            </a:r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27A5D86-9095-5148-34BF-9CA7B219E8A4}"/>
              </a:ext>
            </a:extLst>
          </p:cNvPr>
          <p:cNvSpPr txBox="1"/>
          <p:nvPr/>
        </p:nvSpPr>
        <p:spPr>
          <a:xfrm>
            <a:off x="8186311" y="2709131"/>
            <a:ext cx="6987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2021</a:t>
            </a:r>
            <a:endParaRPr lang="fr-FR" dirty="0"/>
          </a:p>
        </p:txBody>
      </p:sp>
      <p:sp>
        <p:nvSpPr>
          <p:cNvPr id="21" name="Google Shape;386;p34">
            <a:extLst>
              <a:ext uri="{FF2B5EF4-FFF2-40B4-BE49-F238E27FC236}">
                <a16:creationId xmlns:a16="http://schemas.microsoft.com/office/drawing/2014/main" id="{78DD75C4-8518-F6E6-BD30-5E6CDB4EB21F}"/>
              </a:ext>
            </a:extLst>
          </p:cNvPr>
          <p:cNvSpPr/>
          <p:nvPr/>
        </p:nvSpPr>
        <p:spPr>
          <a:xfrm>
            <a:off x="9037268" y="2631940"/>
            <a:ext cx="2736330" cy="503416"/>
          </a:xfrm>
          <a:prstGeom prst="chevron">
            <a:avLst>
              <a:gd name="adj" fmla="val 50000"/>
            </a:avLst>
          </a:prstGeom>
          <a:solidFill>
            <a:srgbClr val="12C4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091CC8E-A61E-217A-C4D6-0A211E1CD37B}"/>
              </a:ext>
            </a:extLst>
          </p:cNvPr>
          <p:cNvSpPr txBox="1"/>
          <p:nvPr/>
        </p:nvSpPr>
        <p:spPr>
          <a:xfrm>
            <a:off x="10231312" y="2727833"/>
            <a:ext cx="6987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2022</a:t>
            </a:r>
            <a:endParaRPr lang="fr-FR" dirty="0"/>
          </a:p>
        </p:txBody>
      </p:sp>
      <p:sp>
        <p:nvSpPr>
          <p:cNvPr id="23" name="Google Shape;373;p33">
            <a:extLst>
              <a:ext uri="{FF2B5EF4-FFF2-40B4-BE49-F238E27FC236}">
                <a16:creationId xmlns:a16="http://schemas.microsoft.com/office/drawing/2014/main" id="{4BE857B3-CC5A-D586-F391-5A625D8808B5}"/>
              </a:ext>
            </a:extLst>
          </p:cNvPr>
          <p:cNvSpPr txBox="1"/>
          <p:nvPr/>
        </p:nvSpPr>
        <p:spPr>
          <a:xfrm>
            <a:off x="370837" y="3263240"/>
            <a:ext cx="1661575" cy="91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fr-FR" sz="1200" b="1" dirty="0">
                <a:latin typeface="+mj-lt"/>
                <a:ea typeface="Century Gothic"/>
                <a:cs typeface="Century Gothic"/>
                <a:sym typeface="Century Gothic"/>
              </a:rPr>
              <a:t>Start of the </a:t>
            </a:r>
            <a:r>
              <a:rPr lang="fr-FR" sz="1200" b="1" dirty="0" err="1">
                <a:latin typeface="+mj-lt"/>
                <a:ea typeface="Century Gothic"/>
                <a:cs typeface="Century Gothic"/>
                <a:sym typeface="Century Gothic"/>
              </a:rPr>
              <a:t>project</a:t>
            </a:r>
            <a:r>
              <a:rPr lang="fr-FR" sz="1200" b="1" dirty="0">
                <a:latin typeface="+mj-lt"/>
                <a:ea typeface="Century Gothic"/>
                <a:cs typeface="Century Gothic"/>
                <a:sym typeface="Century Gothic"/>
              </a:rPr>
              <a:t> RINGS-I</a:t>
            </a:r>
            <a:r>
              <a:rPr lang="fr-FR" sz="1200" dirty="0">
                <a:latin typeface="+mj-lt"/>
                <a:ea typeface="Century Gothic"/>
                <a:cs typeface="Century Gothic"/>
                <a:sym typeface="Century Gothic"/>
              </a:rPr>
              <a:t>, </a:t>
            </a:r>
            <a:r>
              <a:rPr lang="fr-FR" sz="1200" dirty="0" err="1">
                <a:latin typeface="+mj-lt"/>
                <a:ea typeface="Century Gothic"/>
                <a:cs typeface="Century Gothic"/>
                <a:sym typeface="Century Gothic"/>
              </a:rPr>
              <a:t>involving</a:t>
            </a:r>
            <a:r>
              <a:rPr lang="fr-FR" sz="1200" dirty="0">
                <a:latin typeface="+mj-lt"/>
                <a:ea typeface="Century Gothic"/>
                <a:cs typeface="Century Gothic"/>
                <a:sym typeface="Century Gothic"/>
              </a:rPr>
              <a:t> 5 </a:t>
            </a:r>
            <a:r>
              <a:rPr lang="fr-FR" sz="1200" dirty="0" err="1">
                <a:latin typeface="+mj-lt"/>
                <a:ea typeface="Century Gothic"/>
                <a:cs typeface="Century Gothic"/>
                <a:sym typeface="Century Gothic"/>
              </a:rPr>
              <a:t>laboratories</a:t>
            </a:r>
            <a:r>
              <a:rPr lang="fr-FR" sz="1200" dirty="0">
                <a:latin typeface="+mj-lt"/>
                <a:ea typeface="Century Gothic"/>
                <a:cs typeface="Century Gothic"/>
                <a:sym typeface="Century Gothic"/>
              </a:rPr>
              <a:t> of UPPA </a:t>
            </a:r>
            <a:r>
              <a:rPr lang="fr-FR" sz="1200" dirty="0" err="1">
                <a:latin typeface="+mj-lt"/>
                <a:ea typeface="Century Gothic"/>
                <a:cs typeface="Century Gothic"/>
                <a:sym typeface="Century Gothic"/>
              </a:rPr>
              <a:t>University</a:t>
            </a:r>
            <a:r>
              <a:rPr lang="fr-FR" sz="1200" dirty="0">
                <a:latin typeface="+mj-lt"/>
                <a:ea typeface="Century Gothic"/>
                <a:cs typeface="Century Gothic"/>
                <a:sym typeface="Century Gothic"/>
              </a:rPr>
              <a:t>, </a:t>
            </a:r>
            <a:r>
              <a:rPr lang="fr-FR" sz="1200" dirty="0" err="1">
                <a:latin typeface="+mj-lt"/>
                <a:ea typeface="Century Gothic"/>
                <a:cs typeface="Century Gothic"/>
                <a:sym typeface="Century Gothic"/>
              </a:rPr>
              <a:t>led</a:t>
            </a:r>
            <a:r>
              <a:rPr lang="fr-FR" sz="1200" dirty="0">
                <a:latin typeface="+mj-lt"/>
                <a:ea typeface="Century Gothic"/>
                <a:cs typeface="Century Gothic"/>
                <a:sym typeface="Century Gothic"/>
              </a:rPr>
              <a:t> by </a:t>
            </a:r>
            <a:r>
              <a:rPr lang="fr-FR" sz="1200" dirty="0" err="1">
                <a:latin typeface="+mj-lt"/>
                <a:ea typeface="Century Gothic"/>
                <a:cs typeface="Century Gothic"/>
                <a:sym typeface="Century Gothic"/>
              </a:rPr>
              <a:t>LaTEP</a:t>
            </a:r>
            <a:r>
              <a:rPr lang="fr-FR" sz="1200" dirty="0">
                <a:latin typeface="+mj-lt"/>
                <a:ea typeface="Century Gothic"/>
                <a:cs typeface="Century Gothic"/>
                <a:sym typeface="Century Gothic"/>
              </a:rPr>
              <a:t> and IPREM.</a:t>
            </a:r>
          </a:p>
        </p:txBody>
      </p:sp>
      <p:sp>
        <p:nvSpPr>
          <p:cNvPr id="24" name="Google Shape;373;p33">
            <a:extLst>
              <a:ext uri="{FF2B5EF4-FFF2-40B4-BE49-F238E27FC236}">
                <a16:creationId xmlns:a16="http://schemas.microsoft.com/office/drawing/2014/main" id="{0359F435-5E51-AA8D-DEA7-AD9E654CAC00}"/>
              </a:ext>
            </a:extLst>
          </p:cNvPr>
          <p:cNvSpPr txBox="1"/>
          <p:nvPr/>
        </p:nvSpPr>
        <p:spPr>
          <a:xfrm>
            <a:off x="2075807" y="3514823"/>
            <a:ext cx="1873404" cy="53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latin typeface="+mj-lt"/>
                <a:ea typeface="Century Gothic"/>
                <a:cs typeface="Century Gothic"/>
                <a:sym typeface="Century Gothic"/>
              </a:rPr>
              <a:t>Design of the </a:t>
            </a:r>
            <a:r>
              <a:rPr lang="fr-FR" sz="1200" dirty="0" err="1">
                <a:latin typeface="+mj-lt"/>
                <a:ea typeface="Century Gothic"/>
                <a:cs typeface="Century Gothic"/>
                <a:sym typeface="Century Gothic"/>
              </a:rPr>
              <a:t>experimental</a:t>
            </a:r>
            <a:r>
              <a:rPr lang="fr-FR" sz="1200" dirty="0">
                <a:latin typeface="+mj-lt"/>
                <a:ea typeface="Century Gothic"/>
                <a:cs typeface="Century Gothic"/>
                <a:sym typeface="Century Gothic"/>
              </a:rPr>
              <a:t> </a:t>
            </a:r>
            <a:r>
              <a:rPr lang="fr-FR" sz="1200" dirty="0" err="1">
                <a:latin typeface="+mj-lt"/>
                <a:ea typeface="Century Gothic"/>
                <a:cs typeface="Century Gothic"/>
                <a:sym typeface="Century Gothic"/>
              </a:rPr>
              <a:t>reactor</a:t>
            </a:r>
            <a:r>
              <a:rPr lang="fr-FR" sz="1200" dirty="0">
                <a:latin typeface="+mj-lt"/>
                <a:ea typeface="Century Gothic"/>
                <a:cs typeface="Century Gothic"/>
                <a:sym typeface="Century Gothic"/>
              </a:rPr>
              <a:t> - Start of </a:t>
            </a:r>
            <a:r>
              <a:rPr lang="fr-FR" sz="1200" dirty="0" err="1">
                <a:latin typeface="+mj-lt"/>
                <a:ea typeface="Century Gothic"/>
                <a:cs typeface="Century Gothic"/>
                <a:sym typeface="Century Gothic"/>
              </a:rPr>
              <a:t>pHD</a:t>
            </a:r>
            <a:r>
              <a:rPr lang="fr-FR" sz="1200" dirty="0">
                <a:latin typeface="+mj-lt"/>
                <a:ea typeface="Century Gothic"/>
                <a:cs typeface="Century Gothic"/>
                <a:sym typeface="Century Gothic"/>
              </a:rPr>
              <a:t> </a:t>
            </a:r>
            <a:r>
              <a:rPr lang="fr-FR" sz="1200" dirty="0" err="1">
                <a:latin typeface="+mj-lt"/>
                <a:ea typeface="Century Gothic"/>
                <a:cs typeface="Century Gothic"/>
                <a:sym typeface="Century Gothic"/>
              </a:rPr>
              <a:t>thesis</a:t>
            </a:r>
            <a:endParaRPr lang="fr-FR" sz="1200" dirty="0">
              <a:latin typeface="+mj-lt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Google Shape;373;p33">
            <a:extLst>
              <a:ext uri="{FF2B5EF4-FFF2-40B4-BE49-F238E27FC236}">
                <a16:creationId xmlns:a16="http://schemas.microsoft.com/office/drawing/2014/main" id="{AAA6D248-0D51-9049-8727-949AA865CAF2}"/>
              </a:ext>
            </a:extLst>
          </p:cNvPr>
          <p:cNvSpPr txBox="1"/>
          <p:nvPr/>
        </p:nvSpPr>
        <p:spPr>
          <a:xfrm>
            <a:off x="5075068" y="3338838"/>
            <a:ext cx="2041864" cy="351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200" b="1" dirty="0">
                <a:latin typeface="+mj-lt"/>
                <a:ea typeface="Century Gothic"/>
                <a:cs typeface="Century Gothic"/>
                <a:sym typeface="Century Gothic"/>
              </a:rPr>
              <a:t>1 </a:t>
            </a:r>
            <a:r>
              <a:rPr lang="fr-FR" sz="1200" b="1" dirty="0" err="1">
                <a:latin typeface="+mj-lt"/>
                <a:ea typeface="Century Gothic"/>
                <a:cs typeface="Century Gothic"/>
                <a:sym typeface="Century Gothic"/>
              </a:rPr>
              <a:t>experiment</a:t>
            </a:r>
            <a:r>
              <a:rPr lang="fr-FR" sz="1200" b="1" dirty="0">
                <a:latin typeface="+mj-lt"/>
                <a:ea typeface="Century Gothic"/>
                <a:cs typeface="Century Gothic"/>
                <a:sym typeface="Century Gothic"/>
              </a:rPr>
              <a:t> with H</a:t>
            </a:r>
            <a:r>
              <a:rPr lang="fr-FR" sz="1200" b="1" baseline="-25000" dirty="0">
                <a:latin typeface="+mj-lt"/>
                <a:ea typeface="Century Gothic"/>
                <a:cs typeface="Century Gothic"/>
                <a:sym typeface="Century Gothic"/>
              </a:rPr>
              <a:t>2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fr-FR" sz="1200" b="1" baseline="-25000" dirty="0">
              <a:latin typeface="+mj-lt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373;p33">
            <a:extLst>
              <a:ext uri="{FF2B5EF4-FFF2-40B4-BE49-F238E27FC236}">
                <a16:creationId xmlns:a16="http://schemas.microsoft.com/office/drawing/2014/main" id="{EA075354-1E8D-D20F-2F1A-6CF7F0B59121}"/>
              </a:ext>
            </a:extLst>
          </p:cNvPr>
          <p:cNvSpPr txBox="1"/>
          <p:nvPr/>
        </p:nvSpPr>
        <p:spPr>
          <a:xfrm>
            <a:off x="7365638" y="3139690"/>
            <a:ext cx="2041864" cy="570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latin typeface="+mj-lt"/>
                <a:ea typeface="Century Gothic"/>
                <a:cs typeface="Century Gothic"/>
                <a:sym typeface="Century Gothic"/>
              </a:rPr>
              <a:t>1 </a:t>
            </a:r>
            <a:r>
              <a:rPr lang="fr-FR" sz="1200" dirty="0" err="1">
                <a:latin typeface="+mj-lt"/>
                <a:ea typeface="Century Gothic"/>
                <a:cs typeface="Century Gothic"/>
                <a:sym typeface="Century Gothic"/>
              </a:rPr>
              <a:t>experiment</a:t>
            </a:r>
            <a:r>
              <a:rPr lang="fr-FR" sz="1200" dirty="0">
                <a:latin typeface="+mj-lt"/>
                <a:ea typeface="Century Gothic"/>
                <a:cs typeface="Century Gothic"/>
                <a:sym typeface="Century Gothic"/>
              </a:rPr>
              <a:t> </a:t>
            </a:r>
            <a:r>
              <a:rPr lang="fr-FR" sz="1200" dirty="0" err="1">
                <a:latin typeface="+mj-lt"/>
                <a:ea typeface="Century Gothic"/>
                <a:cs typeface="Century Gothic"/>
                <a:sym typeface="Century Gothic"/>
              </a:rPr>
              <a:t>with</a:t>
            </a:r>
            <a:r>
              <a:rPr lang="fr-FR" sz="1200" dirty="0">
                <a:latin typeface="+mj-lt"/>
                <a:ea typeface="Century Gothic"/>
                <a:cs typeface="Century Gothic"/>
                <a:sym typeface="Century Gothic"/>
              </a:rPr>
              <a:t> H</a:t>
            </a:r>
            <a:r>
              <a:rPr lang="fr-FR" sz="1200" baseline="-25000" dirty="0">
                <a:latin typeface="+mj-lt"/>
                <a:ea typeface="Century Gothic"/>
                <a:cs typeface="Century Gothic"/>
                <a:sym typeface="Century Gothic"/>
              </a:rPr>
              <a:t>2</a:t>
            </a:r>
          </a:p>
        </p:txBody>
      </p:sp>
      <p:sp>
        <p:nvSpPr>
          <p:cNvPr id="27" name="Google Shape;373;p33">
            <a:extLst>
              <a:ext uri="{FF2B5EF4-FFF2-40B4-BE49-F238E27FC236}">
                <a16:creationId xmlns:a16="http://schemas.microsoft.com/office/drawing/2014/main" id="{ECD36026-D728-00AD-0E7A-66FACC9F2C0D}"/>
              </a:ext>
            </a:extLst>
          </p:cNvPr>
          <p:cNvSpPr txBox="1"/>
          <p:nvPr/>
        </p:nvSpPr>
        <p:spPr>
          <a:xfrm>
            <a:off x="9637574" y="3864247"/>
            <a:ext cx="2041864" cy="287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latin typeface="+mj-lt"/>
                <a:ea typeface="Century Gothic"/>
                <a:cs typeface="Century Gothic"/>
                <a:sym typeface="Century Gothic"/>
              </a:rPr>
              <a:t>1 </a:t>
            </a:r>
            <a:r>
              <a:rPr lang="fr-FR" sz="1200" dirty="0" err="1">
                <a:latin typeface="+mj-lt"/>
                <a:ea typeface="Century Gothic"/>
                <a:cs typeface="Century Gothic"/>
                <a:sym typeface="Century Gothic"/>
              </a:rPr>
              <a:t>experiment</a:t>
            </a:r>
            <a:r>
              <a:rPr lang="fr-FR" sz="1200" dirty="0">
                <a:latin typeface="+mj-lt"/>
                <a:ea typeface="Century Gothic"/>
                <a:cs typeface="Century Gothic"/>
                <a:sym typeface="Century Gothic"/>
              </a:rPr>
              <a:t> </a:t>
            </a:r>
            <a:r>
              <a:rPr lang="fr-FR" sz="1200" dirty="0" err="1">
                <a:latin typeface="+mj-lt"/>
                <a:ea typeface="Century Gothic"/>
                <a:cs typeface="Century Gothic"/>
                <a:sym typeface="Century Gothic"/>
              </a:rPr>
              <a:t>with</a:t>
            </a:r>
            <a:r>
              <a:rPr lang="fr-FR" sz="1200" dirty="0">
                <a:latin typeface="+mj-lt"/>
                <a:ea typeface="Century Gothic"/>
                <a:cs typeface="Century Gothic"/>
                <a:sym typeface="Century Gothic"/>
              </a:rPr>
              <a:t> H</a:t>
            </a:r>
            <a:r>
              <a:rPr lang="fr-FR" sz="1200" baseline="-25000" dirty="0">
                <a:latin typeface="+mj-lt"/>
                <a:ea typeface="Century Gothic"/>
                <a:cs typeface="Century Gothic"/>
                <a:sym typeface="Century Gothic"/>
              </a:rPr>
              <a:t>2</a:t>
            </a:r>
          </a:p>
        </p:txBody>
      </p:sp>
      <p:sp>
        <p:nvSpPr>
          <p:cNvPr id="28" name="Google Shape;373;p33">
            <a:extLst>
              <a:ext uri="{FF2B5EF4-FFF2-40B4-BE49-F238E27FC236}">
                <a16:creationId xmlns:a16="http://schemas.microsoft.com/office/drawing/2014/main" id="{E9DC2A1D-654F-7796-3400-DC181594F21D}"/>
              </a:ext>
            </a:extLst>
          </p:cNvPr>
          <p:cNvSpPr txBox="1"/>
          <p:nvPr/>
        </p:nvSpPr>
        <p:spPr>
          <a:xfrm>
            <a:off x="7477556" y="3469336"/>
            <a:ext cx="1906477" cy="30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fr-FR" sz="1200" b="1" dirty="0">
                <a:latin typeface="+mj-lt"/>
                <a:ea typeface="Century Gothic"/>
                <a:cs typeface="Century Gothic"/>
                <a:sym typeface="Century Gothic"/>
              </a:rPr>
              <a:t>End of RINGS-I</a:t>
            </a:r>
          </a:p>
        </p:txBody>
      </p:sp>
      <p:sp>
        <p:nvSpPr>
          <p:cNvPr id="29" name="Google Shape;373;p33">
            <a:extLst>
              <a:ext uri="{FF2B5EF4-FFF2-40B4-BE49-F238E27FC236}">
                <a16:creationId xmlns:a16="http://schemas.microsoft.com/office/drawing/2014/main" id="{10579C8F-28BD-FF8C-292C-4B594AD29633}"/>
              </a:ext>
            </a:extLst>
          </p:cNvPr>
          <p:cNvSpPr txBox="1"/>
          <p:nvPr/>
        </p:nvSpPr>
        <p:spPr>
          <a:xfrm>
            <a:off x="9350961" y="3185377"/>
            <a:ext cx="2527344" cy="678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fr-FR" sz="1200" b="1" dirty="0">
                <a:latin typeface="+mj-lt"/>
                <a:ea typeface="Century Gothic"/>
                <a:cs typeface="Century Gothic"/>
                <a:sym typeface="Century Gothic"/>
              </a:rPr>
              <a:t>Start of RINGS-II 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latin typeface="+mj-lt"/>
                <a:ea typeface="Century Gothic"/>
                <a:cs typeface="Century Gothic"/>
                <a:sym typeface="Century Gothic"/>
              </a:rPr>
              <a:t>(for 3 </a:t>
            </a:r>
            <a:r>
              <a:rPr lang="fr-FR" sz="1200" dirty="0" err="1">
                <a:latin typeface="+mj-lt"/>
                <a:ea typeface="Century Gothic"/>
                <a:cs typeface="Century Gothic"/>
                <a:sym typeface="Century Gothic"/>
              </a:rPr>
              <a:t>years</a:t>
            </a:r>
            <a:r>
              <a:rPr lang="fr-FR" sz="1200" dirty="0">
                <a:latin typeface="+mj-lt"/>
                <a:ea typeface="Century Gothic"/>
                <a:cs typeface="Century Gothic"/>
                <a:sym typeface="Century Gothic"/>
              </a:rPr>
              <a:t> </a:t>
            </a:r>
            <a:r>
              <a:rPr lang="fr-FR" sz="1200" dirty="0" err="1">
                <a:latin typeface="+mj-lt"/>
                <a:ea typeface="Century Gothic"/>
                <a:cs typeface="Century Gothic"/>
                <a:sym typeface="Century Gothic"/>
              </a:rPr>
              <a:t>with</a:t>
            </a:r>
            <a:r>
              <a:rPr lang="fr-FR" sz="1200" dirty="0">
                <a:latin typeface="+mj-lt"/>
                <a:ea typeface="Century Gothic"/>
                <a:cs typeface="Century Gothic"/>
                <a:sym typeface="Century Gothic"/>
              </a:rPr>
              <a:t> a </a:t>
            </a:r>
            <a:r>
              <a:rPr lang="fr-FR" sz="1200" dirty="0" err="1">
                <a:latin typeface="+mj-lt"/>
                <a:ea typeface="Century Gothic"/>
                <a:cs typeface="Century Gothic"/>
                <a:sym typeface="Century Gothic"/>
              </a:rPr>
              <a:t>phD</a:t>
            </a:r>
            <a:r>
              <a:rPr lang="fr-FR" sz="1200" dirty="0">
                <a:latin typeface="+mj-lt"/>
                <a:ea typeface="Century Gothic"/>
                <a:cs typeface="Century Gothic"/>
                <a:sym typeface="Century Gothic"/>
              </a:rPr>
              <a:t> </a:t>
            </a:r>
            <a:r>
              <a:rPr lang="fr-FR" sz="1200" dirty="0" err="1">
                <a:latin typeface="+mj-lt"/>
                <a:ea typeface="Century Gothic"/>
                <a:cs typeface="Century Gothic"/>
                <a:sym typeface="Century Gothic"/>
              </a:rPr>
              <a:t>student</a:t>
            </a:r>
            <a:r>
              <a:rPr lang="fr-FR" sz="1200" dirty="0">
                <a:latin typeface="+mj-lt"/>
                <a:ea typeface="Century Gothic"/>
                <a:cs typeface="Century Gothic"/>
                <a:sym typeface="Century Gothic"/>
              </a:rPr>
              <a:t>)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02B34E40-9C36-3F18-9034-4498C6C241B6}"/>
              </a:ext>
            </a:extLst>
          </p:cNvPr>
          <p:cNvSpPr txBox="1"/>
          <p:nvPr/>
        </p:nvSpPr>
        <p:spPr>
          <a:xfrm>
            <a:off x="3629259" y="3169521"/>
            <a:ext cx="1899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+mj-lt"/>
              </a:rPr>
              <a:t>1 experiment with O2</a:t>
            </a: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B558E08A-7561-A0D2-54C7-525F51153AF1}"/>
              </a:ext>
            </a:extLst>
          </p:cNvPr>
          <p:cNvGrpSpPr/>
          <p:nvPr/>
        </p:nvGrpSpPr>
        <p:grpSpPr>
          <a:xfrm>
            <a:off x="595069" y="3695267"/>
            <a:ext cx="10497552" cy="2671117"/>
            <a:chOff x="595069" y="3695267"/>
            <a:chExt cx="10497552" cy="2671117"/>
          </a:xfrm>
        </p:grpSpPr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F624CA20-51EA-D2D6-90FD-1DB52169456A}"/>
                </a:ext>
              </a:extLst>
            </p:cNvPr>
            <p:cNvSpPr txBox="1"/>
            <p:nvPr/>
          </p:nvSpPr>
          <p:spPr>
            <a:xfrm>
              <a:off x="6067761" y="3695267"/>
              <a:ext cx="1899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latin typeface="+mj-lt"/>
                </a:rPr>
                <a:t>1 experiment with O2</a:t>
              </a:r>
            </a:p>
          </p:txBody>
        </p:sp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9475F4B7-8BEC-E883-36B0-EA9D6EFB3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5069" y="4428604"/>
              <a:ext cx="3103244" cy="1843662"/>
            </a:xfrm>
            <a:prstGeom prst="rect">
              <a:avLst/>
            </a:prstGeom>
          </p:spPr>
        </p:pic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DD5573DE-AE7B-B5B5-A294-1872D8BCE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49210" y="4116735"/>
              <a:ext cx="4373065" cy="2249649"/>
            </a:xfrm>
            <a:prstGeom prst="rect">
              <a:avLst/>
            </a:prstGeom>
          </p:spPr>
        </p:pic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A91C6118-95F8-8F61-E0EE-CFBB932CE3EA}"/>
                </a:ext>
              </a:extLst>
            </p:cNvPr>
            <p:cNvSpPr txBox="1"/>
            <p:nvPr/>
          </p:nvSpPr>
          <p:spPr>
            <a:xfrm>
              <a:off x="8317940" y="4446221"/>
              <a:ext cx="25273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i="1" dirty="0" err="1"/>
                <a:t>Addad</a:t>
              </a:r>
              <a:r>
                <a:rPr lang="fr-FR" sz="1400" i="1" dirty="0"/>
                <a:t> et al. (2022)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1681FA2A-B8AA-3D4F-7CFF-CC539DFD2773}"/>
                </a:ext>
              </a:extLst>
            </p:cNvPr>
            <p:cNvSpPr txBox="1"/>
            <p:nvPr/>
          </p:nvSpPr>
          <p:spPr>
            <a:xfrm>
              <a:off x="8504072" y="5007412"/>
              <a:ext cx="258854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/>
                <a:t>Example of </a:t>
              </a:r>
              <a:r>
                <a:rPr lang="fr-FR" sz="1400" b="1" dirty="0" err="1"/>
                <a:t>sulfato-reduction</a:t>
              </a:r>
              <a:r>
                <a:rPr lang="fr-FR" sz="1400" b="1" dirty="0"/>
                <a:t> and </a:t>
              </a:r>
              <a:r>
                <a:rPr lang="fr-FR" sz="1400" b="1" dirty="0" err="1"/>
                <a:t>methanation</a:t>
              </a:r>
              <a:r>
                <a:rPr lang="fr-FR" sz="1400" b="1" dirty="0"/>
                <a:t> </a:t>
              </a:r>
              <a:r>
                <a:rPr lang="fr-FR" sz="1400" b="1" dirty="0" err="1"/>
                <a:t>reactions</a:t>
              </a:r>
              <a:r>
                <a:rPr lang="fr-FR" sz="1400" b="1" dirty="0"/>
                <a:t> </a:t>
              </a:r>
              <a:r>
                <a:rPr lang="fr-FR" sz="1400" b="1" dirty="0" err="1"/>
                <a:t>detected</a:t>
              </a:r>
              <a:r>
                <a:rPr lang="fr-FR" sz="1400" b="1" dirty="0"/>
                <a:t> </a:t>
              </a:r>
              <a:r>
                <a:rPr lang="fr-FR" sz="1400" b="1" dirty="0" err="1"/>
                <a:t>under</a:t>
              </a:r>
              <a:r>
                <a:rPr lang="fr-FR" sz="1400" b="1" dirty="0"/>
                <a:t> full </a:t>
              </a:r>
              <a:r>
                <a:rPr lang="fr-FR" sz="1400" b="1" dirty="0" err="1"/>
                <a:t>representative</a:t>
              </a:r>
              <a:r>
                <a:rPr lang="fr-FR" sz="1400" b="1" dirty="0"/>
                <a:t> </a:t>
              </a:r>
              <a:r>
                <a:rPr lang="fr-FR" sz="1400" b="1" dirty="0" err="1"/>
                <a:t>reservoir</a:t>
              </a:r>
              <a:r>
                <a:rPr lang="fr-FR" sz="1400" b="1" dirty="0"/>
                <a:t> conditions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876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CDF86E1-03D2-FA51-A653-F76F864E7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RINGS one key </a:t>
            </a:r>
            <a:r>
              <a:rPr lang="fr-FR" sz="2800" dirty="0" err="1"/>
              <a:t>step</a:t>
            </a:r>
            <a:r>
              <a:rPr lang="fr-FR" sz="2800" dirty="0"/>
              <a:t> but not the </a:t>
            </a:r>
            <a:r>
              <a:rPr lang="fr-FR" sz="2800" dirty="0" err="1"/>
              <a:t>only</a:t>
            </a:r>
            <a:r>
              <a:rPr lang="fr-FR" sz="2800" dirty="0"/>
              <a:t> one 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E0A9D7-5CC1-4A15-F256-245CE9E2F2B7}"/>
              </a:ext>
            </a:extLst>
          </p:cNvPr>
          <p:cNvSpPr/>
          <p:nvPr/>
        </p:nvSpPr>
        <p:spPr>
          <a:xfrm>
            <a:off x="1349073" y="2789668"/>
            <a:ext cx="2041864" cy="277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oogle Shape;385;p34">
            <a:extLst>
              <a:ext uri="{FF2B5EF4-FFF2-40B4-BE49-F238E27FC236}">
                <a16:creationId xmlns:a16="http://schemas.microsoft.com/office/drawing/2014/main" id="{AD104E86-2FBC-1100-999E-18BDA5D75341}"/>
              </a:ext>
            </a:extLst>
          </p:cNvPr>
          <p:cNvGrpSpPr/>
          <p:nvPr/>
        </p:nvGrpSpPr>
        <p:grpSpPr>
          <a:xfrm>
            <a:off x="7764881" y="2213538"/>
            <a:ext cx="3962212" cy="4067148"/>
            <a:chOff x="5632317" y="1189775"/>
            <a:chExt cx="3305700" cy="4691856"/>
          </a:xfrm>
        </p:grpSpPr>
        <p:sp>
          <p:nvSpPr>
            <p:cNvPr id="6" name="Google Shape;386;p34">
              <a:extLst>
                <a:ext uri="{FF2B5EF4-FFF2-40B4-BE49-F238E27FC236}">
                  <a16:creationId xmlns:a16="http://schemas.microsoft.com/office/drawing/2014/main" id="{768F6397-044D-9C6A-2C66-325091BA6D46}"/>
                </a:ext>
              </a:extLst>
            </p:cNvPr>
            <p:cNvSpPr/>
            <p:nvPr/>
          </p:nvSpPr>
          <p:spPr>
            <a:xfrm>
              <a:off x="5632317" y="1189775"/>
              <a:ext cx="3305700" cy="659057"/>
            </a:xfrm>
            <a:prstGeom prst="chevron">
              <a:avLst>
                <a:gd name="adj" fmla="val 50000"/>
              </a:avLst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Get</a:t>
              </a:r>
              <a:r>
                <a:rPr lang="fr-FR"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fr-FR" sz="1200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ready</a:t>
              </a:r>
              <a:r>
                <a:rPr lang="fr-FR"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for new </a:t>
              </a:r>
              <a:r>
                <a:rPr lang="fr-FR" sz="1200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gases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" name="Google Shape;387;p34">
              <a:extLst>
                <a:ext uri="{FF2B5EF4-FFF2-40B4-BE49-F238E27FC236}">
                  <a16:creationId xmlns:a16="http://schemas.microsoft.com/office/drawing/2014/main" id="{F539B09C-338D-5D18-6B6B-BBA6CCB4B00E}"/>
                </a:ext>
              </a:extLst>
            </p:cNvPr>
            <p:cNvSpPr txBox="1"/>
            <p:nvPr/>
          </p:nvSpPr>
          <p:spPr>
            <a:xfrm>
              <a:off x="5953617" y="2044030"/>
              <a:ext cx="2663100" cy="38376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5631"/>
                </a:buClr>
                <a:buSzPts val="1200"/>
                <a:buFont typeface="Roboto"/>
                <a:buChar char="❏"/>
              </a:pPr>
              <a:r>
                <a:rPr lang="fr-FR" sz="1600" dirty="0" err="1">
                  <a:latin typeface="Roboto"/>
                  <a:ea typeface="Roboto"/>
                  <a:cs typeface="Roboto"/>
                  <a:sym typeface="Roboto"/>
                </a:rPr>
                <a:t>Simulate</a:t>
              </a:r>
              <a:r>
                <a:rPr lang="fr-FR" sz="1600" dirty="0">
                  <a:latin typeface="Roboto"/>
                  <a:ea typeface="Roboto"/>
                  <a:cs typeface="Roboto"/>
                  <a:sym typeface="Roboto"/>
                </a:rPr>
                <a:t> injection scenarios</a:t>
              </a:r>
              <a:endParaRPr sz="16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5631"/>
                </a:buClr>
                <a:buSzPts val="1200"/>
                <a:buFont typeface="Roboto"/>
                <a:buChar char="❏"/>
              </a:pPr>
              <a:r>
                <a:rPr lang="fr-FR" sz="1600" dirty="0" err="1">
                  <a:latin typeface="Roboto"/>
                  <a:ea typeface="Roboto"/>
                  <a:cs typeface="Roboto"/>
                  <a:sym typeface="Roboto"/>
                </a:rPr>
                <a:t>Define</a:t>
              </a:r>
              <a:r>
                <a:rPr lang="fr-FR" sz="1600" dirty="0">
                  <a:latin typeface="Roboto"/>
                  <a:ea typeface="Roboto"/>
                  <a:cs typeface="Roboto"/>
                  <a:sym typeface="Roboto"/>
                </a:rPr>
                <a:t> admissible H</a:t>
              </a:r>
              <a:r>
                <a:rPr lang="fr-FR" sz="1600" baseline="-25000" dirty="0">
                  <a:latin typeface="Roboto"/>
                  <a:ea typeface="Roboto"/>
                  <a:cs typeface="Roboto"/>
                  <a:sym typeface="Roboto"/>
                </a:rPr>
                <a:t>2</a:t>
              </a:r>
              <a:r>
                <a:rPr lang="fr-FR" sz="1600" dirty="0">
                  <a:latin typeface="Roboto"/>
                  <a:ea typeface="Roboto"/>
                  <a:cs typeface="Roboto"/>
                  <a:sym typeface="Roboto"/>
                </a:rPr>
                <a:t> concentrations (and O</a:t>
              </a:r>
              <a:r>
                <a:rPr lang="fr-FR" sz="1600" baseline="-25000" dirty="0">
                  <a:latin typeface="Roboto"/>
                  <a:ea typeface="Roboto"/>
                  <a:cs typeface="Roboto"/>
                  <a:sym typeface="Roboto"/>
                </a:rPr>
                <a:t>2</a:t>
              </a:r>
              <a:r>
                <a:rPr lang="fr-FR" sz="1600" dirty="0">
                  <a:latin typeface="Roboto"/>
                  <a:ea typeface="Roboto"/>
                  <a:cs typeface="Roboto"/>
                  <a:sym typeface="Roboto"/>
                </a:rPr>
                <a:t>) </a:t>
              </a:r>
              <a:endParaRPr sz="16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5631"/>
                </a:buClr>
                <a:buSzPts val="1200"/>
                <a:buFont typeface="Roboto"/>
                <a:buChar char="❏"/>
              </a:pPr>
              <a:r>
                <a:rPr lang="fr-FR" sz="1600" dirty="0" err="1">
                  <a:latin typeface="Roboto"/>
                  <a:ea typeface="Roboto"/>
                  <a:cs typeface="Roboto"/>
                  <a:sym typeface="Roboto"/>
                </a:rPr>
                <a:t>Anticipating</a:t>
              </a:r>
              <a:r>
                <a:rPr lang="fr-FR" sz="16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fr-FR" sz="1600" dirty="0" err="1">
                  <a:latin typeface="Roboto"/>
                  <a:ea typeface="Roboto"/>
                  <a:cs typeface="Roboto"/>
                  <a:sym typeface="Roboto"/>
                </a:rPr>
                <a:t>necessary</a:t>
              </a:r>
              <a:r>
                <a:rPr lang="fr-FR" sz="1600" dirty="0">
                  <a:latin typeface="Roboto"/>
                  <a:ea typeface="Roboto"/>
                  <a:cs typeface="Roboto"/>
                  <a:sym typeface="Roboto"/>
                </a:rPr>
                <a:t> change in </a:t>
              </a:r>
              <a:r>
                <a:rPr lang="fr-FR" sz="1600" dirty="0" err="1">
                  <a:latin typeface="Roboto"/>
                  <a:ea typeface="Roboto"/>
                  <a:cs typeface="Roboto"/>
                  <a:sym typeface="Roboto"/>
                </a:rPr>
                <a:t>gas</a:t>
              </a:r>
              <a:r>
                <a:rPr lang="fr-FR" sz="16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fr-FR" sz="1600" dirty="0">
                  <a:latin typeface="Roboto"/>
                  <a:ea typeface="Roboto"/>
                  <a:sym typeface="Roboto"/>
                </a:rPr>
                <a:t>infrastructures</a:t>
              </a:r>
              <a:endParaRPr sz="1600" dirty="0">
                <a:latin typeface="Roboto"/>
                <a:ea typeface="Roboto"/>
                <a:sym typeface="Roboto"/>
              </a:endParaRPr>
            </a:p>
          </p:txBody>
        </p:sp>
      </p:grpSp>
      <p:grpSp>
        <p:nvGrpSpPr>
          <p:cNvPr id="8" name="Google Shape;388;p34">
            <a:extLst>
              <a:ext uri="{FF2B5EF4-FFF2-40B4-BE49-F238E27FC236}">
                <a16:creationId xmlns:a16="http://schemas.microsoft.com/office/drawing/2014/main" id="{93930B50-31EA-943A-35BD-345906448E4B}"/>
              </a:ext>
            </a:extLst>
          </p:cNvPr>
          <p:cNvGrpSpPr/>
          <p:nvPr/>
        </p:nvGrpSpPr>
        <p:grpSpPr>
          <a:xfrm>
            <a:off x="464908" y="2213537"/>
            <a:ext cx="3926117" cy="2974243"/>
            <a:chOff x="68662" y="1189989"/>
            <a:chExt cx="3130604" cy="3482843"/>
          </a:xfrm>
        </p:grpSpPr>
        <p:sp>
          <p:nvSpPr>
            <p:cNvPr id="9" name="Google Shape;389;p34">
              <a:extLst>
                <a:ext uri="{FF2B5EF4-FFF2-40B4-BE49-F238E27FC236}">
                  <a16:creationId xmlns:a16="http://schemas.microsoft.com/office/drawing/2014/main" id="{51737F80-0B79-F160-CC7D-F942CF8496BA}"/>
                </a:ext>
              </a:extLst>
            </p:cNvPr>
            <p:cNvSpPr/>
            <p:nvPr/>
          </p:nvSpPr>
          <p:spPr>
            <a:xfrm>
              <a:off x="68662" y="1189989"/>
              <a:ext cx="3130604" cy="669000"/>
            </a:xfrm>
            <a:prstGeom prst="homePlate">
              <a:avLst>
                <a:gd name="adj" fmla="val 50000"/>
              </a:avLst>
            </a:prstGeom>
            <a:solidFill>
              <a:srgbClr val="085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Understanding</a:t>
              </a:r>
              <a:r>
                <a:rPr lang="fr-FR"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fr-FR" sz="1200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actual</a:t>
              </a:r>
              <a:r>
                <a:rPr lang="fr-FR"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subsurface </a:t>
              </a:r>
              <a:r>
                <a:rPr lang="fr-FR" sz="1200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equilibrum</a:t>
              </a:r>
              <a:r>
                <a:rPr lang="fr-FR"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in UGS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" name="Google Shape;390;p34">
              <a:extLst>
                <a:ext uri="{FF2B5EF4-FFF2-40B4-BE49-F238E27FC236}">
                  <a16:creationId xmlns:a16="http://schemas.microsoft.com/office/drawing/2014/main" id="{1D2D481D-7532-4FD1-BC3C-F5E2896415EE}"/>
                </a:ext>
              </a:extLst>
            </p:cNvPr>
            <p:cNvSpPr txBox="1"/>
            <p:nvPr/>
          </p:nvSpPr>
          <p:spPr>
            <a:xfrm>
              <a:off x="80252" y="2057132"/>
              <a:ext cx="29775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5631"/>
                </a:buClr>
                <a:buSzPts val="1200"/>
                <a:buFont typeface="Roboto"/>
                <a:buChar char="❏"/>
              </a:pPr>
              <a:r>
                <a:rPr lang="fr-FR" sz="1600" dirty="0" err="1">
                  <a:latin typeface="Roboto"/>
                  <a:ea typeface="Roboto"/>
                  <a:cs typeface="Roboto"/>
                  <a:sym typeface="Roboto"/>
                </a:rPr>
                <a:t>Current</a:t>
              </a:r>
              <a:r>
                <a:rPr lang="fr-FR" sz="16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fr-FR" sz="1600" dirty="0" err="1">
                  <a:latin typeface="Roboto"/>
                  <a:ea typeface="Roboto"/>
                  <a:sym typeface="Roboto"/>
                </a:rPr>
                <a:t>microbi</a:t>
              </a:r>
              <a:r>
                <a:rPr lang="fr-FR" sz="1600" dirty="0" err="1">
                  <a:latin typeface="Roboto"/>
                  <a:ea typeface="Roboto"/>
                  <a:cs typeface="Roboto"/>
                  <a:sym typeface="Roboto"/>
                </a:rPr>
                <a:t>ological</a:t>
              </a:r>
              <a:r>
                <a:rPr lang="fr-FR" sz="16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fr-FR" sz="1600" dirty="0" err="1">
                  <a:latin typeface="Roboto"/>
                  <a:ea typeface="Roboto"/>
                  <a:cs typeface="Roboto"/>
                  <a:sym typeface="Roboto"/>
                </a:rPr>
                <a:t>diversity</a:t>
              </a:r>
              <a:endParaRPr sz="16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5631"/>
                </a:buClr>
                <a:buSzPts val="1200"/>
                <a:buFont typeface="Roboto"/>
                <a:buChar char="❏"/>
              </a:pPr>
              <a:r>
                <a:rPr lang="fr-FR" sz="1600" dirty="0" err="1">
                  <a:latin typeface="Roboto"/>
                  <a:ea typeface="Roboto"/>
                  <a:sym typeface="Roboto"/>
                </a:rPr>
                <a:t>Microbiological</a:t>
              </a:r>
              <a:r>
                <a:rPr lang="fr-FR" sz="1600" dirty="0">
                  <a:latin typeface="Roboto"/>
                  <a:ea typeface="Roboto"/>
                  <a:sym typeface="Roboto"/>
                </a:rPr>
                <a:t> and </a:t>
              </a:r>
              <a:r>
                <a:rPr lang="fr-FR" sz="1600" dirty="0" err="1">
                  <a:latin typeface="Roboto"/>
                  <a:ea typeface="Roboto"/>
                  <a:sym typeface="Roboto"/>
                </a:rPr>
                <a:t>chemical</a:t>
              </a:r>
              <a:r>
                <a:rPr lang="fr-FR" sz="1600" dirty="0">
                  <a:latin typeface="Roboto"/>
                  <a:ea typeface="Roboto"/>
                  <a:sym typeface="Roboto"/>
                </a:rPr>
                <a:t> </a:t>
              </a:r>
              <a:r>
                <a:rPr lang="fr-FR" sz="1600" dirty="0" err="1">
                  <a:latin typeface="Roboto"/>
                  <a:ea typeface="Roboto"/>
                  <a:sym typeface="Roboto"/>
                </a:rPr>
                <a:t>equilibria</a:t>
              </a:r>
              <a:r>
                <a:rPr lang="fr-FR" sz="1600" dirty="0">
                  <a:latin typeface="Roboto"/>
                  <a:ea typeface="Roboto"/>
                  <a:sym typeface="Roboto"/>
                </a:rPr>
                <a:t> </a:t>
              </a:r>
              <a:r>
                <a:rPr lang="fr-FR" sz="1600" dirty="0" err="1">
                  <a:latin typeface="Roboto"/>
                  <a:ea typeface="Roboto"/>
                  <a:sym typeface="Roboto"/>
                </a:rPr>
                <a:t>after</a:t>
              </a:r>
              <a:r>
                <a:rPr lang="fr-FR" sz="1600" dirty="0">
                  <a:latin typeface="Roboto"/>
                  <a:ea typeface="Roboto"/>
                  <a:sym typeface="Roboto"/>
                </a:rPr>
                <a:t> </a:t>
              </a:r>
              <a:r>
                <a:rPr lang="fr-FR" sz="1600" dirty="0" err="1">
                  <a:latin typeface="Roboto"/>
                  <a:ea typeface="Roboto"/>
                  <a:cs typeface="Roboto"/>
                  <a:sym typeface="Roboto"/>
                </a:rPr>
                <a:t>decades</a:t>
              </a:r>
              <a:r>
                <a:rPr lang="fr-FR" sz="1600" dirty="0">
                  <a:latin typeface="Roboto"/>
                  <a:ea typeface="Roboto"/>
                  <a:cs typeface="Roboto"/>
                  <a:sym typeface="Roboto"/>
                </a:rPr>
                <a:t> of UGS </a:t>
              </a:r>
              <a:r>
                <a:rPr lang="fr-FR" sz="1600" dirty="0" err="1">
                  <a:latin typeface="Roboto"/>
                  <a:ea typeface="Roboto"/>
                  <a:cs typeface="Roboto"/>
                  <a:sym typeface="Roboto"/>
                </a:rPr>
                <a:t>operation</a:t>
              </a:r>
              <a:r>
                <a:rPr lang="fr-FR" sz="16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fr-FR" sz="1600" dirty="0" err="1">
                  <a:latin typeface="Roboto"/>
                  <a:ea typeface="Roboto"/>
                  <a:cs typeface="Roboto"/>
                  <a:sym typeface="Roboto"/>
                </a:rPr>
                <a:t>with</a:t>
              </a:r>
              <a:r>
                <a:rPr lang="fr-FR" sz="16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fr-FR" sz="1600" dirty="0" err="1">
                  <a:latin typeface="Roboto"/>
                  <a:ea typeface="Roboto"/>
                  <a:cs typeface="Roboto"/>
                  <a:sym typeface="Roboto"/>
                </a:rPr>
                <a:t>natural</a:t>
              </a:r>
              <a:r>
                <a:rPr lang="fr-FR" sz="16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fr-FR" sz="1600" dirty="0" err="1">
                  <a:latin typeface="Roboto"/>
                  <a:ea typeface="Roboto"/>
                  <a:cs typeface="Roboto"/>
                  <a:sym typeface="Roboto"/>
                </a:rPr>
                <a:t>gas</a:t>
              </a:r>
              <a:endParaRPr sz="16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" name="Google Shape;391;p34">
            <a:extLst>
              <a:ext uri="{FF2B5EF4-FFF2-40B4-BE49-F238E27FC236}">
                <a16:creationId xmlns:a16="http://schemas.microsoft.com/office/drawing/2014/main" id="{0AAF6C39-7E7D-172B-45BF-4412D4344135}"/>
              </a:ext>
            </a:extLst>
          </p:cNvPr>
          <p:cNvGrpSpPr/>
          <p:nvPr/>
        </p:nvGrpSpPr>
        <p:grpSpPr>
          <a:xfrm>
            <a:off x="4100414" y="2213537"/>
            <a:ext cx="3962213" cy="3530995"/>
            <a:chOff x="2944204" y="1178165"/>
            <a:chExt cx="3305700" cy="4303829"/>
          </a:xfrm>
        </p:grpSpPr>
        <p:sp>
          <p:nvSpPr>
            <p:cNvPr id="12" name="Google Shape;392;p34">
              <a:extLst>
                <a:ext uri="{FF2B5EF4-FFF2-40B4-BE49-F238E27FC236}">
                  <a16:creationId xmlns:a16="http://schemas.microsoft.com/office/drawing/2014/main" id="{3B0AAE81-D3A0-6657-C7FD-0671E8B1E63D}"/>
                </a:ext>
              </a:extLst>
            </p:cNvPr>
            <p:cNvSpPr/>
            <p:nvPr/>
          </p:nvSpPr>
          <p:spPr>
            <a:xfrm>
              <a:off x="2944204" y="1178165"/>
              <a:ext cx="3305700" cy="702230"/>
            </a:xfrm>
            <a:prstGeom prst="chevron">
              <a:avLst>
                <a:gd name="adj" fmla="val 50000"/>
              </a:avLst>
            </a:prstGeom>
            <a:solidFill>
              <a:srgbClr val="0B7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Study</a:t>
              </a:r>
              <a:r>
                <a:rPr lang="fr-FR"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the impact of new </a:t>
              </a:r>
              <a:r>
                <a:rPr lang="fr-FR" sz="1200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gases</a:t>
              </a:r>
              <a:r>
                <a:rPr lang="fr-FR"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(</a:t>
              </a:r>
              <a:r>
                <a:rPr lang="fr-FR" sz="1200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biomethane</a:t>
              </a:r>
              <a:r>
                <a:rPr lang="fr-FR"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, H</a:t>
              </a:r>
              <a:r>
                <a:rPr lang="fr-FR" sz="1200" baseline="-250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r>
                <a:rPr lang="fr-FR"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) on UGS</a:t>
              </a:r>
              <a:endParaRPr sz="1200" baseline="-25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" name="Google Shape;393;p34">
              <a:extLst>
                <a:ext uri="{FF2B5EF4-FFF2-40B4-BE49-F238E27FC236}">
                  <a16:creationId xmlns:a16="http://schemas.microsoft.com/office/drawing/2014/main" id="{8E20CE84-254F-E7ED-D888-314B816D2CB3}"/>
                </a:ext>
              </a:extLst>
            </p:cNvPr>
            <p:cNvSpPr txBox="1"/>
            <p:nvPr/>
          </p:nvSpPr>
          <p:spPr>
            <a:xfrm>
              <a:off x="3077821" y="2059911"/>
              <a:ext cx="3027000" cy="34220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5631"/>
                </a:buClr>
                <a:buSzPts val="1200"/>
                <a:buFont typeface="Roboto"/>
                <a:buChar char="❏"/>
              </a:pPr>
              <a:r>
                <a:rPr lang="fr-FR" sz="1600" dirty="0">
                  <a:latin typeface="Roboto"/>
                  <a:ea typeface="Roboto"/>
                  <a:cs typeface="Roboto"/>
                  <a:sym typeface="Roboto"/>
                </a:rPr>
                <a:t>Impact on </a:t>
              </a:r>
              <a:r>
                <a:rPr lang="fr-FR" sz="1600" dirty="0" err="1">
                  <a:latin typeface="Roboto"/>
                  <a:ea typeface="Roboto"/>
                  <a:sym typeface="Roboto"/>
                </a:rPr>
                <a:t>microbiologi</a:t>
              </a:r>
              <a:r>
                <a:rPr lang="fr-FR" sz="1600" dirty="0" err="1">
                  <a:latin typeface="Roboto"/>
                  <a:ea typeface="Roboto"/>
                  <a:cs typeface="Roboto"/>
                  <a:sym typeface="Roboto"/>
                </a:rPr>
                <a:t>cal</a:t>
              </a:r>
              <a:r>
                <a:rPr lang="fr-FR" sz="16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fr-FR" sz="1600" dirty="0" err="1">
                  <a:latin typeface="Roboto"/>
                  <a:ea typeface="Roboto"/>
                  <a:cs typeface="Roboto"/>
                  <a:sym typeface="Roboto"/>
                </a:rPr>
                <a:t>diversity</a:t>
              </a:r>
              <a:endParaRPr sz="16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5631"/>
                </a:buClr>
                <a:buSzPts val="1200"/>
                <a:buFont typeface="Roboto"/>
                <a:buChar char="❏"/>
              </a:pPr>
              <a:r>
                <a:rPr lang="fr-FR" sz="1600" dirty="0">
                  <a:latin typeface="Roboto"/>
                  <a:ea typeface="Roboto"/>
                  <a:cs typeface="Roboto"/>
                  <a:sym typeface="Roboto"/>
                </a:rPr>
                <a:t>Impact on </a:t>
              </a:r>
              <a:r>
                <a:rPr lang="fr-FR" sz="1600" dirty="0" err="1">
                  <a:latin typeface="Roboto"/>
                  <a:ea typeface="Roboto"/>
                  <a:cs typeface="Roboto"/>
                  <a:sym typeface="Roboto"/>
                </a:rPr>
                <a:t>aquifer</a:t>
              </a:r>
              <a:endParaRPr lang="fr-FR" sz="16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457200" indent="-292100">
                <a:lnSpc>
                  <a:spcPct val="115000"/>
                </a:lnSpc>
                <a:buClr>
                  <a:srgbClr val="085631"/>
                </a:buClr>
                <a:buSzPts val="1000"/>
                <a:buFont typeface="Roboto"/>
                <a:buChar char="-"/>
              </a:pPr>
              <a:r>
                <a:rPr lang="fr-FR" sz="1200" dirty="0" err="1">
                  <a:latin typeface="Roboto"/>
                  <a:ea typeface="Roboto"/>
                  <a:sym typeface="Roboto"/>
                </a:rPr>
                <a:t>Porosity</a:t>
              </a:r>
              <a:r>
                <a:rPr lang="fr-FR" sz="1200" dirty="0">
                  <a:latin typeface="Roboto"/>
                  <a:ea typeface="Roboto"/>
                  <a:sym typeface="Roboto"/>
                </a:rPr>
                <a:t>/</a:t>
              </a:r>
              <a:r>
                <a:rPr lang="fr-FR" sz="1200" dirty="0" err="1">
                  <a:latin typeface="Roboto"/>
                  <a:ea typeface="Roboto"/>
                  <a:sym typeface="Roboto"/>
                </a:rPr>
                <a:t>permeability</a:t>
              </a:r>
              <a:r>
                <a:rPr lang="fr-FR" sz="1200" dirty="0">
                  <a:latin typeface="Roboto"/>
                  <a:ea typeface="Roboto"/>
                  <a:sym typeface="Roboto"/>
                </a:rPr>
                <a:t> change</a:t>
              </a:r>
              <a:endParaRPr sz="1200" dirty="0">
                <a:latin typeface="Roboto"/>
                <a:ea typeface="Roboto"/>
                <a:sym typeface="Roboto"/>
              </a:endParaRPr>
            </a:p>
            <a:p>
              <a:pPr marL="45720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5631"/>
                </a:buClr>
                <a:buSzPts val="1000"/>
                <a:buFont typeface="Roboto"/>
                <a:buChar char="-"/>
              </a:pPr>
              <a:r>
                <a:rPr lang="fr-FR" sz="1200" dirty="0">
                  <a:latin typeface="Roboto"/>
                  <a:ea typeface="Roboto"/>
                  <a:cs typeface="Roboto"/>
                  <a:sym typeface="Roboto"/>
                </a:rPr>
                <a:t>Change in </a:t>
              </a:r>
              <a:r>
                <a:rPr lang="fr-FR" sz="1200" dirty="0" err="1">
                  <a:latin typeface="Roboto"/>
                  <a:ea typeface="Roboto"/>
                  <a:cs typeface="Roboto"/>
                  <a:sym typeface="Roboto"/>
                </a:rPr>
                <a:t>well</a:t>
              </a:r>
              <a:r>
                <a:rPr lang="fr-FR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fr-FR" sz="1200" dirty="0" err="1">
                  <a:latin typeface="Roboto"/>
                  <a:ea typeface="Roboto"/>
                  <a:cs typeface="Roboto"/>
                  <a:sym typeface="Roboto"/>
                </a:rPr>
                <a:t>injectivity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5631"/>
                </a:buClr>
                <a:buSzPts val="1000"/>
                <a:buFont typeface="Roboto"/>
                <a:buChar char="-"/>
              </a:pPr>
              <a:r>
                <a:rPr lang="fr-FR" sz="1200" dirty="0">
                  <a:latin typeface="Roboto"/>
                  <a:ea typeface="Roboto"/>
                  <a:cs typeface="Roboto"/>
                  <a:sym typeface="Roboto"/>
                </a:rPr>
                <a:t>Water </a:t>
              </a:r>
              <a:r>
                <a:rPr lang="fr-FR" sz="1200" dirty="0" err="1">
                  <a:latin typeface="Roboto"/>
                  <a:ea typeface="Roboto"/>
                  <a:cs typeface="Roboto"/>
                  <a:sym typeface="Roboto"/>
                </a:rPr>
                <a:t>quality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9144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5631"/>
                </a:buClr>
                <a:buSzPts val="1200"/>
                <a:buFont typeface="Roboto"/>
                <a:buChar char="❏"/>
              </a:pPr>
              <a:r>
                <a:rPr lang="fr-FR" sz="1600" dirty="0">
                  <a:latin typeface="Roboto"/>
                  <a:ea typeface="Roboto"/>
                  <a:cs typeface="Roboto"/>
                  <a:sym typeface="Roboto"/>
                </a:rPr>
                <a:t>Impact on </a:t>
              </a:r>
              <a:r>
                <a:rPr lang="fr-FR" sz="1600" dirty="0" err="1">
                  <a:latin typeface="Roboto"/>
                  <a:ea typeface="Roboto"/>
                  <a:cs typeface="Roboto"/>
                  <a:sym typeface="Roboto"/>
                </a:rPr>
                <a:t>gas</a:t>
              </a:r>
              <a:r>
                <a:rPr lang="fr-FR" sz="16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fr-FR" sz="1600" dirty="0" err="1">
                  <a:latin typeface="Roboto"/>
                  <a:ea typeface="Roboto"/>
                  <a:cs typeface="Roboto"/>
                  <a:sym typeface="Roboto"/>
                </a:rPr>
                <a:t>quality</a:t>
              </a:r>
              <a:endParaRPr sz="16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5631"/>
                </a:buClr>
                <a:buSzPts val="1000"/>
                <a:buFont typeface="Roboto"/>
                <a:buChar char="-"/>
              </a:pPr>
              <a:r>
                <a:rPr lang="fr-FR" sz="1200" dirty="0">
                  <a:latin typeface="Roboto"/>
                  <a:ea typeface="Roboto"/>
                  <a:cs typeface="Roboto"/>
                  <a:sym typeface="Roboto"/>
                </a:rPr>
                <a:t>Acidification (H</a:t>
              </a:r>
              <a:r>
                <a:rPr lang="fr-FR" sz="1200" baseline="-25000" dirty="0">
                  <a:latin typeface="Roboto"/>
                  <a:ea typeface="Roboto"/>
                  <a:cs typeface="Roboto"/>
                  <a:sym typeface="Roboto"/>
                </a:rPr>
                <a:t>2</a:t>
              </a:r>
              <a:r>
                <a:rPr lang="fr-FR" sz="1200" dirty="0">
                  <a:latin typeface="Roboto"/>
                  <a:ea typeface="Roboto"/>
                  <a:cs typeface="Roboto"/>
                  <a:sym typeface="Roboto"/>
                </a:rPr>
                <a:t>S, CO</a:t>
              </a:r>
              <a:r>
                <a:rPr lang="fr-FR" sz="1200" baseline="-25000" dirty="0">
                  <a:latin typeface="Roboto"/>
                  <a:ea typeface="Roboto"/>
                  <a:cs typeface="Roboto"/>
                  <a:sym typeface="Roboto"/>
                </a:rPr>
                <a:t>2</a:t>
              </a:r>
              <a:r>
                <a:rPr lang="fr-FR" sz="1200" dirty="0">
                  <a:latin typeface="Roboto"/>
                  <a:ea typeface="Roboto"/>
                  <a:cs typeface="Roboto"/>
                  <a:sym typeface="Roboto"/>
                </a:rPr>
                <a:t>) 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5631"/>
                </a:buClr>
                <a:buSzPts val="1000"/>
                <a:buFont typeface="Roboto"/>
                <a:buChar char="-"/>
              </a:pPr>
              <a:r>
                <a:rPr lang="fr-FR" sz="1200" dirty="0" err="1">
                  <a:latin typeface="Roboto"/>
                  <a:ea typeface="Roboto"/>
                  <a:cs typeface="Roboto"/>
                  <a:sym typeface="Roboto"/>
                </a:rPr>
                <a:t>Loss</a:t>
              </a:r>
              <a:r>
                <a:rPr lang="fr-FR" sz="1200" dirty="0">
                  <a:latin typeface="Roboto"/>
                  <a:ea typeface="Roboto"/>
                  <a:cs typeface="Roboto"/>
                  <a:sym typeface="Roboto"/>
                </a:rPr>
                <a:t> of H</a:t>
              </a:r>
              <a:r>
                <a:rPr lang="fr-FR" sz="1200" baseline="-25000" dirty="0">
                  <a:latin typeface="Roboto"/>
                  <a:ea typeface="Roboto"/>
                  <a:cs typeface="Roboto"/>
                  <a:sym typeface="Roboto"/>
                </a:rPr>
                <a:t>2</a:t>
              </a:r>
              <a:r>
                <a:rPr lang="fr-FR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D00E1637-437A-913D-B4CD-D7819AF84E3C}"/>
              </a:ext>
            </a:extLst>
          </p:cNvPr>
          <p:cNvSpPr txBox="1"/>
          <p:nvPr/>
        </p:nvSpPr>
        <p:spPr>
          <a:xfrm>
            <a:off x="2502964" y="1149596"/>
            <a:ext cx="377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Constitutive Laws</a:t>
            </a:r>
          </a:p>
          <a:p>
            <a:pPr algn="ctr"/>
            <a:r>
              <a:rPr lang="en-US" dirty="0"/>
              <a:t>(Chemical and physical effects)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D64A1D0-F0C5-3523-383F-2188B2DED0C5}"/>
              </a:ext>
            </a:extLst>
          </p:cNvPr>
          <p:cNvSpPr txBox="1"/>
          <p:nvPr/>
        </p:nvSpPr>
        <p:spPr>
          <a:xfrm>
            <a:off x="6751963" y="1111818"/>
            <a:ext cx="203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Upscaling at reservoir scale</a:t>
            </a:r>
          </a:p>
        </p:txBody>
      </p:sp>
      <p:sp>
        <p:nvSpPr>
          <p:cNvPr id="16" name="Flèche : courbe vers le bas 15">
            <a:extLst>
              <a:ext uri="{FF2B5EF4-FFF2-40B4-BE49-F238E27FC236}">
                <a16:creationId xmlns:a16="http://schemas.microsoft.com/office/drawing/2014/main" id="{B3CCE7CA-BA43-157B-8B2B-B3067F2DB885}"/>
              </a:ext>
            </a:extLst>
          </p:cNvPr>
          <p:cNvSpPr/>
          <p:nvPr/>
        </p:nvSpPr>
        <p:spPr>
          <a:xfrm>
            <a:off x="3513463" y="1728200"/>
            <a:ext cx="1400175" cy="455131"/>
          </a:xfrm>
          <a:prstGeom prst="curvedDownArrow">
            <a:avLst/>
          </a:prstGeom>
          <a:solidFill>
            <a:srgbClr val="12C46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lèche : courbe vers le bas 16">
            <a:extLst>
              <a:ext uri="{FF2B5EF4-FFF2-40B4-BE49-F238E27FC236}">
                <a16:creationId xmlns:a16="http://schemas.microsoft.com/office/drawing/2014/main" id="{F4FA6873-2232-B8E9-16A9-BF37B29903A0}"/>
              </a:ext>
            </a:extLst>
          </p:cNvPr>
          <p:cNvSpPr/>
          <p:nvPr/>
        </p:nvSpPr>
        <p:spPr>
          <a:xfrm>
            <a:off x="7119502" y="1720551"/>
            <a:ext cx="1400175" cy="455131"/>
          </a:xfrm>
          <a:prstGeom prst="curvedDownArrow">
            <a:avLst/>
          </a:prstGeom>
          <a:solidFill>
            <a:srgbClr val="12C46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770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7D83D2F532C499C18E79C15164CA2" ma:contentTypeVersion="10" ma:contentTypeDescription="Crée un document." ma:contentTypeScope="" ma:versionID="6702916642e8e52251e1da120e08ccb9">
  <xsd:schema xmlns:xsd="http://www.w3.org/2001/XMLSchema" xmlns:xs="http://www.w3.org/2001/XMLSchema" xmlns:p="http://schemas.microsoft.com/office/2006/metadata/properties" xmlns:ns2="87037488-ec5d-4aba-84c2-9b1d22638e8e" xmlns:ns3="c9ad6b5a-ec76-43eb-a391-e933cd5e287e" targetNamespace="http://schemas.microsoft.com/office/2006/metadata/properties" ma:root="true" ma:fieldsID="a3c6e249d0af1f0f83771598b7b5a1a2" ns2:_="" ns3:_="">
    <xsd:import namespace="87037488-ec5d-4aba-84c2-9b1d22638e8e"/>
    <xsd:import namespace="c9ad6b5a-ec76-43eb-a391-e933cd5e287e"/>
    <xsd:element name="properties">
      <xsd:complexType>
        <xsd:sequence>
          <xsd:element name="documentManagement">
            <xsd:complexType>
              <xsd:all>
                <xsd:element ref="ns2:b1b820adfd3e4a078472514c1a5cb5ff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37488-ec5d-4aba-84c2-9b1d22638e8e" elementFormDefault="qualified">
    <xsd:import namespace="http://schemas.microsoft.com/office/2006/documentManagement/types"/>
    <xsd:import namespace="http://schemas.microsoft.com/office/infopath/2007/PartnerControls"/>
    <xsd:element name="b1b820adfd3e4a078472514c1a5cb5ff" ma:index="8" nillable="true" ma:taxonomy="true" ma:internalName="b1b820adfd3e4a078472514c1a5cb5ff" ma:taxonomyFieldName="Security_x0020_Classification" ma:displayName="Security Classification" ma:default="" ma:fieldId="{b1b820ad-fd3e-4a07-8472-514c1a5cb5ff}" ma:sspId="3bf472f7-a010-4b5a-bb99-a26ed4c99680" ma:termSetId="0c0ba91f-ee81-4a79-83f6-c19eebf2f16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19714fc1-f20d-481a-af13-2912ba0c9bb7}" ma:internalName="TaxCatchAll" ma:showField="CatchAllData" ma:web="5a227db0-e925-4a38-92cb-813580a5b6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19714fc1-f20d-481a-af13-2912ba0c9bb7}" ma:internalName="TaxCatchAllLabel" ma:readOnly="true" ma:showField="CatchAllDataLabel" ma:web="5a227db0-e925-4a38-92cb-813580a5b6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ad6b5a-ec76-43eb-a391-e933cd5e28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3bf472f7-a010-4b5a-bb99-a26ed4c99680" ContentTypeId="0x0101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1b820adfd3e4a078472514c1a5cb5ff xmlns="87037488-ec5d-4aba-84c2-9b1d22638e8e">
      <Terms xmlns="http://schemas.microsoft.com/office/infopath/2007/PartnerControls"/>
    </b1b820adfd3e4a078472514c1a5cb5ff>
    <TaxCatchAll xmlns="87037488-ec5d-4aba-84c2-9b1d22638e8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A5FFBD-00D7-498F-A49D-4A0F3A57C1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037488-ec5d-4aba-84c2-9b1d22638e8e"/>
    <ds:schemaRef ds:uri="c9ad6b5a-ec76-43eb-a391-e933cd5e28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096E8E-61EE-4285-BFA9-12BF016FC56C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FDCBA678-A334-4D17-9C7B-EF6DA7198C8F}">
  <ds:schemaRefs>
    <ds:schemaRef ds:uri="http://schemas.microsoft.com/office/2006/metadata/properties"/>
    <ds:schemaRef ds:uri="http://schemas.microsoft.com/office/infopath/2007/PartnerControls"/>
    <ds:schemaRef ds:uri="87037488-ec5d-4aba-84c2-9b1d22638e8e"/>
  </ds:schemaRefs>
</ds:datastoreItem>
</file>

<file path=customXml/itemProps4.xml><?xml version="1.0" encoding="utf-8"?>
<ds:datastoreItem xmlns:ds="http://schemas.openxmlformats.org/officeDocument/2006/customXml" ds:itemID="{CAE94CAF-8BDE-4B4B-87E1-AB07D11607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1258</Words>
  <Application>Microsoft Office PowerPoint</Application>
  <PresentationFormat>Grand écran</PresentationFormat>
  <Paragraphs>221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Roboto</vt:lpstr>
      <vt:lpstr>Wingdings</vt:lpstr>
      <vt:lpstr>微软雅黑 (标题)</vt:lpstr>
      <vt:lpstr>Conception personnalisée</vt:lpstr>
      <vt:lpstr>1_Conception personnalisée</vt:lpstr>
      <vt:lpstr>2_Conception personnalisée</vt:lpstr>
      <vt:lpstr>3_Conception personnalisée</vt:lpstr>
      <vt:lpstr>1_Thème Office</vt:lpstr>
      <vt:lpstr>Subject proposal : Framework / guideline for UHS (conversion from UGS or new) </vt:lpstr>
      <vt:lpstr>Agenda</vt:lpstr>
      <vt:lpstr>ENGIE ambitions on hydrogen set the framework</vt:lpstr>
      <vt:lpstr>Large-scale H2 infrastructures are needed to support market growth</vt:lpstr>
      <vt:lpstr>Europe ambitious H2 plan drives infrastructure requirements</vt:lpstr>
      <vt:lpstr>First STORENGY’s projects in salt caverns along the European Hydrogen Backbone and industrial hubs</vt:lpstr>
      <vt:lpstr>Storengy and UHS related topics …. a long story</vt:lpstr>
      <vt:lpstr>Example : RINGS : Research on the Injection of New Gases into Storages</vt:lpstr>
      <vt:lpstr>RINGS one key step but not the only one …</vt:lpstr>
      <vt:lpstr>…. mechanisms affecting the gas composition</vt:lpstr>
      <vt:lpstr>Some current/recent initiatives on UHS (1)</vt:lpstr>
      <vt:lpstr>Some current/recent initiatives on UHS (2)</vt:lpstr>
      <vt:lpstr>Toward a framework / guideline ? </vt:lpstr>
      <vt:lpstr>Toward a framework / guideline ? (2)</vt:lpstr>
      <vt:lpstr>Toward a framework / guideline ? (3)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LEDOUX Delphine (Storengy)</dc:creator>
  <cp:lastModifiedBy>EGERMANN Patrick (Storengy)</cp:lastModifiedBy>
  <cp:revision>73</cp:revision>
  <dcterms:created xsi:type="dcterms:W3CDTF">2021-05-26T15:11:08Z</dcterms:created>
  <dcterms:modified xsi:type="dcterms:W3CDTF">2022-10-05T08:12:36Z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135c4ba-2280-41f8-be7d-6f21d368baa3_Enabled">
    <vt:lpwstr>true</vt:lpwstr>
  </property>
  <property fmtid="{D5CDD505-2E9C-101B-9397-08002B2CF9AE}" pid="3" name="MSIP_Label_c135c4ba-2280-41f8-be7d-6f21d368baa3_SetDate">
    <vt:lpwstr>2021-05-26T15:11:08Z</vt:lpwstr>
  </property>
  <property fmtid="{D5CDD505-2E9C-101B-9397-08002B2CF9AE}" pid="4" name="MSIP_Label_c135c4ba-2280-41f8-be7d-6f21d368baa3_Method">
    <vt:lpwstr>Standard</vt:lpwstr>
  </property>
  <property fmtid="{D5CDD505-2E9C-101B-9397-08002B2CF9AE}" pid="5" name="MSIP_Label_c135c4ba-2280-41f8-be7d-6f21d368baa3_Name">
    <vt:lpwstr>c135c4ba-2280-41f8-be7d-6f21d368baa3</vt:lpwstr>
  </property>
  <property fmtid="{D5CDD505-2E9C-101B-9397-08002B2CF9AE}" pid="6" name="MSIP_Label_c135c4ba-2280-41f8-be7d-6f21d368baa3_SiteId">
    <vt:lpwstr>24139d14-c62c-4c47-8bdd-ce71ea1d50cf</vt:lpwstr>
  </property>
  <property fmtid="{D5CDD505-2E9C-101B-9397-08002B2CF9AE}" pid="7" name="MSIP_Label_c135c4ba-2280-41f8-be7d-6f21d368baa3_ActionId">
    <vt:lpwstr>8acabda5-07e6-400d-afdb-dd0ce48c9d99</vt:lpwstr>
  </property>
  <property fmtid="{D5CDD505-2E9C-101B-9397-08002B2CF9AE}" pid="8" name="MSIP_Label_c135c4ba-2280-41f8-be7d-6f21d368baa3_ContentBits">
    <vt:lpwstr>0</vt:lpwstr>
  </property>
  <property fmtid="{D5CDD505-2E9C-101B-9397-08002B2CF9AE}" pid="9" name="ContentTypeId">
    <vt:lpwstr>0x01010063B7D83D2F532C499C18E79C15164CA2</vt:lpwstr>
  </property>
  <property fmtid="{D5CDD505-2E9C-101B-9397-08002B2CF9AE}" pid="10" name="Security Classification">
    <vt:lpwstr/>
  </property>
</Properties>
</file>