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9"/>
  </p:notesMasterIdLst>
  <p:sldIdLst>
    <p:sldId id="362" r:id="rId2"/>
    <p:sldId id="399" r:id="rId3"/>
    <p:sldId id="400" r:id="rId4"/>
    <p:sldId id="401" r:id="rId5"/>
    <p:sldId id="402" r:id="rId6"/>
    <p:sldId id="403" r:id="rId7"/>
    <p:sldId id="297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FFFFFF"/>
    <a:srgbClr val="445469"/>
    <a:srgbClr val="4088C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92" d="100"/>
          <a:sy n="92" d="100"/>
        </p:scale>
        <p:origin x="561" y="42"/>
      </p:cViewPr>
      <p:guideLst>
        <p:guide orient="horz" pos="20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4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9.xml"/><Relationship Id="rId7" Type="http://schemas.openxmlformats.org/officeDocument/2006/relationships/image" Target="../media/image5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202X.XX.XX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157953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285453" y="1555115"/>
            <a:ext cx="5765926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157952" y="4501515"/>
            <a:ext cx="9893427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3203574" y="2117090"/>
            <a:ext cx="5976793" cy="1314450"/>
          </a:xfrm>
        </p:spPr>
        <p:txBody>
          <a:bodyPr>
            <a:noAutofit/>
          </a:bodyPr>
          <a:lstStyle/>
          <a:p>
            <a:pPr algn="l"/>
            <a:r>
              <a:rPr lang="sk-SK" altLang="ko-KR" dirty="0" err="1">
                <a:ea typeface="微软雅黑" panose="020B0503020204020204" charset="-122"/>
                <a:sym typeface="+mn-ea"/>
              </a:rPr>
              <a:t>Triennium</a:t>
            </a:r>
            <a:r>
              <a:rPr lang="sk-SK" altLang="ko-KR" dirty="0">
                <a:ea typeface="微软雅黑" panose="020B0503020204020204" charset="-122"/>
                <a:sym typeface="+mn-ea"/>
              </a:rPr>
              <a:t> </a:t>
            </a:r>
            <a:r>
              <a:rPr lang="sk-SK" altLang="ko-KR" dirty="0" err="1">
                <a:ea typeface="微软雅黑" panose="020B0503020204020204" charset="-122"/>
                <a:sym typeface="+mn-ea"/>
              </a:rPr>
              <a:t>Work</a:t>
            </a:r>
            <a:r>
              <a:rPr lang="sk-SK" altLang="ko-KR" dirty="0">
                <a:ea typeface="微软雅黑" panose="020B0503020204020204" charset="-122"/>
                <a:sym typeface="+mn-ea"/>
              </a:rPr>
              <a:t> </a:t>
            </a:r>
            <a:r>
              <a:rPr lang="sk-SK" altLang="ko-KR" dirty="0" err="1">
                <a:ea typeface="微软雅黑" panose="020B0503020204020204" charset="-122"/>
                <a:sym typeface="+mn-ea"/>
              </a:rPr>
              <a:t>Plan</a:t>
            </a:r>
            <a:r>
              <a:rPr lang="sk-SK" altLang="ko-KR" dirty="0">
                <a:ea typeface="微软雅黑" panose="020B0503020204020204" charset="-122"/>
                <a:sym typeface="+mn-ea"/>
              </a:rPr>
              <a:t> of Storage </a:t>
            </a:r>
            <a:r>
              <a:rPr lang="sk-SK" altLang="ko-KR" dirty="0" err="1">
                <a:ea typeface="微软雅黑" panose="020B0503020204020204" charset="-122"/>
                <a:sym typeface="+mn-ea"/>
              </a:rPr>
              <a:t>Committee</a:t>
            </a:r>
            <a:endParaRPr lang="en-US" altLang="ko-KR" dirty="0">
              <a:ea typeface="微软雅黑" panose="020B0503020204020204" charset="-122"/>
              <a:sym typeface="+mn-ea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</a:t>
            </a:r>
            <a:r>
              <a:rPr lang="sk-SK" altLang="zh-CN" dirty="0"/>
              <a:t>2</a:t>
            </a:r>
            <a:r>
              <a:rPr lang="en-US" altLang="zh-CN" dirty="0"/>
              <a:t>.</a:t>
            </a:r>
            <a:r>
              <a:rPr lang="sk-SK" altLang="zh-CN" dirty="0"/>
              <a:t>10</a:t>
            </a:r>
            <a:r>
              <a:rPr lang="en-US" altLang="zh-CN" dirty="0"/>
              <a:t>.</a:t>
            </a:r>
            <a:r>
              <a:rPr lang="sk-SK" altLang="zh-CN" dirty="0"/>
              <a:t>05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A19D50-6E9D-4264-BB4F-83AAA9601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Underground storage of natural gas is and will continue to be a critical component of the natural gas value chain. Underground natural gas storage is facing new opportunities and challenges from </a:t>
            </a:r>
            <a:r>
              <a:rPr lang="en-US" b="1" dirty="0"/>
              <a:t>changing market situations</a:t>
            </a:r>
            <a:r>
              <a:rPr lang="en-US" dirty="0"/>
              <a:t> to </a:t>
            </a:r>
            <a:r>
              <a:rPr lang="en-US" b="1" dirty="0"/>
              <a:t>changing safety regulations </a:t>
            </a:r>
            <a:r>
              <a:rPr lang="en-US" dirty="0"/>
              <a:t>to expansion of traditional natural gas to </a:t>
            </a:r>
            <a:r>
              <a:rPr lang="en-US" b="1" dirty="0"/>
              <a:t>include biogases and perhaps hydrogen</a:t>
            </a:r>
            <a:r>
              <a:rPr lang="en-US" dirty="0"/>
              <a:t>. The Committee’s output will focus on the technical and regulatory aspects of underground storage (UGS) of natural gas and will include the evolving role of storage particularly in the </a:t>
            </a:r>
            <a:r>
              <a:rPr lang="en-US" b="1" dirty="0"/>
              <a:t>support of renewable energy</a:t>
            </a:r>
            <a:r>
              <a:rPr lang="en-US" dirty="0"/>
              <a:t>. The work will be structured in 3 study groups.</a:t>
            </a:r>
            <a:endParaRPr lang="sk-SK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3C8959-A2DB-4C52-ABBC-5514AB07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en-US" altLang="zh-CN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9ADE4E-3DAC-45AA-A5B6-7160A6B9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Storage </a:t>
            </a:r>
            <a:r>
              <a:rPr lang="sk-SK" dirty="0" err="1"/>
              <a:t>Committe</a:t>
            </a:r>
            <a:r>
              <a:rPr lang="sk-SK" dirty="0"/>
              <a:t> </a:t>
            </a:r>
            <a:r>
              <a:rPr lang="sk-SK" dirty="0" err="1"/>
              <a:t>intro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947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44D2F5-E8D6-4EDE-AD67-4FFFAE4C3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Continued maintenance and improvements to the active database of UGS in operation and UGS projects.</a:t>
            </a:r>
          </a:p>
          <a:p>
            <a:r>
              <a:rPr lang="en-US" dirty="0"/>
              <a:t>•	Improved data consistency</a:t>
            </a:r>
          </a:p>
          <a:p>
            <a:r>
              <a:rPr lang="en-US" dirty="0"/>
              <a:t>•	Expanded data base</a:t>
            </a:r>
          </a:p>
          <a:p>
            <a:r>
              <a:rPr lang="en-US" dirty="0"/>
              <a:t>•	Explore adding other storage sites / unconventional</a:t>
            </a:r>
          </a:p>
          <a:p>
            <a:r>
              <a:rPr lang="en-US" dirty="0"/>
              <a:t>•	Include projects of energy storage (hydrogen, biomethane, synthetic methane)</a:t>
            </a:r>
          </a:p>
          <a:p>
            <a:r>
              <a:rPr lang="en-US" dirty="0"/>
              <a:t>•	Improving public awareness and access of the database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702ACA-D698-4A0F-A20A-9CD81922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Group 1:  Gas Storage Database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41C4D-191E-4A07-B32E-611824AD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3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402E79-9A81-4A08-BFE6-E650E0D44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 Best Practices</a:t>
            </a:r>
            <a:r>
              <a:rPr lang="sk-SK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Operations and Maintenance</a:t>
            </a:r>
            <a:r>
              <a:rPr lang="sk-SK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Well and Reservoir Design</a:t>
            </a:r>
            <a:r>
              <a:rPr lang="sk-SK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Analysis </a:t>
            </a:r>
            <a:endParaRPr lang="sk-SK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Technology Innovations – All areas of UGS</a:t>
            </a:r>
            <a:endParaRPr lang="sk-SK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Codes and Standards</a:t>
            </a:r>
            <a:endParaRPr lang="sk-SK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Minimising Environmental Impacts </a:t>
            </a:r>
            <a:endParaRPr lang="sk-SK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-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Reducing Methane Emissions</a:t>
            </a:r>
            <a:endParaRPr lang="sk-SK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-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Increasing energy efficiency</a:t>
            </a:r>
            <a:endParaRPr lang="sk-SK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-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Reducing Other Environmental Factors (NOx,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COx</a:t>
            </a: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sk-SK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license</a:t>
            </a:r>
            <a:endParaRPr lang="sk-SK" sz="4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DC2872-E966-4A41-9453-E2DB5AF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Group 2: Best Practices in UGS Design, Operations, and Maintenance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C4AA4-DD6E-4481-92F0-942DAC55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333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0CC909-D0EA-474F-B954-441F2F5F4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Operating UGS in today’s markets including support for renewable energy, profitable operations, and new opportunities for UGS.  </a:t>
            </a:r>
          </a:p>
          <a:p>
            <a:r>
              <a:rPr lang="en-US" dirty="0"/>
              <a:t>•	Market Conditions for UGS</a:t>
            </a:r>
          </a:p>
          <a:p>
            <a:r>
              <a:rPr lang="en-US" dirty="0"/>
              <a:t>•	Impact of regulatory frameworks on UGS operation &amp; profitability</a:t>
            </a:r>
          </a:p>
          <a:p>
            <a:r>
              <a:rPr lang="en-US" dirty="0"/>
              <a:t>•	Impacts of increasing levels of renewable gases in natural gas systems</a:t>
            </a:r>
          </a:p>
          <a:p>
            <a:r>
              <a:rPr lang="en-US" dirty="0"/>
              <a:t>•	Interfacing UGS with Pipeline operations</a:t>
            </a:r>
          </a:p>
          <a:p>
            <a:r>
              <a:rPr lang="en-US" dirty="0"/>
              <a:t>•	Renewable Energy Support – new opportunities in energy storage area</a:t>
            </a:r>
          </a:p>
          <a:p>
            <a:r>
              <a:rPr lang="en-US" dirty="0"/>
              <a:t>•	CO2 </a:t>
            </a:r>
          </a:p>
          <a:p>
            <a:r>
              <a:rPr lang="en-US" dirty="0"/>
              <a:t>•	New developments and trends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419C3E-8965-4548-8DB7-47136A60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Group 3: UGS to Today’s Markets and Environment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01684-6856-4A59-A4D6-BF051A4A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891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409BFC-70FD-4CBE-9AA3-A1EF80AC6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0" y="1270000"/>
            <a:ext cx="11484610" cy="4860636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The most often mentioned topics in questionnaire prior to meeting: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Storages of the future: how technology and role of gas storage is likely to evolve (i.e. natural gas transitioning to blends of gases and/or hydrogen)/H2 readiness of the gas infrastructure/ Pure hydrogen storage facilities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Security of supply for gas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Capacity booking and storage filling/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of storages in providing security of supply/Storage obligation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Global storage overview/Continuous upgrade of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Methane emissions/CO2 emissions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Storage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tarifs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 vs. gas prices/Demand for storages in future/Aboveground/underground LNG storage as an alternative to UGS/Enlargement of liquid hydrogen storage tank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Capture storage sequestration/CCS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Cybersecurity of storage infrastructure</a:t>
            </a:r>
          </a:p>
          <a:p>
            <a:pPr marL="457200" indent="-457200">
              <a:buFont typeface="+mj-lt"/>
              <a:buAutoNum type="arabicPeriod"/>
            </a:pPr>
            <a:endParaRPr lang="sk-SK" sz="7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B815B4-E8EB-4974-86B3-A2DBA261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Crucial</a:t>
            </a:r>
            <a:r>
              <a:rPr lang="sk-SK" dirty="0"/>
              <a:t> </a:t>
            </a:r>
            <a:r>
              <a:rPr lang="sk-SK" dirty="0" err="1"/>
              <a:t>topics</a:t>
            </a:r>
            <a:r>
              <a:rPr lang="sk-SK" dirty="0"/>
              <a:t> – </a:t>
            </a:r>
            <a:r>
              <a:rPr lang="sk-SK" dirty="0" err="1"/>
              <a:t>members</a:t>
            </a:r>
            <a:r>
              <a:rPr lang="sk-SK" dirty="0"/>
              <a:t> </a:t>
            </a:r>
            <a:r>
              <a:rPr lang="sk-SK" dirty="0" err="1"/>
              <a:t>view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80F15-E70C-4B9C-B6CD-FE22F82A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716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iYzkwMTIzOTA2YTkxZWZjZjY0NDdkODYyYzJl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微软雅黑</vt:lpstr>
      <vt:lpstr>Arial</vt:lpstr>
      <vt:lpstr>Calibri</vt:lpstr>
      <vt:lpstr>Symbol</vt:lpstr>
      <vt:lpstr>Times New Roman</vt:lpstr>
      <vt:lpstr>Wingdings</vt:lpstr>
      <vt:lpstr>微软雅黑 (标题)</vt:lpstr>
      <vt:lpstr>微软雅黑（标题）</vt:lpstr>
      <vt:lpstr>Office 主题​​</vt:lpstr>
      <vt:lpstr>Triennium Work Plan of Storage Committee</vt:lpstr>
      <vt:lpstr>Storage Committe intro</vt:lpstr>
      <vt:lpstr>Study Group 1:  Gas Storage Database</vt:lpstr>
      <vt:lpstr>Study Group 2: Best Practices in UGS Design, Operations, and Maintenance</vt:lpstr>
      <vt:lpstr>Study Group 3: UGS to Today’s Markets and Environment</vt:lpstr>
      <vt:lpstr>Crucial topics – members 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Barkoci Ladislav</cp:lastModifiedBy>
  <cp:revision>709</cp:revision>
  <dcterms:created xsi:type="dcterms:W3CDTF">2019-06-19T02:08:00Z</dcterms:created>
  <dcterms:modified xsi:type="dcterms:W3CDTF">2022-10-04T22:33:43Z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4CCBAA3747634532BDE9C8C56A3C92DE</vt:lpwstr>
  </property>
</Properties>
</file>