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1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02" r:id="rId5"/>
    <p:sldId id="403" r:id="rId6"/>
    <p:sldId id="280" r:id="rId7"/>
    <p:sldId id="329" r:id="rId8"/>
    <p:sldId id="359" r:id="rId9"/>
    <p:sldId id="320" r:id="rId10"/>
    <p:sldId id="331" r:id="rId11"/>
    <p:sldId id="404" r:id="rId12"/>
    <p:sldId id="358" r:id="rId13"/>
    <p:sldId id="353" r:id="rId14"/>
    <p:sldId id="368" r:id="rId15"/>
    <p:sldId id="373" r:id="rId16"/>
    <p:sldId id="380" r:id="rId17"/>
    <p:sldId id="313" r:id="rId18"/>
  </p:sldIdLst>
  <p:sldSz cx="9144000" cy="5143500" type="screen16x9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láková Škvrndová Alena" initials="MŠA" lastIdx="4" clrIdx="0"/>
  <p:cmAuthor id="2" name="Štecová Martina" initials="ŠM" lastIdx="34" clrIdx="1"/>
  <p:cmAuthor id="3" name="Zavada Roman" initials="ZR" lastIdx="1" clrIdx="2">
    <p:extLst>
      <p:ext uri="{19B8F6BF-5375-455C-9EA6-DF929625EA0E}">
        <p15:presenceInfo xmlns:p15="http://schemas.microsoft.com/office/powerpoint/2012/main" userId="S-1-5-21-3126252161-3640012455-236539790-26915" providerId="AD"/>
      </p:ext>
    </p:extLst>
  </p:cmAuthor>
  <p:cmAuthor id="4" name="Kollár Martin" initials="KM" lastIdx="5" clrIdx="3">
    <p:extLst>
      <p:ext uri="{19B8F6BF-5375-455C-9EA6-DF929625EA0E}">
        <p15:presenceInfo xmlns:p15="http://schemas.microsoft.com/office/powerpoint/2012/main" userId="S-1-5-21-3126252161-3640012455-236539790-129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F44"/>
    <a:srgbClr val="BFBFB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7" autoAdjust="0"/>
    <p:restoredTop sz="94849" autoAdjust="0"/>
  </p:normalViewPr>
  <p:slideViewPr>
    <p:cSldViewPr snapToGrid="0">
      <p:cViewPr varScale="1">
        <p:scale>
          <a:sx n="122" d="100"/>
          <a:sy n="122" d="100"/>
        </p:scale>
        <p:origin x="5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8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9D0D-A280-9845-8E2D-3445B79AAA86}" type="datetime1">
              <a:rPr lang="cs-CZ" smtClean="0"/>
              <a:t>04.10.2022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805B4-37A9-4A6C-9E1F-0DFDC96B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6906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EF2D1-2052-C34A-9454-862B38489127}" type="datetime1">
              <a:rPr lang="cs-CZ" smtClean="0"/>
              <a:t>04.10.2022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2C9D-B4C9-4899-8303-1C40FBA97D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9077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5EF2D1-2052-C34A-9454-862B38489127}" type="datetime1">
              <a:rPr lang="cs-CZ" smtClean="0"/>
              <a:t>04.10.2022</a:t>
            </a:fld>
            <a:endParaRPr lang="cs-CZ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F2C9D-B4C9-4899-8303-1C40FBA97DC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31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" y="5295"/>
            <a:ext cx="9129639" cy="51354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10795" y="1848636"/>
            <a:ext cx="5590505" cy="711845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NÁZOV PREZENTÁCIE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10794" y="2560480"/>
            <a:ext cx="6538155" cy="484748"/>
          </a:xfrm>
        </p:spPr>
        <p:txBody>
          <a:bodyPr anchor="t">
            <a:noAutofit/>
          </a:bodyPr>
          <a:lstStyle>
            <a:lvl1pPr marL="0" indent="0">
              <a:buNone/>
              <a:defRPr sz="2400" b="0" cap="all" baseline="0">
                <a:solidFill>
                  <a:srgbClr val="72BF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0794" y="3291327"/>
            <a:ext cx="5590505" cy="215444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50000"/>
              </a:lnSpc>
              <a:buNone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dirty="0" err="1"/>
              <a:t>Meno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10789" y="34394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3EADD91-5677-6140-9BE4-FC4D388F3DC2}" type="datetime1">
              <a:rPr lang="cs-CZ" smtClean="0"/>
              <a:pPr/>
              <a:t>04.10.2022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65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36600" y="473872"/>
            <a:ext cx="7691408" cy="288131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36600" y="952502"/>
            <a:ext cx="7691408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736600" y="1781175"/>
            <a:ext cx="7691438" cy="2133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6" y="4608716"/>
            <a:ext cx="713049" cy="5347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12" y="4427512"/>
            <a:ext cx="715988" cy="7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36600" y="473872"/>
            <a:ext cx="7691408" cy="288131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36600" y="952502"/>
            <a:ext cx="7691408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736600" y="1781175"/>
            <a:ext cx="3695700" cy="2133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4622800" y="1771652"/>
            <a:ext cx="3805238" cy="2143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6" y="4608716"/>
            <a:ext cx="713049" cy="53478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12" y="4427512"/>
            <a:ext cx="715988" cy="7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36600" y="473872"/>
            <a:ext cx="7691408" cy="288131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36600" y="952502"/>
            <a:ext cx="7691408" cy="619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736600" y="1781175"/>
            <a:ext cx="7691408" cy="2133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6" y="4608716"/>
            <a:ext cx="713049" cy="5347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12" y="4427512"/>
            <a:ext cx="715988" cy="7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kuj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" y="5295"/>
            <a:ext cx="9129639" cy="51354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10795" y="1890446"/>
            <a:ext cx="5590505" cy="1068550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Ďakujeme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za </a:t>
            </a:r>
            <a:r>
              <a:rPr lang="cs-CZ" dirty="0" err="1"/>
              <a:t>pozornosť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3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7906"/>
            <a:ext cx="8428038" cy="594000"/>
          </a:xfrm>
          <a:solidFill>
            <a:schemeClr val="accent4">
              <a:lumMod val="75000"/>
            </a:schemeClr>
          </a:solidFill>
        </p:spPr>
        <p:txBody>
          <a:bodyPr lIns="828000" tIns="288000" bIns="216000" anchor="ctr" anchorCtr="0"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OBSAH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733249" y="1352192"/>
            <a:ext cx="76947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sk-SK"/>
              <a:t>Upravte štýl predlohy textu.</a:t>
            </a: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12" y="4427512"/>
            <a:ext cx="715988" cy="7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sz="quarter" idx="16"/>
          </p:nvPr>
        </p:nvSpPr>
        <p:spPr>
          <a:xfrm>
            <a:off x="733431" y="1162049"/>
            <a:ext cx="7694581" cy="2811603"/>
          </a:xfrm>
          <a:noFill/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sk-SK"/>
              <a:t>Ak chcete pridať tabuľku,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7906"/>
            <a:ext cx="8428038" cy="594000"/>
          </a:xfrm>
          <a:solidFill>
            <a:schemeClr val="accent4">
              <a:lumMod val="75000"/>
            </a:schemeClr>
          </a:solidFill>
        </p:spPr>
        <p:txBody>
          <a:bodyPr lIns="828000" tIns="288000" bIns="216000" anchor="ctr" anchorCtr="0"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Tabuľka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6" y="4608716"/>
            <a:ext cx="713049" cy="53478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12" y="4427512"/>
            <a:ext cx="715988" cy="7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kla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742954" y="1332782"/>
            <a:ext cx="7685054" cy="892552"/>
          </a:xfrm>
        </p:spPr>
        <p:txBody>
          <a:bodyPr>
            <a:spAutoFit/>
          </a:bodyPr>
          <a:lstStyle>
            <a:lvl1pPr marL="228594" indent="-228594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defRPr sz="1400"/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/>
            </a:lvl3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8" hasCustomPrompt="1"/>
          </p:nvPr>
        </p:nvSpPr>
        <p:spPr>
          <a:xfrm>
            <a:off x="-6" y="367906"/>
            <a:ext cx="8428038" cy="594000"/>
          </a:xfrm>
          <a:solidFill>
            <a:schemeClr val="accent4">
              <a:lumMod val="75000"/>
            </a:schemeClr>
          </a:solidFill>
        </p:spPr>
        <p:txBody>
          <a:bodyPr lIns="828000" tIns="288000" bIns="216000" anchor="ctr" anchorCtr="0"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6" y="4608716"/>
            <a:ext cx="713049" cy="5347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12" y="4427512"/>
            <a:ext cx="715988" cy="7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" y="6891"/>
            <a:ext cx="9129639" cy="51354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98521" y="1941875"/>
            <a:ext cx="5087389" cy="1077218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8000" cap="all" baseline="0">
                <a:latin typeface="Arial Black" panose="020B0A04020102020204" pitchFamily="34" charset="0"/>
              </a:defRPr>
            </a:lvl1pPr>
          </a:lstStyle>
          <a:p>
            <a:r>
              <a:rPr lang="cs-CZ" dirty="0"/>
              <a:t>01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6" y="4608716"/>
            <a:ext cx="713049" cy="534787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5" y="2708827"/>
            <a:ext cx="5100637" cy="535531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3200" b="0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BF4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12" y="4427512"/>
            <a:ext cx="715988" cy="7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733245" y="575813"/>
            <a:ext cx="7697706" cy="385169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4558" y="3935080"/>
            <a:ext cx="2947978" cy="289104"/>
          </a:xfrm>
          <a:solidFill>
            <a:srgbClr val="72BF44"/>
          </a:solidFill>
        </p:spPr>
        <p:txBody>
          <a:bodyPr wrap="square" tIns="144000" b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Názov</a:t>
            </a:r>
            <a:r>
              <a:rPr lang="cs-CZ" dirty="0"/>
              <a:t> fotografie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33358" y="4232483"/>
            <a:ext cx="2949178" cy="189893"/>
          </a:xfrm>
          <a:solidFill>
            <a:srgbClr val="72BF44"/>
          </a:solidFill>
        </p:spPr>
        <p:txBody>
          <a:bodyPr tIns="5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 dirty="0"/>
              <a:t>Popis fotografie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6" y="4608716"/>
            <a:ext cx="713049" cy="53478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12" y="4427512"/>
            <a:ext cx="715988" cy="7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16107" y="1260875"/>
            <a:ext cx="3579853" cy="266003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60875"/>
            <a:ext cx="3798858" cy="266003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71289"/>
            <a:ext cx="8428038" cy="590228"/>
          </a:xfrm>
          <a:solidFill>
            <a:schemeClr val="accent4">
              <a:lumMod val="75000"/>
            </a:schemeClr>
          </a:solidFill>
        </p:spPr>
        <p:txBody>
          <a:bodyPr lIns="828000" tIns="288000" bIns="216000" anchor="ctr" anchorCtr="0">
            <a:no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6" y="4608716"/>
            <a:ext cx="713049" cy="53478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12" y="4427512"/>
            <a:ext cx="715988" cy="715988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716106" y="1693297"/>
            <a:ext cx="3579853" cy="2280356"/>
          </a:xfrm>
        </p:spPr>
        <p:txBody>
          <a:bodyPr>
            <a:normAutofit/>
          </a:bodyPr>
          <a:lstStyle>
            <a:lvl1pPr marL="228594" indent="-228594">
              <a:buFont typeface="Wingdings" charset="2"/>
              <a:buChar char="§"/>
              <a:defRPr sz="1400"/>
            </a:lvl1pPr>
            <a:lvl2pPr marL="685783" indent="-228594">
              <a:buClr>
                <a:schemeClr val="accent1"/>
              </a:buClr>
              <a:buFont typeface="Arial" charset="0"/>
              <a:buChar char="•"/>
              <a:defRPr sz="1400"/>
            </a:lvl2pPr>
            <a:lvl3pPr marL="1142971" indent="-228594">
              <a:buClr>
                <a:schemeClr val="accent1"/>
              </a:buClr>
              <a:buFont typeface="Courier New" charset="0"/>
              <a:buChar char="o"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4629151" y="1693297"/>
            <a:ext cx="3798858" cy="2280356"/>
          </a:xfrm>
        </p:spPr>
        <p:txBody>
          <a:bodyPr>
            <a:normAutofit/>
          </a:bodyPr>
          <a:lstStyle>
            <a:lvl1pPr marL="228594" indent="-228594">
              <a:buFont typeface="Wingdings" charset="2"/>
              <a:buChar char="§"/>
              <a:defRPr sz="1400"/>
            </a:lvl1pPr>
            <a:lvl2pPr marL="685783" indent="-228594">
              <a:buClr>
                <a:schemeClr val="accent1"/>
              </a:buClr>
              <a:buFont typeface="Arial" charset="0"/>
              <a:buChar char="•"/>
              <a:defRPr sz="1400"/>
            </a:lvl2pPr>
            <a:lvl3pPr marL="1142971" indent="-228594">
              <a:buClr>
                <a:schemeClr val="accent1"/>
              </a:buClr>
              <a:buFont typeface="Courier New" charset="0"/>
              <a:buChar char="o"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</p:spTree>
    <p:extLst>
      <p:ext uri="{BB962C8B-B14F-4D97-AF65-F5344CB8AC3E}">
        <p14:creationId xmlns:p14="http://schemas.microsoft.com/office/powerpoint/2010/main" val="4314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16107" y="1260875"/>
            <a:ext cx="2225505" cy="266003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035262" y="1273814"/>
            <a:ext cx="2392751" cy="266003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1" name="Zástupný symbol pro text 2"/>
          <p:cNvSpPr>
            <a:spLocks noGrp="1"/>
          </p:cNvSpPr>
          <p:nvPr>
            <p:ph type="body" idx="15" hasCustomPrompt="1"/>
          </p:nvPr>
        </p:nvSpPr>
        <p:spPr>
          <a:xfrm>
            <a:off x="3300691" y="1270206"/>
            <a:ext cx="2392751" cy="266003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71289"/>
            <a:ext cx="8428038" cy="590228"/>
          </a:xfrm>
          <a:solidFill>
            <a:schemeClr val="accent4">
              <a:lumMod val="75000"/>
            </a:schemeClr>
          </a:solidFill>
        </p:spPr>
        <p:txBody>
          <a:bodyPr lIns="828000" tIns="288000" bIns="216000" anchor="ctr" anchorCtr="0">
            <a:no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6" y="4608716"/>
            <a:ext cx="713049" cy="53478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12" y="4427512"/>
            <a:ext cx="715988" cy="715988"/>
          </a:xfrm>
          <a:prstGeom prst="rect">
            <a:avLst/>
          </a:prstGeom>
        </p:spPr>
      </p:pic>
      <p:sp>
        <p:nvSpPr>
          <p:cNvPr id="17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716106" y="1693297"/>
            <a:ext cx="2242345" cy="2280356"/>
          </a:xfrm>
        </p:spPr>
        <p:txBody>
          <a:bodyPr>
            <a:normAutofit/>
          </a:bodyPr>
          <a:lstStyle>
            <a:lvl1pPr marL="228594" indent="-228594">
              <a:buFont typeface="Wingdings" charset="2"/>
              <a:buChar char="§"/>
              <a:defRPr sz="1400"/>
            </a:lvl1pPr>
            <a:lvl2pPr marL="685783" indent="-228594">
              <a:buClr>
                <a:schemeClr val="accent1"/>
              </a:buClr>
              <a:buFont typeface="Arial" charset="0"/>
              <a:buChar char="•"/>
              <a:defRPr sz="1400"/>
            </a:lvl2pPr>
            <a:lvl3pPr marL="1142971" indent="-228594">
              <a:buClr>
                <a:schemeClr val="accent1"/>
              </a:buClr>
              <a:buFont typeface="Courier New" charset="0"/>
              <a:buChar char="o"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18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3300691" y="1692762"/>
            <a:ext cx="2392751" cy="2280356"/>
          </a:xfrm>
        </p:spPr>
        <p:txBody>
          <a:bodyPr>
            <a:normAutofit/>
          </a:bodyPr>
          <a:lstStyle>
            <a:lvl1pPr marL="228594" indent="-228594">
              <a:buFont typeface="Wingdings" charset="2"/>
              <a:buChar char="§"/>
              <a:defRPr sz="1400"/>
            </a:lvl1pPr>
            <a:lvl2pPr marL="685783" indent="-228594">
              <a:buClr>
                <a:schemeClr val="accent1"/>
              </a:buClr>
              <a:buFont typeface="Arial" charset="0"/>
              <a:buChar char="•"/>
              <a:defRPr sz="1400"/>
            </a:lvl2pPr>
            <a:lvl3pPr marL="1142971" indent="-228594">
              <a:buClr>
                <a:schemeClr val="accent1"/>
              </a:buClr>
              <a:buFont typeface="Courier New" charset="0"/>
              <a:buChar char="o"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19" name="Zástupný symbol pro text 5"/>
          <p:cNvSpPr>
            <a:spLocks noGrp="1"/>
          </p:cNvSpPr>
          <p:nvPr>
            <p:ph type="body" sz="quarter" idx="22"/>
          </p:nvPr>
        </p:nvSpPr>
        <p:spPr>
          <a:xfrm>
            <a:off x="6031384" y="1692762"/>
            <a:ext cx="2396628" cy="2280356"/>
          </a:xfrm>
        </p:spPr>
        <p:txBody>
          <a:bodyPr>
            <a:normAutofit/>
          </a:bodyPr>
          <a:lstStyle>
            <a:lvl1pPr marL="228594" indent="-228594">
              <a:buFont typeface="Wingdings" charset="2"/>
              <a:buChar char="§"/>
              <a:defRPr sz="1400"/>
            </a:lvl1pPr>
            <a:lvl2pPr marL="685783" indent="-228594">
              <a:buClr>
                <a:schemeClr val="accent1"/>
              </a:buClr>
              <a:buFont typeface="Arial" charset="0"/>
              <a:buChar char="•"/>
              <a:defRPr sz="1400"/>
            </a:lvl2pPr>
            <a:lvl3pPr marL="1142971" indent="-228594">
              <a:buClr>
                <a:schemeClr val="accent1"/>
              </a:buClr>
              <a:buFont typeface="Courier New" charset="0"/>
              <a:buChar char="o"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</p:spTree>
    <p:extLst>
      <p:ext uri="{BB962C8B-B14F-4D97-AF65-F5344CB8AC3E}">
        <p14:creationId xmlns:p14="http://schemas.microsoft.com/office/powerpoint/2010/main" val="30805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3865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8" r:id="rId2"/>
    <p:sldLayoutId id="2147483649" r:id="rId3"/>
    <p:sldLayoutId id="2147483675" r:id="rId4"/>
    <p:sldLayoutId id="2147483667" r:id="rId5"/>
    <p:sldLayoutId id="2147483660" r:id="rId6"/>
    <p:sldLayoutId id="2147483668" r:id="rId7"/>
    <p:sldLayoutId id="2147483670" r:id="rId8"/>
    <p:sldLayoutId id="2147483671" r:id="rId9"/>
    <p:sldLayoutId id="2147483673" r:id="rId10"/>
    <p:sldLayoutId id="2147483674" r:id="rId11"/>
    <p:sldLayoutId id="2147483676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72BF4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CB03-75CC-4995-AF35-3D985783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NAFTA WELCOMES IGU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777C8-8EC6-4CE1-B16B-3C3D3A77D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162C9-348B-4181-AC60-4B5C90B3E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794" y="3283377"/>
            <a:ext cx="5590505" cy="231345"/>
          </a:xfrm>
        </p:spPr>
        <p:txBody>
          <a:bodyPr/>
          <a:lstStyle/>
          <a:p>
            <a:r>
              <a:rPr lang="sk-SK" dirty="0"/>
              <a:t>Ladislav Barkoci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619A5-C2A8-46AF-85A4-78FDB74F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05.10.2022</a:t>
            </a:r>
          </a:p>
        </p:txBody>
      </p:sp>
    </p:spTree>
    <p:extLst>
      <p:ext uri="{BB962C8B-B14F-4D97-AF65-F5344CB8AC3E}">
        <p14:creationId xmlns:p14="http://schemas.microsoft.com/office/powerpoint/2010/main" val="236083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en-US" b="1" dirty="0">
                <a:latin typeface="Arial Black" charset="0"/>
                <a:ea typeface="Arial Black" charset="0"/>
                <a:cs typeface="Arial Black" charset="0"/>
              </a:rPr>
              <a:t>NAFTA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altLang="en-US" b="1" dirty="0">
                <a:latin typeface="Arial Black" charset="0"/>
                <a:ea typeface="Arial Black" charset="0"/>
                <a:cs typeface="Arial Black" charset="0"/>
              </a:rPr>
              <a:t>/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sk-SK" altLang="en-US" b="1" dirty="0" err="1">
                <a:latin typeface="Arial Black" charset="0"/>
                <a:ea typeface="Arial Black" charset="0"/>
                <a:cs typeface="Arial Black" charset="0"/>
              </a:rPr>
              <a:t>ugs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sk-SK" altLang="en-US" b="1" dirty="0" err="1">
                <a:latin typeface="Arial Black" charset="0"/>
                <a:ea typeface="Arial Black" charset="0"/>
                <a:cs typeface="Arial Black" charset="0"/>
              </a:rPr>
              <a:t>operations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in </a:t>
            </a:r>
            <a:r>
              <a:rPr lang="sk-SK" altLang="en-US" b="1" dirty="0" err="1">
                <a:latin typeface="Arial Black" charset="0"/>
                <a:ea typeface="Arial Black" charset="0"/>
                <a:cs typeface="Arial Black" charset="0"/>
              </a:rPr>
              <a:t>germany</a:t>
            </a:r>
            <a:endParaRPr lang="en-US" altLang="en-US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285936"/>
              </p:ext>
            </p:extLst>
          </p:nvPr>
        </p:nvGraphicFramePr>
        <p:xfrm>
          <a:off x="742979" y="1064730"/>
          <a:ext cx="7685053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6877">
                  <a:extLst>
                    <a:ext uri="{9D8B030D-6E8A-4147-A177-3AD203B41FA5}">
                      <a16:colId xmlns:a16="http://schemas.microsoft.com/office/drawing/2014/main" val="2645264401"/>
                    </a:ext>
                  </a:extLst>
                </a:gridCol>
                <a:gridCol w="1773936">
                  <a:extLst>
                    <a:ext uri="{9D8B030D-6E8A-4147-A177-3AD203B41FA5}">
                      <a16:colId xmlns:a16="http://schemas.microsoft.com/office/drawing/2014/main" val="1671691370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1543232088"/>
                    </a:ext>
                  </a:extLst>
                </a:gridCol>
                <a:gridCol w="1524312">
                  <a:extLst>
                    <a:ext uri="{9D8B030D-6E8A-4147-A177-3AD203B41FA5}">
                      <a16:colId xmlns:a16="http://schemas.microsoft.com/office/drawing/2014/main" val="3774579560"/>
                    </a:ext>
                  </a:extLst>
                </a:gridCol>
              </a:tblGrid>
              <a:tr h="803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Gas Storage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NAFTA </a:t>
                      </a:r>
                      <a:r>
                        <a:rPr lang="sk-SK" sz="1400" dirty="0" err="1">
                          <a:solidFill>
                            <a:schemeClr val="tx1"/>
                          </a:solidFill>
                          <a:effectLst/>
                        </a:rPr>
                        <a:t>Technical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400" dirty="0" err="1">
                          <a:solidFill>
                            <a:schemeClr val="tx1"/>
                          </a:solidFill>
                          <a:effectLst/>
                        </a:rPr>
                        <a:t>Operator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NAFTA Storage </a:t>
                      </a:r>
                      <a:r>
                        <a:rPr lang="sk-SK" sz="1400" dirty="0" err="1">
                          <a:solidFill>
                            <a:schemeClr val="tx1"/>
                          </a:solidFill>
                          <a:effectLst/>
                        </a:rPr>
                        <a:t>System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400" dirty="0" err="1">
                          <a:solidFill>
                            <a:schemeClr val="tx1"/>
                          </a:solidFill>
                          <a:effectLst/>
                        </a:rPr>
                        <a:t>Operator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err="1">
                          <a:solidFill>
                            <a:schemeClr val="tx1"/>
                          </a:solidFill>
                          <a:effectLst/>
                        </a:rPr>
                        <a:t>Working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 Gas </a:t>
                      </a:r>
                      <a:r>
                        <a:rPr lang="sk-SK" sz="1400" dirty="0" err="1">
                          <a:solidFill>
                            <a:schemeClr val="tx1"/>
                          </a:solidFill>
                          <a:effectLst/>
                        </a:rPr>
                        <a:t>Volume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sk-SK" sz="1400" dirty="0" err="1">
                          <a:solidFill>
                            <a:schemeClr val="tx1"/>
                          </a:solidFill>
                          <a:effectLst/>
                        </a:rPr>
                        <a:t>TWh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945621"/>
                  </a:ext>
                </a:extLst>
              </a:tr>
              <a:tr h="541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UGS </a:t>
                      </a:r>
                      <a:r>
                        <a:rPr lang="sk-SK" sz="1400" dirty="0" err="1">
                          <a:effectLst/>
                        </a:rPr>
                        <a:t>Breitbrunn</a:t>
                      </a:r>
                      <a:r>
                        <a:rPr lang="sk-SK" sz="1400" dirty="0">
                          <a:effectLst/>
                        </a:rPr>
                        <a:t>/</a:t>
                      </a:r>
                      <a:r>
                        <a:rPr lang="sk-SK" sz="1400" dirty="0" err="1">
                          <a:effectLst/>
                        </a:rPr>
                        <a:t>Eggstätt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●</a:t>
                      </a:r>
                      <a:endParaRPr lang="sk-SK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dirty="0">
                          <a:effectLst/>
                          <a:latin typeface="+mj-lt"/>
                        </a:rPr>
                        <a:t> </a:t>
                      </a:r>
                      <a:r>
                        <a:rPr lang="sk-SK" sz="1100" b="1" dirty="0" err="1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Uniper</a:t>
                      </a:r>
                      <a:r>
                        <a:rPr lang="sk-SK" sz="11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Energy Storage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11.1</a:t>
                      </a:r>
                      <a:endParaRPr lang="sk-SK" sz="11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26261"/>
                  </a:ext>
                </a:extLst>
              </a:tr>
              <a:tr h="510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UGS </a:t>
                      </a:r>
                      <a:r>
                        <a:rPr lang="sk-SK" sz="1400" dirty="0" err="1">
                          <a:effectLst/>
                        </a:rPr>
                        <a:t>Inzenham</a:t>
                      </a:r>
                      <a:r>
                        <a:rPr lang="sk-SK" sz="1400" dirty="0">
                          <a:effectLst/>
                        </a:rPr>
                        <a:t>-West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●</a:t>
                      </a:r>
                      <a:endParaRPr lang="sk-SK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NAFTA </a:t>
                      </a:r>
                      <a:r>
                        <a:rPr lang="sk-SK" sz="1100" b="1" dirty="0" err="1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Speicher</a:t>
                      </a:r>
                      <a:r>
                        <a:rPr lang="sk-SK" sz="11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100" b="1" dirty="0" err="1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Inzenham</a:t>
                      </a:r>
                      <a:endParaRPr lang="sk-SK" sz="11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4.8</a:t>
                      </a:r>
                      <a:endParaRPr lang="sk-SK" sz="11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2408"/>
                  </a:ext>
                </a:extLst>
              </a:tr>
              <a:tr h="457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UGS </a:t>
                      </a:r>
                      <a:r>
                        <a:rPr lang="sk-SK" sz="1400" dirty="0" err="1">
                          <a:effectLst/>
                        </a:rPr>
                        <a:t>Wolfersberg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●</a:t>
                      </a:r>
                      <a:endParaRPr lang="sk-SK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 </a:t>
                      </a:r>
                      <a:r>
                        <a:rPr lang="sk-SK" sz="1100" b="1" dirty="0" err="1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Bayernugs</a:t>
                      </a:r>
                      <a:endParaRPr lang="sk-SK" sz="11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j-lt"/>
                        </a:rPr>
                        <a:t>4.1</a:t>
                      </a:r>
                      <a:endParaRPr lang="sk-SK" sz="11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5412"/>
                  </a:ext>
                </a:extLst>
              </a:tr>
            </a:tbl>
          </a:graphicData>
        </a:graphic>
      </p:graphicFrame>
      <p:pic>
        <p:nvPicPr>
          <p:cNvPr id="6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3" y="4493942"/>
            <a:ext cx="574964" cy="574964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742979" y="3480986"/>
            <a:ext cx="2035940" cy="897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WGV</a:t>
            </a:r>
          </a:p>
          <a:p>
            <a:pPr algn="ctr"/>
            <a:r>
              <a:rPr lang="sk-SK" sz="2400" b="1" dirty="0">
                <a:solidFill>
                  <a:schemeClr val="tx1"/>
                </a:solidFill>
              </a:rPr>
              <a:t>20 </a:t>
            </a:r>
            <a:r>
              <a:rPr lang="sk-SK" sz="2400" b="1" dirty="0" err="1">
                <a:solidFill>
                  <a:schemeClr val="tx1"/>
                </a:solidFill>
              </a:rPr>
              <a:t>TWh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Obdĺžnik 7"/>
          <p:cNvSpPr/>
          <p:nvPr/>
        </p:nvSpPr>
        <p:spPr>
          <a:xfrm>
            <a:off x="3564373" y="3480986"/>
            <a:ext cx="2043829" cy="9070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W</a:t>
            </a:r>
            <a:r>
              <a:rPr lang="en-US" dirty="0" err="1">
                <a:solidFill>
                  <a:schemeClr val="tx1"/>
                </a:solidFill>
              </a:rPr>
              <a:t>ithdrawal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ate</a:t>
            </a:r>
          </a:p>
          <a:p>
            <a:pPr algn="ctr"/>
            <a:r>
              <a:rPr lang="sk-SK" sz="2400" b="1" dirty="0">
                <a:solidFill>
                  <a:schemeClr val="tx1"/>
                </a:solidFill>
              </a:rPr>
              <a:t>286 GWh/d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393656" y="3490646"/>
            <a:ext cx="2034376" cy="890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njection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ate</a:t>
            </a:r>
            <a:endParaRPr lang="en-US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sk-SK" sz="2400" b="1" dirty="0">
                <a:solidFill>
                  <a:schemeClr val="tx1"/>
                </a:solidFill>
              </a:rPr>
              <a:t>149 GWh/d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35" y="398546"/>
            <a:ext cx="657792" cy="532720"/>
          </a:xfrm>
          <a:prstGeom prst="rect">
            <a:avLst/>
          </a:prstGeom>
        </p:spPr>
      </p:pic>
      <p:pic>
        <p:nvPicPr>
          <p:cNvPr id="11" name="Picture 168"/>
          <p:cNvPicPr preferRelativeResize="0">
            <a:picLocks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11" y="2052714"/>
            <a:ext cx="216000" cy="216000"/>
          </a:xfrm>
          <a:prstGeom prst="flowChartConnector">
            <a:avLst/>
          </a:prstGeom>
        </p:spPr>
      </p:pic>
      <p:pic>
        <p:nvPicPr>
          <p:cNvPr id="12" name="Picture 168"/>
          <p:cNvPicPr preferRelativeResize="0">
            <a:picLocks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11" y="2557272"/>
            <a:ext cx="216000" cy="216000"/>
          </a:xfrm>
          <a:prstGeom prst="flowChartConnector">
            <a:avLst/>
          </a:prstGeom>
        </p:spPr>
      </p:pic>
      <p:pic>
        <p:nvPicPr>
          <p:cNvPr id="13" name="Picture 168"/>
          <p:cNvPicPr preferRelativeResize="0">
            <a:picLocks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11" y="3019129"/>
            <a:ext cx="216000" cy="216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9120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3" b="16643"/>
          <a:stretch>
            <a:fillRect/>
          </a:stretch>
        </p:blipFill>
        <p:spPr>
          <a:xfrm>
            <a:off x="733425" y="584200"/>
            <a:ext cx="7697788" cy="3851275"/>
          </a:xfrm>
        </p:spPr>
      </p:pic>
      <p:sp>
        <p:nvSpPr>
          <p:cNvPr id="8" name="Zástupný symbol textu 7"/>
          <p:cNvSpPr>
            <a:spLocks noGrp="1"/>
          </p:cNvSpPr>
          <p:nvPr>
            <p:ph type="body" sz="quarter" idx="13"/>
          </p:nvPr>
        </p:nvSpPr>
        <p:spPr>
          <a:xfrm>
            <a:off x="732961" y="3935080"/>
            <a:ext cx="3186660" cy="289104"/>
          </a:xfrm>
        </p:spPr>
        <p:txBody>
          <a:bodyPr/>
          <a:lstStyle/>
          <a:p>
            <a:r>
              <a:rPr lang="sk-SK" dirty="0"/>
              <a:t>UGS </a:t>
            </a:r>
            <a:r>
              <a:rPr lang="sk-SK" dirty="0" err="1"/>
              <a:t>Inzenham-west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2"/>
          </p:nvPr>
        </p:nvSpPr>
        <p:spPr>
          <a:xfrm>
            <a:off x="733244" y="4224184"/>
            <a:ext cx="3186377" cy="203325"/>
          </a:xfrm>
        </p:spPr>
        <p:txBody>
          <a:bodyPr/>
          <a:lstStyle/>
          <a:p>
            <a:r>
              <a:rPr lang="sk-SK" dirty="0"/>
              <a:t>UGS of NAFTA </a:t>
            </a:r>
            <a:r>
              <a:rPr lang="sk-SK" dirty="0" err="1"/>
              <a:t>Speicher</a:t>
            </a:r>
            <a:r>
              <a:rPr lang="sk-SK" dirty="0"/>
              <a:t> in </a:t>
            </a:r>
            <a:r>
              <a:rPr lang="sk-SK" dirty="0" err="1"/>
              <a:t>Germany</a:t>
            </a:r>
            <a:endParaRPr lang="sk-SK" dirty="0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3" y="4493942"/>
            <a:ext cx="574964" cy="5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1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en-US" b="1" dirty="0">
                <a:latin typeface="Arial Black" charset="0"/>
                <a:ea typeface="Arial Black" charset="0"/>
                <a:cs typeface="Arial Black" charset="0"/>
              </a:rPr>
              <a:t>NAFTA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altLang="en-US" b="1" dirty="0">
                <a:latin typeface="Arial Black" charset="0"/>
                <a:ea typeface="Arial Black" charset="0"/>
                <a:cs typeface="Arial Black" charset="0"/>
              </a:rPr>
              <a:t>/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dirty="0"/>
              <a:t>technical </a:t>
            </a:r>
            <a:r>
              <a:rPr lang="sk-SK" dirty="0"/>
              <a:t>&amp;</a:t>
            </a:r>
            <a:r>
              <a:rPr lang="en-US" dirty="0"/>
              <a:t> advisory services 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in UK</a:t>
            </a:r>
            <a:endParaRPr lang="en-US" altLang="en-US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80" y="530856"/>
            <a:ext cx="268099" cy="268099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6440473" y="1315844"/>
            <a:ext cx="1987185" cy="764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WGV</a:t>
            </a:r>
          </a:p>
          <a:p>
            <a:pPr algn="ctr"/>
            <a:r>
              <a:rPr lang="sk-SK" sz="2400" b="1" dirty="0">
                <a:solidFill>
                  <a:schemeClr val="tx1"/>
                </a:solidFill>
              </a:rPr>
              <a:t>2.6 </a:t>
            </a:r>
            <a:r>
              <a:rPr lang="sk-SK" sz="2400" b="1" dirty="0" err="1">
                <a:solidFill>
                  <a:schemeClr val="tx1"/>
                </a:solidFill>
              </a:rPr>
              <a:t>TWh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Obdĺžnik 5"/>
          <p:cNvSpPr/>
          <p:nvPr/>
        </p:nvSpPr>
        <p:spPr>
          <a:xfrm>
            <a:off x="6440473" y="2478355"/>
            <a:ext cx="1987186" cy="764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W</a:t>
            </a:r>
            <a:r>
              <a:rPr lang="en-US" dirty="0" err="1">
                <a:solidFill>
                  <a:schemeClr val="tx1"/>
                </a:solidFill>
              </a:rPr>
              <a:t>ithdrawal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ate</a:t>
            </a:r>
          </a:p>
          <a:p>
            <a:pPr algn="ctr"/>
            <a:r>
              <a:rPr lang="sk-SK" sz="2400" b="1" dirty="0">
                <a:solidFill>
                  <a:schemeClr val="tx1"/>
                </a:solidFill>
              </a:rPr>
              <a:t>79 GWh/d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6440473" y="3639470"/>
            <a:ext cx="1987186" cy="742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njection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ate</a:t>
            </a:r>
            <a:endParaRPr lang="en-US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sk-SK" sz="2400" b="1" dirty="0">
                <a:solidFill>
                  <a:schemeClr val="tx1"/>
                </a:solidFill>
              </a:rPr>
              <a:t>89 GWh/d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7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3" y="4493942"/>
            <a:ext cx="574964" cy="574964"/>
          </a:xfrm>
          <a:prstGeom prst="rect">
            <a:avLst/>
          </a:prstGeom>
        </p:spPr>
      </p:pic>
      <p:pic>
        <p:nvPicPr>
          <p:cNvPr id="12" name="Obrázok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9" y="4665379"/>
            <a:ext cx="1511268" cy="232089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02F3BA6E-6A7E-4BFC-91C4-121BF996D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9" y="1315844"/>
            <a:ext cx="5503189" cy="31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jekt pre obrázok 8" descr="Obrázok, na ktorom je text, strom&#10;&#10;Automaticky generovaný popis">
            <a:extLst>
              <a:ext uri="{FF2B5EF4-FFF2-40B4-BE49-F238E27FC236}">
                <a16:creationId xmlns:a16="http://schemas.microsoft.com/office/drawing/2014/main" id="{B72C1787-ACB0-4AC5-8859-4AFBD09FC9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 b="10649"/>
          <a:stretch>
            <a:fillRect/>
          </a:stretch>
        </p:blipFill>
        <p:spPr>
          <a:xfrm>
            <a:off x="713050" y="575813"/>
            <a:ext cx="7697706" cy="3851696"/>
          </a:xfrm>
        </p:spPr>
      </p:pic>
      <p:sp>
        <p:nvSpPr>
          <p:cNvPr id="8" name="Zástupný symbol textu 7"/>
          <p:cNvSpPr>
            <a:spLocks noGrp="1"/>
          </p:cNvSpPr>
          <p:nvPr>
            <p:ph type="body" sz="quarter" idx="13"/>
          </p:nvPr>
        </p:nvSpPr>
        <p:spPr>
          <a:xfrm>
            <a:off x="712767" y="3935080"/>
            <a:ext cx="3186660" cy="289104"/>
          </a:xfrm>
        </p:spPr>
        <p:txBody>
          <a:bodyPr/>
          <a:lstStyle/>
          <a:p>
            <a:r>
              <a:rPr lang="sk-SK" dirty="0"/>
              <a:t>UGS </a:t>
            </a:r>
            <a:r>
              <a:rPr lang="sk-SK" dirty="0" err="1"/>
              <a:t>humbly</a:t>
            </a:r>
            <a:r>
              <a:rPr lang="sk-SK" dirty="0"/>
              <a:t> </a:t>
            </a:r>
            <a:r>
              <a:rPr lang="sk-SK" dirty="0" err="1"/>
              <a:t>grove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2"/>
          </p:nvPr>
        </p:nvSpPr>
        <p:spPr>
          <a:xfrm>
            <a:off x="713050" y="4224184"/>
            <a:ext cx="3186377" cy="203325"/>
          </a:xfrm>
        </p:spPr>
        <p:txBody>
          <a:bodyPr/>
          <a:lstStyle/>
          <a:p>
            <a:r>
              <a:rPr lang="sk-SK" dirty="0"/>
              <a:t>UGS in United </a:t>
            </a:r>
            <a:r>
              <a:rPr lang="sk-SK" dirty="0" err="1"/>
              <a:t>Kingdom</a:t>
            </a:r>
            <a:endParaRPr lang="sk-SK" dirty="0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3" y="4493942"/>
            <a:ext cx="574964" cy="5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3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err="1"/>
              <a:t>www.nafta.sk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4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430317-E16C-4502-A29B-9500139BB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7384" y="1285631"/>
            <a:ext cx="3625454" cy="1477328"/>
          </a:xfrm>
        </p:spPr>
        <p:txBody>
          <a:bodyPr/>
          <a:lstStyle/>
          <a:p>
            <a:pPr marL="0" indent="0">
              <a:buNone/>
            </a:pPr>
            <a:r>
              <a:rPr lang="en-GB" sz="1800" i="1" dirty="0"/>
              <a:t>„This winter is very important and it will check the performance of every storage. We need to show to world our value, they count on us now“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6CF37-C6B0-4CDC-8CE8-811AC035A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 err="1"/>
              <a:t>GREETIngs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NAFTA General </a:t>
            </a:r>
            <a:r>
              <a:rPr lang="sk-SK" dirty="0" err="1"/>
              <a:t>Director</a:t>
            </a:r>
            <a:endParaRPr lang="sk-SK" dirty="0"/>
          </a:p>
        </p:txBody>
      </p:sp>
      <p:pic>
        <p:nvPicPr>
          <p:cNvPr id="5" name="Picture 4" descr="A person sitting at a desk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E7D6CEE6-F400-47D6-91C2-A032EA926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0" y="1285631"/>
            <a:ext cx="4226011" cy="317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id="{082E5053-09EF-43FC-AE8A-C8F58D575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4" y="829767"/>
            <a:ext cx="7668858" cy="4313733"/>
          </a:xfrm>
          <a:prstGeom prst="rect">
            <a:avLst/>
          </a:prstGeom>
        </p:spPr>
      </p:pic>
      <p:sp>
        <p:nvSpPr>
          <p:cNvPr id="7" name="Zástupný symbol pro text 6"/>
          <p:cNvSpPr>
            <a:spLocks noGrp="1"/>
          </p:cNvSpPr>
          <p:nvPr>
            <p:ph type="body" sz="quarter" idx="18"/>
          </p:nvPr>
        </p:nvSpPr>
        <p:spPr>
          <a:xfrm>
            <a:off x="-6" y="315441"/>
            <a:ext cx="8428038" cy="594000"/>
          </a:xfrm>
        </p:spPr>
        <p:txBody>
          <a:bodyPr>
            <a:noAutofit/>
          </a:bodyPr>
          <a:lstStyle/>
          <a:p>
            <a:r>
              <a:rPr lang="cs-CZ" dirty="0"/>
              <a:t>NAFTA in </a:t>
            </a:r>
            <a:r>
              <a:rPr lang="cs-CZ" dirty="0" err="1"/>
              <a:t>europe</a:t>
            </a:r>
            <a:endParaRPr lang="en-US" altLang="en-US" dirty="0"/>
          </a:p>
        </p:txBody>
      </p:sp>
      <p:pic>
        <p:nvPicPr>
          <p:cNvPr id="4" name="Picture 13" descr="C:\Users\tp50159\Desktop\Flag_of_Slovakia_-_Circle-512.png">
            <a:extLst>
              <a:ext uri="{FF2B5EF4-FFF2-40B4-BE49-F238E27FC236}">
                <a16:creationId xmlns:a16="http://schemas.microsoft.com/office/drawing/2014/main" id="{D304D857-E13C-4024-8E66-658CD5FB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099044" y="509471"/>
            <a:ext cx="273600" cy="2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Free Animated &lt;strong&gt;Czech&lt;/strong&gt; Flag Gifs - &lt;strong&gt;Czech&lt;/strong&gt; Clipart">
            <a:extLst>
              <a:ext uri="{FF2B5EF4-FFF2-40B4-BE49-F238E27FC236}">
                <a16:creationId xmlns:a16="http://schemas.microsoft.com/office/drawing/2014/main" id="{6282CFA8-3FF4-4C88-86FD-A269E0626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61" y="516678"/>
            <a:ext cx="274333" cy="274333"/>
          </a:xfrm>
          <a:prstGeom prst="rect">
            <a:avLst/>
          </a:prstGeom>
        </p:spPr>
      </p:pic>
      <p:pic>
        <p:nvPicPr>
          <p:cNvPr id="6" name="Picture 3" descr="F:\Flags\BUBBLEs\Zach's secrets\The PNGs\Flag of Austria.png">
            <a:extLst>
              <a:ext uri="{FF2B5EF4-FFF2-40B4-BE49-F238E27FC236}">
                <a16:creationId xmlns:a16="http://schemas.microsoft.com/office/drawing/2014/main" id="{3CA4D855-9DEC-4E10-8C77-4AF825507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65411" y="495609"/>
            <a:ext cx="315232" cy="31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8">
            <a:extLst>
              <a:ext uri="{FF2B5EF4-FFF2-40B4-BE49-F238E27FC236}">
                <a16:creationId xmlns:a16="http://schemas.microsoft.com/office/drawing/2014/main" id="{17A78290-420D-44D8-BD03-3E09FA183D79}"/>
              </a:ext>
            </a:extLst>
          </p:cNvPr>
          <p:cNvPicPr preferRelativeResize="0">
            <a:picLocks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63" y="517750"/>
            <a:ext cx="273630" cy="273630"/>
          </a:xfrm>
          <a:prstGeom prst="flowChartConnector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62A3E25-15E7-4ABC-B7F7-D6C3BCB2FC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83" y="509471"/>
            <a:ext cx="435709" cy="293437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4942439F-9DF0-4886-BFC9-F9CFD6A79C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70" y="519175"/>
            <a:ext cx="268099" cy="26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rázka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4" b="14994"/>
          <a:stretch>
            <a:fillRect/>
          </a:stretch>
        </p:blipFill>
        <p:spPr>
          <a:xfrm>
            <a:off x="733358" y="570680"/>
            <a:ext cx="7697706" cy="3851696"/>
          </a:xfrm>
        </p:spPr>
      </p:pic>
      <p:sp>
        <p:nvSpPr>
          <p:cNvPr id="6" name="Zástupný objekt pre text 5"/>
          <p:cNvSpPr>
            <a:spLocks noGrp="1"/>
          </p:cNvSpPr>
          <p:nvPr>
            <p:ph type="body" sz="quarter" idx="13"/>
          </p:nvPr>
        </p:nvSpPr>
        <p:spPr>
          <a:xfrm>
            <a:off x="733358" y="3943379"/>
            <a:ext cx="2947978" cy="289104"/>
          </a:xfrm>
        </p:spPr>
        <p:txBody>
          <a:bodyPr/>
          <a:lstStyle/>
          <a:p>
            <a:r>
              <a:rPr lang="sk-SK" dirty="0" err="1"/>
              <a:t>Drilling</a:t>
            </a:r>
            <a:r>
              <a:rPr lang="sk-SK" dirty="0"/>
              <a:t> </a:t>
            </a:r>
            <a:r>
              <a:rPr lang="sk-SK" dirty="0" err="1"/>
              <a:t>cRew</a:t>
            </a:r>
            <a:endParaRPr lang="sk-SK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err="1"/>
              <a:t>Photograph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year</a:t>
            </a:r>
            <a:r>
              <a:rPr lang="sk-SK" dirty="0"/>
              <a:t> 1959</a:t>
            </a:r>
          </a:p>
        </p:txBody>
      </p:sp>
      <p:pic>
        <p:nvPicPr>
          <p:cNvPr id="9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3" y="4493942"/>
            <a:ext cx="574964" cy="5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en-US" b="1" dirty="0">
                <a:latin typeface="Arial Black" charset="0"/>
                <a:ea typeface="Arial Black" charset="0"/>
                <a:cs typeface="Arial Black" charset="0"/>
              </a:rPr>
              <a:t>NAFTA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altLang="en-US" b="1" dirty="0">
                <a:latin typeface="Arial Black" charset="0"/>
                <a:ea typeface="Arial Black" charset="0"/>
                <a:cs typeface="Arial Black" charset="0"/>
              </a:rPr>
              <a:t>/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sk-SK" altLang="en-US" b="1" dirty="0" err="1">
                <a:latin typeface="Arial Black" charset="0"/>
                <a:ea typeface="Arial Black" charset="0"/>
                <a:cs typeface="Arial Black" charset="0"/>
              </a:rPr>
              <a:t>ugs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sk-SK" altLang="en-US" b="1" dirty="0" err="1">
                <a:latin typeface="Arial Black" charset="0"/>
                <a:ea typeface="Arial Black" charset="0"/>
                <a:cs typeface="Arial Black" charset="0"/>
              </a:rPr>
              <a:t>operations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in </a:t>
            </a:r>
            <a:r>
              <a:rPr lang="sk-SK" altLang="en-US" b="1" dirty="0" err="1">
                <a:latin typeface="Arial Black" charset="0"/>
                <a:ea typeface="Arial Black" charset="0"/>
                <a:cs typeface="Arial Black" charset="0"/>
              </a:rPr>
              <a:t>europe</a:t>
            </a:r>
            <a:endParaRPr lang="en-US" altLang="en-US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3"/>
          <a:stretch/>
        </p:blipFill>
        <p:spPr>
          <a:xfrm>
            <a:off x="742954" y="1173708"/>
            <a:ext cx="7685054" cy="3657599"/>
          </a:xfrm>
          <a:prstGeom prst="rect">
            <a:avLst/>
          </a:prstGeom>
        </p:spPr>
      </p:pic>
      <p:pic>
        <p:nvPicPr>
          <p:cNvPr id="7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3" y="4493942"/>
            <a:ext cx="574964" cy="574964"/>
          </a:xfrm>
          <a:prstGeom prst="rect">
            <a:avLst/>
          </a:prstGeom>
        </p:spPr>
      </p:pic>
      <p:pic>
        <p:nvPicPr>
          <p:cNvPr id="6" name="Picture 13" descr="C:\Users\tp50159\Desktop\Flag_of_Slovakia_-_Circle-512.png">
            <a:extLst>
              <a:ext uri="{FF2B5EF4-FFF2-40B4-BE49-F238E27FC236}">
                <a16:creationId xmlns:a16="http://schemas.microsoft.com/office/drawing/2014/main" id="{7CFF38FC-E1F7-449B-BF67-BF453857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36900" y="571259"/>
            <a:ext cx="273600" cy="2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Free Animated &lt;strong&gt;Czech&lt;/strong&gt; Flag Gifs - &lt;strong&gt;Czech&lt;/strong&gt; Clipart">
            <a:extLst>
              <a:ext uri="{FF2B5EF4-FFF2-40B4-BE49-F238E27FC236}">
                <a16:creationId xmlns:a16="http://schemas.microsoft.com/office/drawing/2014/main" id="{0B732157-D5D5-4A89-A1B2-297CF6FA41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805" y="572244"/>
            <a:ext cx="273600" cy="273600"/>
          </a:xfrm>
          <a:prstGeom prst="rect">
            <a:avLst/>
          </a:prstGeom>
        </p:spPr>
      </p:pic>
      <p:pic>
        <p:nvPicPr>
          <p:cNvPr id="9" name="Picture 3" descr="F:\Flags\BUBBLEs\Zach's secrets\The PNGs\Flag of Austria.png">
            <a:extLst>
              <a:ext uri="{FF2B5EF4-FFF2-40B4-BE49-F238E27FC236}">
                <a16:creationId xmlns:a16="http://schemas.microsoft.com/office/drawing/2014/main" id="{538388F1-1AC9-4DE3-83D3-68BCC7F4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14710" y="559649"/>
            <a:ext cx="315232" cy="31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8">
            <a:extLst>
              <a:ext uri="{FF2B5EF4-FFF2-40B4-BE49-F238E27FC236}">
                <a16:creationId xmlns:a16="http://schemas.microsoft.com/office/drawing/2014/main" id="{BE230F2B-9832-4286-9A1F-20E3E110F41A}"/>
              </a:ext>
            </a:extLst>
          </p:cNvPr>
          <p:cNvPicPr preferRelativeResize="0">
            <a:picLocks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97" y="575362"/>
            <a:ext cx="273630" cy="27363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064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en-US" b="1" dirty="0">
                <a:latin typeface="Arial Black" charset="0"/>
                <a:ea typeface="Arial Black" charset="0"/>
                <a:cs typeface="Arial Black" charset="0"/>
              </a:rPr>
              <a:t>NAFTA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altLang="en-US" b="1" dirty="0">
                <a:latin typeface="Arial Black" charset="0"/>
                <a:ea typeface="Arial Black" charset="0"/>
                <a:cs typeface="Arial Black" charset="0"/>
              </a:rPr>
              <a:t>/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sk-SK" altLang="en-US" b="1" dirty="0" err="1">
                <a:latin typeface="Arial Black" charset="0"/>
                <a:ea typeface="Arial Black" charset="0"/>
                <a:cs typeface="Arial Black" charset="0"/>
              </a:rPr>
              <a:t>ugs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sk-SK" altLang="en-US" b="1" dirty="0" err="1">
                <a:latin typeface="Arial Black" charset="0"/>
                <a:ea typeface="Arial Black" charset="0"/>
                <a:cs typeface="Arial Black" charset="0"/>
              </a:rPr>
              <a:t>operations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in </a:t>
            </a:r>
            <a:r>
              <a:rPr lang="sk-SK" altLang="en-US" b="1" dirty="0" err="1">
                <a:latin typeface="Arial Black" charset="0"/>
                <a:ea typeface="Arial Black" charset="0"/>
                <a:cs typeface="Arial Black" charset="0"/>
              </a:rPr>
              <a:t>central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sk-SK" altLang="en-US" b="1" dirty="0" err="1">
                <a:latin typeface="Arial Black" charset="0"/>
                <a:ea typeface="Arial Black" charset="0"/>
                <a:cs typeface="Arial Black" charset="0"/>
              </a:rPr>
              <a:t>europe</a:t>
            </a:r>
            <a:endParaRPr lang="en-US" altLang="en-US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3" y="4493942"/>
            <a:ext cx="574964" cy="574964"/>
          </a:xfrm>
          <a:prstGeom prst="rect">
            <a:avLst/>
          </a:prstGeom>
        </p:spPr>
      </p:pic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4107"/>
              </p:ext>
            </p:extLst>
          </p:nvPr>
        </p:nvGraphicFramePr>
        <p:xfrm>
          <a:off x="742979" y="1100295"/>
          <a:ext cx="7685054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4758">
                  <a:extLst>
                    <a:ext uri="{9D8B030D-6E8A-4147-A177-3AD203B41FA5}">
                      <a16:colId xmlns:a16="http://schemas.microsoft.com/office/drawing/2014/main" val="2645264401"/>
                    </a:ext>
                  </a:extLst>
                </a:gridCol>
                <a:gridCol w="1048493">
                  <a:extLst>
                    <a:ext uri="{9D8B030D-6E8A-4147-A177-3AD203B41FA5}">
                      <a16:colId xmlns:a16="http://schemas.microsoft.com/office/drawing/2014/main" val="1671691370"/>
                    </a:ext>
                  </a:extLst>
                </a:gridCol>
                <a:gridCol w="1451610">
                  <a:extLst>
                    <a:ext uri="{9D8B030D-6E8A-4147-A177-3AD203B41FA5}">
                      <a16:colId xmlns:a16="http://schemas.microsoft.com/office/drawing/2014/main" val="154323208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67581375"/>
                    </a:ext>
                  </a:extLst>
                </a:gridCol>
                <a:gridCol w="1249993">
                  <a:extLst>
                    <a:ext uri="{9D8B030D-6E8A-4147-A177-3AD203B41FA5}">
                      <a16:colId xmlns:a16="http://schemas.microsoft.com/office/drawing/2014/main" val="3774579560"/>
                    </a:ext>
                  </a:extLst>
                </a:gridCol>
              </a:tblGrid>
              <a:tr h="803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Gas Storage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NAFTA Technical Operator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NAFTA Storage System Operator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NAFTA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Advisory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Working Gas Volume (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TWh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sk-S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945621"/>
                  </a:ext>
                </a:extLst>
              </a:tr>
              <a:tr h="541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UGS </a:t>
                      </a:r>
                      <a:r>
                        <a:rPr lang="sk-SK" sz="1400" dirty="0" err="1">
                          <a:effectLst/>
                        </a:rPr>
                        <a:t>Complex</a:t>
                      </a:r>
                      <a:r>
                        <a:rPr lang="sk-SK" sz="1400" dirty="0">
                          <a:effectLst/>
                        </a:rPr>
                        <a:t> Lab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●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27.7</a:t>
                      </a:r>
                      <a:endParaRPr lang="sk-SK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26261"/>
                  </a:ext>
                </a:extLst>
              </a:tr>
              <a:tr h="510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UGS </a:t>
                      </a:r>
                      <a:r>
                        <a:rPr lang="sk-SK" sz="1400" dirty="0" err="1">
                          <a:effectLst/>
                        </a:rPr>
                        <a:t>Pozagas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6.9</a:t>
                      </a:r>
                      <a:endParaRPr lang="sk-SK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2408"/>
                  </a:ext>
                </a:extLst>
              </a:tr>
              <a:tr h="457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UGS </a:t>
                      </a:r>
                      <a:r>
                        <a:rPr lang="sk-SK" sz="1400" dirty="0" err="1">
                          <a:effectLst/>
                        </a:rPr>
                        <a:t>Dolni</a:t>
                      </a: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dirty="0" err="1">
                          <a:effectLst/>
                        </a:rPr>
                        <a:t>Bojanovice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●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6.</a:t>
                      </a:r>
                      <a:r>
                        <a:rPr lang="sk-SK" sz="1100" b="1" dirty="0">
                          <a:effectLst/>
                        </a:rPr>
                        <a:t>1</a:t>
                      </a:r>
                      <a:endParaRPr lang="sk-SK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5412"/>
                  </a:ext>
                </a:extLst>
              </a:tr>
            </a:tbl>
          </a:graphicData>
        </a:graphic>
      </p:graphicFrame>
      <p:sp>
        <p:nvSpPr>
          <p:cNvPr id="8" name="Obdĺžnik 7"/>
          <p:cNvSpPr/>
          <p:nvPr/>
        </p:nvSpPr>
        <p:spPr>
          <a:xfrm>
            <a:off x="6393656" y="3512372"/>
            <a:ext cx="2034376" cy="890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njection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ate</a:t>
            </a:r>
            <a:endParaRPr lang="en-US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sk-SK" sz="2400" b="1" dirty="0">
                <a:solidFill>
                  <a:schemeClr val="tx1"/>
                </a:solidFill>
              </a:rPr>
              <a:t>338 GWh/d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564373" y="3504674"/>
            <a:ext cx="2043829" cy="9070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W</a:t>
            </a:r>
            <a:r>
              <a:rPr lang="en-US" dirty="0" err="1">
                <a:solidFill>
                  <a:schemeClr val="tx1"/>
                </a:solidFill>
              </a:rPr>
              <a:t>ithdrawal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ate</a:t>
            </a:r>
          </a:p>
          <a:p>
            <a:pPr algn="ctr"/>
            <a:r>
              <a:rPr lang="sk-SK" sz="2400" b="1" dirty="0">
                <a:solidFill>
                  <a:schemeClr val="tx1"/>
                </a:solidFill>
              </a:rPr>
              <a:t>418.9 GWh/d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742979" y="3500790"/>
            <a:ext cx="2035940" cy="897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WGV</a:t>
            </a:r>
          </a:p>
          <a:p>
            <a:pPr algn="ctr"/>
            <a:r>
              <a:rPr lang="sk-SK" sz="2400" b="1" dirty="0">
                <a:solidFill>
                  <a:schemeClr val="tx1"/>
                </a:solidFill>
              </a:rPr>
              <a:t>40.7 </a:t>
            </a:r>
            <a:r>
              <a:rPr lang="sk-SK" sz="2400" b="1" dirty="0" err="1">
                <a:solidFill>
                  <a:schemeClr val="tx1"/>
                </a:solidFill>
              </a:rPr>
              <a:t>TWh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2" name="Picture 13" descr="C:\Users\tp50159\Desktop\Flag_of_Slovakia_-_Circle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778919" y="2046444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tp50159\Desktop\Flag_of_Slovakia_-_Circle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778919" y="2559841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Free Animated &lt;strong&gt;Czech&lt;/strong&gt; Flag Gifs - &lt;strong&gt;Czech&lt;/strong&gt; Clipa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19" y="303943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rázo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6" b="16646"/>
          <a:stretch>
            <a:fillRect/>
          </a:stretch>
        </p:blipFill>
        <p:spPr/>
      </p:pic>
      <p:sp>
        <p:nvSpPr>
          <p:cNvPr id="6" name="Zástupný objekt pre text 5"/>
          <p:cNvSpPr>
            <a:spLocks noGrp="1"/>
          </p:cNvSpPr>
          <p:nvPr>
            <p:ph type="body" sz="quarter" idx="13"/>
          </p:nvPr>
        </p:nvSpPr>
        <p:spPr>
          <a:xfrm>
            <a:off x="734558" y="3943379"/>
            <a:ext cx="2947978" cy="289104"/>
          </a:xfrm>
        </p:spPr>
        <p:txBody>
          <a:bodyPr/>
          <a:lstStyle/>
          <a:p>
            <a:r>
              <a:rPr lang="sk-SK" dirty="0"/>
              <a:t>CS GAJARY 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err="1"/>
              <a:t>Central</a:t>
            </a:r>
            <a:r>
              <a:rPr lang="sk-SK" dirty="0"/>
              <a:t> </a:t>
            </a:r>
            <a:r>
              <a:rPr lang="sk-SK" dirty="0" err="1"/>
              <a:t>Station</a:t>
            </a:r>
            <a:r>
              <a:rPr lang="sk-SK" dirty="0"/>
              <a:t> UGS in Gajary</a:t>
            </a: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3" y="4493942"/>
            <a:ext cx="574964" cy="5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9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85F38-1E31-44AB-9582-1C629D638E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LEADING GAS STORAGE OPERATOR IN EUROPE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E681BB8E-1A8D-4E0B-9959-773927469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68741"/>
              </p:ext>
            </p:extLst>
          </p:nvPr>
        </p:nvGraphicFramePr>
        <p:xfrm>
          <a:off x="533533" y="1326100"/>
          <a:ext cx="3571229" cy="3135092"/>
        </p:xfrm>
        <a:graphic>
          <a:graphicData uri="http://schemas.openxmlformats.org/drawingml/2006/table">
            <a:tbl>
              <a:tblPr/>
              <a:tblGrid>
                <a:gridCol w="519653">
                  <a:extLst>
                    <a:ext uri="{9D8B030D-6E8A-4147-A177-3AD203B41FA5}">
                      <a16:colId xmlns:a16="http://schemas.microsoft.com/office/drawing/2014/main" val="3417258298"/>
                    </a:ext>
                  </a:extLst>
                </a:gridCol>
                <a:gridCol w="1970921">
                  <a:extLst>
                    <a:ext uri="{9D8B030D-6E8A-4147-A177-3AD203B41FA5}">
                      <a16:colId xmlns:a16="http://schemas.microsoft.com/office/drawing/2014/main" val="1931536501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3108774014"/>
                    </a:ext>
                  </a:extLst>
                </a:gridCol>
              </a:tblGrid>
              <a:tr h="4814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Technical</a:t>
                      </a:r>
                      <a:r>
                        <a:rPr lang="sk-SK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k-SK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Operator</a:t>
                      </a:r>
                      <a:endParaRPr lang="sk-SK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Max. </a:t>
                      </a:r>
                      <a:r>
                        <a:rPr lang="sk-SK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Storage</a:t>
                      </a:r>
                      <a:r>
                        <a:rPr lang="sk-SK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k-SK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Capacity</a:t>
                      </a:r>
                      <a:endParaRPr lang="sk-SK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15654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STOGIT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179.95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428633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Storengy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121.22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817586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476875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RAG Energy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Storage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70.26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350037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Uniper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Energy </a:t>
                      </a:r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Storage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62.77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659367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NAFTA </a:t>
                      </a:r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61.58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31916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TAQA Gas Storage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445747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Astora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866335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Hungarian Gas Storage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04351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RWE Gas Storage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465268"/>
                  </a:ext>
                </a:extLst>
              </a:tr>
            </a:tbl>
          </a:graphicData>
        </a:graphic>
      </p:graphicFrame>
      <p:graphicFrame>
        <p:nvGraphicFramePr>
          <p:cNvPr id="5" name="Tabuľka 32">
            <a:extLst>
              <a:ext uri="{FF2B5EF4-FFF2-40B4-BE49-F238E27FC236}">
                <a16:creationId xmlns:a16="http://schemas.microsoft.com/office/drawing/2014/main" id="{AF61DB2F-B63A-4524-BBBE-8B76E525A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66439"/>
              </p:ext>
            </p:extLst>
          </p:nvPr>
        </p:nvGraphicFramePr>
        <p:xfrm>
          <a:off x="4596187" y="1326100"/>
          <a:ext cx="3571229" cy="3135092"/>
        </p:xfrm>
        <a:graphic>
          <a:graphicData uri="http://schemas.openxmlformats.org/drawingml/2006/table">
            <a:tbl>
              <a:tblPr/>
              <a:tblGrid>
                <a:gridCol w="519653">
                  <a:extLst>
                    <a:ext uri="{9D8B030D-6E8A-4147-A177-3AD203B41FA5}">
                      <a16:colId xmlns:a16="http://schemas.microsoft.com/office/drawing/2014/main" val="3417258298"/>
                    </a:ext>
                  </a:extLst>
                </a:gridCol>
                <a:gridCol w="1970921">
                  <a:extLst>
                    <a:ext uri="{9D8B030D-6E8A-4147-A177-3AD203B41FA5}">
                      <a16:colId xmlns:a16="http://schemas.microsoft.com/office/drawing/2014/main" val="1931536501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3108774014"/>
                    </a:ext>
                  </a:extLst>
                </a:gridCol>
              </a:tblGrid>
              <a:tr h="48147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Max. </a:t>
                      </a:r>
                      <a:r>
                        <a:rPr lang="sk-SK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Storage</a:t>
                      </a:r>
                      <a:r>
                        <a:rPr lang="sk-SK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k-SK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Capacity</a:t>
                      </a:r>
                      <a:endParaRPr lang="sk-SK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15654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STOGIT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179.95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428633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Storengy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121.22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817586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Uniper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Energy </a:t>
                      </a:r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Storage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476875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Astora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70.41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350037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TAQA </a:t>
                      </a:r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Storage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53.15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659367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Hungarian Gas Storage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47.59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631916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NAFTA group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46.75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445747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RWE Gas Storage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866335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 Storage Poland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04351"/>
                  </a:ext>
                </a:extLst>
              </a:tr>
              <a:tr h="265362"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RAG Energy Storage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34.18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465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12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en-US" b="1" dirty="0">
                <a:latin typeface="Arial Black" charset="0"/>
                <a:ea typeface="Arial Black" charset="0"/>
                <a:cs typeface="Arial Black" charset="0"/>
              </a:rPr>
              <a:t>NAFTA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altLang="en-US" b="1" dirty="0">
                <a:latin typeface="Arial Black" charset="0"/>
                <a:ea typeface="Arial Black" charset="0"/>
                <a:cs typeface="Arial Black" charset="0"/>
              </a:rPr>
              <a:t>/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sk-SK" altLang="en-US" b="1" dirty="0" err="1">
                <a:latin typeface="Arial Black" charset="0"/>
                <a:ea typeface="Arial Black" charset="0"/>
                <a:cs typeface="Arial Black" charset="0"/>
              </a:rPr>
              <a:t>ugs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sk-SK" altLang="en-US" b="1" dirty="0" err="1">
                <a:latin typeface="Arial Black" charset="0"/>
                <a:ea typeface="Arial Black" charset="0"/>
                <a:cs typeface="Arial Black" charset="0"/>
              </a:rPr>
              <a:t>operations</a:t>
            </a:r>
            <a:r>
              <a:rPr lang="sk-SK" altLang="en-US" b="1" dirty="0">
                <a:latin typeface="Arial Black" charset="0"/>
                <a:ea typeface="Arial Black" charset="0"/>
                <a:cs typeface="Arial Black" charset="0"/>
              </a:rPr>
              <a:t> in </a:t>
            </a:r>
            <a:r>
              <a:rPr lang="sk-SK" altLang="en-US" b="1" dirty="0" err="1">
                <a:latin typeface="Arial Black" charset="0"/>
                <a:ea typeface="Arial Black" charset="0"/>
                <a:cs typeface="Arial Black" charset="0"/>
              </a:rPr>
              <a:t>germany</a:t>
            </a:r>
            <a:endParaRPr lang="en-US" altLang="en-US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0"/>
          <a:stretch/>
        </p:blipFill>
        <p:spPr>
          <a:xfrm>
            <a:off x="787282" y="1087752"/>
            <a:ext cx="7640730" cy="3847492"/>
          </a:xfrm>
          <a:prstGeom prst="rect">
            <a:avLst/>
          </a:prstGeom>
        </p:spPr>
      </p:pic>
      <p:pic>
        <p:nvPicPr>
          <p:cNvPr id="6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3" y="4493942"/>
            <a:ext cx="574964" cy="57496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35" y="398546"/>
            <a:ext cx="657792" cy="5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Motiv Office">
  <a:themeElements>
    <a:clrScheme name="Vlastní 1">
      <a:dk1>
        <a:srgbClr val="151515"/>
      </a:dk1>
      <a:lt1>
        <a:srgbClr val="FFFFFF"/>
      </a:lt1>
      <a:dk2>
        <a:srgbClr val="AEABAB"/>
      </a:dk2>
      <a:lt2>
        <a:srgbClr val="FFFFFF"/>
      </a:lt2>
      <a:accent1>
        <a:srgbClr val="72BF44"/>
      </a:accent1>
      <a:accent2>
        <a:srgbClr val="D8D8D8"/>
      </a:accent2>
      <a:accent3>
        <a:srgbClr val="72BF44"/>
      </a:accent3>
      <a:accent4>
        <a:srgbClr val="FFFFF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fta_essen_2017" id="{8889BD55-2C3A-9C44-BEFF-563480DC5B15}" vid="{F0342588-A482-F442-8D49-3B846A9F1F3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FF7B03C3A6514D8E1C42EBC25B105C" ma:contentTypeVersion="2" ma:contentTypeDescription="Umožňuje vytvoriť nový dokument." ma:contentTypeScope="" ma:versionID="82d3c16f99309ac268edd26efd094f8a">
  <xsd:schema xmlns:xsd="http://www.w3.org/2001/XMLSchema" xmlns:xs="http://www.w3.org/2001/XMLSchema" xmlns:p="http://schemas.microsoft.com/office/2006/metadata/properties" xmlns:ns2="01d1a027-197a-4cf5-a16b-f7f783fe0d0c" xmlns:ns3="b87175b2-232d-4a63-9671-cf8c26644dbc" targetNamespace="http://schemas.microsoft.com/office/2006/metadata/properties" ma:root="true" ma:fieldsID="ba3f8c6acbd31341a4e5c1b9b04bfa6b" ns2:_="" ns3:_="">
    <xsd:import namespace="01d1a027-197a-4cf5-a16b-f7f783fe0d0c"/>
    <xsd:import namespace="b87175b2-232d-4a63-9671-cf8c26644dbc"/>
    <xsd:element name="properties">
      <xsd:complexType>
        <xsd:sequence>
          <xsd:element name="documentManagement">
            <xsd:complexType>
              <xsd:all>
                <xsd:element ref="ns2:JazykPublikac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1a027-197a-4cf5-a16b-f7f783fe0d0c" elementFormDefault="qualified">
    <xsd:import namespace="http://schemas.microsoft.com/office/2006/documentManagement/types"/>
    <xsd:import namespace="http://schemas.microsoft.com/office/infopath/2007/PartnerControls"/>
    <xsd:element name="JazykPublikacie" ma:index="8" nillable="true" ma:displayName="Jazyk publikacie" ma:default="SK" ma:format="Dropdown" ma:internalName="JazykPublikacie">
      <xsd:simpleType>
        <xsd:restriction base="dms:Choice">
          <xsd:enumeration value="SK"/>
          <xsd:enumeration value="EN"/>
          <xsd:enumeration value="DE"/>
          <xsd:enumeration value="RU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175b2-232d-4a63-9671-cf8c26644db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azykPublikacie xmlns="01d1a027-197a-4cf5-a16b-f7f783fe0d0c">SK</JazykPublikacie>
  </documentManagement>
</p:properties>
</file>

<file path=customXml/itemProps1.xml><?xml version="1.0" encoding="utf-8"?>
<ds:datastoreItem xmlns:ds="http://schemas.openxmlformats.org/officeDocument/2006/customXml" ds:itemID="{995F3A49-1D90-48B0-8191-505E0C093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d1a027-197a-4cf5-a16b-f7f783fe0d0c"/>
    <ds:schemaRef ds:uri="b87175b2-232d-4a63-9671-cf8c26644d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8D6B2D-EDE9-4708-B643-81784A11CC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DD2F32-9E51-497A-B004-82D88A85786E}">
  <ds:schemaRefs>
    <ds:schemaRef ds:uri="http://schemas.microsoft.com/office/2006/documentManagement/types"/>
    <ds:schemaRef ds:uri="b87175b2-232d-4a63-9671-cf8c26644dbc"/>
    <ds:schemaRef ds:uri="http://purl.org/dc/elements/1.1/"/>
    <ds:schemaRef ds:uri="http://www.w3.org/XML/1998/namespace"/>
    <ds:schemaRef ds:uri="http://schemas.openxmlformats.org/package/2006/metadata/core-properties"/>
    <ds:schemaRef ds:uri="01d1a027-197a-4cf5-a16b-f7f783fe0d0c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352</Words>
  <Application>Microsoft Office PowerPoint</Application>
  <PresentationFormat>On-screen Show (16:9)</PresentationFormat>
  <Paragraphs>140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Courier New</vt:lpstr>
      <vt:lpstr>Wingdings</vt:lpstr>
      <vt:lpstr>Motiv Office</vt:lpstr>
      <vt:lpstr>NAFTA WELCOMES IGU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www.nafta.sk</vt:lpstr>
    </vt:vector>
  </TitlesOfParts>
  <Company>NAFTA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NAFTA</dc:title>
  <dc:creator>Škvrndová Alena</dc:creator>
  <cp:lastModifiedBy>Barkoci Ladislav</cp:lastModifiedBy>
  <cp:revision>288</cp:revision>
  <cp:lastPrinted>2019-01-15T13:27:48Z</cp:lastPrinted>
  <dcterms:created xsi:type="dcterms:W3CDTF">2017-01-26T16:17:42Z</dcterms:created>
  <dcterms:modified xsi:type="dcterms:W3CDTF">2022-10-04T21:51:43Z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0x01010038FF7B03C3A6514D8E1C42EBC25B105C</vt:lpwstr>
  </property>
</Properties>
</file>