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0"/>
  </p:notesMasterIdLst>
  <p:sldIdLst>
    <p:sldId id="362" r:id="rId2"/>
    <p:sldId id="399" r:id="rId3"/>
    <p:sldId id="401" r:id="rId4"/>
    <p:sldId id="402" r:id="rId5"/>
    <p:sldId id="403" r:id="rId6"/>
    <p:sldId id="404" r:id="rId7"/>
    <p:sldId id="407" r:id="rId8"/>
    <p:sldId id="406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3"/>
    <a:srgbClr val="FFFFFF"/>
    <a:srgbClr val="445469"/>
    <a:srgbClr val="4088C3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" y="165"/>
      </p:cViewPr>
      <p:guideLst>
        <p:guide orient="horz" pos="201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530" y="1143000"/>
            <a:ext cx="54869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487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4.jp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4.jpg"/><Relationship Id="rId5" Type="http://schemas.openxmlformats.org/officeDocument/2006/relationships/image" Target="../media/image5.jpe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19.xml"/><Relationship Id="rId7" Type="http://schemas.openxmlformats.org/officeDocument/2006/relationships/image" Target="../media/image5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4.jpg"/><Relationship Id="rId4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4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3203575" y="2117090"/>
            <a:ext cx="5772150" cy="1314450"/>
          </a:xfrm>
        </p:spPr>
        <p:txBody>
          <a:bodyPr lIns="90000" tIns="46800" rIns="90000" bIns="46800" anchor="b" anchorCtr="0">
            <a:normAutofit/>
          </a:bodyPr>
          <a:lstStyle>
            <a:lvl1pPr algn="dist" eaLnBrk="1" fontAlgn="auto" latinLnBrk="0" hangingPunct="1">
              <a:lnSpc>
                <a:spcPts val="5000"/>
              </a:lnSpc>
              <a:defRPr sz="4000" u="none" strike="noStrike" kern="1200" cap="none" spc="0" normalizeH="0">
                <a:solidFill>
                  <a:srgbClr val="0066B3"/>
                </a:solidFill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>
                <a:sym typeface="+mn-ea"/>
              </a:rPr>
              <a:t>Add Title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Add Title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5086985" y="4832350"/>
            <a:ext cx="2005330" cy="421005"/>
          </a:xfrm>
        </p:spPr>
        <p:txBody>
          <a:bodyPr lIns="90000" tIns="46800" rIns="90000" bIns="46800">
            <a:noAutofit/>
          </a:bodyPr>
          <a:lstStyle>
            <a:lvl1pPr marL="0" indent="0" algn="dist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200" b="1" u="none" strike="noStrike" kern="0" cap="none" spc="0" normalizeH="0">
                <a:solidFill>
                  <a:srgbClr val="0066B3"/>
                </a:solidFill>
                <a:uFillTx/>
                <a:latin typeface="微软雅黑 (标题)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202X.XX.XX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2738120" y="2401570"/>
            <a:ext cx="8381365" cy="611505"/>
          </a:xfrm>
        </p:spPr>
        <p:txBody>
          <a:bodyPr lIns="90000" tIns="46800" rIns="90000" bIns="46800" anchor="b" anchorCtr="0">
            <a:noAutofit/>
          </a:bodyPr>
          <a:lstStyle>
            <a:lvl1pPr algn="l" eaLnBrk="1" fontAlgn="auto" latinLnBrk="0" hangingPunct="1">
              <a:lnSpc>
                <a:spcPct val="100000"/>
              </a:lnSpc>
              <a:defRPr sz="3200" u="none" strike="noStrike" kern="1200" cap="none" spc="0" normalizeH="0">
                <a:solidFill>
                  <a:srgbClr val="0066B3"/>
                </a:solidFill>
                <a:uFillTx/>
                <a:latin typeface="微软雅黑" panose="020B0503020204020204" charset="-122"/>
              </a:defRPr>
            </a:lvl1pPr>
          </a:lstStyle>
          <a:p>
            <a:r>
              <a:rPr lang="zh-CN" altLang="en-US" dirty="0">
                <a:sym typeface="+mn-ea"/>
              </a:rPr>
              <a:t>Add Title</a:t>
            </a:r>
          </a:p>
        </p:txBody>
      </p:sp>
      <p:sp>
        <p:nvSpPr>
          <p:cNvPr id="5" name="流程图: 联系 4"/>
          <p:cNvSpPr/>
          <p:nvPr userDrawn="1"/>
        </p:nvSpPr>
        <p:spPr>
          <a:xfrm>
            <a:off x="1783906" y="2356485"/>
            <a:ext cx="701273" cy="701040"/>
          </a:xfrm>
          <a:prstGeom prst="flowChartConnector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951345" y="2496503"/>
            <a:ext cx="366395" cy="421005"/>
          </a:xfrm>
        </p:spPr>
        <p:txBody>
          <a:bodyPr lIns="90000" tIns="46800" rIns="90000" bIns="468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400" b="1" u="none" strike="noStrike" kern="0" cap="none" spc="0" normalizeH="0">
                <a:solidFill>
                  <a:schemeClr val="bg1"/>
                </a:solidFill>
                <a:uFillTx/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dist"/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1"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BE474DF-02CB-2C67-C2FA-83D4D7012A9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1"/>
            </p:custDataLst>
          </p:nvPr>
        </p:nvSpPr>
        <p:spPr>
          <a:xfrm>
            <a:off x="355600" y="1270000"/>
            <a:ext cx="11484610" cy="4670425"/>
          </a:xfrm>
        </p:spPr>
        <p:txBody>
          <a:bodyPr vert="horz" lIns="90000" tIns="46800" rIns="90000" bIns="46800" rtlCol="0">
            <a:normAutofit/>
          </a:bodyPr>
          <a:lstStyle>
            <a:lvl1pPr marL="0" indent="0" algn="just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1200"/>
              </a:spcAft>
              <a:buNone/>
              <a:defRPr sz="2000" b="0" u="none" strike="noStrike" kern="1200" cap="none" spc="50" normalizeH="0">
                <a:solidFill>
                  <a:schemeClr val="tx1"/>
                </a:solidFill>
                <a:uFillTx/>
                <a:latin typeface="微软雅黑 (标题)"/>
              </a:defRPr>
            </a:lvl1pPr>
          </a:lstStyle>
          <a:p>
            <a:pPr lvl="0"/>
            <a:r>
              <a:rPr lang="zh-CN" altLang="en-US" dirty="0"/>
              <a:t>Add your words here，according to your need to draw the text box size.Please read the instructions and more work at the end of the manual template.</a:t>
            </a:r>
          </a:p>
          <a:p>
            <a:pPr lvl="0"/>
            <a:r>
              <a:rPr lang="zh-CN" altLang="en-US" dirty="0">
                <a:sym typeface="+mn-ea"/>
              </a:rPr>
              <a:t>Add your words here，according to your need to draw the text box size.Please read the instructions and more work at the end of the manual template.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Add your words here，according to your need to draw the text box size.Please read the instructions and more work at the end of the manual template.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Add your words here，according to your need to draw the text box size.Please read the instructions and more work at the end of the manual template.</a:t>
            </a:r>
            <a:endParaRPr lang="zh-CN" altLang="en-US" dirty="0"/>
          </a:p>
          <a:p>
            <a:pPr lvl="0"/>
            <a:endParaRPr lang="zh-CN" altLang="en-US" dirty="0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55600" y="386080"/>
            <a:ext cx="11484610" cy="705485"/>
          </a:xfrm>
        </p:spPr>
        <p:txBody>
          <a:bodyPr/>
          <a:lstStyle>
            <a:lvl1pPr>
              <a:defRPr u="none" strike="noStrike" kern="1200" cap="none" spc="0" normalizeH="0">
                <a:solidFill>
                  <a:srgbClr val="0066B3"/>
                </a:solidFill>
                <a:uFillTx/>
                <a:latin typeface="微软雅黑 (标题)"/>
              </a:defRPr>
            </a:lvl1pPr>
          </a:lstStyle>
          <a:p>
            <a:r>
              <a:rPr lang="zh-CN" altLang="en-US" dirty="0">
                <a:sym typeface="+mn-ea"/>
              </a:rPr>
              <a:t>Add Title 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en-US" altLang="zh-CN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2"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27755F0-480C-2EBA-C491-97ECAFA06AC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1"/>
            </p:custDataLst>
          </p:nvPr>
        </p:nvSpPr>
        <p:spPr>
          <a:xfrm>
            <a:off x="356870" y="1271270"/>
            <a:ext cx="11456035" cy="4759325"/>
          </a:xfrm>
        </p:spPr>
        <p:txBody>
          <a:bodyPr vert="horz" lIns="90000" tIns="46800" rIns="90000" bIns="46800" rtlCol="0">
            <a:normAutofit/>
          </a:bodyPr>
          <a:lstStyle>
            <a:lvl1pPr eaLnBrk="1" fontAlgn="auto" latinLnBrk="0" hangingPunct="1">
              <a:spcAft>
                <a:spcPts val="1200"/>
              </a:spcAft>
              <a:defRPr sz="2400" b="0" u="none" strike="noStrike" kern="1200" cap="none" spc="50" normalizeH="0">
                <a:solidFill>
                  <a:schemeClr val="tx1"/>
                </a:solidFill>
                <a:uFillTx/>
                <a:latin typeface="微软雅黑 (标题)"/>
              </a:defRPr>
            </a:lvl1pPr>
            <a:lvl2pPr marL="457200" indent="0" eaLnBrk="1" fontAlgn="auto" latinLnBrk="0" hangingPunct="1">
              <a:lnSpc>
                <a:spcPct val="150000"/>
              </a:lnSpc>
              <a:spcAft>
                <a:spcPts val="1200"/>
              </a:spcAft>
              <a:buNone/>
              <a:defRPr sz="2000" u="none" strike="noStrike" kern="1200" cap="none" spc="50" normalizeH="0">
                <a:solidFill>
                  <a:srgbClr val="445469"/>
                </a:solidFill>
                <a:uFillTx/>
              </a:defRPr>
            </a:lvl2pPr>
            <a:lvl3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3pPr>
            <a:lvl4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4pPr>
            <a:lvl5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5pPr>
          </a:lstStyle>
          <a:p>
            <a:pPr lvl="0"/>
            <a:r>
              <a:rPr lang="zh-CN" altLang="en-US" dirty="0"/>
              <a:t>Add your words here，according to your need to draw the text box size.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en-US" altLang="zh-CN"/>
          </a:p>
        </p:txBody>
      </p:sp>
      <p:sp>
        <p:nvSpPr>
          <p:cNvPr id="4" name="标题 3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55600" y="386080"/>
            <a:ext cx="11484610" cy="705485"/>
          </a:xfrm>
        </p:spPr>
        <p:txBody>
          <a:bodyPr/>
          <a:lstStyle>
            <a:lvl1pPr>
              <a:defRPr u="none" strike="noStrike" kern="1200" cap="none" spc="0" normalizeH="0">
                <a:solidFill>
                  <a:srgbClr val="0066B3"/>
                </a:solidFill>
                <a:uFillTx/>
                <a:latin typeface="微软雅黑 (标题)"/>
              </a:defRPr>
            </a:lvl1pPr>
          </a:lstStyle>
          <a:p>
            <a:r>
              <a:rPr lang="zh-CN" altLang="en-US" dirty="0">
                <a:sym typeface="+mn-ea"/>
              </a:rPr>
              <a:t>Add Title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3"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07CDA9F-048D-DF32-C66F-6F109585CD4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图片占位符 2"/>
          <p:cNvSpPr>
            <a:spLocks noGrp="1"/>
          </p:cNvSpPr>
          <p:nvPr>
            <p:ph type="pic" idx="1" hasCustomPrompt="1"/>
            <p:custDataLst>
              <p:tags r:id="rId1"/>
            </p:custDataLst>
          </p:nvPr>
        </p:nvSpPr>
        <p:spPr>
          <a:xfrm>
            <a:off x="1157953" y="1555115"/>
            <a:ext cx="3947795" cy="277812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 u="none" strike="noStrike" kern="1200" cap="none" spc="50" normalizeH="0">
                <a:solidFill>
                  <a:srgbClr val="0066B3"/>
                </a:solidFill>
                <a:uFillTx/>
                <a:latin typeface="微软雅黑（标题）"/>
                <a:ea typeface="+mj-ea"/>
              </a:defRPr>
            </a:lvl1pPr>
          </a:lstStyle>
          <a:p>
            <a:pPr lvl="0"/>
            <a:r>
              <a:rPr lang="en-US" altLang="zh-CN" dirty="0">
                <a:sym typeface="+mn-ea"/>
              </a:rPr>
              <a:t>P</a:t>
            </a:r>
            <a:r>
              <a:rPr lang="zh-CN" altLang="en-US" dirty="0">
                <a:sym typeface="+mn-ea"/>
              </a:rPr>
              <a:t>icture</a:t>
            </a:r>
            <a:endParaRPr lang="en-US" altLang="zh-CN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2"/>
            </p:custDataLst>
          </p:nvPr>
        </p:nvSpPr>
        <p:spPr>
          <a:xfrm>
            <a:off x="5285453" y="1555115"/>
            <a:ext cx="5765926" cy="2778125"/>
          </a:xfrm>
        </p:spPr>
        <p:txBody>
          <a:bodyPr vert="horz" lIns="90000" tIns="46800" rIns="90000" bIns="46800" rtlCol="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1200"/>
              </a:spcAft>
              <a:buNone/>
              <a:defRPr sz="2000" b="0" u="none" strike="noStrike" kern="1200" cap="none" spc="50" normalizeH="0">
                <a:solidFill>
                  <a:schemeClr val="tx1"/>
                </a:solidFill>
                <a:uFillTx/>
                <a:latin typeface="微软雅黑 (标题)"/>
              </a:defRPr>
            </a:lvl1pPr>
          </a:lstStyle>
          <a:p>
            <a:pPr lvl="0"/>
            <a:r>
              <a:rPr lang="zh-CN" altLang="en-US" dirty="0">
                <a:sym typeface="+mn-ea"/>
              </a:rPr>
              <a:t>Add Title</a:t>
            </a:r>
            <a:endParaRPr lang="zh-CN" altLang="en-US" dirty="0"/>
          </a:p>
          <a:p>
            <a:pPr lvl="0"/>
            <a:r>
              <a:rPr lang="zh-CN" altLang="en-US" dirty="0"/>
              <a:t>Add your words here，according to your need to draw the text box size.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half" idx="13" hasCustomPrompt="1"/>
            <p:custDataLst>
              <p:tags r:id="rId3"/>
            </p:custDataLst>
          </p:nvPr>
        </p:nvSpPr>
        <p:spPr>
          <a:xfrm>
            <a:off x="1157952" y="4501515"/>
            <a:ext cx="9893427" cy="1467485"/>
          </a:xfrm>
        </p:spPr>
        <p:txBody>
          <a:bodyPr vert="horz" lIns="90000" tIns="46800" rIns="90000" bIns="46800" rtlCol="0">
            <a:normAutofit/>
          </a:bodyPr>
          <a:lstStyle>
            <a:lvl1pPr marL="0" indent="0" algn="just" eaLnBrk="1" fontAlgn="auto" latinLnBrk="0" hangingPunct="1">
              <a:lnSpc>
                <a:spcPts val="2400"/>
              </a:lnSpc>
              <a:spcAft>
                <a:spcPts val="0"/>
              </a:spcAft>
              <a:buNone/>
              <a:defRPr sz="2000" b="0" u="none" strike="noStrike" kern="1200" cap="none" spc="50" normalizeH="0">
                <a:solidFill>
                  <a:schemeClr val="tx1"/>
                </a:solidFill>
                <a:uFillTx/>
                <a:latin typeface="微软雅黑 (标题)"/>
              </a:defRPr>
            </a:lvl1pPr>
          </a:lstStyle>
          <a:p>
            <a:pPr lvl="0"/>
            <a:r>
              <a:rPr lang="zh-CN" altLang="en-US" dirty="0"/>
              <a:t>Add your words here，according to your need to draw the text box size.</a:t>
            </a:r>
            <a:r>
              <a:rPr lang="zh-CN" altLang="en-US" dirty="0">
                <a:sym typeface="+mn-ea"/>
              </a:rPr>
              <a:t>Add your words here，according to your need to draw the text box size.</a:t>
            </a:r>
            <a:endParaRPr lang="zh-CN" altLang="en-US" dirty="0"/>
          </a:p>
          <a:p>
            <a:pPr lvl="0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en-US" altLang="zh-CN"/>
          </a:p>
        </p:txBody>
      </p:sp>
      <p:sp>
        <p:nvSpPr>
          <p:cNvPr id="6" name="标题 5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55600" y="386080"/>
            <a:ext cx="11484610" cy="705485"/>
          </a:xfrm>
        </p:spPr>
        <p:txBody>
          <a:bodyPr/>
          <a:lstStyle>
            <a:lvl1pPr>
              <a:defRPr u="none" strike="noStrike" kern="1200" cap="none" spc="0" normalizeH="0">
                <a:solidFill>
                  <a:srgbClr val="0066B3"/>
                </a:solidFill>
                <a:uFillTx/>
                <a:latin typeface="微软雅黑 (标题)"/>
              </a:defRPr>
            </a:lvl1pPr>
          </a:lstStyle>
          <a:p>
            <a:r>
              <a:rPr lang="zh-CN" altLang="en-US" dirty="0">
                <a:sym typeface="+mn-ea"/>
              </a:rPr>
              <a:t>Add Title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Content4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FDA1B62-0FAD-B405-50A9-F6E4132D72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en-US" altLang="zh-CN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55600" y="386080"/>
            <a:ext cx="11484610" cy="705485"/>
          </a:xfrm>
        </p:spPr>
        <p:txBody>
          <a:bodyPr/>
          <a:lstStyle>
            <a:lvl1pPr>
              <a:defRPr u="none" strike="noStrike" kern="1200" cap="none" spc="0" normalizeH="0">
                <a:solidFill>
                  <a:srgbClr val="0066B3"/>
                </a:solidFill>
                <a:uFillTx/>
                <a:latin typeface="微软雅黑 (标题)"/>
              </a:defRPr>
            </a:lvl1pPr>
          </a:lstStyle>
          <a:p>
            <a:r>
              <a:rPr lang="zh-CN" altLang="en-US" dirty="0">
                <a:sym typeface="+mn-ea"/>
              </a:rPr>
              <a:t>Add Title 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age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EC0BE2B-D38C-65DE-B602-DD27FD7B7A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367221" y="384245"/>
            <a:ext cx="10972825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Add 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366395" y="1490345"/>
            <a:ext cx="11214735" cy="475932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Add Title</a:t>
            </a:r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200" b="1" u="none" strike="noStrike" kern="1200" cap="none" spc="50" normalizeH="0" baseline="0">
          <a:solidFill>
            <a:srgbClr val="0066B3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2000" b="1" u="none" strike="noStrike" kern="1200" cap="none" spc="50" normalizeH="0" baseline="0">
          <a:solidFill>
            <a:srgbClr val="0066B3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2000" u="none" strike="noStrike" kern="1200" cap="none" spc="50" normalizeH="0" baseline="0">
          <a:solidFill>
            <a:srgbClr val="445469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2000" u="none" strike="noStrike" kern="1200" cap="none" spc="50" normalizeH="0" baseline="0">
          <a:solidFill>
            <a:srgbClr val="445469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2000" u="none" strike="noStrike" kern="1200" cap="none" spc="50" normalizeH="0" baseline="0">
          <a:solidFill>
            <a:srgbClr val="445469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2000" u="none" strike="noStrike" kern="1200" cap="none" spc="50" normalizeH="0" baseline="0">
          <a:solidFill>
            <a:srgbClr val="445469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xfordenergy.org/wpcms/wp-content/uploads/2021/02/Asia-LNG-Price-Spike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xfordenergy.org/wpcms/wp-content/uploads/2021/02/Asia-LNG-Price-Spike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xfordenergy.org/wpcms/wp-content/uploads/2021/02/Asia-LNG-Price-Spike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sk-SK" altLang="ko-KR" dirty="0">
                <a:ea typeface="微软雅黑" panose="020B0503020204020204" charset="-122"/>
                <a:sym typeface="+mn-ea"/>
              </a:rPr>
              <a:t>Gas Storage </a:t>
            </a:r>
            <a:r>
              <a:rPr lang="sk-SK" altLang="ko-KR" dirty="0" err="1">
                <a:ea typeface="微软雅黑" panose="020B0503020204020204" charset="-122"/>
                <a:sym typeface="+mn-ea"/>
              </a:rPr>
              <a:t>Value</a:t>
            </a:r>
            <a:r>
              <a:rPr lang="sk-SK" altLang="ko-KR" dirty="0">
                <a:ea typeface="微软雅黑" panose="020B0503020204020204" charset="-122"/>
                <a:sym typeface="+mn-ea"/>
              </a:rPr>
              <a:t> in </a:t>
            </a:r>
            <a:r>
              <a:rPr lang="sk-SK" altLang="ko-KR" dirty="0" err="1">
                <a:ea typeface="微软雅黑" panose="020B0503020204020204" charset="-122"/>
                <a:sym typeface="+mn-ea"/>
              </a:rPr>
              <a:t>Europe</a:t>
            </a:r>
            <a:endParaRPr lang="en-US" altLang="ko-KR" dirty="0">
              <a:ea typeface="微软雅黑" panose="020B0503020204020204" charset="-122"/>
              <a:sym typeface="+mn-ea"/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202</a:t>
            </a:r>
            <a:r>
              <a:rPr lang="sk-SK" altLang="zh-CN" dirty="0"/>
              <a:t>2</a:t>
            </a:r>
            <a:r>
              <a:rPr lang="en-US" altLang="zh-CN" dirty="0"/>
              <a:t>.</a:t>
            </a:r>
            <a:r>
              <a:rPr lang="sk-SK" altLang="zh-CN" dirty="0"/>
              <a:t>10</a:t>
            </a:r>
            <a:r>
              <a:rPr lang="en-US" altLang="zh-CN" dirty="0"/>
              <a:t>.</a:t>
            </a:r>
            <a:r>
              <a:rPr lang="sk-SK" altLang="zh-CN" dirty="0"/>
              <a:t>05</a:t>
            </a:r>
            <a:endParaRPr lang="en-US" altLang="zh-C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26ED18-B17C-4F2C-8682-89D973278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Underground </a:t>
            </a:r>
            <a:r>
              <a:rPr lang="sk-SK" dirty="0" err="1"/>
              <a:t>gas</a:t>
            </a:r>
            <a:r>
              <a:rPr lang="sk-SK" dirty="0"/>
              <a:t> </a:t>
            </a:r>
            <a:r>
              <a:rPr lang="sk-SK" dirty="0" err="1"/>
              <a:t>storage</a:t>
            </a:r>
            <a:r>
              <a:rPr lang="sk-SK" dirty="0"/>
              <a:t> </a:t>
            </a:r>
            <a:r>
              <a:rPr lang="sk-SK" dirty="0" err="1"/>
              <a:t>value</a:t>
            </a:r>
            <a:endParaRPr lang="sk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C1C030-E122-4A88-AAC7-D855C7F5D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</a:t>
            </a:fld>
            <a:endParaRPr lang="en-US" altLang="zh-CN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0F6D74B-442B-4E6B-BFF2-B539CE2A3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05" y="1359228"/>
            <a:ext cx="11961389" cy="4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01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CCC067-E3FF-4ABE-A1A5-A42C876C9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Spread </a:t>
            </a:r>
            <a:r>
              <a:rPr lang="sk-SK" dirty="0" err="1"/>
              <a:t>development</a:t>
            </a:r>
            <a:endParaRPr lang="sk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95776-2538-4A9B-88E5-CA8BBF6B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3</a:t>
            </a:fld>
            <a:endParaRPr lang="en-US" altLang="zh-C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CE45D0-CD00-4A0B-B896-F3470915A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8628"/>
            <a:ext cx="12192000" cy="36407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4C63A2-8CF2-4733-8148-B4237928010F}"/>
              </a:ext>
            </a:extLst>
          </p:cNvPr>
          <p:cNvSpPr txBox="1"/>
          <p:nvPr/>
        </p:nvSpPr>
        <p:spPr>
          <a:xfrm>
            <a:off x="465513" y="5054138"/>
            <a:ext cx="13837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dirty="0" err="1"/>
              <a:t>Source</a:t>
            </a:r>
            <a:r>
              <a:rPr lang="sk-SK" sz="1100" dirty="0"/>
              <a:t>: NCG, THE</a:t>
            </a:r>
          </a:p>
        </p:txBody>
      </p:sp>
    </p:spTree>
    <p:extLst>
      <p:ext uri="{BB962C8B-B14F-4D97-AF65-F5344CB8AC3E}">
        <p14:creationId xmlns:p14="http://schemas.microsoft.com/office/powerpoint/2010/main" val="4250609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7D461F-5D43-49B1-BF41-C579E3123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Winter</a:t>
            </a:r>
            <a:r>
              <a:rPr lang="sk-SK" dirty="0"/>
              <a:t> 2020 </a:t>
            </a:r>
            <a:r>
              <a:rPr lang="sk-SK" dirty="0" err="1"/>
              <a:t>case</a:t>
            </a:r>
            <a:r>
              <a:rPr lang="sk-SK" dirty="0"/>
              <a:t> study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AEA57-C8A2-475F-8E8B-42B53E9E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4</a:t>
            </a:fld>
            <a:endParaRPr lang="en-US" altLang="zh-C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464F90-F228-4563-9355-314E76C59A5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735145" y="976320"/>
            <a:ext cx="8721710" cy="51726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2FBF42-FB09-4243-9248-A69803860CC2}"/>
              </a:ext>
            </a:extLst>
          </p:cNvPr>
          <p:cNvSpPr txBox="1"/>
          <p:nvPr/>
        </p:nvSpPr>
        <p:spPr>
          <a:xfrm>
            <a:off x="1730157" y="6111350"/>
            <a:ext cx="48237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 err="1"/>
              <a:t>Source</a:t>
            </a:r>
            <a:r>
              <a:rPr lang="sk-SK" sz="800" dirty="0"/>
              <a:t>: </a:t>
            </a:r>
            <a:r>
              <a:rPr lang="sk-SK" sz="800" dirty="0">
                <a:hlinkClick r:id="rId3"/>
              </a:rPr>
              <a:t>https://www.oxfordenergy.org/wpcms/wp-content/uploads/2021/02/Asia-LNG-Price-Spike.pdf</a:t>
            </a:r>
            <a:r>
              <a:rPr lang="sk-SK" sz="800" dirty="0"/>
              <a:t> </a:t>
            </a:r>
            <a:endParaRPr lang="en-US" sz="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8F219E-C0C2-4969-87B9-7C5951AB4118}"/>
              </a:ext>
            </a:extLst>
          </p:cNvPr>
          <p:cNvGrpSpPr/>
          <p:nvPr/>
        </p:nvGrpSpPr>
        <p:grpSpPr>
          <a:xfrm>
            <a:off x="5690952" y="3262746"/>
            <a:ext cx="3547606" cy="1535626"/>
            <a:chOff x="3845526" y="3429000"/>
            <a:chExt cx="3547606" cy="1535626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6334868-2478-4F98-86E7-3F42099701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15000" y="3429000"/>
              <a:ext cx="233795" cy="889295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5509029-5DCF-4562-925E-AEACA5804F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5554" y="4318295"/>
              <a:ext cx="1397578" cy="260378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EF112E5-1F79-46F2-8BFF-B36349E4658D}"/>
                </a:ext>
              </a:extLst>
            </p:cNvPr>
            <p:cNvSpPr txBox="1"/>
            <p:nvPr/>
          </p:nvSpPr>
          <p:spPr>
            <a:xfrm>
              <a:off x="3845526" y="4318295"/>
              <a:ext cx="2150028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k-SK" dirty="0">
                  <a:solidFill>
                    <a:schemeClr val="accent6">
                      <a:lumMod val="75000"/>
                    </a:schemeClr>
                  </a:solidFill>
                </a:rPr>
                <a:t>LNG </a:t>
              </a:r>
              <a:r>
                <a:rPr lang="sk-SK" dirty="0" err="1">
                  <a:solidFill>
                    <a:schemeClr val="accent6">
                      <a:lumMod val="75000"/>
                    </a:schemeClr>
                  </a:solidFill>
                </a:rPr>
                <a:t>flows</a:t>
              </a:r>
              <a:r>
                <a:rPr lang="sk-SK" dirty="0">
                  <a:solidFill>
                    <a:schemeClr val="accent6">
                      <a:lumMod val="75000"/>
                    </a:schemeClr>
                  </a:solidFill>
                </a:rPr>
                <a:t> to </a:t>
              </a:r>
              <a:r>
                <a:rPr lang="sk-SK" dirty="0" err="1">
                  <a:solidFill>
                    <a:schemeClr val="accent6">
                      <a:lumMod val="75000"/>
                    </a:schemeClr>
                  </a:solidFill>
                </a:rPr>
                <a:t>Asia</a:t>
              </a:r>
              <a:r>
                <a:rPr lang="sk-SK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sk-SK" dirty="0" err="1">
                  <a:solidFill>
                    <a:schemeClr val="accent6">
                      <a:lumMod val="75000"/>
                    </a:schemeClr>
                  </a:solidFill>
                </a:rPr>
                <a:t>instead</a:t>
              </a:r>
              <a:r>
                <a:rPr lang="sk-SK" dirty="0">
                  <a:solidFill>
                    <a:schemeClr val="accent6">
                      <a:lumMod val="75000"/>
                    </a:schemeClr>
                  </a:solidFill>
                </a:rPr>
                <a:t> of </a:t>
              </a:r>
              <a:r>
                <a:rPr lang="sk-SK" dirty="0" err="1">
                  <a:solidFill>
                    <a:schemeClr val="accent6">
                      <a:lumMod val="75000"/>
                    </a:schemeClr>
                  </a:solidFill>
                </a:rPr>
                <a:t>Europe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3662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7D461F-5D43-49B1-BF41-C579E3123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Winter</a:t>
            </a:r>
            <a:r>
              <a:rPr lang="sk-SK" dirty="0"/>
              <a:t> 2020 </a:t>
            </a:r>
            <a:r>
              <a:rPr lang="sk-SK" dirty="0" err="1"/>
              <a:t>case</a:t>
            </a:r>
            <a:r>
              <a:rPr lang="sk-SK" dirty="0"/>
              <a:t> study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AEA57-C8A2-475F-8E8B-42B53E9E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5</a:t>
            </a:fld>
            <a:endParaRPr lang="en-US" altLang="zh-C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361811-6E3D-4F10-99A9-DB309D4869E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06909" y="1049985"/>
            <a:ext cx="8578181" cy="48906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80B7C5-02FB-4C60-BDB2-A496835050CE}"/>
              </a:ext>
            </a:extLst>
          </p:cNvPr>
          <p:cNvSpPr txBox="1"/>
          <p:nvPr/>
        </p:nvSpPr>
        <p:spPr>
          <a:xfrm>
            <a:off x="1752260" y="5940640"/>
            <a:ext cx="5432240" cy="2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 err="1"/>
              <a:t>Source</a:t>
            </a:r>
            <a:r>
              <a:rPr lang="sk-SK" sz="800" dirty="0"/>
              <a:t>: </a:t>
            </a:r>
            <a:r>
              <a:rPr lang="sk-SK" sz="800" dirty="0">
                <a:hlinkClick r:id="rId3"/>
              </a:rPr>
              <a:t>https://www.oxfordenergy.org/wpcms/wp-content/uploads/2021/02/Asia-LNG-Price-Spike.pdf</a:t>
            </a:r>
            <a:r>
              <a:rPr lang="sk-SK" sz="800" dirty="0"/>
              <a:t> </a:t>
            </a:r>
            <a:endParaRPr lang="en-US" sz="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861771F-4152-41D3-9C05-90B84BAD4B9D}"/>
              </a:ext>
            </a:extLst>
          </p:cNvPr>
          <p:cNvGrpSpPr/>
          <p:nvPr/>
        </p:nvGrpSpPr>
        <p:grpSpPr>
          <a:xfrm>
            <a:off x="3977916" y="2166337"/>
            <a:ext cx="3660577" cy="1438194"/>
            <a:chOff x="3567822" y="2133086"/>
            <a:chExt cx="3660577" cy="1438194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03EFD35-E2C5-4495-AB1C-6D6EED6E01CD}"/>
                </a:ext>
              </a:extLst>
            </p:cNvPr>
            <p:cNvCxnSpPr>
              <a:cxnSpLocks/>
            </p:cNvCxnSpPr>
            <p:nvPr/>
          </p:nvCxnSpPr>
          <p:spPr>
            <a:xfrm>
              <a:off x="6006138" y="2613148"/>
              <a:ext cx="1222261" cy="261072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2F705CA-60D6-454D-B14A-589CD02BF597}"/>
                </a:ext>
              </a:extLst>
            </p:cNvPr>
            <p:cNvCxnSpPr>
              <a:cxnSpLocks/>
            </p:cNvCxnSpPr>
            <p:nvPr/>
          </p:nvCxnSpPr>
          <p:spPr>
            <a:xfrm>
              <a:off x="4687822" y="3056417"/>
              <a:ext cx="0" cy="514863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7577CF4-452B-43A6-9772-092E73AF3071}"/>
                </a:ext>
              </a:extLst>
            </p:cNvPr>
            <p:cNvSpPr txBox="1"/>
            <p:nvPr/>
          </p:nvSpPr>
          <p:spPr>
            <a:xfrm>
              <a:off x="3567822" y="2133086"/>
              <a:ext cx="2817040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k-SK" dirty="0" err="1">
                  <a:solidFill>
                    <a:schemeClr val="accent6">
                      <a:lumMod val="75000"/>
                    </a:schemeClr>
                  </a:solidFill>
                </a:rPr>
                <a:t>Missing</a:t>
              </a:r>
              <a:r>
                <a:rPr lang="sk-SK" dirty="0">
                  <a:solidFill>
                    <a:schemeClr val="accent6">
                      <a:lumMod val="75000"/>
                    </a:schemeClr>
                  </a:solidFill>
                </a:rPr>
                <a:t> LNG import </a:t>
              </a:r>
              <a:r>
                <a:rPr lang="sk-SK" dirty="0" err="1">
                  <a:solidFill>
                    <a:schemeClr val="accent6">
                      <a:lumMod val="75000"/>
                    </a:schemeClr>
                  </a:solidFill>
                </a:rPr>
                <a:t>is</a:t>
              </a:r>
              <a:r>
                <a:rPr lang="sk-SK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sk-SK" dirty="0" err="1">
                  <a:solidFill>
                    <a:schemeClr val="accent6">
                      <a:lumMod val="75000"/>
                    </a:schemeClr>
                  </a:solidFill>
                </a:rPr>
                <a:t>covered</a:t>
              </a:r>
              <a:r>
                <a:rPr lang="sk-SK" dirty="0">
                  <a:solidFill>
                    <a:schemeClr val="accent6">
                      <a:lumMod val="75000"/>
                    </a:schemeClr>
                  </a:solidFill>
                </a:rPr>
                <a:t> by </a:t>
              </a:r>
              <a:r>
                <a:rPr lang="sk-SK" dirty="0" err="1">
                  <a:solidFill>
                    <a:schemeClr val="accent6">
                      <a:lumMod val="75000"/>
                    </a:schemeClr>
                  </a:solidFill>
                </a:rPr>
                <a:t>storage</a:t>
              </a:r>
              <a:r>
                <a:rPr lang="sk-SK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sk-SK" dirty="0" err="1">
                  <a:solidFill>
                    <a:schemeClr val="accent6">
                      <a:lumMod val="75000"/>
                    </a:schemeClr>
                  </a:solidFill>
                </a:rPr>
                <a:t>withdrawals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8166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7D461F-5D43-49B1-BF41-C579E3123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/>
              <a:t>Winter</a:t>
            </a:r>
            <a:r>
              <a:rPr lang="sk-SK" dirty="0"/>
              <a:t> 2020 – </a:t>
            </a:r>
            <a:r>
              <a:rPr lang="sk-SK" dirty="0" err="1"/>
              <a:t>demonstration</a:t>
            </a:r>
            <a:r>
              <a:rPr lang="sk-SK" dirty="0"/>
              <a:t> of </a:t>
            </a:r>
            <a:r>
              <a:rPr lang="sk-SK" dirty="0" err="1"/>
              <a:t>system</a:t>
            </a:r>
            <a:r>
              <a:rPr lang="sk-SK" dirty="0"/>
              <a:t> </a:t>
            </a:r>
            <a:r>
              <a:rPr lang="sk-SK" dirty="0" err="1"/>
              <a:t>value</a:t>
            </a:r>
            <a:r>
              <a:rPr lang="sk-SK" dirty="0"/>
              <a:t> of </a:t>
            </a:r>
            <a:r>
              <a:rPr lang="sk-SK" dirty="0" err="1"/>
              <a:t>storage</a:t>
            </a:r>
            <a:endParaRPr lang="sk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AEA57-C8A2-475F-8E8B-42B53E9E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6</a:t>
            </a:fld>
            <a:endParaRPr lang="en-US" altLang="zh-C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A433FB-7764-44B3-97AC-FBF92B45488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43674" y="1119275"/>
            <a:ext cx="8622515" cy="48889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653DB91-F07C-44DB-87C1-47EFCD23681A}"/>
              </a:ext>
            </a:extLst>
          </p:cNvPr>
          <p:cNvSpPr txBox="1"/>
          <p:nvPr/>
        </p:nvSpPr>
        <p:spPr>
          <a:xfrm>
            <a:off x="1643674" y="6039457"/>
            <a:ext cx="48750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 err="1"/>
              <a:t>Source</a:t>
            </a:r>
            <a:r>
              <a:rPr lang="sk-SK" sz="800" dirty="0"/>
              <a:t>: </a:t>
            </a:r>
            <a:r>
              <a:rPr lang="sk-SK" sz="800" dirty="0">
                <a:hlinkClick r:id="rId3"/>
              </a:rPr>
              <a:t>https://www.oxfordenergy.org/wpcms/wp-content/uploads/2021/02/Asia-LNG-Price-Spike.pdf</a:t>
            </a:r>
            <a:r>
              <a:rPr lang="sk-SK" sz="800" dirty="0"/>
              <a:t> </a:t>
            </a:r>
            <a:endParaRPr lang="en-US" sz="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0B6AB5C-D820-4382-8750-F1A9C87DA126}"/>
              </a:ext>
            </a:extLst>
          </p:cNvPr>
          <p:cNvGrpSpPr/>
          <p:nvPr/>
        </p:nvGrpSpPr>
        <p:grpSpPr>
          <a:xfrm>
            <a:off x="4217324" y="2733916"/>
            <a:ext cx="4169058" cy="1390167"/>
            <a:chOff x="2848495" y="2508856"/>
            <a:chExt cx="4169058" cy="1390167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85379A2-BF64-4AC7-AD13-37E916B6B2E2}"/>
                </a:ext>
              </a:extLst>
            </p:cNvPr>
            <p:cNvCxnSpPr>
              <a:cxnSpLocks/>
            </p:cNvCxnSpPr>
            <p:nvPr/>
          </p:nvCxnSpPr>
          <p:spPr>
            <a:xfrm>
              <a:off x="5516553" y="3025834"/>
              <a:ext cx="1501000" cy="873189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6B41499-A67B-4A11-8742-199D4F9AFC01}"/>
                </a:ext>
              </a:extLst>
            </p:cNvPr>
            <p:cNvSpPr txBox="1"/>
            <p:nvPr/>
          </p:nvSpPr>
          <p:spPr>
            <a:xfrm>
              <a:off x="2848495" y="2508856"/>
              <a:ext cx="2680499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k-SK" dirty="0" err="1">
                  <a:solidFill>
                    <a:srgbClr val="FF0000"/>
                  </a:solidFill>
                </a:rPr>
                <a:t>Storages</a:t>
              </a:r>
              <a:r>
                <a:rPr lang="sk-SK" dirty="0">
                  <a:solidFill>
                    <a:srgbClr val="FF0000"/>
                  </a:solidFill>
                </a:rPr>
                <a:t> </a:t>
              </a:r>
              <a:r>
                <a:rPr lang="sk-SK" dirty="0" err="1">
                  <a:solidFill>
                    <a:srgbClr val="FF0000"/>
                  </a:solidFill>
                </a:rPr>
                <a:t>help</a:t>
              </a:r>
              <a:r>
                <a:rPr lang="sk-SK" dirty="0">
                  <a:solidFill>
                    <a:srgbClr val="FF0000"/>
                  </a:solidFill>
                </a:rPr>
                <a:t> </a:t>
              </a:r>
              <a:r>
                <a:rPr lang="sk-SK" dirty="0" err="1">
                  <a:solidFill>
                    <a:srgbClr val="FF0000"/>
                  </a:solidFill>
                </a:rPr>
                <a:t>Europe</a:t>
              </a:r>
              <a:r>
                <a:rPr lang="sk-SK" dirty="0">
                  <a:solidFill>
                    <a:srgbClr val="FF0000"/>
                  </a:solidFill>
                </a:rPr>
                <a:t> to </a:t>
              </a:r>
              <a:r>
                <a:rPr lang="sk-SK" dirty="0" err="1">
                  <a:solidFill>
                    <a:srgbClr val="FF0000"/>
                  </a:solidFill>
                </a:rPr>
                <a:t>avoid</a:t>
              </a:r>
              <a:r>
                <a:rPr lang="sk-SK" dirty="0">
                  <a:solidFill>
                    <a:srgbClr val="FF0000"/>
                  </a:solidFill>
                </a:rPr>
                <a:t> </a:t>
              </a:r>
              <a:r>
                <a:rPr lang="sk-SK" dirty="0" err="1">
                  <a:solidFill>
                    <a:srgbClr val="FF0000"/>
                  </a:solidFill>
                </a:rPr>
                <a:t>high</a:t>
              </a:r>
              <a:r>
                <a:rPr lang="sk-SK" dirty="0">
                  <a:solidFill>
                    <a:srgbClr val="FF0000"/>
                  </a:solidFill>
                </a:rPr>
                <a:t> </a:t>
              </a:r>
              <a:r>
                <a:rPr lang="sk-SK" dirty="0" err="1">
                  <a:solidFill>
                    <a:srgbClr val="FF0000"/>
                  </a:solidFill>
                </a:rPr>
                <a:t>price</a:t>
              </a:r>
              <a:r>
                <a:rPr lang="sk-SK" dirty="0">
                  <a:solidFill>
                    <a:srgbClr val="FF0000"/>
                  </a:solidFill>
                </a:rPr>
                <a:t> of </a:t>
              </a:r>
              <a:r>
                <a:rPr lang="sk-SK" dirty="0" err="1">
                  <a:solidFill>
                    <a:srgbClr val="FF0000"/>
                  </a:solidFill>
                </a:rPr>
                <a:t>gas</a:t>
              </a:r>
              <a:r>
                <a:rPr lang="sk-SK" dirty="0">
                  <a:solidFill>
                    <a:srgbClr val="FF0000"/>
                  </a:solidFill>
                </a:rPr>
                <a:t>, flexibility export to </a:t>
              </a:r>
              <a:r>
                <a:rPr lang="sk-SK" dirty="0" err="1">
                  <a:solidFill>
                    <a:srgbClr val="FF0000"/>
                  </a:solidFill>
                </a:rPr>
                <a:t>Asia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7039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CCC067-E3FF-4ABE-A1A5-A42C876C9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Spread </a:t>
            </a:r>
            <a:r>
              <a:rPr lang="sk-SK" dirty="0" err="1"/>
              <a:t>development</a:t>
            </a:r>
            <a:endParaRPr lang="sk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95776-2538-4A9B-88E5-CA8BBF6B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7</a:t>
            </a:fld>
            <a:endParaRPr lang="en-US" altLang="zh-C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819DB8-CCA5-4DCE-9E1F-540D4C6E3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46" y="2001982"/>
            <a:ext cx="11844707" cy="285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63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969E7B-F701-48BF-BC13-5883CCA3E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UGS </a:t>
            </a:r>
            <a:r>
              <a:rPr lang="sk-SK" dirty="0" err="1"/>
              <a:t>regulation</a:t>
            </a:r>
            <a:r>
              <a:rPr lang="sk-SK" dirty="0"/>
              <a:t> </a:t>
            </a:r>
            <a:r>
              <a:rPr lang="sk-SK" dirty="0" err="1"/>
              <a:t>influence</a:t>
            </a:r>
            <a:endParaRPr lang="sk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B5AF8-9615-4F72-BD6A-B4003AC6D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8</a:t>
            </a:fld>
            <a:endParaRPr lang="en-US" altLang="zh-C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DD8CEB-4E76-49AE-AE1A-5D32CF131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68" y="704968"/>
            <a:ext cx="11235864" cy="550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419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RiYzkwMTIzOTA2YTkxZWZjZjY0NDdkODYyYzJlMT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143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微软雅黑</vt:lpstr>
      <vt:lpstr>Arial</vt:lpstr>
      <vt:lpstr>Calibri</vt:lpstr>
      <vt:lpstr>Wingdings</vt:lpstr>
      <vt:lpstr>微软雅黑 (标题)</vt:lpstr>
      <vt:lpstr>微软雅黑（标题）</vt:lpstr>
      <vt:lpstr>Office 主题​​</vt:lpstr>
      <vt:lpstr>Gas Storage Value in Europe</vt:lpstr>
      <vt:lpstr>Underground gas storage value</vt:lpstr>
      <vt:lpstr>Spread development</vt:lpstr>
      <vt:lpstr>Winter 2020 case study</vt:lpstr>
      <vt:lpstr>Winter 2020 case study</vt:lpstr>
      <vt:lpstr>Winter 2020 – demonstration of system value of storage</vt:lpstr>
      <vt:lpstr>Spread development</vt:lpstr>
      <vt:lpstr>UGS regulation influence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Barkoci Ladislav</cp:lastModifiedBy>
  <cp:revision>711</cp:revision>
  <dcterms:created xsi:type="dcterms:W3CDTF">2019-06-19T02:08:00Z</dcterms:created>
  <dcterms:modified xsi:type="dcterms:W3CDTF">2022-10-03T22:34:16Z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2052-11.1.0.11875</vt:lpwstr>
  </property>
  <property fmtid="{D5CDD505-2E9C-101B-9397-08002B2CF9AE}" pid="3" name="ICV">
    <vt:lpwstr>4CCBAA3747634532BDE9C8C56A3C92DE</vt:lpwstr>
  </property>
</Properties>
</file>