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48" r:id="rId1"/>
  </p:sldMasterIdLst>
  <p:notesMasterIdLst>
    <p:notesMasterId r:id="rId16"/>
  </p:notesMasterIdLst>
  <p:sldIdLst>
    <p:sldId id="362" r:id="rId2"/>
    <p:sldId id="344" r:id="rId3"/>
    <p:sldId id="300" r:id="rId4"/>
    <p:sldId id="372" r:id="rId5"/>
    <p:sldId id="406" r:id="rId6"/>
    <p:sldId id="402" r:id="rId7"/>
    <p:sldId id="403" r:id="rId8"/>
    <p:sldId id="405" r:id="rId9"/>
    <p:sldId id="379" r:id="rId10"/>
    <p:sldId id="399" r:id="rId11"/>
    <p:sldId id="400" r:id="rId12"/>
    <p:sldId id="401" r:id="rId13"/>
    <p:sldId id="407" r:id="rId14"/>
    <p:sldId id="29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B3"/>
    <a:srgbClr val="445469"/>
    <a:srgbClr val="4088C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>
        <p:guide orient="horz" pos="201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0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g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image" Target="../media/image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jp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203575" y="2117090"/>
            <a:ext cx="5772150" cy="1314450"/>
          </a:xfrm>
        </p:spPr>
        <p:txBody>
          <a:bodyPr lIns="90000" tIns="46800" rIns="90000" bIns="46800" anchor="b" anchorCtr="0">
            <a:normAutofit/>
          </a:bodyPr>
          <a:lstStyle>
            <a:lvl1pPr algn="dist" eaLnBrk="1" fontAlgn="auto" latinLnBrk="0" hangingPunct="1">
              <a:lnSpc>
                <a:spcPts val="5000"/>
              </a:lnSpc>
              <a:defRPr sz="4000" u="none" strike="noStrike" kern="1200" cap="none" spc="0" normalizeH="0">
                <a:solidFill>
                  <a:srgbClr val="0066B3"/>
                </a:solidFill>
                <a:uFillTx/>
                <a:latin typeface="+mj-ea"/>
                <a:ea typeface="+mj-ea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86985" y="4832350"/>
            <a:ext cx="2005330" cy="421005"/>
          </a:xfrm>
        </p:spPr>
        <p:txBody>
          <a:bodyPr lIns="90000" tIns="46800" rIns="90000" bIns="46800">
            <a:no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200" b="1" u="none" strike="noStrike" kern="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202X.XX.XX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8120" y="2401570"/>
            <a:ext cx="8381365" cy="611505"/>
          </a:xfrm>
        </p:spPr>
        <p:txBody>
          <a:bodyPr lIns="90000" tIns="46800" rIns="90000" bIns="46800" anchor="b" anchorCtr="0">
            <a:noAutofit/>
          </a:bodyPr>
          <a:lstStyle>
            <a:lvl1pPr algn="l" eaLnBrk="1" fontAlgn="auto" latinLnBrk="0" hangingPunct="1">
              <a:lnSpc>
                <a:spcPct val="100000"/>
              </a:lnSpc>
              <a:defRPr sz="3200" u="none" strike="noStrike" kern="1200" cap="none" spc="0" normalizeH="0">
                <a:solidFill>
                  <a:srgbClr val="0066B3"/>
                </a:solidFill>
                <a:uFillTx/>
                <a:latin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</a:p>
        </p:txBody>
      </p:sp>
      <p:sp>
        <p:nvSpPr>
          <p:cNvPr id="5" name="流程图: 联系 4"/>
          <p:cNvSpPr/>
          <p:nvPr userDrawn="1"/>
        </p:nvSpPr>
        <p:spPr>
          <a:xfrm>
            <a:off x="1783906" y="2356485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951345" y="2496503"/>
            <a:ext cx="366395" cy="421005"/>
          </a:xfrm>
        </p:spPr>
        <p:txBody>
          <a:bodyPr lIns="90000" tIns="46800" rIns="90000" bIns="468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400" b="1" u="none" strike="noStrike" kern="0" cap="none" spc="0" normalizeH="0">
                <a:solidFill>
                  <a:schemeClr val="bg1"/>
                </a:solidFill>
                <a:uFillTx/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dist"/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E474DF-02CB-2C67-C2FA-83D4D7012A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1"/>
            </p:custDataLst>
          </p:nvPr>
        </p:nvSpPr>
        <p:spPr>
          <a:xfrm>
            <a:off x="355600" y="1270000"/>
            <a:ext cx="11484610" cy="46704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size.Please read the instructions and more work at the end of the manual template.</a:t>
            </a:r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Add your words here，according to your need to draw the text box size.Please read the instructions and more work at the end of the manual template.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DA9F-048D-DF32-C66F-6F109585CD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图片占位符 2"/>
          <p:cNvSpPr>
            <a:spLocks noGrp="1"/>
          </p:cNvSpPr>
          <p:nvPr>
            <p:ph type="pic" idx="1" hasCustomPrompt="1"/>
            <p:custDataLst>
              <p:tags r:id="rId1"/>
            </p:custDataLst>
          </p:nvPr>
        </p:nvSpPr>
        <p:spPr>
          <a:xfrm>
            <a:off x="1157953" y="1555115"/>
            <a:ext cx="3947795" cy="277812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 u="none" strike="noStrike" kern="1200" cap="none" spc="50" normalizeH="0">
                <a:solidFill>
                  <a:srgbClr val="0066B3"/>
                </a:solidFill>
                <a:uFillTx/>
                <a:latin typeface="微软雅黑（标题）"/>
                <a:ea typeface="+mj-ea"/>
              </a:defRPr>
            </a:lvl1pPr>
          </a:lstStyle>
          <a:p>
            <a:pPr lvl="0"/>
            <a:r>
              <a:rPr lang="en-US" altLang="zh-CN" dirty="0">
                <a:sym typeface="+mn-ea"/>
              </a:rPr>
              <a:t>P</a:t>
            </a:r>
            <a:r>
              <a:rPr lang="zh-CN" altLang="en-US" dirty="0">
                <a:sym typeface="+mn-ea"/>
              </a:rPr>
              <a:t>icture</a:t>
            </a:r>
            <a:endParaRPr lang="en-US" altLang="zh-CN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5285453" y="1555115"/>
            <a:ext cx="5765926" cy="277812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120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13" hasCustomPrompt="1"/>
            <p:custDataLst>
              <p:tags r:id="rId3"/>
            </p:custDataLst>
          </p:nvPr>
        </p:nvSpPr>
        <p:spPr>
          <a:xfrm>
            <a:off x="1157952" y="4501515"/>
            <a:ext cx="9893427" cy="1467485"/>
          </a:xfrm>
        </p:spPr>
        <p:txBody>
          <a:bodyPr vert="horz" lIns="90000" tIns="46800" rIns="90000" bIns="46800" rtlCol="0">
            <a:normAutofit/>
          </a:bodyPr>
          <a:lstStyle>
            <a:lvl1pPr marL="0" indent="0" algn="just" eaLnBrk="1" fontAlgn="auto" latinLnBrk="0" hangingPunct="1">
              <a:lnSpc>
                <a:spcPts val="2400"/>
              </a:lnSpc>
              <a:spcAft>
                <a:spcPts val="0"/>
              </a:spcAft>
              <a:buNone/>
              <a:defRPr sz="20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  <a:r>
              <a:rPr lang="zh-CN" altLang="en-US" dirty="0">
                <a:sym typeface="+mn-ea"/>
              </a:rPr>
              <a:t>Add your words here，according to your need to draw the text box size.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C0BE2B-D38C-65DE-B602-DD27FD7B7A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67221" y="384245"/>
            <a:ext cx="10972825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66395" y="1490345"/>
            <a:ext cx="1121473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Add Title</a:t>
            </a:r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200" b="1" u="none" strike="noStrike" kern="1200" cap="none" spc="50" normalizeH="0" baseline="0">
          <a:solidFill>
            <a:srgbClr val="0066B3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000" b="1" u="none" strike="noStrike" kern="1200" cap="none" spc="50" normalizeH="0" baseline="0">
          <a:solidFill>
            <a:srgbClr val="0066B3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u="none" strike="noStrike" kern="1200" cap="none" spc="50" normalizeH="0" baseline="0">
          <a:solidFill>
            <a:srgbClr val="445469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662399" y="2406340"/>
            <a:ext cx="6929470" cy="1314450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微软雅黑" panose="020B0503020204020204" charset="-122"/>
                <a:sym typeface="+mn-ea"/>
              </a:rPr>
              <a:t>Implications of regulation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</a:t>
            </a:r>
            <a:r>
              <a:rPr lang="sk-SK" altLang="zh-CN" dirty="0"/>
              <a:t>2</a:t>
            </a:r>
            <a:r>
              <a:rPr lang="en-US" altLang="zh-CN" dirty="0"/>
              <a:t>.</a:t>
            </a:r>
            <a:r>
              <a:rPr lang="sk-SK" altLang="zh-CN" dirty="0"/>
              <a:t>10</a:t>
            </a:r>
            <a:r>
              <a:rPr lang="en-US" altLang="zh-CN" dirty="0"/>
              <a:t>.</a:t>
            </a:r>
            <a:r>
              <a:rPr lang="sk-SK" altLang="zh-CN" dirty="0"/>
              <a:t>05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9AD3EE1E-5FFA-4FF5-B724-8BC028ECF7CE}"/>
              </a:ext>
            </a:extLst>
          </p:cNvPr>
          <p:cNvSpPr/>
          <p:nvPr/>
        </p:nvSpPr>
        <p:spPr>
          <a:xfrm>
            <a:off x="243156" y="3820634"/>
            <a:ext cx="3828975" cy="143284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Fit for 55</a:t>
            </a:r>
            <a:endParaRPr lang="en-US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06395" y="1943877"/>
            <a:ext cx="3902498" cy="3785419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800" dirty="0">
                <a:latin typeface="微软雅黑（标题）"/>
                <a:sym typeface="+mn-ea"/>
              </a:rPr>
              <a:t> </a:t>
            </a:r>
            <a:r>
              <a:rPr lang="en-US" altLang="zh-CN" sz="2200" dirty="0">
                <a:latin typeface="微软雅黑（标题）"/>
                <a:sym typeface="+mn-ea"/>
              </a:rPr>
              <a:t>to </a:t>
            </a:r>
            <a:r>
              <a:rPr lang="en-US" altLang="zh-CN" sz="2200" b="0" dirty="0">
                <a:latin typeface="微软雅黑（标题）"/>
                <a:sym typeface="+mn-ea"/>
              </a:rPr>
              <a:t>cut emissions at least </a:t>
            </a:r>
            <a:r>
              <a:rPr lang="en-US" altLang="zh-CN" sz="2200" b="1" dirty="0">
                <a:latin typeface="微软雅黑（标题）"/>
                <a:sym typeface="+mn-ea"/>
              </a:rPr>
              <a:t>by 55% by 2030 </a:t>
            </a:r>
            <a:r>
              <a:rPr lang="en-US" altLang="zh-CN" sz="2200" b="0" dirty="0">
                <a:latin typeface="微软雅黑（标题）"/>
                <a:sym typeface="+mn-ea"/>
              </a:rPr>
              <a:t>and </a:t>
            </a:r>
            <a:r>
              <a:rPr lang="en-US" altLang="zh-CN" sz="2200" b="1" dirty="0">
                <a:latin typeface="微软雅黑（标题）"/>
                <a:sym typeface="+mn-ea"/>
              </a:rPr>
              <a:t>climate neutral by 2050</a:t>
            </a:r>
          </a:p>
          <a:p>
            <a:pPr marL="0" indent="0">
              <a:buNone/>
            </a:pPr>
            <a:endParaRPr lang="sk-SK" altLang="zh-CN" sz="2000" b="0" dirty="0">
              <a:latin typeface="微软雅黑（标题）"/>
              <a:sym typeface="+mn-ea"/>
            </a:endParaRPr>
          </a:p>
          <a:p>
            <a:pPr marL="0" indent="0" algn="ctr">
              <a:buNone/>
            </a:pPr>
            <a:endParaRPr lang="sk-SK" altLang="zh-CN" dirty="0">
              <a:latin typeface="微软雅黑（标题）"/>
              <a:sym typeface="+mn-ea"/>
            </a:endParaRPr>
          </a:p>
          <a:p>
            <a:pPr marL="0" indent="0" algn="ctr">
              <a:buNone/>
            </a:pPr>
            <a:r>
              <a:rPr lang="en-US" altLang="zh-CN" b="1" dirty="0">
                <a:latin typeface="微软雅黑（标题）"/>
                <a:sym typeface="+mn-ea"/>
              </a:rPr>
              <a:t>Is there a place for storages in the new green world?</a:t>
            </a:r>
          </a:p>
          <a:p>
            <a:pPr marL="0" indent="0">
              <a:buNone/>
            </a:pPr>
            <a:endParaRPr lang="sk-SK" altLang="zh-CN" sz="1000" dirty="0">
              <a:latin typeface="微软雅黑（标题）"/>
              <a:sym typeface="+mn-ea"/>
            </a:endParaRPr>
          </a:p>
          <a:p>
            <a:pPr marL="0" indent="0">
              <a:buNone/>
            </a:pPr>
            <a:endParaRPr lang="sk-SK" altLang="zh-CN" sz="1000" dirty="0">
              <a:latin typeface="微软雅黑（标题）"/>
              <a:sym typeface="+mn-ea"/>
            </a:endParaRPr>
          </a:p>
          <a:p>
            <a:pPr marL="0" indent="0">
              <a:buNone/>
            </a:pPr>
            <a:r>
              <a:rPr lang="en-US" altLang="zh-CN" sz="1000" dirty="0">
                <a:latin typeface="微软雅黑（标题）"/>
                <a:sym typeface="+mn-ea"/>
              </a:rPr>
              <a:t>Source: EU Commission, </a:t>
            </a:r>
            <a:r>
              <a:rPr lang="sk-SK" altLang="zh-CN" sz="1000" dirty="0">
                <a:latin typeface="微软雅黑（标题）"/>
                <a:sym typeface="+mn-ea"/>
              </a:rPr>
              <a:t>https://www.consilium.europa.eu/</a:t>
            </a:r>
            <a:endParaRPr lang="en-US" altLang="zh-CN" sz="1000" b="0" dirty="0">
              <a:latin typeface="微软雅黑（标题）"/>
              <a:sym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FC20139-A684-412F-BE5F-3006555B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07" y="0"/>
            <a:ext cx="7598893" cy="6858000"/>
          </a:xfrm>
          <a:prstGeom prst="rect">
            <a:avLst/>
          </a:prstGeom>
          <a:effectLst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AE70B2-8BF9-45C0-BB95-33D1B9D3A854}" type="slidenum">
              <a:rPr lang="en-US" altLang="zh-CN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zh-CN">
              <a:solidFill>
                <a:srgbClr val="303030"/>
              </a:solidFill>
            </a:endParaRPr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06EB42DE-17FE-4BFA-9DBE-DA88192644E0}"/>
              </a:ext>
            </a:extLst>
          </p:cNvPr>
          <p:cNvSpPr/>
          <p:nvPr/>
        </p:nvSpPr>
        <p:spPr>
          <a:xfrm>
            <a:off x="2031679" y="2866402"/>
            <a:ext cx="251927" cy="69979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03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Fit for 55 into REPo</a:t>
            </a:r>
            <a:r>
              <a:rPr lang="sk-SK" altLang="zh-CN" dirty="0">
                <a:latin typeface="微软雅黑（标题）"/>
              </a:rPr>
              <a:t>w</a:t>
            </a:r>
            <a:r>
              <a:rPr lang="en-US" altLang="zh-CN" dirty="0">
                <a:latin typeface="微软雅黑（标题）"/>
              </a:rPr>
              <a:t>erEU</a:t>
            </a:r>
            <a:r>
              <a:rPr lang="sk-SK" altLang="zh-CN" dirty="0">
                <a:latin typeface="微软雅黑（标题）"/>
              </a:rPr>
              <a:t> </a:t>
            </a:r>
            <a:endParaRPr lang="en-US" altLang="zh-CN" dirty="0">
              <a:latin typeface="微软雅黑（标题）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174315" cy="50859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zh-CN" sz="2000" b="1" dirty="0"/>
              <a:t>Includes proposals for revision of climate, energy and transport related legislation, e.g.: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a revision of the EU emissions trading system (EU ETS)</a:t>
            </a:r>
            <a:endParaRPr lang="sk-SK" b="1" i="0" dirty="0">
              <a:solidFill>
                <a:srgbClr val="3F4A52"/>
              </a:solidFill>
              <a:effectLst/>
              <a:latin typeface="Open Sans" panose="020B0606030504020204" pitchFamily="34" charset="0"/>
            </a:endParaRP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a revision of the effort sharing regulation on member states’ reduction targets in sectors outside the EU ETS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a revision of the renewable energy directive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a recast of the energy efficiency directive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a revision of the energy tax directive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a carbon border adjustment mechanism</a:t>
            </a:r>
            <a:endParaRPr lang="sk-SK" altLang="zh-CN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reducing methane emissions in the energy sector</a:t>
            </a:r>
          </a:p>
          <a:p>
            <a:pPr marL="5715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a revision of the third energy package for gas</a:t>
            </a:r>
            <a:endParaRPr lang="sk-SK" altLang="zh-CN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28600" lvl="1">
              <a:lnSpc>
                <a:spcPct val="110000"/>
              </a:lnSpc>
              <a:spcAft>
                <a:spcPts val="600"/>
              </a:spcAft>
            </a:pPr>
            <a:r>
              <a:rPr lang="sk-SK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                May 2022 – </a:t>
            </a:r>
            <a:r>
              <a:rPr lang="sk-SK" altLang="zh-CN" sz="2400" b="1" dirty="0">
                <a:solidFill>
                  <a:srgbClr val="3F4A52"/>
                </a:solidFill>
                <a:latin typeface="Open Sans" panose="020B0606030504020204" pitchFamily="34" charset="0"/>
              </a:rPr>
              <a:t>REPowerEU – </a:t>
            </a: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accelerate and enhance targets under Fit for 55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en-US" altLang="zh-CN"/>
          </a:p>
        </p:txBody>
      </p:sp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D3ACBCBB-CCCE-430C-A31A-940BB9ADCF74}"/>
              </a:ext>
            </a:extLst>
          </p:cNvPr>
          <p:cNvSpPr/>
          <p:nvPr/>
        </p:nvSpPr>
        <p:spPr>
          <a:xfrm>
            <a:off x="660815" y="5570376"/>
            <a:ext cx="1056018" cy="3374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5305D841-02EB-4141-AC4E-C8BC1B8C9D61}"/>
              </a:ext>
            </a:extLst>
          </p:cNvPr>
          <p:cNvSpPr/>
          <p:nvPr/>
        </p:nvSpPr>
        <p:spPr>
          <a:xfrm>
            <a:off x="2640563" y="4739951"/>
            <a:ext cx="5719666" cy="10271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revision of „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Gas Directive</a:t>
            </a: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“ and „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Gas Regulation</a:t>
            </a: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“ 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now</a:t>
            </a: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including H2</a:t>
            </a:r>
            <a:r>
              <a:rPr lang="sk-SK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600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801688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3F4A52"/>
                </a:solidFill>
                <a:latin typeface="Open Sans" panose="020B0606030504020204" pitchFamily="34" charset="0"/>
              </a:rPr>
              <a:t>definition of hydrogen storage </a:t>
            </a:r>
          </a:p>
          <a:p>
            <a:pPr marL="801688" lvl="2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3F4A52"/>
                </a:solidFill>
                <a:latin typeface="Open Sans" panose="020B0606030504020204" pitchFamily="34" charset="0"/>
              </a:rPr>
              <a:t>unbundling rules for hydrogen</a:t>
            </a:r>
          </a:p>
          <a:p>
            <a:pPr marL="801688" lvl="2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3F4A52"/>
                </a:solidFill>
                <a:latin typeface="Open Sans" panose="020B0606030504020204" pitchFamily="34" charset="0"/>
              </a:rPr>
              <a:t>blending of hydrogen</a:t>
            </a:r>
          </a:p>
          <a:p>
            <a:pPr marL="801688" lvl="2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3F4A52"/>
                </a:solidFill>
                <a:latin typeface="Open Sans" panose="020B0606030504020204" pitchFamily="34" charset="0"/>
              </a:rPr>
              <a:t>gas quality, hydrogen quality....</a:t>
            </a:r>
          </a:p>
          <a:p>
            <a:pPr marL="458788" lvl="2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zh-CN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revision of „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Security of supply Regulation</a:t>
            </a: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“</a:t>
            </a:r>
            <a:endParaRPr lang="sk-SK" altLang="zh-CN" sz="20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zh-CN" sz="5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new</a:t>
            </a: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Regulation on Methane emissions reduction in the energy sector</a:t>
            </a:r>
            <a:endParaRPr lang="sk-SK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sk-SK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k-SK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                                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Is there a feasible place for our storages?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Revision of the third energy package for gas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en-US" altLang="zh-CN"/>
          </a:p>
        </p:txBody>
      </p:sp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83861E9E-6BB4-4F32-8BCA-42F0BFFE323A}"/>
              </a:ext>
            </a:extLst>
          </p:cNvPr>
          <p:cNvSpPr/>
          <p:nvPr/>
        </p:nvSpPr>
        <p:spPr>
          <a:xfrm>
            <a:off x="1138334" y="5050944"/>
            <a:ext cx="1194319" cy="4074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altLang="zh-CN" sz="2800" dirty="0">
                <a:solidFill>
                  <a:srgbClr val="3F4A52"/>
                </a:solidFill>
                <a:latin typeface="Open Sans" panose="020B0606030504020204" pitchFamily="34" charset="0"/>
              </a:rPr>
              <a:t>T</a:t>
            </a:r>
            <a:r>
              <a:rPr lang="en-US" altLang="zh-CN" sz="2800" dirty="0">
                <a:solidFill>
                  <a:srgbClr val="3F4A52"/>
                </a:solidFill>
                <a:latin typeface="Open Sans" panose="020B0606030504020204" pitchFamily="34" charset="0"/>
              </a:rPr>
              <a:t>his is the situation in Europe</a:t>
            </a:r>
            <a:endParaRPr lang="sk-SK" altLang="zh-CN" sz="2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3F4A52"/>
                </a:solidFill>
                <a:latin typeface="Open Sans" panose="020B0606030504020204" pitchFamily="34" charset="0"/>
              </a:rPr>
              <a:t>What is the situation in other countries?</a:t>
            </a:r>
            <a:endParaRPr lang="sk-SK" altLang="zh-CN" sz="2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3F4A52"/>
                </a:solidFill>
                <a:latin typeface="Open Sans" panose="020B0606030504020204" pitchFamily="34" charset="0"/>
              </a:rPr>
              <a:t>The world is globalized...we need to cooperate to be prepared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Final remarks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418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联系 1"/>
          <p:cNvSpPr/>
          <p:nvPr userDrawn="1"/>
        </p:nvSpPr>
        <p:spPr>
          <a:xfrm>
            <a:off x="2767521" y="80772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联系 14"/>
          <p:cNvSpPr/>
          <p:nvPr userDrawn="1"/>
        </p:nvSpPr>
        <p:spPr>
          <a:xfrm>
            <a:off x="2767521" y="254508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占位符 19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46708" y="92392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1</a:t>
            </a:r>
          </a:p>
        </p:txBody>
      </p:sp>
      <p:sp>
        <p:nvSpPr>
          <p:cNvPr id="8" name="流程图: 联系 7"/>
          <p:cNvSpPr/>
          <p:nvPr userDrawn="1"/>
        </p:nvSpPr>
        <p:spPr>
          <a:xfrm>
            <a:off x="2767521" y="1676400"/>
            <a:ext cx="701273" cy="701040"/>
          </a:xfrm>
          <a:prstGeom prst="flowChartConnector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946708" y="1791970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2</a:t>
            </a:r>
          </a:p>
        </p:txBody>
      </p:sp>
      <p:sp>
        <p:nvSpPr>
          <p:cNvPr id="22" name="文本占位符 1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947343" y="266001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3</a:t>
            </a:r>
          </a:p>
        </p:txBody>
      </p:sp>
      <p:sp>
        <p:nvSpPr>
          <p:cNvPr id="24" name="文本占位符 19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946708" y="3528060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>
                <a:solidFill>
                  <a:schemeClr val="bg1"/>
                </a:solidFill>
                <a:uFillTx/>
              </a:rPr>
              <a:t>4</a:t>
            </a:r>
          </a:p>
        </p:txBody>
      </p:sp>
      <p:sp>
        <p:nvSpPr>
          <p:cNvPr id="25" name="文本占位符 19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946708" y="4396105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r>
              <a:rPr lang="en-US" altLang="zh-CN" spc="0" dirty="0">
                <a:solidFill>
                  <a:schemeClr val="bg1"/>
                </a:solidFill>
                <a:uFillTx/>
              </a:rPr>
              <a:t>5</a:t>
            </a:r>
          </a:p>
        </p:txBody>
      </p:sp>
      <p:sp>
        <p:nvSpPr>
          <p:cNvPr id="26" name="文本占位符 19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946708" y="5264150"/>
            <a:ext cx="342900" cy="48387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endParaRPr lang="en-US" altLang="zh-CN" spc="0" dirty="0">
              <a:solidFill>
                <a:schemeClr val="bg1"/>
              </a:solidFill>
              <a:uFillTx/>
            </a:endParaRPr>
          </a:p>
        </p:txBody>
      </p:sp>
      <p:sp>
        <p:nvSpPr>
          <p:cNvPr id="21" name="文本占位符 19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834882" y="766732"/>
            <a:ext cx="7520473" cy="666115"/>
          </a:xfrm>
          <a:prstGeom prst="rect">
            <a:avLst/>
          </a:prstGeom>
        </p:spPr>
        <p:txBody>
          <a:bodyPr vert="horz" lIns="90000" tIns="46800" rIns="90000" bIns="46800" rtlCol="0" anchor="ctr"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Storages and legislation</a:t>
            </a:r>
          </a:p>
        </p:txBody>
      </p:sp>
      <p:sp>
        <p:nvSpPr>
          <p:cNvPr id="23" name="文本占位符 14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925550" y="1693862"/>
            <a:ext cx="7635079" cy="6661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r>
              <a:rPr lang="en-US" altLang="zh-CN" sz="3200" dirty="0">
                <a:latin typeface="微软雅黑 (标题)"/>
                <a:sym typeface="+mn-ea"/>
              </a:rPr>
              <a:t>Security of supply</a:t>
            </a:r>
            <a:endParaRPr lang="en-US" altLang="zh-CN" sz="3200" dirty="0">
              <a:latin typeface="微软雅黑 (标题)"/>
            </a:endParaRPr>
          </a:p>
          <a:p>
            <a:pPr lvl="0"/>
            <a:endParaRPr lang="sk-SK" altLang="zh-CN" sz="3200" dirty="0">
              <a:latin typeface="微软雅黑 (标题)"/>
              <a:sym typeface="+mn-ea"/>
            </a:endParaRPr>
          </a:p>
          <a:p>
            <a:pPr lvl="0"/>
            <a:r>
              <a:rPr lang="sk-SK" altLang="zh-CN" sz="3200" dirty="0">
                <a:latin typeface="微软雅黑 (标题)"/>
                <a:sym typeface="+mn-ea"/>
              </a:rPr>
              <a:t>T</a:t>
            </a:r>
            <a:r>
              <a:rPr lang="en-US" altLang="zh-CN" sz="3200" dirty="0">
                <a:latin typeface="微软雅黑 (标题)"/>
                <a:sym typeface="+mn-ea"/>
              </a:rPr>
              <a:t>ransition to decarbonized world</a:t>
            </a:r>
            <a:endParaRPr lang="en-GB" altLang="zh-CN" sz="3200" dirty="0">
              <a:latin typeface="微软雅黑 (标题)"/>
            </a:endParaRPr>
          </a:p>
        </p:txBody>
      </p:sp>
      <p:sp>
        <p:nvSpPr>
          <p:cNvPr id="29" name="文本占位符 1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4000190" y="2558148"/>
            <a:ext cx="7196545" cy="6661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>
              <a:buNone/>
              <a:defRPr sz="2400" b="1" u="none" strike="noStrike" kern="1200" cap="none" spc="100" normalizeH="0">
                <a:solidFill>
                  <a:srgbClr val="0066B3"/>
                </a:solidFill>
                <a:uFillTx/>
              </a:defRPr>
            </a:lvl1pPr>
          </a:lstStyle>
          <a:p>
            <a:pPr lvl="0"/>
            <a:endParaRPr lang="en-US" altLang="zh-CN" sz="3200" dirty="0">
              <a:latin typeface="微软雅黑 (标题)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half" idx="22"/>
          </p:nvPr>
        </p:nvSpPr>
        <p:spPr>
          <a:xfrm>
            <a:off x="2965618" y="5278755"/>
            <a:ext cx="343535" cy="4692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738120" y="2354671"/>
            <a:ext cx="8381365" cy="704668"/>
          </a:xfrm>
        </p:spPr>
        <p:txBody>
          <a:bodyPr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Storages and legislation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9134CE06-8F20-48D5-864D-2999A79190B3}"/>
              </a:ext>
            </a:extLst>
          </p:cNvPr>
          <p:cNvSpPr/>
          <p:nvPr/>
        </p:nvSpPr>
        <p:spPr>
          <a:xfrm>
            <a:off x="2771192" y="1819469"/>
            <a:ext cx="5523722" cy="107302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56835" y="1205956"/>
            <a:ext cx="9841230" cy="47593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2000" b="0" dirty="0">
                <a:latin typeface="微软雅黑（标题）"/>
                <a:sym typeface="+mn-ea"/>
              </a:rPr>
              <a:t>  </a:t>
            </a:r>
            <a:endParaRPr lang="sk-SK" altLang="zh-CN" sz="2000" b="0" dirty="0">
              <a:latin typeface="微软雅黑（标题）"/>
              <a:sym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CN" sz="2000" b="0" dirty="0">
                <a:latin typeface="微软雅黑（标题）"/>
                <a:sym typeface="+mn-ea"/>
              </a:rPr>
              <a:t> </a:t>
            </a:r>
            <a:r>
              <a:rPr lang="en-US" altLang="zh-CN" sz="3600" dirty="0">
                <a:latin typeface="微软雅黑（标题）"/>
                <a:sym typeface="+mn-ea"/>
              </a:rPr>
              <a:t>s</a:t>
            </a:r>
            <a:r>
              <a:rPr lang="en-US" altLang="zh-CN" sz="3600" b="0" dirty="0">
                <a:latin typeface="微软雅黑（标题）"/>
                <a:sym typeface="+mn-ea"/>
              </a:rPr>
              <a:t>torages              legislation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k-SK" altLang="zh-CN" dirty="0">
              <a:latin typeface="微软雅黑（标题）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微软雅黑（标题）"/>
                <a:sym typeface="+mn-ea"/>
              </a:rPr>
              <a:t>We ARE in the FOCUS – security of supply</a:t>
            </a:r>
            <a:endParaRPr lang="sk-SK" altLang="zh-CN" dirty="0">
              <a:latin typeface="微软雅黑（标题）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微软雅黑（标题）"/>
                <a:sym typeface="+mn-ea"/>
              </a:rPr>
              <a:t>We HAVE to FOCUS – transition to new green world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dirty="0">
              <a:latin typeface="微软雅黑（标题）"/>
              <a:sym typeface="+mn-ea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altLang="zh-CN" sz="3600" b="0" dirty="0">
              <a:latin typeface="微软雅黑（标题）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Storages </a:t>
            </a:r>
            <a:r>
              <a:rPr lang="en-US" altLang="zh-CN" spc="100" dirty="0">
                <a:sym typeface="+mn-ea"/>
              </a:rPr>
              <a:t>and</a:t>
            </a:r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 legislation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zh-CN" smtClean="0"/>
              <a:t>4</a:t>
            </a:fld>
            <a:endParaRPr lang="en-US" altLang="zh-CN"/>
          </a:p>
        </p:txBody>
      </p:sp>
      <p:sp>
        <p:nvSpPr>
          <p:cNvPr id="5" name="Šípka: obojsmerná vodorovná 4">
            <a:extLst>
              <a:ext uri="{FF2B5EF4-FFF2-40B4-BE49-F238E27FC236}">
                <a16:creationId xmlns:a16="http://schemas.microsoft.com/office/drawing/2014/main" id="{ACA2B043-6A97-4BB9-A4F3-1D5B16007624}"/>
              </a:ext>
            </a:extLst>
          </p:cNvPr>
          <p:cNvSpPr/>
          <p:nvPr/>
        </p:nvSpPr>
        <p:spPr>
          <a:xfrm>
            <a:off x="4871571" y="2257259"/>
            <a:ext cx="1018028" cy="289249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738120" y="2354671"/>
            <a:ext cx="8381365" cy="704668"/>
          </a:xfrm>
        </p:spPr>
        <p:txBody>
          <a:bodyPr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Security of supply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zh-CN" dirty="0"/>
              <a:t>3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3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March 2022 EC published a proposal for </a:t>
            </a:r>
            <a:r>
              <a:rPr lang="en-US" altLang="zh-CN" sz="2000" b="1" dirty="0">
                <a:solidFill>
                  <a:srgbClr val="3F4A52"/>
                </a:solidFill>
                <a:latin typeface="Open Sans" panose="020B0606030504020204" pitchFamily="34" charset="0"/>
              </a:rPr>
              <a:t>amendment of Security of supply Regulation</a:t>
            </a: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b="1" dirty="0">
                <a:solidFill>
                  <a:srgbClr val="3F4A52"/>
                </a:solidFill>
                <a:latin typeface="Open Sans" panose="020B0606030504020204" pitchFamily="34" charset="0"/>
              </a:rPr>
              <a:t>Gas storages in the spotlight </a:t>
            </a:r>
            <a:r>
              <a:rPr lang="en-US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(effective from 01/07/22):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rgbClr val="3F4A52"/>
                </a:solidFill>
                <a:latin typeface="Open Sans" panose="020B0606030504020204" pitchFamily="34" charset="0"/>
              </a:rPr>
              <a:t>Obligatory Filling targets </a:t>
            </a: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(MS shall ensure filling level of storages on their territory):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on 1/11/22 at least 80%, 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On 1/11/23 at least 90%</a:t>
            </a:r>
          </a:p>
          <a:p>
            <a:pPr marL="914400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( max. 35% of the average annual gas consumption over the preceding five years for that Member State)</a:t>
            </a:r>
          </a:p>
          <a:p>
            <a:pPr marL="555625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k-SK" altLang="zh-CN" sz="1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55625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200" b="1" dirty="0">
                <a:solidFill>
                  <a:srgbClr val="3F4A52"/>
                </a:solidFill>
                <a:latin typeface="Open Sans" panose="020B0606030504020204" pitchFamily="34" charset="0"/>
              </a:rPr>
              <a:t>Obligatory Filling trajectories</a:t>
            </a:r>
            <a:r>
              <a:rPr lang="en-US" altLang="zh-CN" sz="1800" b="1" dirty="0">
                <a:solidFill>
                  <a:srgbClr val="3F4A52"/>
                </a:solidFill>
                <a:latin typeface="Open Sans" panose="020B0606030504020204" pitchFamily="34" charset="0"/>
              </a:rPr>
              <a:t>  </a:t>
            </a: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- intermediate target in % on 1/08, 1/09, 1/10, 1/11 (2022) and </a:t>
            </a:r>
            <a:endParaRPr lang="sk-SK" altLang="zh-CN" sz="1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41338" lvl="2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1/02, 1/05, 1/07 and 1/09 (2023 to be adopted)</a:t>
            </a:r>
            <a:endParaRPr lang="sk-SK" altLang="zh-CN" sz="1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2698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55625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k-SK" altLang="zh-CN" sz="2200" b="1" dirty="0">
                <a:solidFill>
                  <a:srgbClr val="3F4A52"/>
                </a:solidFill>
                <a:latin typeface="Open Sans" panose="020B0606030504020204" pitchFamily="34" charset="0"/>
              </a:rPr>
              <a:t>H</a:t>
            </a:r>
            <a:r>
              <a:rPr lang="en-US" altLang="zh-CN" sz="2200" b="1" dirty="0">
                <a:solidFill>
                  <a:srgbClr val="3F4A52"/>
                </a:solidFill>
                <a:latin typeface="Open Sans" panose="020B0606030504020204" pitchFamily="34" charset="0"/>
              </a:rPr>
              <a:t>ow to achieve it is on each MS</a:t>
            </a: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:</a:t>
            </a:r>
          </a:p>
          <a:p>
            <a:pPr marL="1166813" lvl="3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national legislation</a:t>
            </a:r>
            <a:r>
              <a:rPr lang="sk-SK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s</a:t>
            </a: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  <a:r>
              <a:rPr lang="sk-SK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are</a:t>
            </a: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 adopted </a:t>
            </a:r>
          </a:p>
          <a:p>
            <a:pPr marL="1166813" lvl="3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lot of differences between MS</a:t>
            </a:r>
          </a:p>
          <a:p>
            <a:pPr marL="1166813" lvl="3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lot of application questions  - legislation is often approved without understanding of storage business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Storages and security of supply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3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56870" y="1090930"/>
            <a:ext cx="11623636" cy="518857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14350" lvl="1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3F4A52"/>
                </a:solidFill>
                <a:latin typeface="Open Sans" panose="020B0606030504020204" pitchFamily="34" charset="0"/>
              </a:rPr>
              <a:t>Burden sharing mechanism:</a:t>
            </a:r>
          </a:p>
          <a:p>
            <a:pPr marL="971550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MS without storages – shall make arrangements with market participants or storages to provide for use of at least 15% of their gas consumption or</a:t>
            </a:r>
          </a:p>
          <a:p>
            <a:pPr marL="971550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dirty="0">
                <a:solidFill>
                  <a:srgbClr val="3F4A52"/>
                </a:solidFill>
                <a:latin typeface="Open Sans" panose="020B0606030504020204" pitchFamily="34" charset="0"/>
              </a:rPr>
              <a:t>MS without storages – shall develop a burden sharing mechanism with MS with storages</a:t>
            </a:r>
          </a:p>
          <a:p>
            <a:pPr marL="269875" lvl="2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05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55625" lvl="2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3F4A52"/>
                </a:solidFill>
                <a:latin typeface="Open Sans" panose="020B0606030504020204" pitchFamily="34" charset="0"/>
              </a:rPr>
              <a:t>Obligatory certification of storage system operators</a:t>
            </a:r>
            <a:r>
              <a:rPr lang="sk-SK" altLang="zh-CN" sz="1800" b="1" dirty="0">
                <a:solidFill>
                  <a:srgbClr val="3F4A52"/>
                </a:solidFill>
                <a:latin typeface="Open Sans" panose="020B0606030504020204" pitchFamily="34" charset="0"/>
              </a:rPr>
              <a:t>:</a:t>
            </a:r>
          </a:p>
          <a:p>
            <a:pPr marL="1012825" lvl="3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Storages over 3,5 </a:t>
            </a:r>
            <a:r>
              <a:rPr lang="en-US" altLang="zh-CN" sz="1800" dirty="0" err="1">
                <a:solidFill>
                  <a:srgbClr val="3F4A52"/>
                </a:solidFill>
                <a:latin typeface="Open Sans" panose="020B0606030504020204" pitchFamily="34" charset="0"/>
              </a:rPr>
              <a:t>TWh</a:t>
            </a: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 filled less than 30 % on 31/03/21 and 31/03/22 by 1 February 2023, others until 02 January 2024</a:t>
            </a:r>
          </a:p>
          <a:p>
            <a:pPr marL="1012825" lvl="3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Considering risk to security of supply (e.g. ownership, supply or other commercial relationships that could negatively affect the filling level of storages...)</a:t>
            </a:r>
            <a:endParaRPr lang="sk-SK" altLang="zh-CN" sz="18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727075" lvl="3" indent="0">
              <a:lnSpc>
                <a:spcPct val="100000"/>
              </a:lnSpc>
              <a:spcAft>
                <a:spcPts val="600"/>
              </a:spcAft>
              <a:buNone/>
            </a:pPr>
            <a:endParaRPr lang="sk-SK" altLang="zh-CN" sz="16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marL="541338" lvl="3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3F4A52"/>
                </a:solidFill>
                <a:latin typeface="Open Sans" panose="020B0606030504020204" pitchFamily="34" charset="0"/>
              </a:rPr>
              <a:t>Conditions for ceasing operation of storage facilities:</a:t>
            </a:r>
          </a:p>
          <a:p>
            <a:pPr marL="998538" lvl="4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Technical and safety requirements are not met</a:t>
            </a:r>
          </a:p>
          <a:p>
            <a:pPr marL="998538" lvl="4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srgbClr val="3F4A52"/>
                </a:solidFill>
                <a:latin typeface="Open Sans" panose="020B0606030504020204" pitchFamily="34" charset="0"/>
              </a:rPr>
              <a:t>Would not weaken SoS at Union and national level (approval of NRA and consultation w. ENTSOG)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k-SK" altLang="zh-CN" sz="2000" dirty="0">
                <a:solidFill>
                  <a:srgbClr val="3F4A52"/>
                </a:solidFill>
                <a:latin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CN" sz="2000" b="1" dirty="0">
              <a:solidFill>
                <a:srgbClr val="3F4A52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（标题）"/>
              </a:rPr>
              <a:t>Storages and security of supply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4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738120" y="2354671"/>
            <a:ext cx="8381365" cy="704668"/>
          </a:xfrm>
        </p:spPr>
        <p:txBody>
          <a:bodyPr/>
          <a:lstStyle/>
          <a:p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Transition to decarbonized world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altLang="zh-CN" dirty="0"/>
              <a:t>3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67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6870" y="385445"/>
            <a:ext cx="11456035" cy="705485"/>
          </a:xfrm>
        </p:spPr>
        <p:txBody>
          <a:bodyPr>
            <a:normAutofit/>
          </a:bodyPr>
          <a:lstStyle/>
          <a:p>
            <a:r>
              <a:rPr lang="en-US" altLang="zh-CN" spc="100" dirty="0">
                <a:sym typeface="+mn-ea"/>
              </a:rPr>
              <a:t>T</a:t>
            </a:r>
            <a:r>
              <a:rPr lang="en-US" altLang="zh-CN" sz="3200" b="1" spc="100" dirty="0">
                <a:solidFill>
                  <a:srgbClr val="0066B3"/>
                </a:solidFill>
                <a:latin typeface="微软雅黑 (标题)"/>
                <a:sym typeface="+mn-ea"/>
              </a:rPr>
              <a:t>ransition to decarbonized world</a:t>
            </a:r>
            <a:endParaRPr lang="en-US" altLang="zh-CN" dirty="0">
              <a:latin typeface="微软雅黑（标题）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204504" y="1282903"/>
            <a:ext cx="10326681" cy="47593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2000" b="1" dirty="0"/>
              <a:t>u</a:t>
            </a:r>
            <a:r>
              <a:rPr lang="en-US" altLang="zh-CN" sz="2000" b="1" dirty="0">
                <a:latin typeface="微软雅黑 (标题)"/>
              </a:rPr>
              <a:t>ntil</a:t>
            </a:r>
            <a:r>
              <a:rPr lang="en-US" altLang="zh-CN" sz="2000" dirty="0">
                <a:latin typeface="微软雅黑 (标题)"/>
              </a:rPr>
              <a:t> </a:t>
            </a:r>
            <a:r>
              <a:rPr lang="en-US" altLang="zh-CN" sz="2000" dirty="0"/>
              <a:t>2015 (</a:t>
            </a:r>
            <a:r>
              <a:rPr lang="en-US" altLang="zh-CN" sz="2000" b="1" dirty="0"/>
              <a:t>2019</a:t>
            </a:r>
            <a:r>
              <a:rPr lang="en-US" altLang="zh-CN" sz="2000" dirty="0"/>
              <a:t>) </a:t>
            </a:r>
            <a:r>
              <a:rPr lang="en-US" altLang="zh-CN" dirty="0"/>
              <a:t>- relatively </a:t>
            </a:r>
            <a:r>
              <a:rPr lang="en-US" altLang="zh-CN" b="1" dirty="0"/>
              <a:t>low regulatory requirements </a:t>
            </a:r>
            <a:r>
              <a:rPr lang="en-US" altLang="zh-CN" dirty="0"/>
              <a:t>for storages</a:t>
            </a:r>
            <a:r>
              <a:rPr lang="sk-SK" altLang="zh-CN" dirty="0"/>
              <a:t> in EU</a:t>
            </a:r>
            <a:r>
              <a:rPr lang="en-US" altLang="zh-CN" dirty="0"/>
              <a:t>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Lowest unbundling requirements from infrastructure operators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Mostly negotiated access with no strict rules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altLang="zh-CN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2000" dirty="0"/>
              <a:t>in</a:t>
            </a:r>
            <a:r>
              <a:rPr lang="en-US" altLang="zh-CN" sz="2000" dirty="0">
                <a:latin typeface="微软雅黑 (标题)"/>
              </a:rPr>
              <a:t> 2015 UN </a:t>
            </a:r>
            <a:r>
              <a:rPr lang="en-US" altLang="zh-CN" dirty="0">
                <a:latin typeface="微软雅黑 (标题)"/>
              </a:rPr>
              <a:t>- </a:t>
            </a:r>
            <a:r>
              <a:rPr lang="en-US" altLang="zh-CN" b="1" dirty="0">
                <a:latin typeface="微软雅黑 (标题)"/>
              </a:rPr>
              <a:t>Paris Agreement </a:t>
            </a:r>
            <a:r>
              <a:rPr lang="en-US" altLang="zh-CN" dirty="0">
                <a:latin typeface="微软雅黑 (标题)"/>
              </a:rPr>
              <a:t>on climate change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zh-CN" dirty="0">
              <a:latin typeface="微软雅黑 (标题)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2000" dirty="0"/>
              <a:t>i</a:t>
            </a:r>
            <a:r>
              <a:rPr lang="en-US" altLang="zh-CN" sz="2000" dirty="0">
                <a:latin typeface="微软雅黑 (标题)"/>
              </a:rPr>
              <a:t>n </a:t>
            </a:r>
            <a:r>
              <a:rPr lang="en-US" altLang="zh-CN" sz="2000" b="1" dirty="0">
                <a:latin typeface="微软雅黑 (标题)"/>
              </a:rPr>
              <a:t>2019</a:t>
            </a:r>
            <a:r>
              <a:rPr lang="en-US" altLang="zh-CN" sz="2000" dirty="0">
                <a:latin typeface="微软雅黑 (标题)"/>
              </a:rPr>
              <a:t> EU </a:t>
            </a:r>
            <a:r>
              <a:rPr lang="en-US" altLang="zh-CN" dirty="0">
                <a:latin typeface="微软雅黑 (标题)"/>
              </a:rPr>
              <a:t>- </a:t>
            </a:r>
            <a:r>
              <a:rPr lang="en-US" altLang="zh-CN" b="1" dirty="0">
                <a:latin typeface="微软雅黑 (标题)"/>
              </a:rPr>
              <a:t>European Green Deal</a:t>
            </a:r>
            <a:r>
              <a:rPr lang="en-US" altLang="zh-CN" dirty="0">
                <a:latin typeface="微软雅黑 (标题)"/>
              </a:rPr>
              <a:t>= EU strategy to reach climate neutrality by 2050</a:t>
            </a:r>
            <a:r>
              <a:rPr lang="sk-SK" altLang="zh-CN" dirty="0">
                <a:latin typeface="微软雅黑 (标题)"/>
              </a:rPr>
              <a:t>        </a:t>
            </a:r>
            <a:r>
              <a:rPr lang="en-US" altLang="zh-CN" dirty="0">
                <a:latin typeface="微软雅黑 (标题)"/>
              </a:rPr>
              <a:t>into law by </a:t>
            </a:r>
            <a:r>
              <a:rPr lang="en-US" altLang="zh-CN" b="1" dirty="0">
                <a:latin typeface="微软雅黑 (标题)"/>
              </a:rPr>
              <a:t>Fit for 55</a:t>
            </a:r>
            <a:r>
              <a:rPr lang="sk-SK" altLang="zh-CN" b="1" dirty="0">
                <a:latin typeface="微软雅黑 (标题)"/>
              </a:rPr>
              <a:t> </a:t>
            </a:r>
            <a:endParaRPr lang="en-US" altLang="zh-CN" b="1" dirty="0">
              <a:latin typeface="微软雅黑 (标题)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en-US" altLang="zh-CN"/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85CC18F8-7703-446B-9BB3-E39D1158E344}"/>
              </a:ext>
            </a:extLst>
          </p:cNvPr>
          <p:cNvSpPr txBox="1">
            <a:spLocks/>
          </p:cNvSpPr>
          <p:nvPr/>
        </p:nvSpPr>
        <p:spPr>
          <a:xfrm>
            <a:off x="0" y="1694659"/>
            <a:ext cx="886409" cy="3468681"/>
          </a:xfrm>
          <a:prstGeom prst="rect">
            <a:avLst/>
          </a:prstGeom>
        </p:spPr>
        <p:txBody>
          <a:bodyPr vert="wordArtVert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  <a:defRPr sz="2400" b="0" u="none" strike="noStrike" kern="1200" cap="none" spc="50" normalizeH="0" baseline="0">
                <a:solidFill>
                  <a:schemeClr val="tx1"/>
                </a:solidFill>
                <a:uFillTx/>
                <a:latin typeface="微软雅黑 (标题)"/>
                <a:ea typeface="+mn-ea"/>
                <a:cs typeface="+mn-cs"/>
              </a:defRPr>
            </a:lvl1pPr>
            <a:lvl2pPr marL="45720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Char char="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u="none" strike="noStrike" kern="1200" cap="none" spc="50" normalizeH="0" baseline="0">
                <a:solidFill>
                  <a:srgbClr val="445469"/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altLang="zh-CN" sz="105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altLang="zh-CN" sz="1050" b="1" dirty="0">
                <a:solidFill>
                  <a:srgbClr val="92D050"/>
                </a:solidFill>
              </a:rPr>
              <a:t>NEW GREEN WORLD</a:t>
            </a:r>
            <a:endParaRPr lang="en-US" altLang="zh-CN" sz="1050" b="1" dirty="0">
              <a:solidFill>
                <a:srgbClr val="92D050"/>
              </a:solidFill>
            </a:endParaRPr>
          </a:p>
        </p:txBody>
      </p:sp>
      <p:sp>
        <p:nvSpPr>
          <p:cNvPr id="7" name="Šípka: nadol 6">
            <a:extLst>
              <a:ext uri="{FF2B5EF4-FFF2-40B4-BE49-F238E27FC236}">
                <a16:creationId xmlns:a16="http://schemas.microsoft.com/office/drawing/2014/main" id="{485DC087-FE9D-47A2-87A0-DBAA7CC2CE06}"/>
              </a:ext>
            </a:extLst>
          </p:cNvPr>
          <p:cNvSpPr/>
          <p:nvPr/>
        </p:nvSpPr>
        <p:spPr>
          <a:xfrm>
            <a:off x="719872" y="1520890"/>
            <a:ext cx="484632" cy="406584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29AFE1D4-D608-4E4D-923C-365EFE30462E}"/>
              </a:ext>
            </a:extLst>
          </p:cNvPr>
          <p:cNvCxnSpPr/>
          <p:nvPr/>
        </p:nvCxnSpPr>
        <p:spPr>
          <a:xfrm>
            <a:off x="4394718" y="5029200"/>
            <a:ext cx="616812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RiYzkwMTIzOTA2YTkxZWZjZjY0NDdkODYyYzJlM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684</Words>
  <Application>Microsoft Office PowerPoint</Application>
  <PresentationFormat>Širokouhlá</PresentationFormat>
  <Paragraphs>115</Paragraphs>
  <Slides>14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Open Sans</vt:lpstr>
      <vt:lpstr>Wingdings</vt:lpstr>
      <vt:lpstr>微软雅黑 (标题)</vt:lpstr>
      <vt:lpstr>微软雅黑（标题）</vt:lpstr>
      <vt:lpstr>Office 主题​​</vt:lpstr>
      <vt:lpstr>Implications of regulation</vt:lpstr>
      <vt:lpstr>Prezentácia programu PowerPoint</vt:lpstr>
      <vt:lpstr>Storages and legislation</vt:lpstr>
      <vt:lpstr>Storages and legislation</vt:lpstr>
      <vt:lpstr>Security of supply</vt:lpstr>
      <vt:lpstr>Storages and security of supply</vt:lpstr>
      <vt:lpstr>Storages and security of supply</vt:lpstr>
      <vt:lpstr>Transition to decarbonized world</vt:lpstr>
      <vt:lpstr>Transition to decarbonized world</vt:lpstr>
      <vt:lpstr>Fit for 55</vt:lpstr>
      <vt:lpstr>Fit for 55 into REPowerEU </vt:lpstr>
      <vt:lpstr>Revision of the third energy package for gas</vt:lpstr>
      <vt:lpstr>Final remarks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Autor</cp:lastModifiedBy>
  <cp:revision>722</cp:revision>
  <dcterms:created xsi:type="dcterms:W3CDTF">2019-06-19T02:08:00Z</dcterms:created>
  <dcterms:modified xsi:type="dcterms:W3CDTF">2022-10-04T12:28:21Z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4CCBAA3747634532BDE9C8C56A3C92DE</vt:lpwstr>
  </property>
</Properties>
</file>