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2.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32"/>
  </p:notesMasterIdLst>
  <p:sldIdLst>
    <p:sldId id="362" r:id="rId2"/>
    <p:sldId id="344" r:id="rId3"/>
    <p:sldId id="392" r:id="rId4"/>
    <p:sldId id="383" r:id="rId5"/>
    <p:sldId id="384" r:id="rId6"/>
    <p:sldId id="386" r:id="rId7"/>
    <p:sldId id="603" r:id="rId8"/>
    <p:sldId id="387" r:id="rId9"/>
    <p:sldId id="300" r:id="rId10"/>
    <p:sldId id="379" r:id="rId11"/>
    <p:sldId id="380" r:id="rId12"/>
    <p:sldId id="630" r:id="rId13"/>
    <p:sldId id="633" r:id="rId14"/>
    <p:sldId id="634" r:id="rId15"/>
    <p:sldId id="393" r:id="rId16"/>
    <p:sldId id="388" r:id="rId17"/>
    <p:sldId id="389" r:id="rId18"/>
    <p:sldId id="390" r:id="rId19"/>
    <p:sldId id="394" r:id="rId20"/>
    <p:sldId id="395" r:id="rId21"/>
    <p:sldId id="405" r:id="rId22"/>
    <p:sldId id="406" r:id="rId23"/>
    <p:sldId id="407" r:id="rId24"/>
    <p:sldId id="408" r:id="rId25"/>
    <p:sldId id="396" r:id="rId26"/>
    <p:sldId id="399" r:id="rId27"/>
    <p:sldId id="602" r:id="rId28"/>
    <p:sldId id="632" r:id="rId29"/>
    <p:sldId id="400" r:id="rId30"/>
    <p:sldId id="297" r:id="rId31"/>
  </p:sldIdLst>
  <p:sldSz cx="12192000" cy="6858000"/>
  <p:notesSz cx="7104063" cy="10234613"/>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4">
          <p15:clr>
            <a:srgbClr val="A4A3A4"/>
          </p15:clr>
        </p15:guide>
        <p15:guide id="2" pos="384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45469"/>
    <a:srgbClr val="0066B3"/>
    <a:srgbClr val="4088C3"/>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p:cViewPr varScale="1">
        <p:scale>
          <a:sx n="92" d="100"/>
          <a:sy n="92" d="100"/>
        </p:scale>
        <p:origin x="561" y="42"/>
      </p:cViewPr>
      <p:guideLst>
        <p:guide orient="horz" pos="2044"/>
        <p:guide pos="3841"/>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D2A48B96-639E-45A3-A0BA-2464DFDB1FAA}" type="datetimeFigureOut">
              <a:rPr lang="zh-CN" altLang="en-US" smtClean="0"/>
              <a:t>2022/10/2</a:t>
            </a:fld>
            <a:endParaRPr lang="zh-CN" altLang="en-US"/>
          </a:p>
        </p:txBody>
      </p:sp>
      <p:sp>
        <p:nvSpPr>
          <p:cNvPr id="4" name="幻灯片图像占位符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463181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3.jpg"/><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3.jpg"/><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3.jpg"/><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tags" Target="../tags/tag18.xml"/><Relationship Id="rId7" Type="http://schemas.openxmlformats.org/officeDocument/2006/relationships/image" Target="../media/image4.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3.jp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标题 1"/>
          <p:cNvSpPr>
            <a:spLocks noGrp="1"/>
          </p:cNvSpPr>
          <p:nvPr>
            <p:ph type="ctrTitle" hasCustomPrompt="1"/>
            <p:custDataLst>
              <p:tags r:id="rId1"/>
            </p:custDataLst>
          </p:nvPr>
        </p:nvSpPr>
        <p:spPr>
          <a:xfrm>
            <a:off x="3203575" y="2117090"/>
            <a:ext cx="5772150" cy="1314450"/>
          </a:xfrm>
        </p:spPr>
        <p:txBody>
          <a:bodyPr lIns="90000" tIns="46800" rIns="90000" bIns="46800" anchor="b" anchorCtr="0">
            <a:normAutofit/>
          </a:bodyPr>
          <a:lstStyle>
            <a:lvl1pPr algn="dist" eaLnBrk="1" fontAlgn="auto" latinLnBrk="0" hangingPunct="1">
              <a:lnSpc>
                <a:spcPts val="5000"/>
              </a:lnSpc>
              <a:defRPr sz="4000" u="none" strike="noStrike" kern="1200" cap="none" spc="0" normalizeH="0">
                <a:solidFill>
                  <a:srgbClr val="0066B3"/>
                </a:solidFill>
                <a:uFillTx/>
                <a:latin typeface="微软雅黑" panose="020B0503020204020204" charset="-122"/>
              </a:defRPr>
            </a:lvl1pPr>
          </a:lstStyle>
          <a:p>
            <a:r>
              <a:rPr lang="zh-CN" altLang="en-US">
                <a:sym typeface="+mn-ea"/>
              </a:rPr>
              <a:t>Add Title</a:t>
            </a:r>
            <a:r>
              <a:rPr lang="en-US" altLang="zh-CN">
                <a:sym typeface="+mn-ea"/>
              </a:rPr>
              <a:t> </a:t>
            </a:r>
            <a:r>
              <a:rPr lang="zh-CN" altLang="en-US">
                <a:sym typeface="+mn-ea"/>
              </a:rPr>
              <a:t>Add Title</a:t>
            </a:r>
            <a:endParaRPr lang="zh-CN" altLang="en-US" dirty="0"/>
          </a:p>
        </p:txBody>
      </p:sp>
      <p:sp>
        <p:nvSpPr>
          <p:cNvPr id="3" name="副标题 2"/>
          <p:cNvSpPr>
            <a:spLocks noGrp="1"/>
          </p:cNvSpPr>
          <p:nvPr>
            <p:ph type="subTitle" idx="1" hasCustomPrompt="1"/>
            <p:custDataLst>
              <p:tags r:id="rId2"/>
            </p:custDataLst>
          </p:nvPr>
        </p:nvSpPr>
        <p:spPr>
          <a:xfrm>
            <a:off x="5086985" y="4832350"/>
            <a:ext cx="2005330" cy="421005"/>
          </a:xfrm>
        </p:spPr>
        <p:txBody>
          <a:bodyPr lIns="90000" tIns="46800" rIns="90000" bIns="46800">
            <a:noAutofit/>
          </a:bodyPr>
          <a:lstStyle>
            <a:lvl1pPr marL="0" indent="0" algn="ctr" eaLnBrk="1" fontAlgn="auto" latinLnBrk="0" hangingPunct="1">
              <a:lnSpc>
                <a:spcPct val="100000"/>
              </a:lnSpc>
              <a:spcAft>
                <a:spcPts val="0"/>
              </a:spcAft>
              <a:buNone/>
              <a:defRPr sz="2200" b="1" u="none" strike="noStrike" kern="0" cap="none" spc="0" normalizeH="0">
                <a:solidFill>
                  <a:srgbClr val="0066B3"/>
                </a:solidFill>
                <a:uFillTx/>
                <a:latin typeface="微软雅黑"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dist"/>
            <a:r>
              <a:rPr lang="en-US" altLang="zh-CN">
                <a:ea typeface="微软雅黑" panose="020B0503020204020204" charset="-122"/>
                <a:sym typeface="+mn-ea"/>
              </a:rPr>
              <a:t>2022.06.09</a:t>
            </a:r>
            <a:endParaRPr lang="zh-CN" altLang="en-US" dirty="0">
              <a:latin typeface="微软雅黑" panose="020B0503020204020204" charset="-122"/>
              <a:ea typeface="微软雅黑" panose="020B0503020204020204" charset="-122"/>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CFE83E9-A562-00AD-83DE-FACE9B8004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87965D5-22D7-4060-E485-4983B436320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标题 1"/>
          <p:cNvSpPr>
            <a:spLocks noGrp="1"/>
          </p:cNvSpPr>
          <p:nvPr>
            <p:ph type="ctrTitle" hasCustomPrompt="1"/>
            <p:custDataLst>
              <p:tags r:id="rId1"/>
            </p:custDataLst>
          </p:nvPr>
        </p:nvSpPr>
        <p:spPr>
          <a:xfrm>
            <a:off x="2738120" y="2401570"/>
            <a:ext cx="8381365" cy="611505"/>
          </a:xfrm>
        </p:spPr>
        <p:txBody>
          <a:bodyPr lIns="90000" tIns="46800" rIns="90000" bIns="46800" anchor="b" anchorCtr="0">
            <a:noAutofit/>
          </a:bodyPr>
          <a:lstStyle>
            <a:lvl1pPr algn="l" eaLnBrk="1" fontAlgn="auto" latinLnBrk="0" hangingPunct="1">
              <a:lnSpc>
                <a:spcPct val="100000"/>
              </a:lnSpc>
              <a:defRPr sz="3200" u="none" strike="noStrike" kern="1200" cap="none" spc="0" normalizeH="0">
                <a:solidFill>
                  <a:srgbClr val="0066B3"/>
                </a:solidFill>
                <a:uFillTx/>
                <a:latin typeface="微软雅黑" panose="020B0503020204020204" charset="-122"/>
              </a:defRPr>
            </a:lvl1pPr>
          </a:lstStyle>
          <a:p>
            <a:r>
              <a:rPr lang="zh-CN" altLang="en-US">
                <a:sym typeface="+mn-ea"/>
              </a:rPr>
              <a:t>Add Title</a:t>
            </a:r>
            <a:endParaRPr lang="zh-CN" altLang="en-US" dirty="0">
              <a:sym typeface="+mn-ea"/>
            </a:endParaRPr>
          </a:p>
        </p:txBody>
      </p:sp>
      <p:sp>
        <p:nvSpPr>
          <p:cNvPr id="5" name="流程图: 联系 4"/>
          <p:cNvSpPr/>
          <p:nvPr userDrawn="1"/>
        </p:nvSpPr>
        <p:spPr>
          <a:xfrm>
            <a:off x="1783906" y="2356485"/>
            <a:ext cx="701273" cy="701040"/>
          </a:xfrm>
          <a:prstGeom prst="flowChartConnector">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副标题 2"/>
          <p:cNvSpPr>
            <a:spLocks noGrp="1"/>
          </p:cNvSpPr>
          <p:nvPr>
            <p:ph type="subTitle" idx="1" hasCustomPrompt="1"/>
            <p:custDataLst>
              <p:tags r:id="rId2"/>
            </p:custDataLst>
          </p:nvPr>
        </p:nvSpPr>
        <p:spPr>
          <a:xfrm>
            <a:off x="1951345" y="2496503"/>
            <a:ext cx="366395" cy="421005"/>
          </a:xfrm>
        </p:spPr>
        <p:txBody>
          <a:bodyPr lIns="90000" tIns="46800" rIns="90000" bIns="46800">
            <a:noAutofit/>
          </a:bodyPr>
          <a:lstStyle>
            <a:lvl1pPr marL="0" indent="0" algn="ctr" eaLnBrk="1" fontAlgn="auto" latinLnBrk="0" hangingPunct="1">
              <a:lnSpc>
                <a:spcPct val="100000"/>
              </a:lnSpc>
              <a:spcAft>
                <a:spcPts val="0"/>
              </a:spcAft>
              <a:buNone/>
              <a:defRPr sz="2400" b="1" u="none" strike="noStrike" kern="0" cap="none" spc="0" normalizeH="0">
                <a:solidFill>
                  <a:schemeClr val="bg1"/>
                </a:solidFill>
                <a:uFillTx/>
                <a:latin typeface="微软雅黑"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dist"/>
            <a:r>
              <a:rPr lang="en-US" altLang="zh-CN">
                <a:latin typeface="微软雅黑" panose="020B0503020204020204" charset="-122"/>
                <a:ea typeface="微软雅黑" panose="020B0503020204020204" charset="-122"/>
                <a:sym typeface="+mn-ea"/>
              </a:rPr>
              <a:t>1</a:t>
            </a:r>
            <a:endParaRPr lang="en-US" altLang="zh-CN" dirty="0">
              <a:latin typeface="微软雅黑" panose="020B0503020204020204" charset="-122"/>
              <a:ea typeface="微软雅黑" panose="020B0503020204020204" charset="-122"/>
              <a:sym typeface="+mn-ea"/>
            </a:endParaRPr>
          </a:p>
        </p:txBody>
      </p:sp>
      <p:sp>
        <p:nvSpPr>
          <p:cNvPr id="4" name="灯片编号占位符 3"/>
          <p:cNvSpPr>
            <a:spLocks noGrp="1"/>
          </p:cNvSpPr>
          <p:nvPr>
            <p:ph type="sldNum" sz="quarter" idx="12"/>
            <p:custDataLst>
              <p:tags r:id="rId3"/>
            </p:custDataLst>
          </p:nvPr>
        </p:nvSpPr>
        <p:spPr>
          <a:xfrm>
            <a:off x="5011530" y="6413500"/>
            <a:ext cx="2172970" cy="316865"/>
          </a:xfrm>
        </p:spPr>
        <p:txBody>
          <a:bodyPr/>
          <a:lstStyle>
            <a:lvl1pPr algn="ctr">
              <a:defRPr sz="1600" b="1">
                <a:solidFill>
                  <a:schemeClr val="bg1"/>
                </a:solidFill>
              </a:defRPr>
            </a:lvl1pPr>
          </a:lstStyle>
          <a:p>
            <a:fld id="{49AE70B2-8BF9-45C0-BB95-33D1B9D3A854}" type="slidenum">
              <a:rPr lang="zh-CN" altLang="en-US" smtClean="0"/>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图片与标题">
    <p:bg>
      <p:bgPr>
        <a:blipFill>
          <a:blip r:embed="rId5"/>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3229C43F-F739-2B4C-6030-80F3D7B7C1F8}"/>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文本占位符 3"/>
          <p:cNvSpPr>
            <a:spLocks noGrp="1"/>
          </p:cNvSpPr>
          <p:nvPr>
            <p:ph type="body" sz="half" idx="2" hasCustomPrompt="1"/>
            <p:custDataLst>
              <p:tags r:id="rId1"/>
            </p:custDataLst>
          </p:nvPr>
        </p:nvSpPr>
        <p:spPr>
          <a:xfrm>
            <a:off x="355600" y="1270000"/>
            <a:ext cx="11484610" cy="4670425"/>
          </a:xfrm>
        </p:spPr>
        <p:txBody>
          <a:bodyPr vert="horz" lIns="90000" tIns="46800" rIns="90000" bIns="46800" rtlCol="0">
            <a:normAutofit/>
          </a:bodyPr>
          <a:lstStyle>
            <a:lvl1pPr marL="0" indent="0" algn="just" eaLnBrk="1" fontAlgn="auto" latinLnBrk="0" hangingPunct="1">
              <a:lnSpc>
                <a:spcPct val="150000"/>
              </a:lnSpc>
              <a:spcBef>
                <a:spcPts val="300"/>
              </a:spcBef>
              <a:spcAft>
                <a:spcPts val="1200"/>
              </a:spcAft>
              <a:buNone/>
              <a:defRPr sz="2000" b="0" u="none" strike="noStrike" kern="1200" cap="none" spc="50" normalizeH="0">
                <a:solidFill>
                  <a:srgbClr val="445469"/>
                </a:solidFill>
                <a:uFillTx/>
              </a:defRPr>
            </a:lvl1pPr>
          </a:lstStyle>
          <a:p>
            <a:pPr lvl="0"/>
            <a:r>
              <a:rPr lang="zh-CN" altLang="en-US"/>
              <a:t>Add your words here，according to your need to draw the text box size.Please read the instructions and more work at the end of the manual template.</a:t>
            </a:r>
          </a:p>
          <a:p>
            <a:pPr lvl="0"/>
            <a:r>
              <a:rPr lang="zh-CN" altLang="en-US">
                <a:sym typeface="+mn-ea"/>
              </a:rPr>
              <a:t>Add your words here，according to your need to draw the text box size.Please read the instructions and more work at the end of the manual template.</a:t>
            </a:r>
            <a:endParaRPr lang="zh-CN" altLang="en-US"/>
          </a:p>
          <a:p>
            <a:pPr lvl="0"/>
            <a:r>
              <a:rPr lang="zh-CN" altLang="en-US">
                <a:sym typeface="+mn-ea"/>
              </a:rPr>
              <a:t>Add your words here，according to your need to draw the text box size.Please read the instructions and more work at the end of the manual template.</a:t>
            </a:r>
            <a:endParaRPr lang="zh-CN" altLang="en-US"/>
          </a:p>
          <a:p>
            <a:pPr lvl="0"/>
            <a:r>
              <a:rPr lang="zh-CN" altLang="en-US">
                <a:sym typeface="+mn-ea"/>
              </a:rPr>
              <a:t>Add your words here，according to your need to draw the text box size.Please read the instructions and more work at the end of the manual template.</a:t>
            </a:r>
            <a:endParaRPr lang="zh-CN" altLang="en-US"/>
          </a:p>
          <a:p>
            <a:pPr lvl="0"/>
            <a:endParaRPr lang="zh-CN" altLang="en-US"/>
          </a:p>
        </p:txBody>
      </p:sp>
      <p:sp>
        <p:nvSpPr>
          <p:cNvPr id="9" name="标题 8"/>
          <p:cNvSpPr>
            <a:spLocks noGrp="1"/>
          </p:cNvSpPr>
          <p:nvPr>
            <p:ph type="title" hasCustomPrompt="1"/>
            <p:custDataLst>
              <p:tags r:id="rId2"/>
            </p:custDataLst>
          </p:nvPr>
        </p:nvSpPr>
        <p:spPr>
          <a:xfrm>
            <a:off x="355600" y="386080"/>
            <a:ext cx="11484610" cy="705485"/>
          </a:xfrm>
        </p:spPr>
        <p:txBody>
          <a:bodyPr/>
          <a:lstStyle>
            <a:lvl1pPr>
              <a:defRPr u="none" strike="noStrike" kern="1200" cap="none" spc="0" normalizeH="0">
                <a:solidFill>
                  <a:srgbClr val="0066B3"/>
                </a:solidFill>
                <a:uFillTx/>
              </a:defRPr>
            </a:lvl1pPr>
          </a:lstStyle>
          <a:p>
            <a:r>
              <a:rPr lang="zh-CN" altLang="en-US">
                <a:sym typeface="+mn-ea"/>
              </a:rPr>
              <a:t>Add Title</a:t>
            </a:r>
            <a:endParaRPr lang="zh-CN" altLang="en-US"/>
          </a:p>
        </p:txBody>
      </p:sp>
      <p:sp>
        <p:nvSpPr>
          <p:cNvPr id="2" name="灯片编号占位符 1"/>
          <p:cNvSpPr>
            <a:spLocks noGrp="1"/>
          </p:cNvSpPr>
          <p:nvPr>
            <p:ph type="sldNum" sz="quarter" idx="12"/>
            <p:custDataLst>
              <p:tags r:id="rId3"/>
            </p:custDataLst>
          </p:nvPr>
        </p:nvSpPr>
        <p:spPr>
          <a:xfrm>
            <a:off x="5011530" y="6413500"/>
            <a:ext cx="2172970" cy="316865"/>
          </a:xfrm>
        </p:spPr>
        <p:txBody>
          <a:bodyPr/>
          <a:lstStyle>
            <a:lvl1pPr algn="ctr">
              <a:defRPr sz="1600" b="1">
                <a:solidFill>
                  <a:schemeClr val="bg1"/>
                </a:solidFill>
              </a:defRPr>
            </a:lvl1pPr>
          </a:lstStyle>
          <a:p>
            <a:fld id="{49AE70B2-8BF9-45C0-BB95-33D1B9D3A854}" type="slidenum">
              <a:rPr lang="zh-CN" altLang="en-US" smtClean="0"/>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a:blip r:embed="rId5"/>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EAE135BD-5C2F-EC7C-85B8-5393949ADE57}"/>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内容占位符 2"/>
          <p:cNvSpPr>
            <a:spLocks noGrp="1"/>
          </p:cNvSpPr>
          <p:nvPr>
            <p:ph idx="1" hasCustomPrompt="1"/>
            <p:custDataLst>
              <p:tags r:id="rId1"/>
            </p:custDataLst>
          </p:nvPr>
        </p:nvSpPr>
        <p:spPr>
          <a:xfrm>
            <a:off x="356870" y="1271270"/>
            <a:ext cx="11456035" cy="4759325"/>
          </a:xfrm>
        </p:spPr>
        <p:txBody>
          <a:bodyPr vert="horz" lIns="90000" tIns="46800" rIns="90000" bIns="46800" rtlCol="0">
            <a:normAutofit/>
          </a:bodyPr>
          <a:lstStyle>
            <a:lvl1pPr eaLnBrk="1" fontAlgn="auto" latinLnBrk="0" hangingPunct="1">
              <a:spcAft>
                <a:spcPts val="1200"/>
              </a:spcAft>
              <a:defRPr sz="2400" b="1" u="none" strike="noStrike" kern="1200" cap="none" spc="50" normalizeH="0">
                <a:solidFill>
                  <a:srgbClr val="445469"/>
                </a:solidFill>
                <a:uFillTx/>
              </a:defRPr>
            </a:lvl1pPr>
            <a:lvl2pPr marL="457200" indent="0" eaLnBrk="1" fontAlgn="auto" latinLnBrk="0" hangingPunct="1">
              <a:lnSpc>
                <a:spcPct val="150000"/>
              </a:lnSpc>
              <a:spcAft>
                <a:spcPts val="1200"/>
              </a:spcAft>
              <a:buNone/>
              <a:defRPr sz="2000" u="none" strike="noStrike" kern="1200" cap="none" spc="50" normalizeH="0">
                <a:solidFill>
                  <a:srgbClr val="445469"/>
                </a:solidFill>
                <a:uFillTx/>
              </a:defRPr>
            </a:lvl2pPr>
            <a:lvl3pPr eaLnBrk="1" fontAlgn="auto" latinLnBrk="0" hangingPunct="1">
              <a:lnSpc>
                <a:spcPct val="150000"/>
              </a:lnSpc>
              <a:spcAft>
                <a:spcPts val="1200"/>
              </a:spcAft>
              <a:defRPr sz="2000">
                <a:solidFill>
                  <a:srgbClr val="445469"/>
                </a:solidFill>
              </a:defRPr>
            </a:lvl3pPr>
            <a:lvl4pPr eaLnBrk="1" fontAlgn="auto" latinLnBrk="0" hangingPunct="1">
              <a:lnSpc>
                <a:spcPct val="150000"/>
              </a:lnSpc>
              <a:spcAft>
                <a:spcPts val="1200"/>
              </a:spcAft>
              <a:defRPr sz="2000">
                <a:solidFill>
                  <a:srgbClr val="445469"/>
                </a:solidFill>
              </a:defRPr>
            </a:lvl4pPr>
            <a:lvl5pPr eaLnBrk="1" fontAlgn="auto" latinLnBrk="0" hangingPunct="1">
              <a:lnSpc>
                <a:spcPct val="150000"/>
              </a:lnSpc>
              <a:spcAft>
                <a:spcPts val="1200"/>
              </a:spcAft>
              <a:defRPr sz="2000">
                <a:solidFill>
                  <a:srgbClr val="445469"/>
                </a:solidFill>
              </a:defRPr>
            </a:lvl5pPr>
          </a:lstStyle>
          <a:p>
            <a:pPr lvl="0"/>
            <a:r>
              <a:rPr lang="zh-CN" altLang="en-US"/>
              <a:t>Add your words here，according to your need to draw the text box size.</a:t>
            </a:r>
          </a:p>
        </p:txBody>
      </p:sp>
      <p:sp>
        <p:nvSpPr>
          <p:cNvPr id="5" name="灯片编号占位符 4"/>
          <p:cNvSpPr>
            <a:spLocks noGrp="1"/>
          </p:cNvSpPr>
          <p:nvPr>
            <p:ph type="sldNum" sz="quarter" idx="12"/>
            <p:custDataLst>
              <p:tags r:id="rId2"/>
            </p:custDataLst>
          </p:nvPr>
        </p:nvSpPr>
        <p:spPr>
          <a:xfrm>
            <a:off x="5011530" y="6413500"/>
            <a:ext cx="2172970" cy="316865"/>
          </a:xfrm>
        </p:spPr>
        <p:txBody>
          <a:bodyPr/>
          <a:lstStyle>
            <a:lvl1pPr algn="ctr">
              <a:defRPr sz="1600" b="1">
                <a:solidFill>
                  <a:schemeClr val="bg1"/>
                </a:solidFill>
              </a:defRPr>
            </a:lvl1pPr>
          </a:lstStyle>
          <a:p>
            <a:fld id="{49AE70B2-8BF9-45C0-BB95-33D1B9D3A854}" type="slidenum">
              <a:rPr lang="zh-CN" altLang="en-US" smtClean="0"/>
              <a:t>‹#›</a:t>
            </a:fld>
            <a:endParaRPr lang="en-US" altLang="zh-CN"/>
          </a:p>
        </p:txBody>
      </p:sp>
      <p:sp>
        <p:nvSpPr>
          <p:cNvPr id="4" name="标题 3"/>
          <p:cNvSpPr>
            <a:spLocks noGrp="1"/>
          </p:cNvSpPr>
          <p:nvPr>
            <p:ph type="title" hasCustomPrompt="1"/>
            <p:custDataLst>
              <p:tags r:id="rId3"/>
            </p:custDataLst>
          </p:nvPr>
        </p:nvSpPr>
        <p:spPr>
          <a:xfrm>
            <a:off x="355600" y="386080"/>
            <a:ext cx="11484610" cy="705485"/>
          </a:xfrm>
        </p:spPr>
        <p:txBody>
          <a:bodyPr/>
          <a:lstStyle>
            <a:lvl1pPr>
              <a:defRPr u="none" strike="noStrike" kern="1200" cap="none" spc="0" normalizeH="0">
                <a:solidFill>
                  <a:srgbClr val="0066B3"/>
                </a:solidFill>
                <a:uFillTx/>
              </a:defRPr>
            </a:lvl1pPr>
          </a:lstStyle>
          <a:p>
            <a:r>
              <a:rPr lang="zh-CN" altLang="en-US">
                <a:sym typeface="+mn-ea"/>
              </a:rPr>
              <a:t>Add Title</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图片与标题">
    <p:bg>
      <p:bgPr>
        <a:blipFill>
          <a:blip r:embed="rId7"/>
          <a:stretch>
            <a:fillRect/>
          </a:stretch>
        </a:blipFill>
        <a:effectLst/>
      </p:bgPr>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733F4946-4B68-946D-78A7-048CD9F92A73}"/>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图片占位符 2"/>
          <p:cNvSpPr>
            <a:spLocks noGrp="1"/>
          </p:cNvSpPr>
          <p:nvPr>
            <p:ph type="pic" idx="1" hasCustomPrompt="1"/>
            <p:custDataLst>
              <p:tags r:id="rId1"/>
            </p:custDataLst>
          </p:nvPr>
        </p:nvSpPr>
        <p:spPr>
          <a:xfrm>
            <a:off x="1243965" y="1555115"/>
            <a:ext cx="3947795" cy="2778125"/>
          </a:xfrm>
        </p:spPr>
        <p:txBody>
          <a:bodyPr vert="horz" lIns="90000" tIns="46800" rIns="90000" bIns="46800" rtlCol="0">
            <a:normAutofit/>
          </a:bodyPr>
          <a:lstStyle>
            <a:lvl1pPr>
              <a:buNone/>
              <a:defRPr sz="1600" u="none" strike="noStrike" kern="1200" cap="none" spc="50" normalizeH="0">
                <a:solidFill>
                  <a:srgbClr val="4088C3"/>
                </a:solidFill>
                <a:uFillTx/>
              </a:defRPr>
            </a:lvl1pPr>
          </a:lstStyle>
          <a:p>
            <a:pPr lvl="0"/>
            <a:r>
              <a:rPr lang="en-US" altLang="zh-CN">
                <a:sym typeface="+mn-ea"/>
              </a:rPr>
              <a:t>P</a:t>
            </a:r>
            <a:r>
              <a:rPr lang="zh-CN" altLang="en-US">
                <a:sym typeface="+mn-ea"/>
              </a:rPr>
              <a:t>icture</a:t>
            </a:r>
          </a:p>
        </p:txBody>
      </p:sp>
      <p:sp>
        <p:nvSpPr>
          <p:cNvPr id="4" name="文本占位符 3"/>
          <p:cNvSpPr>
            <a:spLocks noGrp="1"/>
          </p:cNvSpPr>
          <p:nvPr>
            <p:ph type="body" sz="half" idx="2" hasCustomPrompt="1"/>
            <p:custDataLst>
              <p:tags r:id="rId2"/>
            </p:custDataLst>
          </p:nvPr>
        </p:nvSpPr>
        <p:spPr>
          <a:xfrm>
            <a:off x="5371465" y="1555115"/>
            <a:ext cx="5562600" cy="2778125"/>
          </a:xfrm>
        </p:spPr>
        <p:txBody>
          <a:bodyPr vert="horz" lIns="90000" tIns="46800" rIns="90000" bIns="46800" rtlCol="0">
            <a:normAutofit/>
          </a:bodyPr>
          <a:lstStyle>
            <a:lvl1pPr marL="0" indent="0" algn="l" eaLnBrk="1" fontAlgn="auto" latinLnBrk="0" hangingPunct="1">
              <a:lnSpc>
                <a:spcPct val="150000"/>
              </a:lnSpc>
              <a:spcAft>
                <a:spcPts val="1200"/>
              </a:spcAft>
              <a:buNone/>
              <a:defRPr sz="2000" b="0" u="none" strike="noStrike" kern="1200" cap="none" spc="50" normalizeH="0">
                <a:solidFill>
                  <a:srgbClr val="445469"/>
                </a:solidFill>
                <a:uFillTx/>
              </a:defRPr>
            </a:lvl1pPr>
          </a:lstStyle>
          <a:p>
            <a:pPr lvl="0"/>
            <a:r>
              <a:rPr lang="zh-CN" altLang="en-US">
                <a:sym typeface="+mn-ea"/>
              </a:rPr>
              <a:t>Add Title</a:t>
            </a:r>
            <a:endParaRPr lang="zh-CN" altLang="en-US"/>
          </a:p>
          <a:p>
            <a:pPr lvl="0"/>
            <a:r>
              <a:rPr lang="zh-CN" altLang="en-US"/>
              <a:t>Add your words here，according to your need to draw the text box size.</a:t>
            </a:r>
          </a:p>
        </p:txBody>
      </p:sp>
      <p:sp>
        <p:nvSpPr>
          <p:cNvPr id="2" name="文本占位符 1"/>
          <p:cNvSpPr>
            <a:spLocks noGrp="1"/>
          </p:cNvSpPr>
          <p:nvPr>
            <p:ph type="body" sz="half" idx="13" hasCustomPrompt="1"/>
            <p:custDataLst>
              <p:tags r:id="rId3"/>
            </p:custDataLst>
          </p:nvPr>
        </p:nvSpPr>
        <p:spPr>
          <a:xfrm>
            <a:off x="1243965" y="4501515"/>
            <a:ext cx="9690100" cy="1467485"/>
          </a:xfrm>
        </p:spPr>
        <p:txBody>
          <a:bodyPr vert="horz" lIns="90000" tIns="46800" rIns="90000" bIns="46800" rtlCol="0">
            <a:normAutofit/>
          </a:bodyPr>
          <a:lstStyle>
            <a:lvl1pPr marL="0" indent="0" algn="just" eaLnBrk="1" fontAlgn="auto" latinLnBrk="0" hangingPunct="1">
              <a:lnSpc>
                <a:spcPts val="2400"/>
              </a:lnSpc>
              <a:spcAft>
                <a:spcPts val="0"/>
              </a:spcAft>
              <a:buNone/>
              <a:defRPr sz="2000" b="0" u="none" strike="noStrike" kern="1200" cap="none" spc="50" normalizeH="0">
                <a:solidFill>
                  <a:srgbClr val="445469"/>
                </a:solidFill>
                <a:uFillTx/>
              </a:defRPr>
            </a:lvl1pPr>
          </a:lstStyle>
          <a:p>
            <a:pPr lvl="0"/>
            <a:r>
              <a:rPr lang="zh-CN" altLang="en-US"/>
              <a:t>Add your words here，according to your need to draw the text box size.</a:t>
            </a:r>
            <a:r>
              <a:rPr lang="zh-CN" altLang="en-US">
                <a:sym typeface="+mn-ea"/>
              </a:rPr>
              <a:t>Add your words here，according to your need to draw the text box size.</a:t>
            </a:r>
            <a:endParaRPr lang="zh-CN" altLang="en-US"/>
          </a:p>
          <a:p>
            <a:pPr lvl="0"/>
            <a:endParaRPr lang="zh-CN" altLang="en-US"/>
          </a:p>
        </p:txBody>
      </p:sp>
      <p:sp>
        <p:nvSpPr>
          <p:cNvPr id="5" name="灯片编号占位符 4"/>
          <p:cNvSpPr>
            <a:spLocks noGrp="1"/>
          </p:cNvSpPr>
          <p:nvPr>
            <p:ph type="sldNum" sz="quarter" idx="12"/>
            <p:custDataLst>
              <p:tags r:id="rId4"/>
            </p:custDataLst>
          </p:nvPr>
        </p:nvSpPr>
        <p:spPr>
          <a:xfrm>
            <a:off x="5011530" y="6413500"/>
            <a:ext cx="2172970" cy="316865"/>
          </a:xfrm>
        </p:spPr>
        <p:txBody>
          <a:bodyPr/>
          <a:lstStyle>
            <a:lvl1pPr algn="ctr">
              <a:defRPr sz="1600" b="1">
                <a:solidFill>
                  <a:schemeClr val="bg1"/>
                </a:solidFill>
              </a:defRPr>
            </a:lvl1pPr>
          </a:lstStyle>
          <a:p>
            <a:fld id="{49AE70B2-8BF9-45C0-BB95-33D1B9D3A854}" type="slidenum">
              <a:rPr lang="zh-CN" altLang="en-US" smtClean="0"/>
              <a:t>‹#›</a:t>
            </a:fld>
            <a:endParaRPr lang="en-US" altLang="zh-CN"/>
          </a:p>
        </p:txBody>
      </p:sp>
      <p:sp>
        <p:nvSpPr>
          <p:cNvPr id="6" name="标题 5"/>
          <p:cNvSpPr>
            <a:spLocks noGrp="1"/>
          </p:cNvSpPr>
          <p:nvPr>
            <p:ph type="title" hasCustomPrompt="1"/>
            <p:custDataLst>
              <p:tags r:id="rId5"/>
            </p:custDataLst>
          </p:nvPr>
        </p:nvSpPr>
        <p:spPr>
          <a:xfrm>
            <a:off x="355600" y="386080"/>
            <a:ext cx="11484610" cy="705485"/>
          </a:xfrm>
        </p:spPr>
        <p:txBody>
          <a:bodyPr/>
          <a:lstStyle>
            <a:lvl1pPr>
              <a:defRPr u="none" strike="noStrike" kern="1200" cap="none" spc="0" normalizeH="0">
                <a:solidFill>
                  <a:srgbClr val="0066B3"/>
                </a:solidFill>
                <a:uFillTx/>
              </a:defRPr>
            </a:lvl1pPr>
          </a:lstStyle>
          <a:p>
            <a:r>
              <a:rPr lang="zh-CN" altLang="en-US">
                <a:sym typeface="+mn-ea"/>
              </a:rPr>
              <a:t>Add Title</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仅标题">
    <p:bg>
      <p:bgPr>
        <a:blipFill>
          <a:blip r:embed="rId4"/>
          <a:stretch>
            <a:fillRect/>
          </a:stretch>
        </a:blip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4F6ED10-3F52-72DB-7F69-F9DB3BBEBD8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灯片编号占位符 3"/>
          <p:cNvSpPr>
            <a:spLocks noGrp="1"/>
          </p:cNvSpPr>
          <p:nvPr>
            <p:ph type="sldNum" sz="quarter" idx="12"/>
            <p:custDataLst>
              <p:tags r:id="rId1"/>
            </p:custDataLst>
          </p:nvPr>
        </p:nvSpPr>
        <p:spPr>
          <a:xfrm>
            <a:off x="5011530" y="6413500"/>
            <a:ext cx="2172970" cy="316865"/>
          </a:xfrm>
        </p:spPr>
        <p:txBody>
          <a:bodyPr/>
          <a:lstStyle>
            <a:lvl1pPr algn="ctr">
              <a:defRPr sz="1600" b="1">
                <a:solidFill>
                  <a:schemeClr val="bg1"/>
                </a:solidFill>
              </a:defRPr>
            </a:lvl1pPr>
          </a:lstStyle>
          <a:p>
            <a:fld id="{49AE70B2-8BF9-45C0-BB95-33D1B9D3A854}" type="slidenum">
              <a:rPr lang="zh-CN" altLang="en-US" smtClean="0"/>
              <a:t>‹#›</a:t>
            </a:fld>
            <a:endParaRPr lang="en-US" altLang="zh-CN"/>
          </a:p>
        </p:txBody>
      </p:sp>
      <p:sp>
        <p:nvSpPr>
          <p:cNvPr id="9" name="标题 8"/>
          <p:cNvSpPr>
            <a:spLocks noGrp="1"/>
          </p:cNvSpPr>
          <p:nvPr>
            <p:ph type="title" hasCustomPrompt="1"/>
            <p:custDataLst>
              <p:tags r:id="rId2"/>
            </p:custDataLst>
          </p:nvPr>
        </p:nvSpPr>
        <p:spPr>
          <a:xfrm>
            <a:off x="355600" y="386080"/>
            <a:ext cx="11484610" cy="705485"/>
          </a:xfrm>
        </p:spPr>
        <p:txBody>
          <a:bodyPr/>
          <a:lstStyle>
            <a:lvl1pPr>
              <a:defRPr u="none" strike="noStrike" kern="1200" cap="none" spc="0" normalizeH="0">
                <a:solidFill>
                  <a:srgbClr val="0066B3"/>
                </a:solidFill>
                <a:uFillTx/>
              </a:defRPr>
            </a:lvl1pPr>
          </a:lstStyle>
          <a:p>
            <a:r>
              <a:rPr lang="zh-CN" altLang="en-US">
                <a:sym typeface="+mn-ea"/>
              </a:rPr>
              <a:t>Add Title</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bg>
      <p:bgPr>
        <a:blipFill>
          <a:blip r:embed="rId3"/>
          <a:stretch>
            <a:fillRect/>
          </a:stretch>
        </a:blip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36F6251-FDBE-96CB-7BD0-E7A84819F21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灯片编号占位符 3"/>
          <p:cNvSpPr>
            <a:spLocks noGrp="1"/>
          </p:cNvSpPr>
          <p:nvPr>
            <p:ph type="sldNum" sz="quarter" idx="12"/>
            <p:custDataLst>
              <p:tags r:id="rId1"/>
            </p:custDataLst>
          </p:nvPr>
        </p:nvSpPr>
        <p:spPr>
          <a:xfrm>
            <a:off x="5011530" y="6413500"/>
            <a:ext cx="2172970" cy="316865"/>
          </a:xfrm>
        </p:spPr>
        <p:txBody>
          <a:bodyPr/>
          <a:lstStyle>
            <a:lvl1pPr algn="ctr">
              <a:defRPr sz="1600" b="1">
                <a:solidFill>
                  <a:schemeClr val="bg1"/>
                </a:solidFill>
              </a:defRPr>
            </a:lvl1pPr>
          </a:lstStyle>
          <a:p>
            <a:fld id="{49AE70B2-8BF9-45C0-BB95-33D1B9D3A854}" type="slidenum">
              <a:rPr lang="zh-CN" altLang="en-US" smtClean="0"/>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015"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367221" y="384245"/>
            <a:ext cx="10972825" cy="705600"/>
          </a:xfrm>
          <a:prstGeom prst="rect">
            <a:avLst/>
          </a:prstGeom>
        </p:spPr>
        <p:txBody>
          <a:bodyPr vert="horz" lIns="90170" tIns="46990" rIns="90170" bIns="46990" rtlCol="0" anchor="ctr" anchorCtr="0">
            <a:normAutofit/>
          </a:bodyPr>
          <a:lstStyle/>
          <a:p>
            <a:r>
              <a:rPr lang="zh-CN" altLang="en-US" dirty="0"/>
              <a:t>Add Title</a:t>
            </a:r>
          </a:p>
        </p:txBody>
      </p:sp>
      <p:sp>
        <p:nvSpPr>
          <p:cNvPr id="3" name="文本占位符 2"/>
          <p:cNvSpPr>
            <a:spLocks noGrp="1"/>
          </p:cNvSpPr>
          <p:nvPr>
            <p:ph type="body" idx="1"/>
            <p:custDataLst>
              <p:tags r:id="rId13"/>
            </p:custDataLst>
          </p:nvPr>
        </p:nvSpPr>
        <p:spPr>
          <a:xfrm>
            <a:off x="366395" y="1490345"/>
            <a:ext cx="11214735" cy="4759325"/>
          </a:xfrm>
          <a:prstGeom prst="rect">
            <a:avLst/>
          </a:prstGeom>
        </p:spPr>
        <p:txBody>
          <a:bodyPr vert="horz" lIns="90000" tIns="46800" rIns="90000" bIns="46800" rtlCol="0">
            <a:normAutofit/>
          </a:bodyPr>
          <a:lstStyle/>
          <a:p>
            <a:pPr lvl="0"/>
            <a:r>
              <a:rPr lang="zh-CN" altLang="en-US" dirty="0"/>
              <a:t>Add Title</a:t>
            </a:r>
          </a:p>
        </p:txBody>
      </p:sp>
    </p:spTree>
    <p:custDataLst>
      <p:tags r:id="rId11"/>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fontAlgn="auto" latinLnBrk="0" hangingPunct="1">
        <a:lnSpc>
          <a:spcPct val="100000"/>
        </a:lnSpc>
        <a:spcBef>
          <a:spcPct val="0"/>
        </a:spcBef>
        <a:buNone/>
        <a:defRPr sz="3200" b="1" u="none" strike="noStrike" kern="1200" cap="none" spc="50" normalizeH="0" baseline="0">
          <a:solidFill>
            <a:srgbClr val="0066B3"/>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2000" b="1" u="none" strike="noStrike" kern="1200" cap="none" spc="50" normalizeH="0" baseline="0">
          <a:solidFill>
            <a:srgbClr val="0066B3"/>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2000" u="none" strike="noStrike" kern="1200" cap="none" spc="50" normalizeH="0" baseline="0">
          <a:solidFill>
            <a:srgbClr val="445469"/>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2000" u="none" strike="noStrike" kern="1200" cap="none" spc="50" normalizeH="0" baseline="0">
          <a:solidFill>
            <a:srgbClr val="445469"/>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2000" u="none" strike="noStrike" kern="1200" cap="none" spc="50" normalizeH="0" baseline="0">
          <a:solidFill>
            <a:srgbClr val="445469"/>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2000" u="none" strike="noStrike" kern="1200" cap="none" spc="50" normalizeH="0" baseline="0">
          <a:solidFill>
            <a:srgbClr val="445469"/>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tags" Target="../tags/tag31.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9"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mailto:conference@wgc2025.com" TargetMode="External"/><Relationship Id="rId2"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hyperlink" Target="mailto:sponsor@wgc2025.com" TargetMode="External"/><Relationship Id="rId4" Type="http://schemas.openxmlformats.org/officeDocument/2006/relationships/hyperlink" Target="mailto:exhibition@wgc2025.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png"/><Relationship Id="rId18" Type="http://schemas.openxmlformats.org/officeDocument/2006/relationships/image" Target="../media/image41.jpeg"/><Relationship Id="rId26" Type="http://schemas.openxmlformats.org/officeDocument/2006/relationships/image" Target="../media/image49.png"/><Relationship Id="rId3" Type="http://schemas.openxmlformats.org/officeDocument/2006/relationships/image" Target="../media/image26.png"/><Relationship Id="rId21" Type="http://schemas.openxmlformats.org/officeDocument/2006/relationships/image" Target="../media/image44.png"/><Relationship Id="rId7" Type="http://schemas.openxmlformats.org/officeDocument/2006/relationships/image" Target="../media/image30.png"/><Relationship Id="rId12" Type="http://schemas.openxmlformats.org/officeDocument/2006/relationships/image" Target="../media/image35.jpeg"/><Relationship Id="rId17" Type="http://schemas.openxmlformats.org/officeDocument/2006/relationships/image" Target="../media/image40.png"/><Relationship Id="rId25" Type="http://schemas.openxmlformats.org/officeDocument/2006/relationships/image" Target="../media/image48.png"/><Relationship Id="rId2" Type="http://schemas.openxmlformats.org/officeDocument/2006/relationships/image" Target="../media/image25.jpeg"/><Relationship Id="rId16" Type="http://schemas.openxmlformats.org/officeDocument/2006/relationships/image" Target="../media/image39.jpeg"/><Relationship Id="rId20"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29.jpeg"/><Relationship Id="rId11" Type="http://schemas.openxmlformats.org/officeDocument/2006/relationships/image" Target="../media/image34.png"/><Relationship Id="rId24" Type="http://schemas.openxmlformats.org/officeDocument/2006/relationships/image" Target="../media/image47.jpe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png"/><Relationship Id="rId10" Type="http://schemas.openxmlformats.org/officeDocument/2006/relationships/image" Target="../media/image33.jpeg"/><Relationship Id="rId19" Type="http://schemas.openxmlformats.org/officeDocument/2006/relationships/image" Target="../media/image42.png"/><Relationship Id="rId4" Type="http://schemas.openxmlformats.org/officeDocument/2006/relationships/image" Target="../media/image27.jpeg"/><Relationship Id="rId9" Type="http://schemas.openxmlformats.org/officeDocument/2006/relationships/image" Target="../media/image32.png"/><Relationship Id="rId14" Type="http://schemas.openxmlformats.org/officeDocument/2006/relationships/image" Target="../media/image37.jpeg"/><Relationship Id="rId22" Type="http://schemas.openxmlformats.org/officeDocument/2006/relationships/image" Target="../media/image4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1145893" y="2707399"/>
            <a:ext cx="10150997" cy="1314450"/>
          </a:xfrm>
        </p:spPr>
        <p:txBody>
          <a:bodyPr>
            <a:noAutofit/>
          </a:bodyPr>
          <a:lstStyle/>
          <a:p>
            <a:pPr algn="ctr"/>
            <a:r>
              <a:rPr lang="en-US" altLang="zh-CN" sz="3200" dirty="0">
                <a:ea typeface="微软雅黑" panose="020B0503020204020204" charset="-122"/>
                <a:sym typeface="+mn-ea"/>
              </a:rPr>
              <a:t>Messages From Coordination Committee </a:t>
            </a:r>
            <a:br>
              <a:rPr lang="en-US" altLang="zh-CN" sz="3200" dirty="0">
                <a:ea typeface="微软雅黑" panose="020B0503020204020204" charset="-122"/>
                <a:sym typeface="+mn-ea"/>
              </a:rPr>
            </a:br>
            <a:r>
              <a:rPr lang="en-US" altLang="zh-CN" sz="3200" dirty="0">
                <a:ea typeface="微软雅黑" panose="020B0503020204020204" charset="-122"/>
                <a:sym typeface="+mn-ea"/>
              </a:rPr>
              <a:t>2022-2025 </a:t>
            </a:r>
          </a:p>
        </p:txBody>
      </p:sp>
      <p:sp>
        <p:nvSpPr>
          <p:cNvPr id="4" name="副标题 3"/>
          <p:cNvSpPr>
            <a:spLocks noGrp="1"/>
          </p:cNvSpPr>
          <p:nvPr>
            <p:ph type="subTitle" idx="1"/>
          </p:nvPr>
        </p:nvSpPr>
        <p:spPr>
          <a:xfrm>
            <a:off x="5218727" y="5156440"/>
            <a:ext cx="2005330" cy="421005"/>
          </a:xfrm>
        </p:spPr>
        <p:txBody>
          <a:bodyPr/>
          <a:lstStyle/>
          <a:p>
            <a:r>
              <a:rPr lang="en-US" altLang="zh-CN" dirty="0"/>
              <a:t>2022.09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6870" y="385445"/>
            <a:ext cx="11456035" cy="705485"/>
          </a:xfrm>
        </p:spPr>
        <p:txBody>
          <a:bodyPr>
            <a:normAutofit/>
          </a:bodyPr>
          <a:lstStyle/>
          <a:p>
            <a:r>
              <a:rPr lang="en-US" altLang="zh-CN" dirty="0">
                <a:latin typeface="微软雅黑" panose="020B0503020204020204" charset="-122"/>
                <a:ea typeface="微软雅黑" panose="020B0503020204020204" charset="-122"/>
              </a:rPr>
              <a:t>Messages from CC for a Successful Triennium</a:t>
            </a:r>
            <a:endParaRPr lang="zh-CN" altLang="en-US" dirty="0"/>
          </a:p>
        </p:txBody>
      </p:sp>
      <p:sp>
        <p:nvSpPr>
          <p:cNvPr id="2" name="灯片编号占位符 1"/>
          <p:cNvSpPr>
            <a:spLocks noGrp="1"/>
          </p:cNvSpPr>
          <p:nvPr>
            <p:ph type="sldNum" sz="quarter" idx="12"/>
          </p:nvPr>
        </p:nvSpPr>
        <p:spPr/>
        <p:txBody>
          <a:bodyPr/>
          <a:lstStyle/>
          <a:p>
            <a:fld id="{49AE70B2-8BF9-45C0-BB95-33D1B9D3A854}" type="slidenum">
              <a:rPr lang="zh-CN" altLang="en-US" smtClean="0"/>
              <a:t>10</a:t>
            </a:fld>
            <a:endParaRPr lang="en-US" altLang="zh-CN"/>
          </a:p>
        </p:txBody>
      </p:sp>
      <p:sp>
        <p:nvSpPr>
          <p:cNvPr id="5" name="Freeform 6"/>
          <p:cNvSpPr/>
          <p:nvPr/>
        </p:nvSpPr>
        <p:spPr bwMode="auto">
          <a:xfrm>
            <a:off x="4879735" y="1244990"/>
            <a:ext cx="2006794" cy="1429450"/>
          </a:xfrm>
          <a:custGeom>
            <a:avLst/>
            <a:gdLst/>
            <a:ahLst/>
            <a:cxnLst>
              <a:cxn ang="0">
                <a:pos x="979" y="0"/>
              </a:cxn>
              <a:cxn ang="0">
                <a:pos x="979" y="139"/>
              </a:cxn>
              <a:cxn ang="0">
                <a:pos x="979" y="139"/>
              </a:cxn>
              <a:cxn ang="0">
                <a:pos x="0" y="537"/>
              </a:cxn>
              <a:cxn ang="0">
                <a:pos x="253" y="579"/>
              </a:cxn>
              <a:cxn ang="0">
                <a:pos x="368" y="848"/>
              </a:cxn>
              <a:cxn ang="0">
                <a:pos x="979" y="615"/>
              </a:cxn>
              <a:cxn ang="0">
                <a:pos x="978" y="758"/>
              </a:cxn>
              <a:cxn ang="0">
                <a:pos x="1188" y="380"/>
              </a:cxn>
              <a:cxn ang="0">
                <a:pos x="979" y="0"/>
              </a:cxn>
            </a:cxnLst>
            <a:rect l="0" t="0" r="r" b="b"/>
            <a:pathLst>
              <a:path w="1188" h="848">
                <a:moveTo>
                  <a:pt x="979" y="0"/>
                </a:moveTo>
                <a:cubicBezTo>
                  <a:pt x="979" y="139"/>
                  <a:pt x="979" y="139"/>
                  <a:pt x="979" y="139"/>
                </a:cubicBezTo>
                <a:cubicBezTo>
                  <a:pt x="979" y="139"/>
                  <a:pt x="979" y="139"/>
                  <a:pt x="979" y="139"/>
                </a:cubicBezTo>
                <a:cubicBezTo>
                  <a:pt x="598" y="139"/>
                  <a:pt x="253" y="290"/>
                  <a:pt x="0" y="537"/>
                </a:cubicBezTo>
                <a:cubicBezTo>
                  <a:pt x="253" y="579"/>
                  <a:pt x="253" y="579"/>
                  <a:pt x="253" y="579"/>
                </a:cubicBezTo>
                <a:cubicBezTo>
                  <a:pt x="368" y="848"/>
                  <a:pt x="368" y="848"/>
                  <a:pt x="368" y="848"/>
                </a:cubicBezTo>
                <a:cubicBezTo>
                  <a:pt x="530" y="704"/>
                  <a:pt x="744" y="616"/>
                  <a:pt x="979" y="615"/>
                </a:cubicBezTo>
                <a:cubicBezTo>
                  <a:pt x="978" y="758"/>
                  <a:pt x="978" y="758"/>
                  <a:pt x="978" y="758"/>
                </a:cubicBezTo>
                <a:cubicBezTo>
                  <a:pt x="1188" y="380"/>
                  <a:pt x="1188" y="380"/>
                  <a:pt x="1188" y="380"/>
                </a:cubicBezTo>
                <a:cubicBezTo>
                  <a:pt x="979" y="0"/>
                  <a:pt x="979" y="0"/>
                  <a:pt x="979" y="0"/>
                </a:cubicBezTo>
              </a:path>
            </a:pathLst>
          </a:custGeom>
          <a:gradFill>
            <a:gsLst>
              <a:gs pos="0">
                <a:srgbClr val="0070C0"/>
              </a:gs>
              <a:gs pos="100000">
                <a:srgbClr val="00B0F0"/>
              </a:gs>
            </a:gsLst>
            <a:lin ang="5400000" scaled="0"/>
          </a:gradFill>
          <a:ln w="9525">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pPr fontAlgn="auto">
              <a:spcBef>
                <a:spcPts val="0"/>
              </a:spcBef>
              <a:spcAft>
                <a:spcPts val="0"/>
              </a:spcAft>
              <a:defRPr/>
            </a:pPr>
            <a:endParaRPr lang="en-US" kern="0">
              <a:solidFill>
                <a:sysClr val="windowText" lastClr="000000"/>
              </a:solidFill>
              <a:latin typeface="Calibri" panose="020F0502020204030204"/>
            </a:endParaRPr>
          </a:p>
        </p:txBody>
      </p:sp>
      <p:sp>
        <p:nvSpPr>
          <p:cNvPr id="6" name="Freeform 7"/>
          <p:cNvSpPr/>
          <p:nvPr/>
        </p:nvSpPr>
        <p:spPr bwMode="auto">
          <a:xfrm>
            <a:off x="6810674" y="1499527"/>
            <a:ext cx="1768271" cy="1498563"/>
          </a:xfrm>
          <a:custGeom>
            <a:avLst/>
            <a:gdLst/>
            <a:ahLst/>
            <a:cxnLst>
              <a:cxn ang="0">
                <a:pos x="12" y="0"/>
              </a:cxn>
              <a:cxn ang="0">
                <a:pos x="138" y="228"/>
              </a:cxn>
              <a:cxn ang="0">
                <a:pos x="0" y="479"/>
              </a:cxn>
              <a:cxn ang="0">
                <a:pos x="556" y="805"/>
              </a:cxn>
              <a:cxn ang="0">
                <a:pos x="449" y="889"/>
              </a:cxn>
              <a:cxn ang="0">
                <a:pos x="876" y="822"/>
              </a:cxn>
              <a:cxn ang="0">
                <a:pos x="1047" y="424"/>
              </a:cxn>
              <a:cxn ang="0">
                <a:pos x="929" y="516"/>
              </a:cxn>
              <a:cxn ang="0">
                <a:pos x="12" y="0"/>
              </a:cxn>
            </a:cxnLst>
            <a:rect l="0" t="0" r="r" b="b"/>
            <a:pathLst>
              <a:path w="1047" h="889">
                <a:moveTo>
                  <a:pt x="12" y="0"/>
                </a:moveTo>
                <a:cubicBezTo>
                  <a:pt x="138" y="228"/>
                  <a:pt x="138" y="228"/>
                  <a:pt x="138" y="228"/>
                </a:cubicBezTo>
                <a:cubicBezTo>
                  <a:pt x="0" y="479"/>
                  <a:pt x="0" y="479"/>
                  <a:pt x="0" y="479"/>
                </a:cubicBezTo>
                <a:cubicBezTo>
                  <a:pt x="223" y="518"/>
                  <a:pt x="419" y="637"/>
                  <a:pt x="556" y="805"/>
                </a:cubicBezTo>
                <a:cubicBezTo>
                  <a:pt x="449" y="889"/>
                  <a:pt x="449" y="889"/>
                  <a:pt x="449" y="889"/>
                </a:cubicBezTo>
                <a:cubicBezTo>
                  <a:pt x="876" y="822"/>
                  <a:pt x="876" y="822"/>
                  <a:pt x="876" y="822"/>
                </a:cubicBezTo>
                <a:cubicBezTo>
                  <a:pt x="1047" y="424"/>
                  <a:pt x="1047" y="424"/>
                  <a:pt x="1047" y="424"/>
                </a:cubicBezTo>
                <a:cubicBezTo>
                  <a:pt x="929" y="516"/>
                  <a:pt x="929" y="516"/>
                  <a:pt x="929" y="516"/>
                </a:cubicBezTo>
                <a:cubicBezTo>
                  <a:pt x="707" y="238"/>
                  <a:pt x="382" y="47"/>
                  <a:pt x="12" y="0"/>
                </a:cubicBezTo>
              </a:path>
            </a:pathLst>
          </a:custGeom>
          <a:gradFill>
            <a:gsLst>
              <a:gs pos="0">
                <a:srgbClr val="0070C0"/>
              </a:gs>
              <a:gs pos="100000">
                <a:srgbClr val="00B0F0"/>
              </a:gs>
            </a:gsLst>
            <a:lin ang="5400000" scaled="0"/>
          </a:gradFill>
          <a:ln w="9525">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pPr fontAlgn="auto">
              <a:spcBef>
                <a:spcPts val="0"/>
              </a:spcBef>
              <a:spcAft>
                <a:spcPts val="0"/>
              </a:spcAft>
              <a:defRPr/>
            </a:pPr>
            <a:endParaRPr lang="en-US" kern="0">
              <a:solidFill>
                <a:sysClr val="windowText" lastClr="000000"/>
              </a:solidFill>
              <a:latin typeface="Calibri" panose="020F0502020204030204"/>
            </a:endParaRPr>
          </a:p>
        </p:txBody>
      </p:sp>
      <p:sp>
        <p:nvSpPr>
          <p:cNvPr id="7" name="Freeform 8"/>
          <p:cNvSpPr/>
          <p:nvPr/>
        </p:nvSpPr>
        <p:spPr bwMode="auto">
          <a:xfrm>
            <a:off x="7830506" y="2617128"/>
            <a:ext cx="1251612" cy="2009322"/>
          </a:xfrm>
          <a:custGeom>
            <a:avLst/>
            <a:gdLst/>
            <a:ahLst/>
            <a:cxnLst>
              <a:cxn ang="0">
                <a:pos x="426" y="0"/>
              </a:cxn>
              <a:cxn ang="0">
                <a:pos x="326" y="233"/>
              </a:cxn>
              <a:cxn ang="0">
                <a:pos x="42" y="279"/>
              </a:cxn>
              <a:cxn ang="0">
                <a:pos x="161" y="732"/>
              </a:cxn>
              <a:cxn ang="0">
                <a:pos x="138" y="937"/>
              </a:cxn>
              <a:cxn ang="0">
                <a:pos x="0" y="907"/>
              </a:cxn>
              <a:cxn ang="0">
                <a:pos x="326" y="1192"/>
              </a:cxn>
              <a:cxn ang="0">
                <a:pos x="741" y="1069"/>
              </a:cxn>
              <a:cxn ang="0">
                <a:pos x="597" y="1037"/>
              </a:cxn>
              <a:cxn ang="0">
                <a:pos x="631" y="730"/>
              </a:cxn>
              <a:cxn ang="0">
                <a:pos x="426" y="0"/>
              </a:cxn>
            </a:cxnLst>
            <a:rect l="0" t="0" r="r" b="b"/>
            <a:pathLst>
              <a:path w="741" h="1192">
                <a:moveTo>
                  <a:pt x="426" y="0"/>
                </a:moveTo>
                <a:cubicBezTo>
                  <a:pt x="326" y="233"/>
                  <a:pt x="326" y="233"/>
                  <a:pt x="326" y="233"/>
                </a:cubicBezTo>
                <a:cubicBezTo>
                  <a:pt x="42" y="279"/>
                  <a:pt x="42" y="279"/>
                  <a:pt x="42" y="279"/>
                </a:cubicBezTo>
                <a:cubicBezTo>
                  <a:pt x="118" y="413"/>
                  <a:pt x="161" y="567"/>
                  <a:pt x="161" y="732"/>
                </a:cubicBezTo>
                <a:cubicBezTo>
                  <a:pt x="161" y="803"/>
                  <a:pt x="153" y="871"/>
                  <a:pt x="138" y="937"/>
                </a:cubicBezTo>
                <a:cubicBezTo>
                  <a:pt x="0" y="907"/>
                  <a:pt x="0" y="907"/>
                  <a:pt x="0" y="907"/>
                </a:cubicBezTo>
                <a:cubicBezTo>
                  <a:pt x="326" y="1192"/>
                  <a:pt x="326" y="1192"/>
                  <a:pt x="326" y="1192"/>
                </a:cubicBezTo>
                <a:cubicBezTo>
                  <a:pt x="741" y="1069"/>
                  <a:pt x="741" y="1069"/>
                  <a:pt x="741" y="1069"/>
                </a:cubicBezTo>
                <a:cubicBezTo>
                  <a:pt x="597" y="1037"/>
                  <a:pt x="597" y="1037"/>
                  <a:pt x="597" y="1037"/>
                </a:cubicBezTo>
                <a:cubicBezTo>
                  <a:pt x="619" y="938"/>
                  <a:pt x="631" y="836"/>
                  <a:pt x="631" y="730"/>
                </a:cubicBezTo>
                <a:cubicBezTo>
                  <a:pt x="631" y="463"/>
                  <a:pt x="556" y="213"/>
                  <a:pt x="426" y="0"/>
                </a:cubicBezTo>
              </a:path>
            </a:pathLst>
          </a:custGeom>
          <a:gradFill>
            <a:gsLst>
              <a:gs pos="0">
                <a:srgbClr val="0070C0"/>
              </a:gs>
              <a:gs pos="100000">
                <a:srgbClr val="00B0F0"/>
              </a:gs>
            </a:gsLst>
            <a:lin ang="5400000" scaled="0"/>
          </a:gradFill>
          <a:ln w="9525">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pPr fontAlgn="auto">
              <a:spcBef>
                <a:spcPts val="0"/>
              </a:spcBef>
              <a:spcAft>
                <a:spcPts val="0"/>
              </a:spcAft>
              <a:defRPr/>
            </a:pPr>
            <a:endParaRPr lang="en-US" kern="0">
              <a:solidFill>
                <a:sysClr val="windowText" lastClr="000000"/>
              </a:solidFill>
              <a:latin typeface="Calibri" panose="020F0502020204030204"/>
            </a:endParaRPr>
          </a:p>
        </p:txBody>
      </p:sp>
      <p:sp>
        <p:nvSpPr>
          <p:cNvPr id="8" name="Freeform 9"/>
          <p:cNvSpPr/>
          <p:nvPr/>
        </p:nvSpPr>
        <p:spPr bwMode="auto">
          <a:xfrm>
            <a:off x="7063524" y="4452825"/>
            <a:ext cx="1687359" cy="1741300"/>
          </a:xfrm>
          <a:custGeom>
            <a:avLst/>
            <a:gdLst/>
            <a:ahLst/>
            <a:cxnLst>
              <a:cxn ang="0">
                <a:pos x="542" y="0"/>
              </a:cxn>
              <a:cxn ang="0">
                <a:pos x="83" y="481"/>
              </a:cxn>
              <a:cxn ang="0">
                <a:pos x="20" y="353"/>
              </a:cxn>
              <a:cxn ang="0">
                <a:pos x="0" y="785"/>
              </a:cxn>
              <a:cxn ang="0">
                <a:pos x="355" y="1033"/>
              </a:cxn>
              <a:cxn ang="0">
                <a:pos x="291" y="903"/>
              </a:cxn>
              <a:cxn ang="0">
                <a:pos x="999" y="122"/>
              </a:cxn>
              <a:cxn ang="0">
                <a:pos x="761" y="192"/>
              </a:cxn>
              <a:cxn ang="0">
                <a:pos x="542" y="0"/>
              </a:cxn>
            </a:cxnLst>
            <a:rect l="0" t="0" r="r" b="b"/>
            <a:pathLst>
              <a:path w="999" h="1033">
                <a:moveTo>
                  <a:pt x="542" y="0"/>
                </a:moveTo>
                <a:cubicBezTo>
                  <a:pt x="454" y="211"/>
                  <a:pt x="289" y="383"/>
                  <a:pt x="83" y="481"/>
                </a:cubicBezTo>
                <a:cubicBezTo>
                  <a:pt x="20" y="353"/>
                  <a:pt x="20" y="353"/>
                  <a:pt x="20" y="353"/>
                </a:cubicBezTo>
                <a:cubicBezTo>
                  <a:pt x="0" y="785"/>
                  <a:pt x="0" y="785"/>
                  <a:pt x="0" y="785"/>
                </a:cubicBezTo>
                <a:cubicBezTo>
                  <a:pt x="355" y="1033"/>
                  <a:pt x="355" y="1033"/>
                  <a:pt x="355" y="1033"/>
                </a:cubicBezTo>
                <a:cubicBezTo>
                  <a:pt x="291" y="903"/>
                  <a:pt x="291" y="903"/>
                  <a:pt x="291" y="903"/>
                </a:cubicBezTo>
                <a:cubicBezTo>
                  <a:pt x="617" y="745"/>
                  <a:pt x="873" y="465"/>
                  <a:pt x="999" y="122"/>
                </a:cubicBezTo>
                <a:cubicBezTo>
                  <a:pt x="761" y="192"/>
                  <a:pt x="761" y="192"/>
                  <a:pt x="761" y="192"/>
                </a:cubicBezTo>
                <a:cubicBezTo>
                  <a:pt x="542" y="0"/>
                  <a:pt x="542" y="0"/>
                  <a:pt x="542" y="0"/>
                </a:cubicBezTo>
              </a:path>
            </a:pathLst>
          </a:custGeom>
          <a:gradFill>
            <a:gsLst>
              <a:gs pos="0">
                <a:srgbClr val="0070C0"/>
              </a:gs>
              <a:gs pos="100000">
                <a:srgbClr val="00B0F0"/>
              </a:gs>
            </a:gsLst>
            <a:lin ang="5400000" scaled="0"/>
          </a:gradFill>
          <a:ln w="9525">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pPr fontAlgn="auto">
              <a:spcBef>
                <a:spcPts val="0"/>
              </a:spcBef>
              <a:spcAft>
                <a:spcPts val="0"/>
              </a:spcAft>
              <a:defRPr/>
            </a:pPr>
            <a:endParaRPr lang="en-US" kern="0">
              <a:solidFill>
                <a:sysClr val="windowText" lastClr="000000"/>
              </a:solidFill>
              <a:latin typeface="Calibri" panose="020F0502020204030204"/>
            </a:endParaRPr>
          </a:p>
        </p:txBody>
      </p:sp>
      <p:sp>
        <p:nvSpPr>
          <p:cNvPr id="9" name="Freeform 10"/>
          <p:cNvSpPr/>
          <p:nvPr/>
        </p:nvSpPr>
        <p:spPr bwMode="auto">
          <a:xfrm>
            <a:off x="5345824" y="5046182"/>
            <a:ext cx="1920825" cy="1163114"/>
          </a:xfrm>
          <a:custGeom>
            <a:avLst/>
            <a:gdLst/>
            <a:ahLst/>
            <a:cxnLst>
              <a:cxn ang="0">
                <a:pos x="353" y="0"/>
              </a:cxn>
              <a:cxn ang="0">
                <a:pos x="0" y="250"/>
              </a:cxn>
              <a:cxn ang="0">
                <a:pos x="24" y="683"/>
              </a:cxn>
              <a:cxn ang="0">
                <a:pos x="87" y="551"/>
              </a:cxn>
              <a:cxn ang="0">
                <a:pos x="697" y="690"/>
              </a:cxn>
              <a:cxn ang="0">
                <a:pos x="1137" y="620"/>
              </a:cxn>
              <a:cxn ang="0">
                <a:pos x="933" y="477"/>
              </a:cxn>
              <a:cxn ang="0">
                <a:pos x="947" y="185"/>
              </a:cxn>
              <a:cxn ang="0">
                <a:pos x="701" y="218"/>
              </a:cxn>
              <a:cxn ang="0">
                <a:pos x="293" y="124"/>
              </a:cxn>
              <a:cxn ang="0">
                <a:pos x="353" y="0"/>
              </a:cxn>
            </a:cxnLst>
            <a:rect l="0" t="0" r="r" b="b"/>
            <a:pathLst>
              <a:path w="1137" h="690">
                <a:moveTo>
                  <a:pt x="353" y="0"/>
                </a:moveTo>
                <a:cubicBezTo>
                  <a:pt x="0" y="250"/>
                  <a:pt x="0" y="250"/>
                  <a:pt x="0" y="250"/>
                </a:cubicBezTo>
                <a:cubicBezTo>
                  <a:pt x="24" y="683"/>
                  <a:pt x="24" y="683"/>
                  <a:pt x="24" y="683"/>
                </a:cubicBezTo>
                <a:cubicBezTo>
                  <a:pt x="87" y="551"/>
                  <a:pt x="87" y="551"/>
                  <a:pt x="87" y="551"/>
                </a:cubicBezTo>
                <a:cubicBezTo>
                  <a:pt x="272" y="640"/>
                  <a:pt x="478" y="690"/>
                  <a:pt x="697" y="690"/>
                </a:cubicBezTo>
                <a:cubicBezTo>
                  <a:pt x="851" y="690"/>
                  <a:pt x="999" y="665"/>
                  <a:pt x="1137" y="620"/>
                </a:cubicBezTo>
                <a:cubicBezTo>
                  <a:pt x="933" y="477"/>
                  <a:pt x="933" y="477"/>
                  <a:pt x="933" y="477"/>
                </a:cubicBezTo>
                <a:cubicBezTo>
                  <a:pt x="947" y="185"/>
                  <a:pt x="947" y="185"/>
                  <a:pt x="947" y="185"/>
                </a:cubicBezTo>
                <a:cubicBezTo>
                  <a:pt x="869" y="207"/>
                  <a:pt x="786" y="218"/>
                  <a:pt x="701" y="218"/>
                </a:cubicBezTo>
                <a:cubicBezTo>
                  <a:pt x="555" y="218"/>
                  <a:pt x="416" y="184"/>
                  <a:pt x="293" y="124"/>
                </a:cubicBezTo>
                <a:cubicBezTo>
                  <a:pt x="353" y="0"/>
                  <a:pt x="353" y="0"/>
                  <a:pt x="353" y="0"/>
                </a:cubicBezTo>
              </a:path>
            </a:pathLst>
          </a:custGeom>
          <a:gradFill>
            <a:gsLst>
              <a:gs pos="0">
                <a:srgbClr val="0070C0"/>
              </a:gs>
              <a:gs pos="100000">
                <a:srgbClr val="00B0F0"/>
              </a:gs>
            </a:gsLst>
            <a:lin ang="5400000" scaled="0"/>
          </a:gradFill>
          <a:ln w="9525">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pPr fontAlgn="auto">
              <a:spcBef>
                <a:spcPts val="0"/>
              </a:spcBef>
              <a:spcAft>
                <a:spcPts val="0"/>
              </a:spcAft>
              <a:defRPr/>
            </a:pPr>
            <a:endParaRPr lang="en-US" kern="0">
              <a:solidFill>
                <a:sysClr val="windowText" lastClr="000000"/>
              </a:solidFill>
              <a:latin typeface="Calibri" panose="020F0502020204030204"/>
            </a:endParaRPr>
          </a:p>
        </p:txBody>
      </p:sp>
      <p:sp>
        <p:nvSpPr>
          <p:cNvPr id="10" name="Freeform 11"/>
          <p:cNvSpPr/>
          <p:nvPr/>
        </p:nvSpPr>
        <p:spPr bwMode="auto">
          <a:xfrm>
            <a:off x="3972843" y="3938695"/>
            <a:ext cx="1638474" cy="1889639"/>
          </a:xfrm>
          <a:custGeom>
            <a:avLst/>
            <a:gdLst/>
            <a:ahLst/>
            <a:cxnLst>
              <a:cxn ang="0">
                <a:pos x="325" y="0"/>
              </a:cxn>
              <a:cxn ang="0">
                <a:pos x="0" y="286"/>
              </a:cxn>
              <a:cxn ang="0">
                <a:pos x="144" y="254"/>
              </a:cxn>
              <a:cxn ang="0">
                <a:pos x="746" y="1121"/>
              </a:cxn>
              <a:cxn ang="0">
                <a:pos x="733" y="865"/>
              </a:cxn>
              <a:cxn ang="0">
                <a:pos x="970" y="699"/>
              </a:cxn>
              <a:cxn ang="0">
                <a:pos x="610" y="150"/>
              </a:cxn>
              <a:cxn ang="0">
                <a:pos x="740" y="121"/>
              </a:cxn>
              <a:cxn ang="0">
                <a:pos x="325" y="0"/>
              </a:cxn>
            </a:cxnLst>
            <a:rect l="0" t="0" r="r" b="b"/>
            <a:pathLst>
              <a:path w="970" h="1121">
                <a:moveTo>
                  <a:pt x="325" y="0"/>
                </a:moveTo>
                <a:cubicBezTo>
                  <a:pt x="0" y="286"/>
                  <a:pt x="0" y="286"/>
                  <a:pt x="0" y="286"/>
                </a:cubicBezTo>
                <a:cubicBezTo>
                  <a:pt x="144" y="254"/>
                  <a:pt x="144" y="254"/>
                  <a:pt x="144" y="254"/>
                </a:cubicBezTo>
                <a:cubicBezTo>
                  <a:pt x="225" y="616"/>
                  <a:pt x="445" y="924"/>
                  <a:pt x="746" y="1121"/>
                </a:cubicBezTo>
                <a:cubicBezTo>
                  <a:pt x="733" y="865"/>
                  <a:pt x="733" y="865"/>
                  <a:pt x="733" y="865"/>
                </a:cubicBezTo>
                <a:cubicBezTo>
                  <a:pt x="970" y="699"/>
                  <a:pt x="970" y="699"/>
                  <a:pt x="970" y="699"/>
                </a:cubicBezTo>
                <a:cubicBezTo>
                  <a:pt x="791" y="568"/>
                  <a:pt x="660" y="375"/>
                  <a:pt x="610" y="150"/>
                </a:cubicBezTo>
                <a:cubicBezTo>
                  <a:pt x="740" y="121"/>
                  <a:pt x="740" y="121"/>
                  <a:pt x="740" y="121"/>
                </a:cubicBezTo>
                <a:cubicBezTo>
                  <a:pt x="325" y="0"/>
                  <a:pt x="325" y="0"/>
                  <a:pt x="325" y="0"/>
                </a:cubicBezTo>
              </a:path>
            </a:pathLst>
          </a:custGeom>
          <a:gradFill>
            <a:gsLst>
              <a:gs pos="0">
                <a:srgbClr val="0070C0"/>
              </a:gs>
              <a:gs pos="100000">
                <a:srgbClr val="00B0F0"/>
              </a:gs>
            </a:gsLst>
            <a:lin ang="5400000" scaled="0"/>
          </a:gradFill>
          <a:ln w="9525">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pPr fontAlgn="auto">
              <a:spcBef>
                <a:spcPts val="0"/>
              </a:spcBef>
              <a:spcAft>
                <a:spcPts val="0"/>
              </a:spcAft>
              <a:defRPr/>
            </a:pPr>
            <a:endParaRPr lang="en-US" kern="0">
              <a:solidFill>
                <a:sysClr val="windowText" lastClr="000000"/>
              </a:solidFill>
              <a:latin typeface="Calibri" panose="020F0502020204030204"/>
            </a:endParaRPr>
          </a:p>
        </p:txBody>
      </p:sp>
      <p:sp>
        <p:nvSpPr>
          <p:cNvPr id="11" name="Freeform 12"/>
          <p:cNvSpPr/>
          <p:nvPr/>
        </p:nvSpPr>
        <p:spPr bwMode="auto">
          <a:xfrm>
            <a:off x="4160796" y="2224366"/>
            <a:ext cx="1327468" cy="1840755"/>
          </a:xfrm>
          <a:custGeom>
            <a:avLst/>
            <a:gdLst/>
            <a:ahLst/>
            <a:cxnLst>
              <a:cxn ang="0">
                <a:pos x="191" y="0"/>
              </a:cxn>
              <a:cxn ang="0">
                <a:pos x="304" y="89"/>
              </a:cxn>
              <a:cxn ang="0">
                <a:pos x="0" y="961"/>
              </a:cxn>
              <a:cxn ang="0">
                <a:pos x="6" y="1092"/>
              </a:cxn>
              <a:cxn ang="0">
                <a:pos x="195" y="924"/>
              </a:cxn>
              <a:cxn ang="0">
                <a:pos x="479" y="1006"/>
              </a:cxn>
              <a:cxn ang="0">
                <a:pos x="478" y="963"/>
              </a:cxn>
              <a:cxn ang="0">
                <a:pos x="680" y="386"/>
              </a:cxn>
              <a:cxn ang="0">
                <a:pos x="786" y="470"/>
              </a:cxn>
              <a:cxn ang="0">
                <a:pos x="618" y="71"/>
              </a:cxn>
              <a:cxn ang="0">
                <a:pos x="191" y="0"/>
              </a:cxn>
            </a:cxnLst>
            <a:rect l="0" t="0" r="r" b="b"/>
            <a:pathLst>
              <a:path w="786" h="1092">
                <a:moveTo>
                  <a:pt x="191" y="0"/>
                </a:moveTo>
                <a:cubicBezTo>
                  <a:pt x="304" y="89"/>
                  <a:pt x="304" y="89"/>
                  <a:pt x="304" y="89"/>
                </a:cubicBezTo>
                <a:cubicBezTo>
                  <a:pt x="114" y="328"/>
                  <a:pt x="0" y="631"/>
                  <a:pt x="0" y="961"/>
                </a:cubicBezTo>
                <a:cubicBezTo>
                  <a:pt x="0" y="1005"/>
                  <a:pt x="2" y="1049"/>
                  <a:pt x="6" y="1092"/>
                </a:cubicBezTo>
                <a:cubicBezTo>
                  <a:pt x="195" y="924"/>
                  <a:pt x="195" y="924"/>
                  <a:pt x="195" y="924"/>
                </a:cubicBezTo>
                <a:cubicBezTo>
                  <a:pt x="479" y="1006"/>
                  <a:pt x="479" y="1006"/>
                  <a:pt x="479" y="1006"/>
                </a:cubicBezTo>
                <a:cubicBezTo>
                  <a:pt x="478" y="992"/>
                  <a:pt x="478" y="977"/>
                  <a:pt x="478" y="963"/>
                </a:cubicBezTo>
                <a:cubicBezTo>
                  <a:pt x="478" y="745"/>
                  <a:pt x="553" y="544"/>
                  <a:pt x="680" y="386"/>
                </a:cubicBezTo>
                <a:cubicBezTo>
                  <a:pt x="786" y="470"/>
                  <a:pt x="786" y="470"/>
                  <a:pt x="786" y="470"/>
                </a:cubicBezTo>
                <a:cubicBezTo>
                  <a:pt x="618" y="71"/>
                  <a:pt x="618" y="71"/>
                  <a:pt x="618" y="71"/>
                </a:cubicBezTo>
                <a:cubicBezTo>
                  <a:pt x="191" y="0"/>
                  <a:pt x="191" y="0"/>
                  <a:pt x="191" y="0"/>
                </a:cubicBezTo>
              </a:path>
            </a:pathLst>
          </a:custGeom>
          <a:gradFill>
            <a:gsLst>
              <a:gs pos="0">
                <a:srgbClr val="0070C0"/>
              </a:gs>
              <a:gs pos="100000">
                <a:srgbClr val="00B0F0"/>
              </a:gs>
            </a:gsLst>
            <a:lin ang="5400000" scaled="0"/>
          </a:gradFill>
          <a:ln w="9525">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pPr fontAlgn="auto">
              <a:spcBef>
                <a:spcPts val="0"/>
              </a:spcBef>
              <a:spcAft>
                <a:spcPts val="0"/>
              </a:spcAft>
              <a:defRPr/>
            </a:pPr>
            <a:endParaRPr lang="en-US" kern="0">
              <a:solidFill>
                <a:sysClr val="windowText" lastClr="000000"/>
              </a:solidFill>
              <a:latin typeface="Calibri" panose="020F0502020204030204"/>
            </a:endParaRPr>
          </a:p>
        </p:txBody>
      </p:sp>
      <p:sp>
        <p:nvSpPr>
          <p:cNvPr id="12" name="Text Box 394"/>
          <p:cNvSpPr txBox="1">
            <a:spLocks noChangeArrowheads="1"/>
          </p:cNvSpPr>
          <p:nvPr/>
        </p:nvSpPr>
        <p:spPr bwMode="auto">
          <a:xfrm>
            <a:off x="4944489" y="3177229"/>
            <a:ext cx="3124201" cy="1323439"/>
          </a:xfrm>
          <a:prstGeom prst="rect">
            <a:avLst/>
          </a:prstGeom>
          <a:noFill/>
          <a:ln w="9525" algn="ctr">
            <a:noFill/>
            <a:miter lim="800000"/>
          </a:ln>
          <a:effectLst/>
        </p:spPr>
        <p:txBody>
          <a:bodyPr wrap="square">
            <a:spAutoFit/>
          </a:bodyPr>
          <a:lstStyle/>
          <a:p>
            <a:pPr algn="ctr">
              <a:defRPr/>
            </a:pPr>
            <a:r>
              <a:rPr lang="en-US" altLang="zh-CN" sz="2000" b="1" kern="0" dirty="0">
                <a:solidFill>
                  <a:srgbClr val="4180FF"/>
                </a:solidFill>
                <a:latin typeface="微软雅黑" panose="020B0503020204020204" charset="-122"/>
                <a:ea typeface="微软雅黑" panose="020B0503020204020204" charset="-122"/>
                <a:cs typeface="宋体" panose="02010600030101010101" pitchFamily="2" charset="-122"/>
              </a:rPr>
              <a:t>Enhancing research coordination and supporting gas advocacy</a:t>
            </a:r>
            <a:endParaRPr lang="en-US" altLang="ko-KR" sz="2000" b="1" kern="0" dirty="0">
              <a:solidFill>
                <a:srgbClr val="4180FF"/>
              </a:solidFill>
              <a:latin typeface="微软雅黑" panose="020B0503020204020204" charset="-122"/>
              <a:ea typeface="微软雅黑" panose="020B0503020204020204" charset="-122"/>
              <a:cs typeface="宋体" panose="02010600030101010101" pitchFamily="2" charset="-122"/>
            </a:endParaRPr>
          </a:p>
        </p:txBody>
      </p:sp>
      <p:sp>
        <p:nvSpPr>
          <p:cNvPr id="13" name="Text Box 394"/>
          <p:cNvSpPr txBox="1">
            <a:spLocks noChangeArrowheads="1"/>
          </p:cNvSpPr>
          <p:nvPr/>
        </p:nvSpPr>
        <p:spPr bwMode="auto">
          <a:xfrm>
            <a:off x="5640578" y="1768287"/>
            <a:ext cx="787718" cy="353943"/>
          </a:xfrm>
          <a:prstGeom prst="rect">
            <a:avLst/>
          </a:prstGeom>
          <a:noFill/>
          <a:ln w="9525" algn="ctr">
            <a:noFill/>
            <a:miter lim="800000"/>
          </a:ln>
          <a:effectLst/>
        </p:spPr>
        <p:txBody>
          <a:bodyPr wrap="square">
            <a:spAutoFit/>
          </a:bodyPr>
          <a:lstStyle/>
          <a:p>
            <a:pPr algn="ctr" fontAlgn="auto">
              <a:spcBef>
                <a:spcPts val="0"/>
              </a:spcBef>
              <a:spcAft>
                <a:spcPts val="0"/>
              </a:spcAft>
              <a:defRPr/>
            </a:pPr>
            <a:r>
              <a:rPr lang="en-US" altLang="ko-KR" sz="1700" b="1" kern="0" dirty="0">
                <a:solidFill>
                  <a:sysClr val="window" lastClr="FFFFFF"/>
                </a:solidFill>
                <a:latin typeface="Calibri" panose="020F0502020204030204"/>
                <a:ea typeface="굴림" charset="-127"/>
                <a:cs typeface="Arial" panose="020B0604020202020204" pitchFamily="34" charset="0"/>
              </a:rPr>
              <a:t>7</a:t>
            </a:r>
          </a:p>
        </p:txBody>
      </p:sp>
      <p:sp>
        <p:nvSpPr>
          <p:cNvPr id="14" name="Text Box 394"/>
          <p:cNvSpPr txBox="1">
            <a:spLocks noChangeArrowheads="1"/>
          </p:cNvSpPr>
          <p:nvPr/>
        </p:nvSpPr>
        <p:spPr bwMode="auto">
          <a:xfrm>
            <a:off x="7251111" y="2036924"/>
            <a:ext cx="787718" cy="353943"/>
          </a:xfrm>
          <a:prstGeom prst="rect">
            <a:avLst/>
          </a:prstGeom>
          <a:noFill/>
          <a:ln w="9525" algn="ctr">
            <a:noFill/>
            <a:miter lim="800000"/>
          </a:ln>
          <a:effectLst/>
        </p:spPr>
        <p:txBody>
          <a:bodyPr wrap="square">
            <a:spAutoFit/>
          </a:bodyPr>
          <a:lstStyle/>
          <a:p>
            <a:pPr algn="ctr" fontAlgn="auto">
              <a:spcBef>
                <a:spcPts val="0"/>
              </a:spcBef>
              <a:spcAft>
                <a:spcPts val="0"/>
              </a:spcAft>
              <a:defRPr/>
            </a:pPr>
            <a:r>
              <a:rPr lang="en-US" altLang="ko-KR" sz="1700" b="1" kern="0" dirty="0">
                <a:solidFill>
                  <a:sysClr val="window" lastClr="FFFFFF"/>
                </a:solidFill>
                <a:latin typeface="Calibri" panose="020F0502020204030204"/>
                <a:ea typeface="굴림" charset="-127"/>
                <a:cs typeface="Arial" panose="020B0604020202020204" pitchFamily="34" charset="0"/>
              </a:rPr>
              <a:t>1</a:t>
            </a:r>
          </a:p>
        </p:txBody>
      </p:sp>
      <p:sp>
        <p:nvSpPr>
          <p:cNvPr id="15" name="Text Box 394"/>
          <p:cNvSpPr txBox="1">
            <a:spLocks noChangeArrowheads="1"/>
          </p:cNvSpPr>
          <p:nvPr/>
        </p:nvSpPr>
        <p:spPr bwMode="auto">
          <a:xfrm>
            <a:off x="8095769" y="3533802"/>
            <a:ext cx="787718" cy="353943"/>
          </a:xfrm>
          <a:prstGeom prst="rect">
            <a:avLst/>
          </a:prstGeom>
          <a:noFill/>
          <a:ln w="9525" algn="ctr">
            <a:noFill/>
            <a:miter lim="800000"/>
          </a:ln>
          <a:effectLst/>
        </p:spPr>
        <p:txBody>
          <a:bodyPr wrap="square">
            <a:spAutoFit/>
          </a:bodyPr>
          <a:lstStyle/>
          <a:p>
            <a:pPr algn="ctr" fontAlgn="auto">
              <a:spcBef>
                <a:spcPts val="0"/>
              </a:spcBef>
              <a:spcAft>
                <a:spcPts val="0"/>
              </a:spcAft>
              <a:defRPr/>
            </a:pPr>
            <a:r>
              <a:rPr lang="en-US" altLang="ko-KR" sz="1700" b="1" kern="0" dirty="0">
                <a:solidFill>
                  <a:sysClr val="window" lastClr="FFFFFF"/>
                </a:solidFill>
                <a:latin typeface="Calibri" panose="020F0502020204030204"/>
                <a:ea typeface="굴림" charset="-127"/>
                <a:cs typeface="Arial" panose="020B0604020202020204" pitchFamily="34" charset="0"/>
              </a:rPr>
              <a:t>2</a:t>
            </a:r>
          </a:p>
        </p:txBody>
      </p:sp>
      <p:sp>
        <p:nvSpPr>
          <p:cNvPr id="16" name="Text Box 394"/>
          <p:cNvSpPr txBox="1">
            <a:spLocks noChangeArrowheads="1"/>
          </p:cNvSpPr>
          <p:nvPr/>
        </p:nvSpPr>
        <p:spPr bwMode="auto">
          <a:xfrm>
            <a:off x="7479711" y="5096547"/>
            <a:ext cx="787718" cy="353943"/>
          </a:xfrm>
          <a:prstGeom prst="rect">
            <a:avLst/>
          </a:prstGeom>
          <a:noFill/>
          <a:ln w="9525" algn="ctr">
            <a:noFill/>
            <a:miter lim="800000"/>
          </a:ln>
          <a:effectLst/>
        </p:spPr>
        <p:txBody>
          <a:bodyPr wrap="square">
            <a:spAutoFit/>
          </a:bodyPr>
          <a:lstStyle/>
          <a:p>
            <a:pPr algn="ctr" fontAlgn="auto">
              <a:spcBef>
                <a:spcPts val="0"/>
              </a:spcBef>
              <a:spcAft>
                <a:spcPts val="0"/>
              </a:spcAft>
              <a:defRPr/>
            </a:pPr>
            <a:r>
              <a:rPr lang="en-US" altLang="ko-KR" sz="1700" b="1" kern="0" dirty="0">
                <a:solidFill>
                  <a:sysClr val="window" lastClr="FFFFFF"/>
                </a:solidFill>
                <a:latin typeface="Calibri" panose="020F0502020204030204"/>
                <a:ea typeface="굴림" charset="-127"/>
                <a:cs typeface="Arial" panose="020B0604020202020204" pitchFamily="34" charset="0"/>
              </a:rPr>
              <a:t>3</a:t>
            </a:r>
          </a:p>
        </p:txBody>
      </p:sp>
      <p:sp>
        <p:nvSpPr>
          <p:cNvPr id="17" name="Text Box 394"/>
          <p:cNvSpPr txBox="1">
            <a:spLocks noChangeArrowheads="1"/>
          </p:cNvSpPr>
          <p:nvPr/>
        </p:nvSpPr>
        <p:spPr bwMode="auto">
          <a:xfrm>
            <a:off x="5758108" y="5573121"/>
            <a:ext cx="787718" cy="353943"/>
          </a:xfrm>
          <a:prstGeom prst="rect">
            <a:avLst/>
          </a:prstGeom>
          <a:noFill/>
          <a:ln w="9525" algn="ctr">
            <a:noFill/>
            <a:miter lim="800000"/>
          </a:ln>
          <a:effectLst/>
        </p:spPr>
        <p:txBody>
          <a:bodyPr wrap="square">
            <a:spAutoFit/>
          </a:bodyPr>
          <a:lstStyle/>
          <a:p>
            <a:pPr algn="ctr" fontAlgn="auto">
              <a:spcBef>
                <a:spcPts val="0"/>
              </a:spcBef>
              <a:spcAft>
                <a:spcPts val="0"/>
              </a:spcAft>
              <a:defRPr/>
            </a:pPr>
            <a:r>
              <a:rPr lang="en-US" altLang="ko-KR" sz="1700" b="1" kern="0" dirty="0">
                <a:solidFill>
                  <a:sysClr val="window" lastClr="FFFFFF"/>
                </a:solidFill>
                <a:latin typeface="Calibri" panose="020F0502020204030204"/>
                <a:ea typeface="굴림" charset="-127"/>
                <a:cs typeface="Arial" panose="020B0604020202020204" pitchFamily="34" charset="0"/>
              </a:rPr>
              <a:t>4</a:t>
            </a:r>
          </a:p>
        </p:txBody>
      </p:sp>
      <p:sp>
        <p:nvSpPr>
          <p:cNvPr id="18" name="Text Box 394"/>
          <p:cNvSpPr txBox="1">
            <a:spLocks noChangeArrowheads="1"/>
          </p:cNvSpPr>
          <p:nvPr/>
        </p:nvSpPr>
        <p:spPr bwMode="auto">
          <a:xfrm>
            <a:off x="4330972" y="3007049"/>
            <a:ext cx="787718" cy="353943"/>
          </a:xfrm>
          <a:prstGeom prst="rect">
            <a:avLst/>
          </a:prstGeom>
          <a:noFill/>
          <a:ln w="9525" algn="ctr">
            <a:noFill/>
            <a:miter lim="800000"/>
          </a:ln>
          <a:effectLst/>
        </p:spPr>
        <p:txBody>
          <a:bodyPr wrap="square">
            <a:spAutoFit/>
          </a:bodyPr>
          <a:lstStyle/>
          <a:p>
            <a:pPr algn="ctr" fontAlgn="auto">
              <a:spcBef>
                <a:spcPts val="0"/>
              </a:spcBef>
              <a:spcAft>
                <a:spcPts val="0"/>
              </a:spcAft>
              <a:defRPr/>
            </a:pPr>
            <a:r>
              <a:rPr lang="en-US" altLang="ko-KR" sz="1700" b="1" kern="0" dirty="0">
                <a:solidFill>
                  <a:sysClr val="window" lastClr="FFFFFF"/>
                </a:solidFill>
                <a:latin typeface="Calibri" panose="020F0502020204030204"/>
                <a:ea typeface="굴림" charset="-127"/>
                <a:cs typeface="Arial" panose="020B0604020202020204" pitchFamily="34" charset="0"/>
              </a:rPr>
              <a:t>6</a:t>
            </a:r>
          </a:p>
        </p:txBody>
      </p:sp>
      <p:sp>
        <p:nvSpPr>
          <p:cNvPr id="19" name="Text Box 394"/>
          <p:cNvSpPr txBox="1">
            <a:spLocks noChangeArrowheads="1"/>
          </p:cNvSpPr>
          <p:nvPr/>
        </p:nvSpPr>
        <p:spPr bwMode="auto">
          <a:xfrm>
            <a:off x="4458833" y="4678094"/>
            <a:ext cx="787718" cy="353943"/>
          </a:xfrm>
          <a:prstGeom prst="rect">
            <a:avLst/>
          </a:prstGeom>
          <a:noFill/>
          <a:ln w="9525" algn="ctr">
            <a:noFill/>
            <a:miter lim="800000"/>
          </a:ln>
          <a:effectLst/>
        </p:spPr>
        <p:txBody>
          <a:bodyPr wrap="square">
            <a:spAutoFit/>
          </a:bodyPr>
          <a:lstStyle/>
          <a:p>
            <a:pPr algn="ctr" fontAlgn="auto">
              <a:spcBef>
                <a:spcPts val="0"/>
              </a:spcBef>
              <a:spcAft>
                <a:spcPts val="0"/>
              </a:spcAft>
              <a:defRPr/>
            </a:pPr>
            <a:r>
              <a:rPr lang="en-US" altLang="ko-KR" sz="1700" b="1" kern="0" dirty="0">
                <a:solidFill>
                  <a:sysClr val="window" lastClr="FFFFFF"/>
                </a:solidFill>
                <a:latin typeface="Calibri" panose="020F0502020204030204"/>
                <a:ea typeface="굴림" charset="-127"/>
                <a:cs typeface="Arial" panose="020B0604020202020204" pitchFamily="34" charset="0"/>
              </a:rPr>
              <a:t>5</a:t>
            </a:r>
          </a:p>
        </p:txBody>
      </p:sp>
      <p:cxnSp>
        <p:nvCxnSpPr>
          <p:cNvPr id="20" name="直接连接符 19"/>
          <p:cNvCxnSpPr/>
          <p:nvPr/>
        </p:nvCxnSpPr>
        <p:spPr>
          <a:xfrm flipH="1">
            <a:off x="760021" y="3455990"/>
            <a:ext cx="3643848" cy="11877"/>
          </a:xfrm>
          <a:prstGeom prst="line">
            <a:avLst/>
          </a:prstGeom>
          <a:ln>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21" name="直接连接符 20"/>
          <p:cNvCxnSpPr/>
          <p:nvPr/>
        </p:nvCxnSpPr>
        <p:spPr>
          <a:xfrm flipH="1" flipV="1">
            <a:off x="760021" y="4876254"/>
            <a:ext cx="3839946" cy="7260"/>
          </a:xfrm>
          <a:prstGeom prst="line">
            <a:avLst/>
          </a:prstGeom>
          <a:ln>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22" name="直接连接符 21"/>
          <p:cNvCxnSpPr/>
          <p:nvPr/>
        </p:nvCxnSpPr>
        <p:spPr>
          <a:xfrm flipH="1">
            <a:off x="8644130" y="4153194"/>
            <a:ext cx="2652404" cy="0"/>
          </a:xfrm>
          <a:prstGeom prst="line">
            <a:avLst/>
          </a:prstGeom>
          <a:ln>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23" name="直接连接符 22"/>
          <p:cNvCxnSpPr/>
          <p:nvPr/>
        </p:nvCxnSpPr>
        <p:spPr>
          <a:xfrm flipH="1" flipV="1">
            <a:off x="8103426" y="2439533"/>
            <a:ext cx="3193108" cy="5655"/>
          </a:xfrm>
          <a:prstGeom prst="line">
            <a:avLst/>
          </a:prstGeom>
          <a:ln>
            <a:headEnd type="oval" w="med" len="med"/>
            <a:tailEnd type="oval" w="med" len="med"/>
          </a:ln>
        </p:spPr>
        <p:style>
          <a:lnRef idx="1">
            <a:schemeClr val="accent2"/>
          </a:lnRef>
          <a:fillRef idx="0">
            <a:schemeClr val="accent2"/>
          </a:fillRef>
          <a:effectRef idx="0">
            <a:schemeClr val="accent2"/>
          </a:effectRef>
          <a:fontRef idx="minor">
            <a:schemeClr val="tx1"/>
          </a:fontRef>
        </p:style>
      </p:cxnSp>
      <p:sp>
        <p:nvSpPr>
          <p:cNvPr id="24" name="文本框 28"/>
          <p:cNvSpPr txBox="1"/>
          <p:nvPr/>
        </p:nvSpPr>
        <p:spPr>
          <a:xfrm>
            <a:off x="621413" y="2672000"/>
            <a:ext cx="2857190" cy="646331"/>
          </a:xfrm>
          <a:prstGeom prst="rect">
            <a:avLst/>
          </a:prstGeom>
          <a:noFill/>
        </p:spPr>
        <p:txBody>
          <a:bodyPr wrap="square" rtlCol="0">
            <a:spAutoFit/>
          </a:bodyPr>
          <a:lstStyle/>
          <a:p>
            <a:pPr algn="just"/>
            <a:r>
              <a:rPr lang="en-US" altLang="zh-CN" sz="1200" dirty="0">
                <a:latin typeface="微软雅黑" panose="020B0503020204020204" charset="-122"/>
                <a:ea typeface="微软雅黑" panose="020B0503020204020204" charset="-122"/>
              </a:rPr>
              <a:t>Hosting two CC meetings every year to assess the work of committees and Task Forces</a:t>
            </a:r>
            <a:endParaRPr lang="zh-CN" altLang="en-US" sz="1200" dirty="0">
              <a:latin typeface="微软雅黑" panose="020B0503020204020204" charset="-122"/>
              <a:ea typeface="微软雅黑" panose="020B0503020204020204" charset="-122"/>
            </a:endParaRPr>
          </a:p>
        </p:txBody>
      </p:sp>
      <p:sp>
        <p:nvSpPr>
          <p:cNvPr id="25" name="文本框 31"/>
          <p:cNvSpPr txBox="1"/>
          <p:nvPr/>
        </p:nvSpPr>
        <p:spPr>
          <a:xfrm>
            <a:off x="586325" y="3903995"/>
            <a:ext cx="3067579" cy="830997"/>
          </a:xfrm>
          <a:prstGeom prst="rect">
            <a:avLst/>
          </a:prstGeom>
          <a:noFill/>
        </p:spPr>
        <p:txBody>
          <a:bodyPr wrap="square" rtlCol="0">
            <a:spAutoFit/>
          </a:bodyPr>
          <a:lstStyle/>
          <a:p>
            <a:pPr algn="just"/>
            <a:r>
              <a:rPr lang="en-US" altLang="zh-CN" sz="1200" dirty="0">
                <a:latin typeface="微软雅黑" panose="020B0503020204020204" charset="-122"/>
                <a:ea typeface="微软雅黑" panose="020B0503020204020204" charset="-122"/>
              </a:rPr>
              <a:t>Urging Committees and Task Forces to deliver research results, quickly share them within the IGU and release them through gas advocacy activities</a:t>
            </a:r>
            <a:endParaRPr lang="zh-CN" altLang="en-US" sz="1200" dirty="0">
              <a:latin typeface="微软雅黑" panose="020B0503020204020204" charset="-122"/>
              <a:ea typeface="微软雅黑" panose="020B0503020204020204" charset="-122"/>
            </a:endParaRPr>
          </a:p>
        </p:txBody>
      </p:sp>
      <p:sp>
        <p:nvSpPr>
          <p:cNvPr id="26" name="文本框 34"/>
          <p:cNvSpPr txBox="1"/>
          <p:nvPr/>
        </p:nvSpPr>
        <p:spPr>
          <a:xfrm>
            <a:off x="9082118" y="1704737"/>
            <a:ext cx="2418642" cy="646331"/>
          </a:xfrm>
          <a:prstGeom prst="rect">
            <a:avLst/>
          </a:prstGeom>
          <a:noFill/>
        </p:spPr>
        <p:txBody>
          <a:bodyPr wrap="square" rtlCol="0">
            <a:spAutoFit/>
          </a:bodyPr>
          <a:lstStyle/>
          <a:p>
            <a:pPr algn="just" fontAlgn="auto">
              <a:spcBef>
                <a:spcPts val="0"/>
              </a:spcBef>
              <a:spcAft>
                <a:spcPts val="0"/>
              </a:spcAft>
            </a:pPr>
            <a:r>
              <a:rPr lang="en-US" altLang="zh-CN" sz="1200" dirty="0">
                <a:latin typeface="微软雅黑" panose="020B0503020204020204" charset="-122"/>
                <a:ea typeface="微软雅黑" panose="020B0503020204020204" charset="-122"/>
              </a:rPr>
              <a:t>Encouraging Committees and Task Forces to hold workshops and joint meetings</a:t>
            </a:r>
            <a:endParaRPr lang="zh-CN" altLang="en-US" sz="1200" dirty="0">
              <a:latin typeface="微软雅黑" panose="020B0503020204020204" charset="-122"/>
              <a:ea typeface="微软雅黑" panose="020B0503020204020204" charset="-122"/>
            </a:endParaRPr>
          </a:p>
        </p:txBody>
      </p:sp>
      <p:sp>
        <p:nvSpPr>
          <p:cNvPr id="27" name="文本框 36"/>
          <p:cNvSpPr txBox="1"/>
          <p:nvPr/>
        </p:nvSpPr>
        <p:spPr>
          <a:xfrm>
            <a:off x="9345879" y="3441798"/>
            <a:ext cx="2154881" cy="646331"/>
          </a:xfrm>
          <a:prstGeom prst="rect">
            <a:avLst/>
          </a:prstGeom>
          <a:noFill/>
        </p:spPr>
        <p:txBody>
          <a:bodyPr wrap="square" rtlCol="0">
            <a:spAutoFit/>
          </a:bodyPr>
          <a:lstStyle/>
          <a:p>
            <a:r>
              <a:rPr lang="en-US" altLang="zh-CN" sz="1200" dirty="0">
                <a:latin typeface="微软雅黑" panose="020B0503020204020204" charset="-122"/>
                <a:ea typeface="微软雅黑" panose="020B0503020204020204" charset="-122"/>
              </a:rPr>
              <a:t>Mobilising Committees and Task Forces to support Regional Coordinators</a:t>
            </a:r>
            <a:endParaRPr lang="zh-CN" altLang="en-US" sz="1200" dirty="0">
              <a:latin typeface="微软雅黑" panose="020B0503020204020204" charset="-122"/>
              <a:ea typeface="微软雅黑" panose="020B0503020204020204" charset="-122"/>
            </a:endParaRPr>
          </a:p>
        </p:txBody>
      </p:sp>
      <p:cxnSp>
        <p:nvCxnSpPr>
          <p:cNvPr id="28" name="直接连接符 27"/>
          <p:cNvCxnSpPr/>
          <p:nvPr/>
        </p:nvCxnSpPr>
        <p:spPr>
          <a:xfrm flipH="1" flipV="1">
            <a:off x="7433542" y="5646809"/>
            <a:ext cx="3862992" cy="36620"/>
          </a:xfrm>
          <a:prstGeom prst="line">
            <a:avLst/>
          </a:prstGeom>
          <a:ln>
            <a:headEnd type="oval" w="med" len="med"/>
            <a:tailEnd type="oval" w="med" len="med"/>
          </a:ln>
        </p:spPr>
        <p:style>
          <a:lnRef idx="1">
            <a:schemeClr val="accent2"/>
          </a:lnRef>
          <a:fillRef idx="0">
            <a:schemeClr val="accent2"/>
          </a:fillRef>
          <a:effectRef idx="0">
            <a:schemeClr val="accent2"/>
          </a:effectRef>
          <a:fontRef idx="minor">
            <a:schemeClr val="tx1"/>
          </a:fontRef>
        </p:style>
      </p:cxnSp>
      <p:sp>
        <p:nvSpPr>
          <p:cNvPr id="29" name="文本框 36"/>
          <p:cNvSpPr txBox="1"/>
          <p:nvPr/>
        </p:nvSpPr>
        <p:spPr>
          <a:xfrm>
            <a:off x="8630794" y="5113820"/>
            <a:ext cx="2869966" cy="477317"/>
          </a:xfrm>
          <a:prstGeom prst="rect">
            <a:avLst/>
          </a:prstGeom>
          <a:noFill/>
        </p:spPr>
        <p:txBody>
          <a:bodyPr wrap="square" rtlCol="0">
            <a:spAutoFit/>
          </a:bodyPr>
          <a:lstStyle/>
          <a:p>
            <a:pPr algn="just"/>
            <a:r>
              <a:rPr lang="en-US" altLang="zh-CN" sz="1200" dirty="0">
                <a:latin typeface="微软雅黑" panose="020B0503020204020204" charset="-122"/>
                <a:ea typeface="微软雅黑" panose="020B0503020204020204" charset="-122"/>
              </a:rPr>
              <a:t>Assisting Committees and Task Forces to cooperate with enterprises </a:t>
            </a:r>
            <a:endParaRPr lang="zh-CN" altLang="en-US" sz="1200" dirty="0">
              <a:latin typeface="微软雅黑" panose="020B0503020204020204" charset="-122"/>
              <a:ea typeface="微软雅黑" panose="020B0503020204020204" charset="-122"/>
            </a:endParaRPr>
          </a:p>
        </p:txBody>
      </p:sp>
      <p:cxnSp>
        <p:nvCxnSpPr>
          <p:cNvPr id="30" name="直接连接符 29"/>
          <p:cNvCxnSpPr/>
          <p:nvPr/>
        </p:nvCxnSpPr>
        <p:spPr>
          <a:xfrm flipH="1" flipV="1">
            <a:off x="760021" y="5742878"/>
            <a:ext cx="4851064" cy="7214"/>
          </a:xfrm>
          <a:prstGeom prst="line">
            <a:avLst/>
          </a:prstGeom>
          <a:ln>
            <a:headEnd type="oval" w="med" len="med"/>
            <a:tailEnd type="oval" w="med" len="med"/>
          </a:ln>
        </p:spPr>
        <p:style>
          <a:lnRef idx="1">
            <a:schemeClr val="accent2"/>
          </a:lnRef>
          <a:fillRef idx="0">
            <a:schemeClr val="accent2"/>
          </a:fillRef>
          <a:effectRef idx="0">
            <a:schemeClr val="accent2"/>
          </a:effectRef>
          <a:fontRef idx="minor">
            <a:schemeClr val="tx1"/>
          </a:fontRef>
        </p:style>
      </p:cxnSp>
      <p:sp>
        <p:nvSpPr>
          <p:cNvPr id="31" name="文本框 31"/>
          <p:cNvSpPr txBox="1"/>
          <p:nvPr/>
        </p:nvSpPr>
        <p:spPr>
          <a:xfrm>
            <a:off x="610649" y="5096547"/>
            <a:ext cx="3714057" cy="646331"/>
          </a:xfrm>
          <a:prstGeom prst="rect">
            <a:avLst/>
          </a:prstGeom>
          <a:noFill/>
        </p:spPr>
        <p:txBody>
          <a:bodyPr wrap="square" rtlCol="0">
            <a:spAutoFit/>
          </a:bodyPr>
          <a:lstStyle/>
          <a:p>
            <a:r>
              <a:rPr lang="en-US" altLang="zh-CN" sz="1200" dirty="0">
                <a:latin typeface="微软雅黑" panose="020B0503020204020204" charset="-122"/>
                <a:ea typeface="微软雅黑" panose="020B0503020204020204" charset="-122"/>
              </a:rPr>
              <a:t>Providing professional assistance to Secretariat and National Organising Committees to prepare topics and deliverables for WGC2025</a:t>
            </a:r>
            <a:endParaRPr lang="zh-CN" altLang="en-US" sz="1200" dirty="0">
              <a:latin typeface="微软雅黑" panose="020B0503020204020204" charset="-122"/>
              <a:ea typeface="微软雅黑" panose="020B0503020204020204" charset="-122"/>
            </a:endParaRPr>
          </a:p>
        </p:txBody>
      </p:sp>
      <p:cxnSp>
        <p:nvCxnSpPr>
          <p:cNvPr id="32" name="直接连接符 31"/>
          <p:cNvCxnSpPr/>
          <p:nvPr/>
        </p:nvCxnSpPr>
        <p:spPr>
          <a:xfrm flipV="1">
            <a:off x="760021" y="2117850"/>
            <a:ext cx="4698266" cy="4380"/>
          </a:xfrm>
          <a:prstGeom prst="line">
            <a:avLst/>
          </a:prstGeom>
          <a:ln>
            <a:headEnd type="oval" w="med" len="med"/>
            <a:tailEnd type="oval" w="med" len="med"/>
          </a:ln>
        </p:spPr>
        <p:style>
          <a:lnRef idx="1">
            <a:schemeClr val="accent2"/>
          </a:lnRef>
          <a:fillRef idx="0">
            <a:schemeClr val="accent2"/>
          </a:fillRef>
          <a:effectRef idx="0">
            <a:schemeClr val="accent2"/>
          </a:effectRef>
          <a:fontRef idx="minor">
            <a:schemeClr val="tx1"/>
          </a:fontRef>
        </p:style>
      </p:cxnSp>
      <p:sp>
        <p:nvSpPr>
          <p:cNvPr id="33" name="文本框 28"/>
          <p:cNvSpPr txBox="1"/>
          <p:nvPr/>
        </p:nvSpPr>
        <p:spPr>
          <a:xfrm>
            <a:off x="585958" y="1192829"/>
            <a:ext cx="3574838" cy="830997"/>
          </a:xfrm>
          <a:prstGeom prst="rect">
            <a:avLst/>
          </a:prstGeom>
          <a:noFill/>
        </p:spPr>
        <p:txBody>
          <a:bodyPr wrap="square" rtlCol="0">
            <a:spAutoFit/>
          </a:bodyPr>
          <a:lstStyle/>
          <a:p>
            <a:r>
              <a:rPr lang="en-US" altLang="zh-CN" sz="1200" dirty="0">
                <a:latin typeface="微软雅黑" panose="020B0503020204020204" charset="-122"/>
                <a:ea typeface="微软雅黑" panose="020B0503020204020204" charset="-122"/>
              </a:rPr>
              <a:t>Enhancing  the management of research results and inheritance; establishing the archiving and sharing mechanism for the results of Committees and Task Forces</a:t>
            </a:r>
            <a:endParaRPr lang="zh-CN" altLang="en-US" sz="1200" dirty="0">
              <a:latin typeface="微软雅黑" panose="020B0503020204020204" charset="-122"/>
              <a:ea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5600" y="385445"/>
            <a:ext cx="11470005" cy="705485"/>
          </a:xfrm>
        </p:spPr>
        <p:txBody>
          <a:bodyPr>
            <a:normAutofit/>
          </a:bodyPr>
          <a:lstStyle/>
          <a:p>
            <a:r>
              <a:rPr lang="en-US" altLang="zh-CN" dirty="0">
                <a:latin typeface="微软雅黑" panose="020B0503020204020204" charset="-122"/>
                <a:ea typeface="微软雅黑" panose="020B0503020204020204" charset="-122"/>
              </a:rPr>
              <a:t>Messages from CC for a Successful Triennium</a:t>
            </a:r>
            <a:endParaRPr lang="zh-CN" altLang="en-US" dirty="0"/>
          </a:p>
        </p:txBody>
      </p:sp>
      <p:sp>
        <p:nvSpPr>
          <p:cNvPr id="2" name="灯片编号占位符 1"/>
          <p:cNvSpPr>
            <a:spLocks noGrp="1"/>
          </p:cNvSpPr>
          <p:nvPr>
            <p:ph type="sldNum" sz="quarter" idx="12"/>
          </p:nvPr>
        </p:nvSpPr>
        <p:spPr/>
        <p:txBody>
          <a:bodyPr/>
          <a:lstStyle/>
          <a:p>
            <a:fld id="{49AE70B2-8BF9-45C0-BB95-33D1B9D3A854}" type="slidenum">
              <a:rPr lang="zh-CN" altLang="en-US" smtClean="0"/>
              <a:t>11</a:t>
            </a:fld>
            <a:endParaRPr lang="en-US" altLang="zh-CN"/>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3439" y="3651872"/>
            <a:ext cx="1664724" cy="1849693"/>
          </a:xfrm>
          <a:prstGeom prst="rect">
            <a:avLst/>
          </a:prstGeom>
        </p:spPr>
      </p:pic>
      <p:grpSp>
        <p:nvGrpSpPr>
          <p:cNvPr id="8" name="组合 7"/>
          <p:cNvGrpSpPr/>
          <p:nvPr/>
        </p:nvGrpSpPr>
        <p:grpSpPr>
          <a:xfrm>
            <a:off x="4179857" y="2781776"/>
            <a:ext cx="3860949" cy="2815966"/>
            <a:chOff x="3462070" y="2170443"/>
            <a:chExt cx="5151183" cy="3756992"/>
          </a:xfrm>
        </p:grpSpPr>
        <p:grpSp>
          <p:nvGrpSpPr>
            <p:cNvPr id="9" name="组合 8"/>
            <p:cNvGrpSpPr/>
            <p:nvPr/>
          </p:nvGrpSpPr>
          <p:grpSpPr>
            <a:xfrm rot="20400000">
              <a:off x="3514645" y="2351040"/>
              <a:ext cx="2200886" cy="3576395"/>
              <a:chOff x="3114187" y="3181588"/>
              <a:chExt cx="1576773" cy="2562225"/>
            </a:xfrm>
          </p:grpSpPr>
          <p:sp>
            <p:nvSpPr>
              <p:cNvPr id="22" name="任意多边形 21"/>
              <p:cNvSpPr/>
              <p:nvPr/>
            </p:nvSpPr>
            <p:spPr>
              <a:xfrm>
                <a:off x="3114187" y="3181588"/>
                <a:ext cx="1276839" cy="2561746"/>
              </a:xfrm>
              <a:custGeom>
                <a:avLst/>
                <a:gdLst>
                  <a:gd name="connsiteX0" fmla="*/ 1276839 w 1276839"/>
                  <a:gd name="connsiteY0" fmla="*/ 0 h 2561746"/>
                  <a:gd name="connsiteX1" fmla="*/ 1276839 w 1276839"/>
                  <a:gd name="connsiteY1" fmla="*/ 787 h 2561746"/>
                  <a:gd name="connsiteX2" fmla="*/ 1250935 w 1276839"/>
                  <a:gd name="connsiteY2" fmla="*/ 6374 h 2561746"/>
                  <a:gd name="connsiteX3" fmla="*/ 981666 w 1276839"/>
                  <a:gd name="connsiteY3" fmla="*/ 1280873 h 2561746"/>
                  <a:gd name="connsiteX4" fmla="*/ 1250935 w 1276839"/>
                  <a:gd name="connsiteY4" fmla="*/ 2555372 h 2561746"/>
                  <a:gd name="connsiteX5" fmla="*/ 1276839 w 1276839"/>
                  <a:gd name="connsiteY5" fmla="*/ 2560959 h 2561746"/>
                  <a:gd name="connsiteX6" fmla="*/ 1276839 w 1276839"/>
                  <a:gd name="connsiteY6" fmla="*/ 2561746 h 2561746"/>
                  <a:gd name="connsiteX7" fmla="*/ 1150564 w 1276839"/>
                  <a:gd name="connsiteY7" fmla="*/ 2555372 h 2561746"/>
                  <a:gd name="connsiteX8" fmla="*/ 0 w 1276839"/>
                  <a:gd name="connsiteY8" fmla="*/ 1280873 h 2561746"/>
                  <a:gd name="connsiteX9" fmla="*/ 1150564 w 1276839"/>
                  <a:gd name="connsiteY9" fmla="*/ 6374 h 256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6839" h="2561746">
                    <a:moveTo>
                      <a:pt x="1276839" y="0"/>
                    </a:moveTo>
                    <a:lnTo>
                      <a:pt x="1276839" y="787"/>
                    </a:lnTo>
                    <a:lnTo>
                      <a:pt x="1250935" y="6374"/>
                    </a:lnTo>
                    <a:cubicBezTo>
                      <a:pt x="1099690" y="71980"/>
                      <a:pt x="981666" y="617555"/>
                      <a:pt x="981666" y="1280873"/>
                    </a:cubicBezTo>
                    <a:cubicBezTo>
                      <a:pt x="981666" y="1944191"/>
                      <a:pt x="1099690" y="2489766"/>
                      <a:pt x="1250935" y="2555372"/>
                    </a:cubicBezTo>
                    <a:lnTo>
                      <a:pt x="1276839" y="2560959"/>
                    </a:lnTo>
                    <a:lnTo>
                      <a:pt x="1276839" y="2561746"/>
                    </a:lnTo>
                    <a:lnTo>
                      <a:pt x="1150564" y="2555372"/>
                    </a:lnTo>
                    <a:cubicBezTo>
                      <a:pt x="504310" y="2489766"/>
                      <a:pt x="0" y="1944191"/>
                      <a:pt x="0" y="1280873"/>
                    </a:cubicBezTo>
                    <a:cubicBezTo>
                      <a:pt x="0" y="617555"/>
                      <a:pt x="504310" y="71980"/>
                      <a:pt x="1150564" y="6374"/>
                    </a:cubicBezTo>
                    <a:close/>
                  </a:path>
                </a:pathLst>
              </a:custGeom>
              <a:gradFill>
                <a:gsLst>
                  <a:gs pos="0">
                    <a:srgbClr val="BE1007"/>
                  </a:gs>
                  <a:gs pos="100000">
                    <a:srgbClr val="F93D32"/>
                  </a:gs>
                </a:gsLst>
                <a:lin ang="5400000" scaled="1"/>
              </a:gradFill>
              <a:ln w="3175" cap="flat" cmpd="sng" algn="ctr">
                <a:solidFill>
                  <a:sysClr val="window" lastClr="FFFFFF"/>
                </a:solidFill>
                <a:prstDash val="solid"/>
                <a:miter lim="800000"/>
              </a:ln>
              <a:effectLst/>
            </p:spPr>
            <p:txBody>
              <a:bodyPr rtlCol="0" anchor="ctr"/>
              <a:lstStyle/>
              <a:p>
                <a:pPr algn="ctr" fontAlgn="auto">
                  <a:spcBef>
                    <a:spcPts val="0"/>
                  </a:spcBef>
                  <a:spcAft>
                    <a:spcPts val="0"/>
                  </a:spcAft>
                  <a:defRPr/>
                </a:pPr>
                <a:endParaRPr lang="zh-CN" altLang="en-US" kern="0">
                  <a:solidFill>
                    <a:prstClr val="white"/>
                  </a:solidFill>
                  <a:latin typeface="Calibri" panose="020F0502020204030204"/>
                  <a:ea typeface="宋体" panose="02010600030101010101" pitchFamily="2" charset="-122"/>
                </a:endParaRPr>
              </a:p>
            </p:txBody>
          </p:sp>
          <p:sp>
            <p:nvSpPr>
              <p:cNvPr id="23" name="椭圆 22"/>
              <p:cNvSpPr/>
              <p:nvPr/>
            </p:nvSpPr>
            <p:spPr>
              <a:xfrm>
                <a:off x="4091091" y="3181588"/>
                <a:ext cx="599869" cy="2562225"/>
              </a:xfrm>
              <a:prstGeom prst="ellipse">
                <a:avLst/>
              </a:prstGeom>
              <a:gradFill>
                <a:gsLst>
                  <a:gs pos="100000">
                    <a:srgbClr val="BE1007"/>
                  </a:gs>
                  <a:gs pos="0">
                    <a:srgbClr val="F93D32"/>
                  </a:gs>
                </a:gsLst>
                <a:lin ang="5400000" scaled="1"/>
              </a:gradFill>
              <a:ln w="3175" cap="flat" cmpd="sng" algn="ctr">
                <a:solidFill>
                  <a:sysClr val="window" lastClr="FFFFFF"/>
                </a:solidFill>
                <a:prstDash val="solid"/>
                <a:miter lim="800000"/>
              </a:ln>
              <a:effectLst/>
            </p:spPr>
            <p:txBody>
              <a:bodyPr rtlCol="0" anchor="ctr"/>
              <a:lstStyle/>
              <a:p>
                <a:pPr algn="ctr" fontAlgn="auto">
                  <a:spcBef>
                    <a:spcPts val="0"/>
                  </a:spcBef>
                  <a:spcAft>
                    <a:spcPts val="0"/>
                  </a:spcAft>
                  <a:defRPr/>
                </a:pPr>
                <a:endParaRPr lang="zh-CN" altLang="en-US" kern="0">
                  <a:solidFill>
                    <a:prstClr val="white"/>
                  </a:solidFill>
                  <a:latin typeface="Calibri" panose="020F0502020204030204"/>
                  <a:ea typeface="宋体" panose="02010600030101010101" pitchFamily="2" charset="-122"/>
                </a:endParaRPr>
              </a:p>
            </p:txBody>
          </p:sp>
        </p:grpSp>
        <p:grpSp>
          <p:nvGrpSpPr>
            <p:cNvPr id="10" name="组合 9"/>
            <p:cNvGrpSpPr/>
            <p:nvPr/>
          </p:nvGrpSpPr>
          <p:grpSpPr>
            <a:xfrm rot="1200000" flipH="1">
              <a:off x="6412367" y="2351040"/>
              <a:ext cx="2200886" cy="3576395"/>
              <a:chOff x="3114187" y="3181588"/>
              <a:chExt cx="1576773" cy="2562225"/>
            </a:xfrm>
          </p:grpSpPr>
          <p:sp>
            <p:nvSpPr>
              <p:cNvPr id="20" name="任意多边形 19"/>
              <p:cNvSpPr/>
              <p:nvPr/>
            </p:nvSpPr>
            <p:spPr>
              <a:xfrm>
                <a:off x="3114187" y="3181588"/>
                <a:ext cx="1276839" cy="2561746"/>
              </a:xfrm>
              <a:custGeom>
                <a:avLst/>
                <a:gdLst>
                  <a:gd name="connsiteX0" fmla="*/ 1276839 w 1276839"/>
                  <a:gd name="connsiteY0" fmla="*/ 0 h 2561746"/>
                  <a:gd name="connsiteX1" fmla="*/ 1276839 w 1276839"/>
                  <a:gd name="connsiteY1" fmla="*/ 787 h 2561746"/>
                  <a:gd name="connsiteX2" fmla="*/ 1250935 w 1276839"/>
                  <a:gd name="connsiteY2" fmla="*/ 6374 h 2561746"/>
                  <a:gd name="connsiteX3" fmla="*/ 981666 w 1276839"/>
                  <a:gd name="connsiteY3" fmla="*/ 1280873 h 2561746"/>
                  <a:gd name="connsiteX4" fmla="*/ 1250935 w 1276839"/>
                  <a:gd name="connsiteY4" fmla="*/ 2555372 h 2561746"/>
                  <a:gd name="connsiteX5" fmla="*/ 1276839 w 1276839"/>
                  <a:gd name="connsiteY5" fmla="*/ 2560959 h 2561746"/>
                  <a:gd name="connsiteX6" fmla="*/ 1276839 w 1276839"/>
                  <a:gd name="connsiteY6" fmla="*/ 2561746 h 2561746"/>
                  <a:gd name="connsiteX7" fmla="*/ 1150564 w 1276839"/>
                  <a:gd name="connsiteY7" fmla="*/ 2555372 h 2561746"/>
                  <a:gd name="connsiteX8" fmla="*/ 0 w 1276839"/>
                  <a:gd name="connsiteY8" fmla="*/ 1280873 h 2561746"/>
                  <a:gd name="connsiteX9" fmla="*/ 1150564 w 1276839"/>
                  <a:gd name="connsiteY9" fmla="*/ 6374 h 256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6839" h="2561746">
                    <a:moveTo>
                      <a:pt x="1276839" y="0"/>
                    </a:moveTo>
                    <a:lnTo>
                      <a:pt x="1276839" y="787"/>
                    </a:lnTo>
                    <a:lnTo>
                      <a:pt x="1250935" y="6374"/>
                    </a:lnTo>
                    <a:cubicBezTo>
                      <a:pt x="1099690" y="71980"/>
                      <a:pt x="981666" y="617555"/>
                      <a:pt x="981666" y="1280873"/>
                    </a:cubicBezTo>
                    <a:cubicBezTo>
                      <a:pt x="981666" y="1944191"/>
                      <a:pt x="1099690" y="2489766"/>
                      <a:pt x="1250935" y="2555372"/>
                    </a:cubicBezTo>
                    <a:lnTo>
                      <a:pt x="1276839" y="2560959"/>
                    </a:lnTo>
                    <a:lnTo>
                      <a:pt x="1276839" y="2561746"/>
                    </a:lnTo>
                    <a:lnTo>
                      <a:pt x="1150564" y="2555372"/>
                    </a:lnTo>
                    <a:cubicBezTo>
                      <a:pt x="504310" y="2489766"/>
                      <a:pt x="0" y="1944191"/>
                      <a:pt x="0" y="1280873"/>
                    </a:cubicBezTo>
                    <a:cubicBezTo>
                      <a:pt x="0" y="617555"/>
                      <a:pt x="504310" y="71980"/>
                      <a:pt x="1150564" y="6374"/>
                    </a:cubicBezTo>
                    <a:close/>
                  </a:path>
                </a:pathLst>
              </a:custGeom>
              <a:gradFill>
                <a:gsLst>
                  <a:gs pos="0">
                    <a:srgbClr val="BE1007"/>
                  </a:gs>
                  <a:gs pos="100000">
                    <a:srgbClr val="F93D32"/>
                  </a:gs>
                </a:gsLst>
                <a:lin ang="5400000" scaled="1"/>
              </a:gradFill>
              <a:ln w="3175" cap="flat" cmpd="sng" algn="ctr">
                <a:solidFill>
                  <a:sysClr val="window" lastClr="FFFFFF"/>
                </a:solidFill>
                <a:prstDash val="solid"/>
                <a:miter lim="800000"/>
              </a:ln>
              <a:effectLst/>
            </p:spPr>
            <p:txBody>
              <a:bodyPr rtlCol="0" anchor="ctr"/>
              <a:lstStyle/>
              <a:p>
                <a:pPr algn="ctr" fontAlgn="auto">
                  <a:spcBef>
                    <a:spcPts val="0"/>
                  </a:spcBef>
                  <a:spcAft>
                    <a:spcPts val="0"/>
                  </a:spcAft>
                  <a:defRPr/>
                </a:pPr>
                <a:endParaRPr lang="zh-CN" altLang="en-US" kern="0">
                  <a:solidFill>
                    <a:prstClr val="white"/>
                  </a:solidFill>
                  <a:latin typeface="Calibri" panose="020F0502020204030204"/>
                  <a:ea typeface="宋体" panose="02010600030101010101" pitchFamily="2" charset="-122"/>
                </a:endParaRPr>
              </a:p>
            </p:txBody>
          </p:sp>
          <p:sp>
            <p:nvSpPr>
              <p:cNvPr id="21" name="椭圆 20"/>
              <p:cNvSpPr/>
              <p:nvPr/>
            </p:nvSpPr>
            <p:spPr>
              <a:xfrm>
                <a:off x="4091091" y="3181588"/>
                <a:ext cx="599869" cy="2562225"/>
              </a:xfrm>
              <a:prstGeom prst="ellipse">
                <a:avLst/>
              </a:prstGeom>
              <a:gradFill>
                <a:gsLst>
                  <a:gs pos="100000">
                    <a:srgbClr val="BE1007"/>
                  </a:gs>
                  <a:gs pos="0">
                    <a:srgbClr val="F93D32"/>
                  </a:gs>
                </a:gsLst>
                <a:lin ang="5400000" scaled="1"/>
              </a:gradFill>
              <a:ln w="3175" cap="flat" cmpd="sng" algn="ctr">
                <a:solidFill>
                  <a:sysClr val="window" lastClr="FFFFFF"/>
                </a:solidFill>
                <a:prstDash val="solid"/>
                <a:miter lim="800000"/>
              </a:ln>
              <a:effectLst/>
            </p:spPr>
            <p:txBody>
              <a:bodyPr rtlCol="0" anchor="ctr"/>
              <a:lstStyle/>
              <a:p>
                <a:pPr algn="ctr" fontAlgn="auto">
                  <a:spcBef>
                    <a:spcPts val="0"/>
                  </a:spcBef>
                  <a:spcAft>
                    <a:spcPts val="0"/>
                  </a:spcAft>
                  <a:defRPr/>
                </a:pPr>
                <a:endParaRPr lang="zh-CN" altLang="en-US" kern="0">
                  <a:solidFill>
                    <a:prstClr val="white"/>
                  </a:solidFill>
                  <a:latin typeface="Calibri" panose="020F0502020204030204"/>
                  <a:ea typeface="宋体" panose="02010600030101010101" pitchFamily="2" charset="-122"/>
                </a:endParaRPr>
              </a:p>
            </p:txBody>
          </p:sp>
        </p:grpSp>
        <p:grpSp>
          <p:nvGrpSpPr>
            <p:cNvPr id="11" name="组合 10"/>
            <p:cNvGrpSpPr/>
            <p:nvPr/>
          </p:nvGrpSpPr>
          <p:grpSpPr>
            <a:xfrm>
              <a:off x="3462070" y="2225694"/>
              <a:ext cx="1519995" cy="2449907"/>
              <a:chOff x="3581791" y="3091786"/>
              <a:chExt cx="1088965" cy="1755179"/>
            </a:xfrm>
          </p:grpSpPr>
          <p:sp>
            <p:nvSpPr>
              <p:cNvPr id="18" name="任意多边形 17"/>
              <p:cNvSpPr/>
              <p:nvPr/>
            </p:nvSpPr>
            <p:spPr>
              <a:xfrm>
                <a:off x="3581791" y="3091786"/>
                <a:ext cx="1088965" cy="1755179"/>
              </a:xfrm>
              <a:custGeom>
                <a:avLst/>
                <a:gdLst>
                  <a:gd name="connsiteX0" fmla="*/ 839334 w 1088965"/>
                  <a:gd name="connsiteY0" fmla="*/ 0 h 1755179"/>
                  <a:gd name="connsiteX1" fmla="*/ 839604 w 1088965"/>
                  <a:gd name="connsiteY1" fmla="*/ 739 h 1755179"/>
                  <a:gd name="connsiteX2" fmla="*/ 817173 w 1088965"/>
                  <a:gd name="connsiteY2" fmla="*/ 14849 h 1755179"/>
                  <a:gd name="connsiteX3" fmla="*/ 1000047 w 1088965"/>
                  <a:gd name="connsiteY3" fmla="*/ 1304582 h 1755179"/>
                  <a:gd name="connsiteX4" fmla="*/ 1088036 w 1088965"/>
                  <a:gd name="connsiteY4" fmla="*/ 1530639 h 1755179"/>
                  <a:gd name="connsiteX5" fmla="*/ 1088965 w 1088965"/>
                  <a:gd name="connsiteY5" fmla="*/ 1532737 h 1755179"/>
                  <a:gd name="connsiteX6" fmla="*/ 1049195 w 1088965"/>
                  <a:gd name="connsiteY6" fmla="*/ 1565550 h 1755179"/>
                  <a:gd name="connsiteX7" fmla="*/ 428391 w 1088965"/>
                  <a:gd name="connsiteY7" fmla="*/ 1755179 h 1755179"/>
                  <a:gd name="connsiteX8" fmla="*/ 204618 w 1088965"/>
                  <a:gd name="connsiteY8" fmla="*/ 1732621 h 1755179"/>
                  <a:gd name="connsiteX9" fmla="*/ 105548 w 1088965"/>
                  <a:gd name="connsiteY9" fmla="*/ 1707148 h 1755179"/>
                  <a:gd name="connsiteX10" fmla="*/ 77582 w 1088965"/>
                  <a:gd name="connsiteY10" fmla="*/ 1640332 h 1755179"/>
                  <a:gd name="connsiteX11" fmla="*/ 722855 w 1088965"/>
                  <a:gd name="connsiteY11" fmla="*/ 49178 h 175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8965" h="1755179">
                    <a:moveTo>
                      <a:pt x="839334" y="0"/>
                    </a:moveTo>
                    <a:lnTo>
                      <a:pt x="839604" y="739"/>
                    </a:lnTo>
                    <a:lnTo>
                      <a:pt x="817173" y="14849"/>
                    </a:lnTo>
                    <a:cubicBezTo>
                      <a:pt x="697487" y="128227"/>
                      <a:pt x="773179" y="681267"/>
                      <a:pt x="1000047" y="1304582"/>
                    </a:cubicBezTo>
                    <a:cubicBezTo>
                      <a:pt x="1028405" y="1382497"/>
                      <a:pt x="1057868" y="1458051"/>
                      <a:pt x="1088036" y="1530639"/>
                    </a:cubicBezTo>
                    <a:lnTo>
                      <a:pt x="1088965" y="1532737"/>
                    </a:lnTo>
                    <a:lnTo>
                      <a:pt x="1049195" y="1565550"/>
                    </a:lnTo>
                    <a:cubicBezTo>
                      <a:pt x="871983" y="1685272"/>
                      <a:pt x="658351" y="1755179"/>
                      <a:pt x="428391" y="1755179"/>
                    </a:cubicBezTo>
                    <a:cubicBezTo>
                      <a:pt x="351738" y="1755179"/>
                      <a:pt x="276899" y="1747412"/>
                      <a:pt x="204618" y="1732621"/>
                    </a:cubicBezTo>
                    <a:lnTo>
                      <a:pt x="105548" y="1707148"/>
                    </a:lnTo>
                    <a:lnTo>
                      <a:pt x="77582" y="1640332"/>
                    </a:lnTo>
                    <a:cubicBezTo>
                      <a:pt x="-149286" y="1017016"/>
                      <a:pt x="138013" y="331859"/>
                      <a:pt x="722855" y="49178"/>
                    </a:cubicBezTo>
                    <a:close/>
                  </a:path>
                </a:pathLst>
              </a:custGeom>
              <a:gradFill>
                <a:gsLst>
                  <a:gs pos="33000">
                    <a:sysClr val="window" lastClr="FFFFFF">
                      <a:alpha val="0"/>
                    </a:sysClr>
                  </a:gs>
                  <a:gs pos="100000">
                    <a:sysClr val="window" lastClr="FFFFFF">
                      <a:alpha val="17000"/>
                    </a:sysClr>
                  </a:gs>
                </a:gsLst>
                <a:lin ang="5400000" scaled="1"/>
              </a:gradFill>
              <a:ln w="12700" cap="flat" cmpd="sng" algn="ctr">
                <a:noFill/>
                <a:prstDash val="solid"/>
                <a:miter lim="800000"/>
              </a:ln>
              <a:effectLst/>
            </p:spPr>
            <p:txBody>
              <a:bodyPr rtlCol="0" anchor="ctr"/>
              <a:lstStyle/>
              <a:p>
                <a:pPr algn="ctr" fontAlgn="auto">
                  <a:spcBef>
                    <a:spcPts val="0"/>
                  </a:spcBef>
                  <a:spcAft>
                    <a:spcPts val="0"/>
                  </a:spcAft>
                  <a:defRPr/>
                </a:pPr>
                <a:endParaRPr lang="zh-CN" altLang="en-US" kern="0">
                  <a:solidFill>
                    <a:prstClr val="white"/>
                  </a:solidFill>
                  <a:latin typeface="Calibri" panose="020F0502020204030204"/>
                  <a:ea typeface="宋体" panose="02010600030101010101" pitchFamily="2" charset="-122"/>
                </a:endParaRPr>
              </a:p>
            </p:txBody>
          </p:sp>
          <p:sp>
            <p:nvSpPr>
              <p:cNvPr id="19" name="任意多边形 18"/>
              <p:cNvSpPr/>
              <p:nvPr/>
            </p:nvSpPr>
            <p:spPr>
              <a:xfrm>
                <a:off x="3693209" y="4639835"/>
                <a:ext cx="963669" cy="205398"/>
              </a:xfrm>
              <a:custGeom>
                <a:avLst/>
                <a:gdLst>
                  <a:gd name="connsiteX0" fmla="*/ 963669 w 963669"/>
                  <a:gd name="connsiteY0" fmla="*/ 0 h 205398"/>
                  <a:gd name="connsiteX1" fmla="*/ 944557 w 963669"/>
                  <a:gd name="connsiteY1" fmla="*/ 15769 h 205398"/>
                  <a:gd name="connsiteX2" fmla="*/ 323753 w 963669"/>
                  <a:gd name="connsiteY2" fmla="*/ 205398 h 205398"/>
                  <a:gd name="connsiteX3" fmla="*/ 99980 w 963669"/>
                  <a:gd name="connsiteY3" fmla="*/ 182840 h 205398"/>
                  <a:gd name="connsiteX4" fmla="*/ 910 w 963669"/>
                  <a:gd name="connsiteY4" fmla="*/ 157367 h 205398"/>
                  <a:gd name="connsiteX5" fmla="*/ 0 w 963669"/>
                  <a:gd name="connsiteY5" fmla="*/ 155193 h 205398"/>
                  <a:gd name="connsiteX6" fmla="*/ 21231 w 963669"/>
                  <a:gd name="connsiteY6" fmla="*/ 160014 h 205398"/>
                  <a:gd name="connsiteX7" fmla="*/ 274616 w 963669"/>
                  <a:gd name="connsiteY7" fmla="*/ 182572 h 205398"/>
                  <a:gd name="connsiteX8" fmla="*/ 819698 w 963669"/>
                  <a:gd name="connsiteY8" fmla="*/ 73080 h 20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3669" h="205398">
                    <a:moveTo>
                      <a:pt x="963669" y="0"/>
                    </a:moveTo>
                    <a:lnTo>
                      <a:pt x="944557" y="15769"/>
                    </a:lnTo>
                    <a:cubicBezTo>
                      <a:pt x="767345" y="135491"/>
                      <a:pt x="553713" y="205398"/>
                      <a:pt x="323753" y="205398"/>
                    </a:cubicBezTo>
                    <a:cubicBezTo>
                      <a:pt x="247100" y="205398"/>
                      <a:pt x="172261" y="197631"/>
                      <a:pt x="99980" y="182840"/>
                    </a:cubicBezTo>
                    <a:lnTo>
                      <a:pt x="910" y="157367"/>
                    </a:lnTo>
                    <a:lnTo>
                      <a:pt x="0" y="155193"/>
                    </a:lnTo>
                    <a:lnTo>
                      <a:pt x="21231" y="160014"/>
                    </a:lnTo>
                    <a:cubicBezTo>
                      <a:pt x="103077" y="174805"/>
                      <a:pt x="187819" y="182572"/>
                      <a:pt x="274616" y="182572"/>
                    </a:cubicBezTo>
                    <a:cubicBezTo>
                      <a:pt x="469910" y="182572"/>
                      <a:pt x="654803" y="143249"/>
                      <a:pt x="819698" y="73080"/>
                    </a:cubicBezTo>
                    <a:close/>
                  </a:path>
                </a:pathLst>
              </a:custGeom>
              <a:solidFill>
                <a:sysClr val="window" lastClr="FFFFFF">
                  <a:alpha val="40000"/>
                </a:sysClr>
              </a:solidFill>
              <a:ln w="12700" cap="flat" cmpd="sng" algn="ctr">
                <a:noFill/>
                <a:prstDash val="solid"/>
                <a:miter lim="800000"/>
              </a:ln>
              <a:effectLst/>
            </p:spPr>
            <p:txBody>
              <a:bodyPr rtlCol="0" anchor="ctr"/>
              <a:lstStyle/>
              <a:p>
                <a:pPr algn="ctr" fontAlgn="auto">
                  <a:spcBef>
                    <a:spcPts val="0"/>
                  </a:spcBef>
                  <a:spcAft>
                    <a:spcPts val="0"/>
                  </a:spcAft>
                  <a:defRPr/>
                </a:pPr>
                <a:endParaRPr lang="zh-CN" altLang="en-US" kern="0">
                  <a:solidFill>
                    <a:prstClr val="white"/>
                  </a:solidFill>
                  <a:latin typeface="Calibri" panose="020F0502020204030204"/>
                  <a:ea typeface="宋体" panose="02010600030101010101" pitchFamily="2" charset="-122"/>
                </a:endParaRPr>
              </a:p>
            </p:txBody>
          </p:sp>
        </p:grpSp>
        <p:sp>
          <p:nvSpPr>
            <p:cNvPr id="12" name="任意多边形 11"/>
            <p:cNvSpPr/>
            <p:nvPr/>
          </p:nvSpPr>
          <p:spPr>
            <a:xfrm rot="18414002" flipH="1">
              <a:off x="7183949" y="3261694"/>
              <a:ext cx="1345105" cy="286698"/>
            </a:xfrm>
            <a:custGeom>
              <a:avLst/>
              <a:gdLst>
                <a:gd name="connsiteX0" fmla="*/ 963669 w 963669"/>
                <a:gd name="connsiteY0" fmla="*/ 0 h 205398"/>
                <a:gd name="connsiteX1" fmla="*/ 944557 w 963669"/>
                <a:gd name="connsiteY1" fmla="*/ 15769 h 205398"/>
                <a:gd name="connsiteX2" fmla="*/ 323753 w 963669"/>
                <a:gd name="connsiteY2" fmla="*/ 205398 h 205398"/>
                <a:gd name="connsiteX3" fmla="*/ 99980 w 963669"/>
                <a:gd name="connsiteY3" fmla="*/ 182840 h 205398"/>
                <a:gd name="connsiteX4" fmla="*/ 910 w 963669"/>
                <a:gd name="connsiteY4" fmla="*/ 157367 h 205398"/>
                <a:gd name="connsiteX5" fmla="*/ 0 w 963669"/>
                <a:gd name="connsiteY5" fmla="*/ 155193 h 205398"/>
                <a:gd name="connsiteX6" fmla="*/ 21231 w 963669"/>
                <a:gd name="connsiteY6" fmla="*/ 160014 h 205398"/>
                <a:gd name="connsiteX7" fmla="*/ 274616 w 963669"/>
                <a:gd name="connsiteY7" fmla="*/ 182572 h 205398"/>
                <a:gd name="connsiteX8" fmla="*/ 819698 w 963669"/>
                <a:gd name="connsiteY8" fmla="*/ 73080 h 20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3669" h="205398">
                  <a:moveTo>
                    <a:pt x="963669" y="0"/>
                  </a:moveTo>
                  <a:lnTo>
                    <a:pt x="944557" y="15769"/>
                  </a:lnTo>
                  <a:cubicBezTo>
                    <a:pt x="767345" y="135491"/>
                    <a:pt x="553713" y="205398"/>
                    <a:pt x="323753" y="205398"/>
                  </a:cubicBezTo>
                  <a:cubicBezTo>
                    <a:pt x="247100" y="205398"/>
                    <a:pt x="172261" y="197631"/>
                    <a:pt x="99980" y="182840"/>
                  </a:cubicBezTo>
                  <a:lnTo>
                    <a:pt x="910" y="157367"/>
                  </a:lnTo>
                  <a:lnTo>
                    <a:pt x="0" y="155193"/>
                  </a:lnTo>
                  <a:lnTo>
                    <a:pt x="21231" y="160014"/>
                  </a:lnTo>
                  <a:cubicBezTo>
                    <a:pt x="103077" y="174805"/>
                    <a:pt x="187819" y="182572"/>
                    <a:pt x="274616" y="182572"/>
                  </a:cubicBezTo>
                  <a:cubicBezTo>
                    <a:pt x="469910" y="182572"/>
                    <a:pt x="654803" y="143249"/>
                    <a:pt x="819698" y="73080"/>
                  </a:cubicBezTo>
                  <a:close/>
                </a:path>
              </a:pathLst>
            </a:custGeom>
            <a:solidFill>
              <a:sysClr val="window" lastClr="FFFFFF">
                <a:alpha val="50000"/>
              </a:sysClr>
            </a:solidFill>
            <a:ln w="12700" cap="flat" cmpd="sng" algn="ctr">
              <a:noFill/>
              <a:prstDash val="solid"/>
              <a:miter lim="800000"/>
            </a:ln>
            <a:effectLst/>
          </p:spPr>
          <p:txBody>
            <a:bodyPr rtlCol="0" anchor="ctr"/>
            <a:lstStyle/>
            <a:p>
              <a:pPr algn="ctr" fontAlgn="auto">
                <a:spcBef>
                  <a:spcPts val="0"/>
                </a:spcBef>
                <a:spcAft>
                  <a:spcPts val="0"/>
                </a:spcAft>
                <a:defRPr/>
              </a:pPr>
              <a:endParaRPr lang="zh-CN" altLang="en-US" kern="0">
                <a:solidFill>
                  <a:prstClr val="white"/>
                </a:solidFill>
                <a:latin typeface="Calibri" panose="020F0502020204030204"/>
                <a:ea typeface="宋体" panose="02010600030101010101" pitchFamily="2" charset="-122"/>
              </a:endParaRPr>
            </a:p>
          </p:txBody>
        </p:sp>
        <p:sp>
          <p:nvSpPr>
            <p:cNvPr id="13" name="椭圆 12"/>
            <p:cNvSpPr/>
            <p:nvPr/>
          </p:nvSpPr>
          <p:spPr>
            <a:xfrm rot="20400000">
              <a:off x="4846401" y="2170443"/>
              <a:ext cx="796669" cy="3471214"/>
            </a:xfrm>
            <a:prstGeom prst="ellipse">
              <a:avLst/>
            </a:prstGeom>
            <a:gradFill>
              <a:gsLst>
                <a:gs pos="21000">
                  <a:sysClr val="windowText" lastClr="000000">
                    <a:alpha val="59000"/>
                  </a:sysClr>
                </a:gs>
                <a:gs pos="100000">
                  <a:sysClr val="windowText" lastClr="000000">
                    <a:lumMod val="50000"/>
                    <a:lumOff val="50000"/>
                    <a:alpha val="50000"/>
                  </a:sysClr>
                </a:gs>
              </a:gsLst>
              <a:lin ang="0" scaled="0"/>
            </a:gradFill>
            <a:ln w="3175" cap="flat" cmpd="sng" algn="ctr">
              <a:noFill/>
              <a:prstDash val="solid"/>
              <a:miter lim="800000"/>
            </a:ln>
            <a:effectLst/>
          </p:spPr>
          <p:txBody>
            <a:bodyPr rtlCol="0" anchor="ctr"/>
            <a:lstStyle/>
            <a:p>
              <a:pPr algn="ctr" fontAlgn="auto">
                <a:spcBef>
                  <a:spcPts val="0"/>
                </a:spcBef>
                <a:spcAft>
                  <a:spcPts val="0"/>
                </a:spcAft>
                <a:defRPr/>
              </a:pPr>
              <a:endParaRPr lang="zh-CN" altLang="en-US" kern="0">
                <a:solidFill>
                  <a:prstClr val="white"/>
                </a:solidFill>
                <a:latin typeface="Calibri" panose="020F0502020204030204"/>
                <a:ea typeface="宋体" panose="02010600030101010101" pitchFamily="2" charset="-122"/>
              </a:endParaRPr>
            </a:p>
          </p:txBody>
        </p:sp>
        <p:sp>
          <p:nvSpPr>
            <p:cNvPr id="14" name="椭圆 13"/>
            <p:cNvSpPr/>
            <p:nvPr/>
          </p:nvSpPr>
          <p:spPr>
            <a:xfrm rot="1200000" flipH="1">
              <a:off x="6483326" y="2170443"/>
              <a:ext cx="796669" cy="3471214"/>
            </a:xfrm>
            <a:prstGeom prst="ellipse">
              <a:avLst/>
            </a:prstGeom>
            <a:gradFill>
              <a:gsLst>
                <a:gs pos="100000">
                  <a:sysClr val="windowText" lastClr="000000">
                    <a:alpha val="57000"/>
                  </a:sysClr>
                </a:gs>
                <a:gs pos="20000">
                  <a:sysClr val="windowText" lastClr="000000">
                    <a:lumMod val="50000"/>
                    <a:lumOff val="50000"/>
                    <a:alpha val="53000"/>
                  </a:sysClr>
                </a:gs>
              </a:gsLst>
              <a:lin ang="10800000" scaled="0"/>
            </a:gradFill>
            <a:ln w="3175" cap="flat" cmpd="sng" algn="ctr">
              <a:noFill/>
              <a:prstDash val="solid"/>
              <a:miter lim="800000"/>
            </a:ln>
            <a:effectLst/>
          </p:spPr>
          <p:txBody>
            <a:bodyPr rtlCol="0" anchor="ctr"/>
            <a:lstStyle/>
            <a:p>
              <a:pPr algn="ctr" fontAlgn="auto">
                <a:spcBef>
                  <a:spcPts val="0"/>
                </a:spcBef>
                <a:spcAft>
                  <a:spcPts val="0"/>
                </a:spcAft>
                <a:defRPr/>
              </a:pPr>
              <a:endParaRPr lang="zh-CN" altLang="en-US" kern="0">
                <a:solidFill>
                  <a:prstClr val="white"/>
                </a:solidFill>
                <a:latin typeface="Calibri" panose="020F0502020204030204"/>
                <a:ea typeface="宋体" panose="02010600030101010101" pitchFamily="2" charset="-122"/>
              </a:endParaRPr>
            </a:p>
          </p:txBody>
        </p:sp>
        <p:grpSp>
          <p:nvGrpSpPr>
            <p:cNvPr id="15" name="组合 14"/>
            <p:cNvGrpSpPr/>
            <p:nvPr/>
          </p:nvGrpSpPr>
          <p:grpSpPr>
            <a:xfrm>
              <a:off x="4965679" y="2974513"/>
              <a:ext cx="1956367" cy="2207440"/>
              <a:chOff x="4965679" y="2974513"/>
              <a:chExt cx="1956367" cy="2207440"/>
            </a:xfrm>
          </p:grpSpPr>
          <p:sp>
            <p:nvSpPr>
              <p:cNvPr id="16" name="椭圆 15"/>
              <p:cNvSpPr/>
              <p:nvPr/>
            </p:nvSpPr>
            <p:spPr>
              <a:xfrm>
                <a:off x="4965679" y="3221575"/>
                <a:ext cx="1956367" cy="1960378"/>
              </a:xfrm>
              <a:prstGeom prst="ellipse">
                <a:avLst/>
              </a:prstGeom>
              <a:solidFill>
                <a:schemeClr val="accent6">
                  <a:lumMod val="60000"/>
                  <a:lumOff val="40000"/>
                </a:schemeClr>
              </a:solidFill>
              <a:ln w="12700" cap="flat" cmpd="sng" algn="ctr">
                <a:noFill/>
                <a:prstDash val="solid"/>
                <a:miter lim="800000"/>
              </a:ln>
              <a:effectLst/>
            </p:spPr>
            <p:txBody>
              <a:bodyPr rtlCol="0" anchor="ctr"/>
              <a:lstStyle/>
              <a:p>
                <a:pPr algn="ctr" fontAlgn="auto">
                  <a:spcBef>
                    <a:spcPts val="0"/>
                  </a:spcBef>
                  <a:spcAft>
                    <a:spcPts val="0"/>
                  </a:spcAft>
                  <a:defRPr/>
                </a:pPr>
                <a:endParaRPr lang="zh-CN" altLang="en-US" kern="0">
                  <a:solidFill>
                    <a:prstClr val="white"/>
                  </a:solidFill>
                  <a:latin typeface="Calibri" panose="020F0502020204030204"/>
                  <a:ea typeface="宋体" panose="02010600030101010101" pitchFamily="2" charset="-122"/>
                </a:endParaRPr>
              </a:p>
            </p:txBody>
          </p:sp>
          <p:sp>
            <p:nvSpPr>
              <p:cNvPr id="17" name="椭圆 16"/>
              <p:cNvSpPr/>
              <p:nvPr/>
            </p:nvSpPr>
            <p:spPr>
              <a:xfrm>
                <a:off x="5628279" y="2974513"/>
                <a:ext cx="221819" cy="244574"/>
              </a:xfrm>
              <a:prstGeom prst="ellipse">
                <a:avLst/>
              </a:prstGeom>
              <a:gradFill>
                <a:gsLst>
                  <a:gs pos="0">
                    <a:sysClr val="window" lastClr="FFFFFF"/>
                  </a:gs>
                  <a:gs pos="100000">
                    <a:sysClr val="window" lastClr="FFFFFF">
                      <a:alpha val="61000"/>
                    </a:sysClr>
                  </a:gs>
                </a:gsLst>
                <a:lin ang="5400000" scaled="1"/>
              </a:gradFill>
              <a:ln w="12700" cap="flat" cmpd="sng" algn="ctr">
                <a:noFill/>
                <a:prstDash val="solid"/>
                <a:miter lim="800000"/>
              </a:ln>
              <a:effectLst>
                <a:softEdge rad="38100"/>
              </a:effectLst>
            </p:spPr>
            <p:txBody>
              <a:bodyPr rtlCol="0" anchor="ctr"/>
              <a:lstStyle/>
              <a:p>
                <a:pPr algn="ctr" fontAlgn="auto">
                  <a:spcBef>
                    <a:spcPts val="0"/>
                  </a:spcBef>
                  <a:spcAft>
                    <a:spcPts val="0"/>
                  </a:spcAft>
                  <a:defRPr/>
                </a:pPr>
                <a:endParaRPr lang="zh-CN" altLang="en-US" kern="0">
                  <a:solidFill>
                    <a:prstClr val="white"/>
                  </a:solidFill>
                  <a:latin typeface="Calibri" panose="020F0502020204030204"/>
                  <a:ea typeface="宋体" panose="02010600030101010101" pitchFamily="2" charset="-122"/>
                </a:endParaRPr>
              </a:p>
            </p:txBody>
          </p:sp>
        </p:grpSp>
      </p:gr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1277" y="3880995"/>
            <a:ext cx="1484767" cy="1649741"/>
          </a:xfrm>
          <a:prstGeom prst="rect">
            <a:avLst/>
          </a:prstGeom>
        </p:spPr>
      </p:pic>
      <p:sp>
        <p:nvSpPr>
          <p:cNvPr id="25" name="文本框 37"/>
          <p:cNvSpPr txBox="1"/>
          <p:nvPr/>
        </p:nvSpPr>
        <p:spPr>
          <a:xfrm>
            <a:off x="878868" y="1828598"/>
            <a:ext cx="4087716" cy="1015663"/>
          </a:xfrm>
          <a:prstGeom prst="rect">
            <a:avLst/>
          </a:prstGeom>
          <a:no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fontAlgn="auto">
              <a:lnSpc>
                <a:spcPct val="125000"/>
              </a:lnSpc>
              <a:spcBef>
                <a:spcPts val="0"/>
              </a:spcBef>
              <a:spcAft>
                <a:spcPts val="0"/>
              </a:spcAft>
            </a:pPr>
            <a:r>
              <a:rPr lang="en-US" altLang="zh-CN" sz="1600" dirty="0">
                <a:solidFill>
                  <a:schemeClr val="tx1"/>
                </a:solidFill>
                <a:latin typeface="微软雅黑" panose="020B0503020204020204" charset="-122"/>
                <a:ea typeface="微软雅黑" panose="020B0503020204020204" charset="-122"/>
              </a:rPr>
              <a:t>Tapping into the full potential of IGU experts </a:t>
            </a:r>
            <a:r>
              <a:rPr lang="en-GB" altLang="zh-CN" sz="1600" dirty="0">
                <a:solidFill>
                  <a:schemeClr val="tx1"/>
                </a:solidFill>
                <a:latin typeface="微软雅黑" panose="020B0503020204020204" charset="-122"/>
                <a:ea typeface="微软雅黑" panose="020B0503020204020204" charset="-122"/>
              </a:rPr>
              <a:t>and help them bring more value to members and the IGU.</a:t>
            </a:r>
            <a:endParaRPr lang="zh-CN" altLang="en-US" sz="1600" dirty="0">
              <a:solidFill>
                <a:schemeClr val="tx1"/>
              </a:solidFill>
              <a:latin typeface="微软雅黑" panose="020B0503020204020204" charset="-122"/>
              <a:ea typeface="微软雅黑" panose="020B0503020204020204" charset="-122"/>
            </a:endParaRPr>
          </a:p>
        </p:txBody>
      </p:sp>
      <p:sp>
        <p:nvSpPr>
          <p:cNvPr id="26" name="文本框 39"/>
          <p:cNvSpPr txBox="1"/>
          <p:nvPr/>
        </p:nvSpPr>
        <p:spPr>
          <a:xfrm>
            <a:off x="7270861" y="1809507"/>
            <a:ext cx="4554744" cy="1015663"/>
          </a:xfrm>
          <a:prstGeom prst="rect">
            <a:avLst/>
          </a:prstGeom>
          <a:noFill/>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zh-CN"/>
            </a:defPPr>
            <a:lvl1pPr algn="just" fontAlgn="auto">
              <a:lnSpc>
                <a:spcPct val="125000"/>
              </a:lnSpc>
              <a:spcBef>
                <a:spcPts val="0"/>
              </a:spcBef>
              <a:spcAft>
                <a:spcPts val="0"/>
              </a:spcAft>
              <a:defRPr sz="1600">
                <a:solidFill>
                  <a:schemeClr val="tx1"/>
                </a:solidFill>
                <a:latin typeface="微软雅黑" panose="020B0503020204020204" charset="-122"/>
                <a:ea typeface="微软雅黑" panose="020B0503020204020204" charset="-122"/>
              </a:defRPr>
            </a:lvl1pPr>
          </a:lstStyle>
          <a:p>
            <a:pPr algn="l"/>
            <a:r>
              <a:rPr lang="en-US" altLang="zh-CN" dirty="0"/>
              <a:t>Exploring, cultivating and stimulating young practitioners, female talents and youth to contribute to the gas industry.</a:t>
            </a:r>
            <a:endParaRPr lang="zh-CN" altLang="en-US" dirty="0"/>
          </a:p>
        </p:txBody>
      </p:sp>
      <p:sp>
        <p:nvSpPr>
          <p:cNvPr id="27" name="矩形 26"/>
          <p:cNvSpPr/>
          <p:nvPr/>
        </p:nvSpPr>
        <p:spPr>
          <a:xfrm>
            <a:off x="5399202" y="3918287"/>
            <a:ext cx="1443024" cy="707886"/>
          </a:xfrm>
          <a:prstGeom prst="rect">
            <a:avLst/>
          </a:prstGeom>
        </p:spPr>
        <p:txBody>
          <a:bodyPr wrap="none">
            <a:spAutoFit/>
          </a:bodyPr>
          <a:lstStyle/>
          <a:p>
            <a:pPr lvl="0" algn="ctr"/>
            <a:r>
              <a:rPr lang="en-US" altLang="zh-CN" sz="2000" b="1" kern="0" dirty="0">
                <a:solidFill>
                  <a:schemeClr val="bg1"/>
                </a:solidFill>
                <a:latin typeface="微软雅黑" panose="020B0503020204020204" charset="-122"/>
                <a:ea typeface="微软雅黑" panose="020B0503020204020204" charset="-122"/>
                <a:cs typeface="宋体" panose="02010600030101010101" pitchFamily="2" charset="-122"/>
              </a:rPr>
              <a:t>Human </a:t>
            </a:r>
          </a:p>
          <a:p>
            <a:pPr lvl="0" algn="ctr"/>
            <a:r>
              <a:rPr lang="en-US" altLang="zh-CN" sz="2000" b="1" kern="0" dirty="0">
                <a:solidFill>
                  <a:schemeClr val="bg1"/>
                </a:solidFill>
                <a:latin typeface="微软雅黑" panose="020B0503020204020204" charset="-122"/>
                <a:ea typeface="微软雅黑" panose="020B0503020204020204" charset="-122"/>
                <a:cs typeface="宋体" panose="02010600030101010101" pitchFamily="2" charset="-122"/>
              </a:rPr>
              <a:t>Resource </a:t>
            </a:r>
            <a:endParaRPr lang="zh-CN" altLang="zh-CN" sz="2000" b="1" kern="0" dirty="0">
              <a:solidFill>
                <a:schemeClr val="bg1"/>
              </a:solidFill>
              <a:latin typeface="微软雅黑" panose="020B0503020204020204" charset="-122"/>
              <a:ea typeface="微软雅黑" panose="020B0503020204020204" charset="-122"/>
              <a:cs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6870" y="1271270"/>
            <a:ext cx="11456035" cy="4957252"/>
          </a:xfrm>
        </p:spPr>
        <p:txBody>
          <a:bodyPr>
            <a:normAutofit fontScale="85000" lnSpcReduction="20000"/>
          </a:bodyPr>
          <a:lstStyle/>
          <a:p>
            <a:pPr marL="285750" indent="-285750" algn="just">
              <a:lnSpc>
                <a:spcPct val="160000"/>
              </a:lnSpc>
              <a:spcBef>
                <a:spcPts val="300"/>
              </a:spcBef>
              <a:buFont typeface="Arial" panose="020B0604020202020204" pitchFamily="34" charset="0"/>
              <a:buChar char="•"/>
            </a:pPr>
            <a:r>
              <a:rPr lang="en-US" altLang="zh-CN" sz="1900" dirty="0">
                <a:solidFill>
                  <a:schemeClr val="tx1"/>
                </a:solidFill>
                <a:latin typeface="+mn-ea"/>
              </a:rPr>
              <a:t>Deliverables</a:t>
            </a:r>
          </a:p>
          <a:p>
            <a:pPr marL="0" indent="0" algn="just">
              <a:lnSpc>
                <a:spcPct val="160000"/>
              </a:lnSpc>
              <a:spcBef>
                <a:spcPts val="300"/>
              </a:spcBef>
              <a:buNone/>
            </a:pPr>
            <a:r>
              <a:rPr lang="en-US" altLang="zh-CN" sz="1900" b="0" dirty="0">
                <a:solidFill>
                  <a:schemeClr val="tx1"/>
                </a:solidFill>
                <a:latin typeface="+mn-ea"/>
              </a:rPr>
              <a:t>We need to pay close attention to deliverables to support the PA activities, rapid response mechanism and WGC2025. </a:t>
            </a:r>
          </a:p>
          <a:p>
            <a:pPr marL="285750" indent="-285750" algn="just">
              <a:lnSpc>
                <a:spcPct val="160000"/>
              </a:lnSpc>
              <a:spcBef>
                <a:spcPts val="300"/>
              </a:spcBef>
              <a:buFont typeface="Arial" panose="020B0604020202020204" pitchFamily="34" charset="0"/>
              <a:buChar char="•"/>
            </a:pPr>
            <a:r>
              <a:rPr lang="en-US" altLang="zh-CN" sz="1900" dirty="0">
                <a:solidFill>
                  <a:schemeClr val="tx1"/>
                </a:solidFill>
                <a:latin typeface="+mn-ea"/>
              </a:rPr>
              <a:t>Expertise</a:t>
            </a:r>
          </a:p>
          <a:p>
            <a:pPr marL="0" indent="0" algn="just">
              <a:lnSpc>
                <a:spcPct val="160000"/>
              </a:lnSpc>
              <a:spcBef>
                <a:spcPts val="300"/>
              </a:spcBef>
              <a:buNone/>
            </a:pPr>
            <a:r>
              <a:rPr lang="en-US" altLang="zh-CN" sz="1900" b="0" dirty="0">
                <a:solidFill>
                  <a:schemeClr val="tx1"/>
                </a:solidFill>
                <a:latin typeface="+mn-ea"/>
              </a:rPr>
              <a:t>We need to motivate IGU </a:t>
            </a:r>
            <a:r>
              <a:rPr lang="en-US" altLang="zh-CN" sz="1900" dirty="0">
                <a:solidFill>
                  <a:schemeClr val="tx1"/>
                </a:solidFill>
                <a:latin typeface="+mn-ea"/>
              </a:rPr>
              <a:t>experts</a:t>
            </a:r>
            <a:r>
              <a:rPr lang="en-US" altLang="zh-CN" sz="1900" b="0" dirty="0">
                <a:solidFill>
                  <a:schemeClr val="tx1"/>
                </a:solidFill>
                <a:latin typeface="+mn-ea"/>
              </a:rPr>
              <a:t> to expand team and develop </a:t>
            </a:r>
            <a:r>
              <a:rPr lang="en-US" altLang="zh-CN" sz="1900" dirty="0">
                <a:solidFill>
                  <a:schemeClr val="tx1"/>
                </a:solidFill>
                <a:latin typeface="+mn-ea"/>
              </a:rPr>
              <a:t>external relations </a:t>
            </a:r>
            <a:r>
              <a:rPr lang="en-US" altLang="zh-CN" sz="1900" b="0" dirty="0">
                <a:solidFill>
                  <a:schemeClr val="tx1"/>
                </a:solidFill>
                <a:latin typeface="+mn-ea"/>
              </a:rPr>
              <a:t>for better cooperation and results. </a:t>
            </a:r>
            <a:endParaRPr lang="zh-CN" altLang="zh-CN" sz="1900" b="0" dirty="0">
              <a:solidFill>
                <a:schemeClr val="tx1"/>
              </a:solidFill>
              <a:latin typeface="+mn-ea"/>
            </a:endParaRPr>
          </a:p>
          <a:p>
            <a:pPr marL="285750" indent="-285750" algn="just">
              <a:lnSpc>
                <a:spcPct val="160000"/>
              </a:lnSpc>
              <a:spcBef>
                <a:spcPts val="300"/>
              </a:spcBef>
              <a:buFont typeface="Arial" panose="020B0604020202020204" pitchFamily="34" charset="0"/>
              <a:buChar char="•"/>
            </a:pPr>
            <a:r>
              <a:rPr lang="en-US" altLang="zh-CN" sz="1900" dirty="0">
                <a:solidFill>
                  <a:schemeClr val="tx1"/>
                </a:solidFill>
                <a:latin typeface="+mn-ea"/>
              </a:rPr>
              <a:t>Advocacy</a:t>
            </a:r>
          </a:p>
          <a:p>
            <a:pPr marL="0" indent="0" algn="just">
              <a:lnSpc>
                <a:spcPct val="160000"/>
              </a:lnSpc>
              <a:spcBef>
                <a:spcPts val="300"/>
              </a:spcBef>
              <a:buNone/>
            </a:pPr>
            <a:r>
              <a:rPr lang="en-US" altLang="zh-CN" sz="1900" b="0" dirty="0">
                <a:solidFill>
                  <a:schemeClr val="tx1"/>
                </a:solidFill>
                <a:latin typeface="+mn-ea"/>
              </a:rPr>
              <a:t>We need to use multiple digital </a:t>
            </a:r>
            <a:r>
              <a:rPr lang="en-US" altLang="zh-CN" sz="1900" dirty="0">
                <a:solidFill>
                  <a:schemeClr val="tx1"/>
                </a:solidFill>
                <a:latin typeface="+mn-ea"/>
              </a:rPr>
              <a:t>platforms</a:t>
            </a:r>
            <a:r>
              <a:rPr lang="en-US" altLang="zh-CN" sz="1900" b="0" dirty="0">
                <a:solidFill>
                  <a:schemeClr val="tx1"/>
                </a:solidFill>
                <a:latin typeface="+mn-ea"/>
              </a:rPr>
              <a:t> and </a:t>
            </a:r>
            <a:r>
              <a:rPr lang="en-US" altLang="zh-CN" sz="1900" dirty="0">
                <a:solidFill>
                  <a:schemeClr val="tx1"/>
                </a:solidFill>
                <a:latin typeface="+mn-ea"/>
              </a:rPr>
              <a:t>channels</a:t>
            </a:r>
            <a:r>
              <a:rPr lang="en-US" altLang="zh-CN" sz="1900" b="0" dirty="0">
                <a:solidFill>
                  <a:schemeClr val="tx1"/>
                </a:solidFill>
                <a:latin typeface="+mn-ea"/>
              </a:rPr>
              <a:t> to carry out activities, such as holding online and offline committee/TF meetings, releasing research achievement and holding webinars online, </a:t>
            </a:r>
            <a:r>
              <a:rPr lang="en-GB" altLang="zh-CN" sz="1900" b="0" dirty="0">
                <a:solidFill>
                  <a:schemeClr val="tx1"/>
                </a:solidFill>
                <a:latin typeface="+mn-ea"/>
              </a:rPr>
              <a:t>organising</a:t>
            </a:r>
            <a:r>
              <a:rPr lang="en-US" altLang="zh-CN" sz="1900" b="0" dirty="0">
                <a:solidFill>
                  <a:schemeClr val="tx1"/>
                </a:solidFill>
                <a:latin typeface="+mn-ea"/>
              </a:rPr>
              <a:t> live dialogue with external wise persons, releasing video clips on IGU’s websites, in order to promote the vitality of the IGU and expand it influence across the globe. </a:t>
            </a:r>
            <a:endParaRPr lang="zh-CN" altLang="zh-CN" sz="1900" b="0" dirty="0">
              <a:solidFill>
                <a:schemeClr val="tx1"/>
              </a:solidFill>
              <a:latin typeface="+mn-ea"/>
            </a:endParaRPr>
          </a:p>
          <a:p>
            <a:endParaRPr lang="en-GB" dirty="0"/>
          </a:p>
        </p:txBody>
      </p:sp>
      <p:sp>
        <p:nvSpPr>
          <p:cNvPr id="3" name="灯片编号占位符 2"/>
          <p:cNvSpPr>
            <a:spLocks noGrp="1"/>
          </p:cNvSpPr>
          <p:nvPr>
            <p:ph type="sldNum" sz="quarter" idx="12"/>
          </p:nvPr>
        </p:nvSpPr>
        <p:spPr/>
        <p:txBody>
          <a:bodyPr/>
          <a:lstStyle/>
          <a:p>
            <a:fld id="{49AE70B2-8BF9-45C0-BB95-33D1B9D3A854}" type="slidenum">
              <a:rPr lang="zh-CN" altLang="en-US" smtClean="0"/>
              <a:t>12</a:t>
            </a:fld>
            <a:endParaRPr lang="en-US" altLang="zh-CN"/>
          </a:p>
        </p:txBody>
      </p:sp>
      <p:sp>
        <p:nvSpPr>
          <p:cNvPr id="4" name="标题 3"/>
          <p:cNvSpPr>
            <a:spLocks noGrp="1"/>
          </p:cNvSpPr>
          <p:nvPr>
            <p:ph type="title"/>
          </p:nvPr>
        </p:nvSpPr>
        <p:spPr/>
        <p:txBody>
          <a:bodyPr>
            <a:normAutofit/>
          </a:bodyPr>
          <a:lstStyle/>
          <a:p>
            <a:r>
              <a:rPr lang="en-US" altLang="zh-CN" dirty="0">
                <a:latin typeface="+mn-ea"/>
              </a:rPr>
              <a:t>Triennial Tasks</a:t>
            </a:r>
            <a:endParaRPr lang="en-GB" dirty="0"/>
          </a:p>
        </p:txBody>
      </p:sp>
    </p:spTree>
    <p:extLst>
      <p:ext uri="{BB962C8B-B14F-4D97-AF65-F5344CB8AC3E}">
        <p14:creationId xmlns:p14="http://schemas.microsoft.com/office/powerpoint/2010/main" val="1319865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49AE70B2-8BF9-45C0-BB95-33D1B9D3A854}" type="slidenum">
              <a:rPr lang="zh-CN" altLang="en-US" smtClean="0"/>
              <a:t>13</a:t>
            </a:fld>
            <a:endParaRPr lang="en-US" altLang="zh-CN"/>
          </a:p>
        </p:txBody>
      </p:sp>
      <p:sp>
        <p:nvSpPr>
          <p:cNvPr id="3" name="标题 2"/>
          <p:cNvSpPr>
            <a:spLocks noGrp="1"/>
          </p:cNvSpPr>
          <p:nvPr>
            <p:ph type="title"/>
          </p:nvPr>
        </p:nvSpPr>
        <p:spPr/>
        <p:txBody>
          <a:bodyPr>
            <a:normAutofit/>
          </a:bodyPr>
          <a:lstStyle/>
          <a:p>
            <a:r>
              <a:rPr lang="en-US" altLang="zh-CN" dirty="0">
                <a:latin typeface="微软雅黑" panose="020B0503020204020204" charset="-122"/>
                <a:ea typeface="微软雅黑" panose="020B0503020204020204" charset="-122"/>
              </a:rPr>
              <a:t>CC China Office 2022-2025</a:t>
            </a:r>
            <a:endParaRPr lang="zh-CN" altLang="en-US" dirty="0"/>
          </a:p>
        </p:txBody>
      </p:sp>
      <p:sp>
        <p:nvSpPr>
          <p:cNvPr id="4" name="矩形 3"/>
          <p:cNvSpPr/>
          <p:nvPr/>
        </p:nvSpPr>
        <p:spPr>
          <a:xfrm>
            <a:off x="1033424" y="4471249"/>
            <a:ext cx="2427406" cy="369332"/>
          </a:xfrm>
          <a:prstGeom prst="rect">
            <a:avLst/>
          </a:prstGeom>
        </p:spPr>
        <p:txBody>
          <a:bodyPr wrap="square">
            <a:spAutoFit/>
          </a:bodyPr>
          <a:lstStyle/>
          <a:p>
            <a:r>
              <a:rPr lang="en-US" altLang="zh-CN" b="1" dirty="0">
                <a:latin typeface="微软雅黑" panose="020B0503020204020204" charset="-122"/>
                <a:ea typeface="微软雅黑" panose="020B0503020204020204" charset="-122"/>
              </a:rPr>
              <a:t>CC Chair</a:t>
            </a:r>
            <a:r>
              <a:rPr lang="zh-CN" altLang="en-US" b="1" dirty="0">
                <a:latin typeface="微软雅黑" panose="020B0503020204020204" charset="-122"/>
                <a:ea typeface="微软雅黑" panose="020B0503020204020204" charset="-122"/>
              </a:rPr>
              <a:t>：</a:t>
            </a:r>
            <a:r>
              <a:rPr lang="en-US" altLang="zh-CN" dirty="0">
                <a:latin typeface="微软雅黑" panose="020B0503020204020204" charset="-122"/>
                <a:ea typeface="微软雅黑" panose="020B0503020204020204" charset="-122"/>
              </a:rPr>
              <a:t>YANG Lei</a:t>
            </a: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2767" y="2538366"/>
            <a:ext cx="1188720" cy="1804416"/>
          </a:xfrm>
          <a:prstGeom prst="rect">
            <a:avLst/>
          </a:prstGeom>
        </p:spPr>
      </p:pic>
      <p:graphicFrame>
        <p:nvGraphicFramePr>
          <p:cNvPr id="6" name="表格 5"/>
          <p:cNvGraphicFramePr>
            <a:graphicFrameLocks noGrp="1"/>
          </p:cNvGraphicFramePr>
          <p:nvPr/>
        </p:nvGraphicFramePr>
        <p:xfrm>
          <a:off x="3597290" y="1089642"/>
          <a:ext cx="8128000" cy="521716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06428">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b="1" dirty="0">
                          <a:latin typeface="微软雅黑" panose="020B0503020204020204" charset="-122"/>
                          <a:ea typeface="微软雅黑" panose="020B0503020204020204" charset="-122"/>
                        </a:rPr>
                        <a:t>CC China Office: </a:t>
                      </a:r>
                      <a:endParaRPr lang="zh-CN" alt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zh-CN" alt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552768">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800" dirty="0">
                        <a:latin typeface="微软雅黑" panose="020B0503020204020204" charset="-122"/>
                        <a:ea typeface="微软雅黑" panose="020B050302020402020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800" dirty="0">
                        <a:latin typeface="微软雅黑" panose="020B0503020204020204" charset="-122"/>
                        <a:ea typeface="微软雅黑" panose="020B050302020402020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800" dirty="0">
                        <a:latin typeface="微软雅黑" panose="020B0503020204020204" charset="-122"/>
                        <a:ea typeface="微软雅黑" panose="020B050302020402020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800" dirty="0">
                        <a:latin typeface="微软雅黑" panose="020B0503020204020204" charset="-122"/>
                        <a:ea typeface="微软雅黑" panose="020B050302020402020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800" dirty="0">
                        <a:latin typeface="微软雅黑" panose="020B0503020204020204" charset="-122"/>
                        <a:ea typeface="微软雅黑" panose="020B050302020402020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800" dirty="0">
                        <a:latin typeface="微软雅黑" panose="020B0503020204020204" charset="-122"/>
                        <a:ea typeface="微软雅黑" panose="020B0503020204020204"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800" dirty="0">
                        <a:latin typeface="微软雅黑" panose="020B0503020204020204" charset="-122"/>
                        <a:ea typeface="微软雅黑" panose="020B050302020402020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800" dirty="0">
                        <a:latin typeface="微软雅黑" panose="020B0503020204020204" charset="-122"/>
                        <a:ea typeface="微软雅黑" panose="020B050302020402020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800" dirty="0">
                        <a:latin typeface="微软雅黑" panose="020B0503020204020204" charset="-122"/>
                        <a:ea typeface="微软雅黑" panose="020B050302020402020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800" dirty="0">
                        <a:latin typeface="微软雅黑" panose="020B0503020204020204" charset="-122"/>
                        <a:ea typeface="微软雅黑" panose="020B050302020402020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800" dirty="0">
                        <a:latin typeface="微软雅黑" panose="020B0503020204020204" charset="-122"/>
                        <a:ea typeface="微软雅黑" panose="020B050302020402020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800" dirty="0">
                        <a:latin typeface="微软雅黑" panose="020B0503020204020204" charset="-122"/>
                        <a:ea typeface="微软雅黑" panose="020B0503020204020204"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800" dirty="0">
                          <a:latin typeface="微软雅黑" panose="020B0503020204020204" charset="-122"/>
                          <a:ea typeface="微软雅黑" panose="020B0503020204020204" charset="-122"/>
                        </a:rPr>
                        <a:t>CC </a:t>
                      </a:r>
                      <a:r>
                        <a:rPr lang="en-US" altLang="zh-CN" sz="1800" kern="1200" dirty="0">
                          <a:solidFill>
                            <a:schemeClr val="tx1"/>
                          </a:solidFill>
                          <a:latin typeface="微软雅黑" panose="020B0503020204020204" charset="-122"/>
                          <a:ea typeface="微软雅黑" panose="020B0503020204020204" charset="-122"/>
                          <a:cs typeface="+mn-cs"/>
                        </a:rPr>
                        <a:t>Secretary</a:t>
                      </a:r>
                      <a:r>
                        <a:rPr lang="zh-CN" altLang="en-US" sz="1800" kern="1200" dirty="0">
                          <a:solidFill>
                            <a:schemeClr val="tx1"/>
                          </a:solidFill>
                          <a:latin typeface="微软雅黑" panose="020B0503020204020204" charset="-122"/>
                          <a:ea typeface="微软雅黑" panose="020B0503020204020204" charset="-122"/>
                          <a:cs typeface="+mn-cs"/>
                        </a:rPr>
                        <a:t>： </a:t>
                      </a:r>
                      <a:r>
                        <a:rPr lang="en-US" altLang="zh-CN" sz="1800" kern="1200" dirty="0">
                          <a:solidFill>
                            <a:schemeClr val="tx1"/>
                          </a:solidFill>
                          <a:latin typeface="微软雅黑" panose="020B0503020204020204" charset="-122"/>
                          <a:ea typeface="微软雅黑" panose="020B0503020204020204" charset="-122"/>
                          <a:cs typeface="+mn-cs"/>
                        </a:rPr>
                        <a:t>ZHU Kai</a:t>
                      </a:r>
                      <a:endParaRPr lang="zh-CN" altLang="en-US" sz="1800" kern="1200" dirty="0">
                        <a:solidFill>
                          <a:schemeClr val="tx1"/>
                        </a:solidFill>
                        <a:latin typeface="微软雅黑" panose="020B0503020204020204" charset="-122"/>
                        <a:ea typeface="微软雅黑" panose="020B0503020204020204" charset="-122"/>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800" dirty="0">
                          <a:latin typeface="微软雅黑" panose="020B0503020204020204" charset="-122"/>
                          <a:ea typeface="微软雅黑" panose="020B0503020204020204" charset="-122"/>
                        </a:rPr>
                        <a:t>Manager</a:t>
                      </a:r>
                      <a:r>
                        <a:rPr lang="zh-CN" altLang="en-US" sz="1800" dirty="0">
                          <a:latin typeface="微软雅黑" panose="020B0503020204020204" charset="-122"/>
                          <a:ea typeface="微软雅黑" panose="020B0503020204020204" charset="-122"/>
                        </a:rPr>
                        <a:t>： </a:t>
                      </a:r>
                      <a:r>
                        <a:rPr lang="en-US" altLang="zh-CN" sz="1800" dirty="0">
                          <a:latin typeface="微软雅黑" panose="020B0503020204020204" charset="-122"/>
                          <a:ea typeface="微软雅黑" panose="020B0503020204020204" charset="-122"/>
                        </a:rPr>
                        <a:t>ZHANG Yuanhua</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800" b="1" dirty="0">
                        <a:latin typeface="微软雅黑" panose="020B0503020204020204" charset="-122"/>
                        <a:ea typeface="微软雅黑" panose="020B050302020402020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b="1" dirty="0">
                          <a:latin typeface="微软雅黑" panose="020B0503020204020204" charset="-122"/>
                          <a:ea typeface="微软雅黑" panose="020B0503020204020204" charset="-122"/>
                        </a:rPr>
                        <a:t>Liaison between Secretariat and CC: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03"/>
                  </a:ext>
                </a:extLst>
              </a:tr>
              <a:tr h="320040">
                <a:tc>
                  <a:txBody>
                    <a:bodyPr/>
                    <a:lstStyle/>
                    <a:p>
                      <a:endParaRPr lang="en-US" altLang="zh-CN" dirty="0"/>
                    </a:p>
                    <a:p>
                      <a:endParaRPr lang="en-US" altLang="zh-CN" dirty="0"/>
                    </a:p>
                    <a:p>
                      <a:endParaRPr lang="en-US" altLang="zh-CN" dirty="0"/>
                    </a:p>
                    <a:p>
                      <a:endParaRPr lang="en-US" altLang="zh-CN" dirty="0"/>
                    </a:p>
                    <a:p>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lvl="1" indent="0"/>
                      <a:endParaRPr lang="zh-CN" altLang="en-US" sz="2000" dirty="0">
                        <a:latin typeface="微软雅黑" panose="020B0503020204020204" charset="-122"/>
                        <a:ea typeface="微软雅黑" panose="020B0503020204020204"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2004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en-US" altLang="zh-CN" sz="1800" dirty="0">
                        <a:latin typeface="微软雅黑" panose="020B0503020204020204" charset="-122"/>
                        <a:ea typeface="微软雅黑" panose="020B050302020402020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800" dirty="0">
                          <a:latin typeface="微软雅黑" panose="020B0503020204020204" charset="-122"/>
                          <a:ea typeface="微软雅黑" panose="020B0503020204020204" charset="-122"/>
                        </a:rPr>
                        <a:t>SCMD</a:t>
                      </a:r>
                      <a:r>
                        <a:rPr lang="zh-CN" altLang="en-US" sz="1800" dirty="0">
                          <a:latin typeface="微软雅黑" panose="020B0503020204020204" charset="-122"/>
                          <a:ea typeface="微软雅黑" panose="020B0503020204020204" charset="-122"/>
                        </a:rPr>
                        <a:t>：</a:t>
                      </a:r>
                      <a:r>
                        <a:rPr lang="en-GB" altLang="zh-CN" sz="1800" dirty="0">
                          <a:latin typeface="微软雅黑" panose="020B0503020204020204" charset="-122"/>
                          <a:ea typeface="微软雅黑" panose="020B0503020204020204" charset="-122"/>
                        </a:rPr>
                        <a:t>Tatiana KHANBERG</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1" indent="0" algn="l" defTabSz="914400" rtl="0" eaLnBrk="1" fontAlgn="auto" latinLnBrk="0" hangingPunct="1">
                        <a:lnSpc>
                          <a:spcPct val="100000"/>
                        </a:lnSpc>
                        <a:spcBef>
                          <a:spcPts val="0"/>
                        </a:spcBef>
                        <a:spcAft>
                          <a:spcPts val="0"/>
                        </a:spcAft>
                        <a:buClrTx/>
                        <a:buSzTx/>
                        <a:buFontTx/>
                        <a:buNone/>
                        <a:defRPr/>
                      </a:pPr>
                      <a:endParaRPr lang="en-US" altLang="zh-CN" sz="1800" kern="1200" dirty="0">
                        <a:solidFill>
                          <a:schemeClr val="tx1"/>
                        </a:solidFill>
                        <a:latin typeface="微软雅黑" panose="020B0503020204020204" charset="-122"/>
                        <a:ea typeface="微软雅黑" panose="020B0503020204020204" charset="-122"/>
                        <a:cs typeface="+mn-cs"/>
                      </a:endParaRPr>
                    </a:p>
                    <a:p>
                      <a:pPr marL="0" marR="0" lvl="1" indent="0" algn="ctr" defTabSz="914400" rtl="0" eaLnBrk="1" fontAlgn="auto" latinLnBrk="0" hangingPunct="1">
                        <a:lnSpc>
                          <a:spcPct val="100000"/>
                        </a:lnSpc>
                        <a:spcBef>
                          <a:spcPts val="0"/>
                        </a:spcBef>
                        <a:spcAft>
                          <a:spcPts val="0"/>
                        </a:spcAft>
                        <a:buClrTx/>
                        <a:buSzTx/>
                        <a:buFontTx/>
                        <a:buNone/>
                        <a:defRPr/>
                      </a:pPr>
                      <a:r>
                        <a:rPr lang="en-US" altLang="zh-CN" sz="1800" dirty="0">
                          <a:latin typeface="微软雅黑" panose="020B0503020204020204" charset="-122"/>
                          <a:ea typeface="微软雅黑" panose="020B0503020204020204" charset="-122"/>
                        </a:rPr>
                        <a:t>PAD</a:t>
                      </a:r>
                      <a:r>
                        <a:rPr lang="zh-CN" altLang="en-US" sz="1800" dirty="0">
                          <a:latin typeface="微软雅黑" panose="020B0503020204020204" charset="-122"/>
                          <a:ea typeface="微软雅黑" panose="020B0503020204020204" charset="-122"/>
                        </a:rPr>
                        <a:t>：</a:t>
                      </a:r>
                      <a:r>
                        <a:rPr lang="en-GB" altLang="zh-CN" sz="1800" dirty="0">
                          <a:latin typeface="微软雅黑" panose="020B0503020204020204" charset="-122"/>
                          <a:ea typeface="微软雅黑" panose="020B0503020204020204" charset="-122"/>
                        </a:rPr>
                        <a:t>Lesley Coldham</a:t>
                      </a:r>
                      <a:endParaRPr lang="zh-CN" altLang="en-US" sz="1800" dirty="0">
                        <a:latin typeface="微软雅黑" panose="020B0503020204020204" charset="-122"/>
                        <a:ea typeface="微软雅黑" panose="020B0503020204020204"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6840" y="4269306"/>
            <a:ext cx="1033000" cy="1564031"/>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7445" y="1568232"/>
            <a:ext cx="1022395" cy="154535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6141" y="4302381"/>
            <a:ext cx="1028006" cy="1556469"/>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46141" y="1622459"/>
            <a:ext cx="1041033" cy="1457446"/>
          </a:xfrm>
          <a:prstGeom prst="rect">
            <a:avLst/>
          </a:prstGeom>
        </p:spPr>
      </p:pic>
    </p:spTree>
    <p:extLst>
      <p:ext uri="{BB962C8B-B14F-4D97-AF65-F5344CB8AC3E}">
        <p14:creationId xmlns:p14="http://schemas.microsoft.com/office/powerpoint/2010/main" val="1190263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49AE70B2-8BF9-45C0-BB95-33D1B9D3A854}" type="slidenum">
              <a:rPr lang="zh-CN" altLang="en-US" smtClean="0"/>
              <a:t>14</a:t>
            </a:fld>
            <a:endParaRPr lang="en-US" altLang="zh-CN"/>
          </a:p>
        </p:txBody>
      </p:sp>
      <p:sp>
        <p:nvSpPr>
          <p:cNvPr id="3" name="标题 2"/>
          <p:cNvSpPr>
            <a:spLocks noGrp="1"/>
          </p:cNvSpPr>
          <p:nvPr>
            <p:ph type="title"/>
          </p:nvPr>
        </p:nvSpPr>
        <p:spPr>
          <a:xfrm>
            <a:off x="355710" y="212826"/>
            <a:ext cx="11484610" cy="705485"/>
          </a:xfrm>
        </p:spPr>
        <p:txBody>
          <a:bodyPr>
            <a:normAutofit/>
          </a:bodyPr>
          <a:lstStyle/>
          <a:p>
            <a:r>
              <a:rPr lang="en-US" altLang="zh-CN" dirty="0"/>
              <a:t>Work Scope of CC China office</a:t>
            </a:r>
            <a:endParaRPr lang="en-GB" dirty="0"/>
          </a:p>
        </p:txBody>
      </p:sp>
      <p:graphicFrame>
        <p:nvGraphicFramePr>
          <p:cNvPr id="4" name="表格 3"/>
          <p:cNvGraphicFramePr>
            <a:graphicFrameLocks noGrp="1"/>
          </p:cNvGraphicFramePr>
          <p:nvPr>
            <p:extLst>
              <p:ext uri="{D42A27DB-BD31-4B8C-83A1-F6EECF244321}">
                <p14:modId xmlns:p14="http://schemas.microsoft.com/office/powerpoint/2010/main" val="2502503309"/>
              </p:ext>
            </p:extLst>
          </p:nvPr>
        </p:nvGraphicFramePr>
        <p:xfrm>
          <a:off x="591365" y="918311"/>
          <a:ext cx="11248845" cy="5151120"/>
        </p:xfrm>
        <a:graphic>
          <a:graphicData uri="http://schemas.openxmlformats.org/drawingml/2006/table">
            <a:tbl>
              <a:tblPr firstRow="1" bandRow="1">
                <a:tableStyleId>{5940675A-B579-460E-94D1-54222C63F5DA}</a:tableStyleId>
              </a:tblPr>
              <a:tblGrid>
                <a:gridCol w="655607">
                  <a:extLst>
                    <a:ext uri="{9D8B030D-6E8A-4147-A177-3AD203B41FA5}">
                      <a16:colId xmlns:a16="http://schemas.microsoft.com/office/drawing/2014/main" val="20000"/>
                    </a:ext>
                  </a:extLst>
                </a:gridCol>
                <a:gridCol w="1428139">
                  <a:extLst>
                    <a:ext uri="{9D8B030D-6E8A-4147-A177-3AD203B41FA5}">
                      <a16:colId xmlns:a16="http://schemas.microsoft.com/office/drawing/2014/main" val="20001"/>
                    </a:ext>
                  </a:extLst>
                </a:gridCol>
                <a:gridCol w="3616910">
                  <a:extLst>
                    <a:ext uri="{9D8B030D-6E8A-4147-A177-3AD203B41FA5}">
                      <a16:colId xmlns:a16="http://schemas.microsoft.com/office/drawing/2014/main" val="20002"/>
                    </a:ext>
                  </a:extLst>
                </a:gridCol>
                <a:gridCol w="5548189">
                  <a:extLst>
                    <a:ext uri="{9D8B030D-6E8A-4147-A177-3AD203B41FA5}">
                      <a16:colId xmlns:a16="http://schemas.microsoft.com/office/drawing/2014/main" val="20003"/>
                    </a:ext>
                  </a:extLst>
                </a:gridCol>
              </a:tblGrid>
              <a:tr h="299816">
                <a:tc>
                  <a:txBody>
                    <a:bodyPr/>
                    <a:lstStyle/>
                    <a:p>
                      <a:pPr algn="ctr"/>
                      <a:endParaRPr lang="zh-CN" altLang="en-US" sz="1400" b="1" dirty="0">
                        <a:solidFill>
                          <a:schemeClr val="tx1"/>
                        </a:solidFill>
                        <a:latin typeface="微软雅黑" panose="020B0503020204020204" charset="-122"/>
                        <a:ea typeface="微软雅黑" panose="020B0503020204020204" charset="-122"/>
                      </a:endParaRPr>
                    </a:p>
                  </a:txBody>
                  <a:tcPr>
                    <a:lnR w="12700"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pPr algn="ctr"/>
                      <a:r>
                        <a:rPr lang="en-US" altLang="zh-CN" sz="1400" b="1" dirty="0">
                          <a:solidFill>
                            <a:schemeClr val="tx1"/>
                          </a:solidFill>
                          <a:latin typeface="微软雅黑" panose="020B0503020204020204" charset="-122"/>
                          <a:ea typeface="微软雅黑" panose="020B0503020204020204" charset="-122"/>
                        </a:rPr>
                        <a:t>Category</a:t>
                      </a:r>
                      <a:endParaRPr lang="zh-CN" altLang="en-US" sz="1400" b="1" dirty="0">
                        <a:solidFill>
                          <a:schemeClr val="tx1"/>
                        </a:solidFill>
                        <a:latin typeface="微软雅黑" panose="020B0503020204020204" charset="-122"/>
                        <a:ea typeface="微软雅黑" panose="020B0503020204020204" charset="-122"/>
                      </a:endParaRPr>
                    </a:p>
                  </a:txBody>
                  <a:tcPr>
                    <a:lnL w="12700" cap="flat" cmpd="sng" algn="ctr">
                      <a:solidFill>
                        <a:schemeClr val="tx1"/>
                      </a:solidFill>
                      <a:prstDash val="solid"/>
                      <a:round/>
                      <a:headEnd type="none" w="med" len="med"/>
                      <a:tailEnd type="none" w="med" len="med"/>
                    </a:lnL>
                    <a:solidFill>
                      <a:schemeClr val="accent1">
                        <a:lumMod val="40000"/>
                        <a:lumOff val="60000"/>
                      </a:schemeClr>
                    </a:solidFill>
                  </a:tcPr>
                </a:tc>
                <a:tc>
                  <a:txBody>
                    <a:bodyPr/>
                    <a:lstStyle/>
                    <a:p>
                      <a:pPr algn="ctr"/>
                      <a:r>
                        <a:rPr lang="en-US" altLang="zh-CN" sz="1400" b="1" dirty="0">
                          <a:solidFill>
                            <a:schemeClr val="tx1"/>
                          </a:solidFill>
                          <a:latin typeface="微软雅黑" panose="020B0503020204020204" charset="-122"/>
                          <a:ea typeface="微软雅黑" panose="020B0503020204020204" charset="-122"/>
                        </a:rPr>
                        <a:t>Description</a:t>
                      </a:r>
                      <a:endParaRPr lang="zh-CN" altLang="en-US" sz="1400" b="1" dirty="0">
                        <a:solidFill>
                          <a:schemeClr val="tx1"/>
                        </a:solidFill>
                        <a:latin typeface="微软雅黑" panose="020B0503020204020204" charset="-122"/>
                        <a:ea typeface="微软雅黑" panose="020B0503020204020204" charset="-122"/>
                      </a:endParaRPr>
                    </a:p>
                  </a:txBody>
                  <a:tcPr>
                    <a:solidFill>
                      <a:schemeClr val="accent1">
                        <a:lumMod val="40000"/>
                        <a:lumOff val="60000"/>
                      </a:schemeClr>
                    </a:solidFill>
                  </a:tcPr>
                </a:tc>
                <a:tc>
                  <a:txBody>
                    <a:bodyPr/>
                    <a:lstStyle/>
                    <a:p>
                      <a:pPr algn="ctr"/>
                      <a:r>
                        <a:rPr lang="en-US" altLang="zh-CN" sz="1400" b="1" dirty="0">
                          <a:solidFill>
                            <a:schemeClr val="tx1"/>
                          </a:solidFill>
                          <a:latin typeface="微软雅黑" panose="020B0503020204020204" charset="-122"/>
                          <a:ea typeface="微软雅黑" panose="020B0503020204020204" charset="-122"/>
                        </a:rPr>
                        <a:t>Contents</a:t>
                      </a:r>
                      <a:endParaRPr lang="zh-CN" altLang="en-US" sz="1400" b="1" dirty="0">
                        <a:solidFill>
                          <a:schemeClr val="tx1"/>
                        </a:solidFill>
                        <a:latin typeface="微软雅黑" panose="020B0503020204020204" charset="-122"/>
                        <a:ea typeface="微软雅黑" panose="020B0503020204020204" charset="-122"/>
                      </a:endParaRPr>
                    </a:p>
                  </a:txBody>
                  <a:tcPr>
                    <a:solidFill>
                      <a:schemeClr val="accent1">
                        <a:lumMod val="40000"/>
                        <a:lumOff val="60000"/>
                      </a:schemeClr>
                    </a:solidFill>
                  </a:tcPr>
                </a:tc>
                <a:extLst>
                  <a:ext uri="{0D108BD9-81ED-4DB2-BD59-A6C34878D82A}">
                    <a16:rowId xmlns:a16="http://schemas.microsoft.com/office/drawing/2014/main" val="10000"/>
                  </a:ext>
                </a:extLst>
              </a:tr>
              <a:tr h="849186">
                <a:tc>
                  <a:txBody>
                    <a:bodyPr/>
                    <a:lstStyle/>
                    <a:p>
                      <a:r>
                        <a:rPr lang="en-US" altLang="zh-CN" sz="1400" dirty="0">
                          <a:solidFill>
                            <a:schemeClr val="tx1"/>
                          </a:solidFill>
                        </a:rPr>
                        <a:t>1</a:t>
                      </a:r>
                      <a:endParaRPr lang="zh-CN" altLang="en-US" sz="1400"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r>
                        <a:rPr lang="en-US" altLang="zh-CN" sz="1400" dirty="0">
                          <a:solidFill>
                            <a:schemeClr val="tx1"/>
                          </a:solidFill>
                        </a:rPr>
                        <a:t>Multi-tiered</a:t>
                      </a:r>
                      <a:r>
                        <a:rPr lang="en-US" altLang="zh-CN" sz="1400" baseline="0" dirty="0">
                          <a:solidFill>
                            <a:schemeClr val="tx1"/>
                          </a:solidFill>
                        </a:rPr>
                        <a:t> external relations</a:t>
                      </a:r>
                      <a:endParaRPr lang="zh-CN" altLang="en-US" sz="1400" dirty="0">
                        <a:solidFill>
                          <a:schemeClr val="tx1"/>
                        </a:solidFill>
                      </a:endParaRPr>
                    </a:p>
                  </a:txBody>
                  <a:tcPr>
                    <a:lnL w="12700" cap="flat" cmpd="sng" algn="ctr">
                      <a:solidFill>
                        <a:schemeClr val="tx1"/>
                      </a:solidFill>
                      <a:prstDash val="solid"/>
                      <a:round/>
                      <a:headEnd type="none" w="med" len="med"/>
                      <a:tailEnd type="none" w="med" len="med"/>
                    </a:lnL>
                  </a:tcPr>
                </a:tc>
                <a:tc>
                  <a:txBody>
                    <a:bodyPr/>
                    <a:lstStyle/>
                    <a:p>
                      <a:r>
                        <a:rPr lang="en-US" altLang="zh-CN" sz="1400" dirty="0">
                          <a:solidFill>
                            <a:schemeClr val="tx1"/>
                          </a:solidFill>
                        </a:rPr>
                        <a:t>Follow through the multi-tiered</a:t>
                      </a:r>
                      <a:r>
                        <a:rPr lang="en-US" altLang="zh-CN" sz="1400" baseline="0" dirty="0">
                          <a:solidFill>
                            <a:schemeClr val="tx1"/>
                          </a:solidFill>
                        </a:rPr>
                        <a:t> external relations plan.</a:t>
                      </a:r>
                      <a:endParaRPr lang="zh-CN" altLang="en-US" sz="1400" dirty="0">
                        <a:solidFill>
                          <a:schemeClr val="tx1"/>
                        </a:solidFill>
                      </a:endParaRPr>
                    </a:p>
                  </a:txBody>
                  <a:tcPr/>
                </a:tc>
                <a:tc>
                  <a:txBody>
                    <a:bodyPr/>
                    <a:lstStyle/>
                    <a:p>
                      <a:pPr marL="342900" indent="-342900">
                        <a:buAutoNum type="arabicPeriod"/>
                      </a:pPr>
                      <a:r>
                        <a:rPr lang="en-US" altLang="zh-CN" sz="1400" baseline="0" dirty="0">
                          <a:solidFill>
                            <a:schemeClr val="tx1"/>
                          </a:solidFill>
                        </a:rPr>
                        <a:t>Urge the committees to reach and liaison with agreed international organisations. </a:t>
                      </a:r>
                    </a:p>
                    <a:p>
                      <a:pPr marL="342900" indent="-342900">
                        <a:buAutoNum type="arabicPeriod"/>
                      </a:pPr>
                      <a:r>
                        <a:rPr lang="en-US" altLang="zh-CN" sz="1400" baseline="0" dirty="0">
                          <a:solidFill>
                            <a:schemeClr val="tx1"/>
                          </a:solidFill>
                        </a:rPr>
                        <a:t>Work with the Presidency’s office and IGU Secretariat to follow through the </a:t>
                      </a:r>
                      <a:r>
                        <a:rPr lang="en-US" altLang="zh-CN" sz="1400" dirty="0">
                          <a:solidFill>
                            <a:schemeClr val="tx1"/>
                          </a:solidFill>
                        </a:rPr>
                        <a:t>multi-tiered</a:t>
                      </a:r>
                      <a:r>
                        <a:rPr lang="en-US" altLang="zh-CN" sz="1400" baseline="0" dirty="0">
                          <a:solidFill>
                            <a:schemeClr val="tx1"/>
                          </a:solidFill>
                        </a:rPr>
                        <a:t> external relations plan.</a:t>
                      </a:r>
                      <a:endParaRPr lang="zh-CN" altLang="en-US" sz="1400" dirty="0">
                        <a:solidFill>
                          <a:schemeClr val="tx1"/>
                        </a:solidFill>
                      </a:endParaRPr>
                    </a:p>
                  </a:txBody>
                  <a:tcPr/>
                </a:tc>
                <a:extLst>
                  <a:ext uri="{0D108BD9-81ED-4DB2-BD59-A6C34878D82A}">
                    <a16:rowId xmlns:a16="http://schemas.microsoft.com/office/drawing/2014/main" val="10001"/>
                  </a:ext>
                </a:extLst>
              </a:tr>
              <a:tr h="946823">
                <a:tc>
                  <a:txBody>
                    <a:bodyPr/>
                    <a:lstStyle/>
                    <a:p>
                      <a:r>
                        <a:rPr lang="en-US" altLang="zh-CN" sz="1400" dirty="0">
                          <a:solidFill>
                            <a:schemeClr val="tx1"/>
                          </a:solidFill>
                        </a:rPr>
                        <a:t>2</a:t>
                      </a:r>
                      <a:endParaRPr lang="zh-CN" altLang="en-US" sz="1400" dirty="0">
                        <a:solidFill>
                          <a:schemeClr val="tx1"/>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altLang="zh-CN" sz="1400" dirty="0">
                          <a:solidFill>
                            <a:schemeClr val="tx1"/>
                          </a:solidFill>
                        </a:rPr>
                        <a:t>Management on the work</a:t>
                      </a:r>
                      <a:r>
                        <a:rPr lang="en-US" altLang="zh-CN" sz="1400" baseline="0" dirty="0">
                          <a:solidFill>
                            <a:schemeClr val="tx1"/>
                          </a:solidFill>
                        </a:rPr>
                        <a:t> of committees and task forces</a:t>
                      </a:r>
                      <a:endParaRPr lang="zh-CN" altLang="en-US" sz="1400" dirty="0">
                        <a:solidFill>
                          <a:schemeClr val="tx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dirty="0">
                          <a:solidFill>
                            <a:schemeClr val="tx1"/>
                          </a:solidFill>
                        </a:rPr>
                        <a:t>Management on the meeting</a:t>
                      </a:r>
                      <a:r>
                        <a:rPr lang="en-US" altLang="zh-CN" sz="1400" baseline="0" dirty="0">
                          <a:solidFill>
                            <a:schemeClr val="tx1"/>
                          </a:solidFill>
                        </a:rPr>
                        <a:t> and research plan of committees and task forces.</a:t>
                      </a:r>
                      <a:endParaRPr lang="zh-CN" altLang="en-US" sz="1400"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pPr marL="342900" indent="-342900">
                        <a:buAutoNum type="arabicPeriod"/>
                      </a:pPr>
                      <a:r>
                        <a:rPr lang="en-US" altLang="zh-CN" sz="1400" baseline="0" dirty="0">
                          <a:solidFill>
                            <a:schemeClr val="tx1"/>
                          </a:solidFill>
                        </a:rPr>
                        <a:t>Assist the committees to recruit members and appoint secretaries; set close ties with all committees. </a:t>
                      </a:r>
                    </a:p>
                    <a:p>
                      <a:pPr marL="342900" indent="-342900">
                        <a:buAutoNum type="arabicPeriod"/>
                      </a:pPr>
                      <a:r>
                        <a:rPr lang="en-US" altLang="zh-CN" sz="1400" baseline="0" dirty="0">
                          <a:solidFill>
                            <a:schemeClr val="tx1"/>
                          </a:solidFill>
                        </a:rPr>
                        <a:t>Attend committees meetings. </a:t>
                      </a:r>
                    </a:p>
                    <a:p>
                      <a:pPr marL="342900" indent="-342900">
                        <a:buAutoNum type="arabicPeriod"/>
                      </a:pPr>
                      <a:r>
                        <a:rPr lang="en-US" altLang="zh-CN" sz="1400" baseline="0" dirty="0">
                          <a:solidFill>
                            <a:schemeClr val="tx1"/>
                          </a:solidFill>
                        </a:rPr>
                        <a:t>Follow up the research activities on the common topics and urge the publication of flagship reports. </a:t>
                      </a:r>
                    </a:p>
                    <a:p>
                      <a:pPr marL="342900" indent="-342900">
                        <a:buAutoNum type="arabicPeriod"/>
                      </a:pPr>
                      <a:r>
                        <a:rPr lang="en-US" altLang="zh-CN" sz="1400" baseline="0" dirty="0">
                          <a:solidFill>
                            <a:schemeClr val="tx1"/>
                          </a:solidFill>
                        </a:rPr>
                        <a:t>Annual assessment of the committees’ work. </a:t>
                      </a:r>
                    </a:p>
                    <a:p>
                      <a:pPr marL="342900" indent="-342900">
                        <a:buAutoNum type="arabicPeriod"/>
                      </a:pPr>
                      <a:r>
                        <a:rPr lang="en-US" altLang="zh-CN" sz="1400" baseline="0" dirty="0">
                          <a:solidFill>
                            <a:schemeClr val="tx1"/>
                          </a:solidFill>
                        </a:rPr>
                        <a:t>Organise CC meetings.</a:t>
                      </a:r>
                      <a:endParaRPr lang="zh-CN" altLang="en-US" sz="1400" dirty="0">
                        <a:solidFill>
                          <a:schemeClr val="tx1"/>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79120">
                <a:tc>
                  <a:txBody>
                    <a:bodyPr/>
                    <a:lstStyle/>
                    <a:p>
                      <a:r>
                        <a:rPr lang="en-US" altLang="zh-CN" sz="1400" dirty="0">
                          <a:solidFill>
                            <a:schemeClr val="tx1"/>
                          </a:solidFill>
                        </a:rPr>
                        <a:t>3</a:t>
                      </a:r>
                      <a:endParaRPr lang="zh-CN" altLang="en-US" sz="140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dirty="0">
                          <a:solidFill>
                            <a:schemeClr val="tx1"/>
                          </a:solidFill>
                        </a:rPr>
                        <a:t>WGC2025</a:t>
                      </a:r>
                      <a:r>
                        <a:rPr lang="en-US" altLang="zh-CN" sz="1400" baseline="0" dirty="0">
                          <a:solidFill>
                            <a:schemeClr val="tx1"/>
                          </a:solidFill>
                        </a:rPr>
                        <a:t> session topics design</a:t>
                      </a:r>
                      <a:endParaRPr lang="zh-CN" altLang="en-US" sz="1400"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dirty="0">
                          <a:solidFill>
                            <a:schemeClr val="tx1"/>
                          </a:solidFill>
                        </a:rPr>
                        <a:t>Assist</a:t>
                      </a:r>
                      <a:r>
                        <a:rPr lang="en-US" altLang="zh-CN" sz="1400" baseline="0" dirty="0">
                          <a:solidFill>
                            <a:schemeClr val="tx1"/>
                          </a:solidFill>
                        </a:rPr>
                        <a:t> the NOC to design and develop session topics and activities.</a:t>
                      </a:r>
                      <a:endParaRPr lang="zh-CN" altLang="en-US" sz="14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AutoNum type="arabicPeriod"/>
                      </a:pPr>
                      <a:r>
                        <a:rPr lang="en-US" altLang="zh-CN" sz="1400" baseline="0" dirty="0">
                          <a:solidFill>
                            <a:schemeClr val="tx1"/>
                          </a:solidFill>
                        </a:rPr>
                        <a:t>Study and analyse the session design of previous WGCs. </a:t>
                      </a:r>
                    </a:p>
                    <a:p>
                      <a:pPr marL="342900" indent="-342900">
                        <a:buAutoNum type="arabicPeriod"/>
                      </a:pPr>
                      <a:r>
                        <a:rPr lang="en-US" altLang="zh-CN" sz="1400" baseline="0" dirty="0">
                          <a:solidFill>
                            <a:schemeClr val="tx1"/>
                          </a:solidFill>
                        </a:rPr>
                        <a:t>Develop and finalise the session topics for WGC2025 in view of the</a:t>
                      </a:r>
                      <a:r>
                        <a:rPr lang="zh-CN" altLang="en-US" sz="1400" baseline="0" dirty="0">
                          <a:solidFill>
                            <a:schemeClr val="tx1"/>
                          </a:solidFill>
                        </a:rPr>
                        <a:t> </a:t>
                      </a:r>
                      <a:r>
                        <a:rPr lang="en-US" altLang="zh-CN" sz="1400" baseline="0" dirty="0">
                          <a:solidFill>
                            <a:schemeClr val="tx1"/>
                          </a:solidFill>
                        </a:rPr>
                        <a:t>committees and TFs’</a:t>
                      </a:r>
                      <a:r>
                        <a:rPr lang="zh-CN" altLang="en-US" sz="1400" baseline="0" dirty="0">
                          <a:solidFill>
                            <a:schemeClr val="tx1"/>
                          </a:solidFill>
                        </a:rPr>
                        <a:t> </a:t>
                      </a:r>
                      <a:r>
                        <a:rPr lang="en-US" altLang="zh-CN" sz="1400" baseline="0" dirty="0">
                          <a:solidFill>
                            <a:schemeClr val="tx1"/>
                          </a:solidFill>
                        </a:rPr>
                        <a:t>work.</a:t>
                      </a:r>
                      <a:endParaRPr lang="en-US" altLang="zh-CN" sz="14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79120">
                <a:tc>
                  <a:txBody>
                    <a:bodyPr/>
                    <a:lstStyle/>
                    <a:p>
                      <a:r>
                        <a:rPr lang="en-US" altLang="zh-CN" sz="1400" dirty="0">
                          <a:solidFill>
                            <a:schemeClr val="tx1"/>
                          </a:solidFill>
                        </a:rPr>
                        <a:t>4</a:t>
                      </a:r>
                      <a:endParaRPr lang="zh-CN" altLang="en-US" sz="140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dirty="0">
                          <a:solidFill>
                            <a:schemeClr val="tx1"/>
                          </a:solidFill>
                        </a:rPr>
                        <a:t>Research</a:t>
                      </a:r>
                      <a:r>
                        <a:rPr lang="en-US" altLang="zh-CN" sz="1400" baseline="0" dirty="0">
                          <a:solidFill>
                            <a:schemeClr val="tx1"/>
                          </a:solidFill>
                        </a:rPr>
                        <a:t> results sharing and China’s engagement</a:t>
                      </a:r>
                      <a:endParaRPr lang="zh-CN" altLang="en-US" sz="1400"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altLang="zh-CN" sz="1400" dirty="0">
                          <a:solidFill>
                            <a:schemeClr val="tx1"/>
                          </a:solidFill>
                        </a:rPr>
                        <a:t>Share the Committees</a:t>
                      </a:r>
                      <a:r>
                        <a:rPr lang="en-US" altLang="zh-CN" sz="1400" baseline="0" dirty="0">
                          <a:solidFill>
                            <a:schemeClr val="tx1"/>
                          </a:solidFill>
                        </a:rPr>
                        <a:t> and Task Forces’</a:t>
                      </a:r>
                      <a:r>
                        <a:rPr lang="en-US" altLang="zh-CN" sz="1400" dirty="0">
                          <a:solidFill>
                            <a:schemeClr val="tx1"/>
                          </a:solidFill>
                        </a:rPr>
                        <a:t> work progress and results within the IGU and with potential</a:t>
                      </a:r>
                      <a:r>
                        <a:rPr lang="en-US" altLang="zh-CN" sz="1400" baseline="0" dirty="0">
                          <a:solidFill>
                            <a:schemeClr val="tx1"/>
                          </a:solidFill>
                        </a:rPr>
                        <a:t> stakeholders</a:t>
                      </a:r>
                      <a:r>
                        <a:rPr lang="en-US" altLang="zh-CN" sz="1400" dirty="0">
                          <a:solidFill>
                            <a:schemeClr val="tx1"/>
                          </a:solidFill>
                        </a:rPr>
                        <a:t>, together</a:t>
                      </a:r>
                      <a:r>
                        <a:rPr lang="en-US" altLang="zh-CN" sz="1400" baseline="0" dirty="0">
                          <a:solidFill>
                            <a:schemeClr val="tx1"/>
                          </a:solidFill>
                        </a:rPr>
                        <a:t> with IGU Secretariat.</a:t>
                      </a:r>
                      <a:endParaRPr lang="zh-CN" altLang="en-US" sz="14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AutoNum type="arabicPeriod"/>
                      </a:pPr>
                      <a:r>
                        <a:rPr lang="en-US" altLang="zh-CN" sz="1400" baseline="0" dirty="0">
                          <a:solidFill>
                            <a:schemeClr val="tx1"/>
                          </a:solidFill>
                        </a:rPr>
                        <a:t>Collect and categorize the research results of the committees and TFs, and share them within the Committees and TFs. Organise together with IGU Secretariat for the distribution of these results to all IGU members and potential stakeholders (e.g. China’s gas industry players). </a:t>
                      </a:r>
                    </a:p>
                    <a:p>
                      <a:pPr marL="342900" indent="-342900">
                        <a:buAutoNum type="arabicPeriod"/>
                      </a:pPr>
                      <a:r>
                        <a:rPr lang="en-US" altLang="zh-CN" sz="1400" baseline="0" dirty="0">
                          <a:solidFill>
                            <a:schemeClr val="tx1"/>
                          </a:solidFill>
                        </a:rPr>
                        <a:t>Mobilise China’s gas industry players to participate in the committees and task forces.</a:t>
                      </a:r>
                      <a:endParaRPr lang="zh-CN" altLang="en-US" sz="14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5214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621534" y="2401252"/>
            <a:ext cx="9125931" cy="611505"/>
          </a:xfrm>
        </p:spPr>
        <p:txBody>
          <a:bodyPr/>
          <a:lstStyle/>
          <a:p>
            <a:r>
              <a:rPr lang="en-US" altLang="ko-KR" dirty="0">
                <a:ea typeface="微软雅黑" panose="020B0503020204020204" charset="-122"/>
                <a:sym typeface="Arial" panose="020B0604020202020204" pitchFamily="34" charset="0"/>
              </a:rPr>
              <a:t>Introduction to the TWP2022-2025</a:t>
            </a:r>
            <a:endParaRPr lang="zh-CN" altLang="en-US" dirty="0"/>
          </a:p>
        </p:txBody>
      </p:sp>
      <p:sp>
        <p:nvSpPr>
          <p:cNvPr id="3" name="副标题 2"/>
          <p:cNvSpPr>
            <a:spLocks noGrp="1"/>
          </p:cNvSpPr>
          <p:nvPr>
            <p:ph type="subTitle" idx="1"/>
          </p:nvPr>
        </p:nvSpPr>
        <p:spPr/>
        <p:txBody>
          <a:bodyPr/>
          <a:lstStyle/>
          <a:p>
            <a:r>
              <a:rPr lang="en-US" altLang="zh-CN" dirty="0"/>
              <a:t>3</a:t>
            </a:r>
            <a:endParaRPr lang="zh-CN" altLang="en-US" dirty="0"/>
          </a:p>
        </p:txBody>
      </p:sp>
      <p:sp>
        <p:nvSpPr>
          <p:cNvPr id="4" name="灯片编号占位符 3"/>
          <p:cNvSpPr>
            <a:spLocks noGrp="1"/>
          </p:cNvSpPr>
          <p:nvPr>
            <p:ph type="sldNum" sz="quarter" idx="12"/>
          </p:nvPr>
        </p:nvSpPr>
        <p:spPr/>
        <p:txBody>
          <a:bodyPr/>
          <a:lstStyle/>
          <a:p>
            <a:fld id="{49AE70B2-8BF9-45C0-BB95-33D1B9D3A854}" type="slidenum">
              <a:rPr lang="zh-CN" altLang="en-US" smtClean="0"/>
              <a:t>15</a:t>
            </a:fld>
            <a:endParaRPr lang="en-US" altLang="zh-C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49AE70B2-8BF9-45C0-BB95-33D1B9D3A854}" type="slidenum">
              <a:rPr lang="zh-CN" altLang="en-US" smtClean="0"/>
              <a:t>16</a:t>
            </a:fld>
            <a:endParaRPr lang="en-US" altLang="zh-CN"/>
          </a:p>
        </p:txBody>
      </p:sp>
      <p:sp>
        <p:nvSpPr>
          <p:cNvPr id="3" name="标题 2"/>
          <p:cNvSpPr>
            <a:spLocks noGrp="1"/>
          </p:cNvSpPr>
          <p:nvPr>
            <p:ph type="title"/>
          </p:nvPr>
        </p:nvSpPr>
        <p:spPr/>
        <p:txBody>
          <a:bodyPr>
            <a:normAutofit/>
          </a:bodyPr>
          <a:lstStyle/>
          <a:p>
            <a:r>
              <a:rPr lang="en-US" altLang="zh-CN" dirty="0">
                <a:solidFill>
                  <a:srgbClr val="0070C0"/>
                </a:solidFill>
                <a:latin typeface="微软雅黑" panose="020B0503020204020204" charset="-122"/>
                <a:ea typeface="微软雅黑" panose="020B0503020204020204" charset="-122"/>
              </a:rPr>
              <a:t>Theme and Aims of the TWP2022</a:t>
            </a:r>
            <a:r>
              <a:rPr lang="en-GB" altLang="zh-CN" dirty="0">
                <a:solidFill>
                  <a:srgbClr val="0070C0"/>
                </a:solidFill>
                <a:latin typeface="微软雅黑" panose="020B0503020204020204" charset="-122"/>
                <a:ea typeface="微软雅黑" panose="020B0503020204020204" charset="-122"/>
              </a:rPr>
              <a:t>–</a:t>
            </a:r>
            <a:r>
              <a:rPr lang="en-US" altLang="zh-CN" dirty="0">
                <a:solidFill>
                  <a:srgbClr val="0070C0"/>
                </a:solidFill>
                <a:latin typeface="微软雅黑" panose="020B0503020204020204" charset="-122"/>
                <a:ea typeface="微软雅黑" panose="020B0503020204020204" charset="-122"/>
              </a:rPr>
              <a:t>2025</a:t>
            </a:r>
            <a:r>
              <a:rPr lang="zh-CN" altLang="en-US" dirty="0">
                <a:solidFill>
                  <a:srgbClr val="0070C0"/>
                </a:solidFill>
                <a:latin typeface="微软雅黑" panose="020B0503020204020204" charset="-122"/>
                <a:ea typeface="微软雅黑" panose="020B0503020204020204" charset="-122"/>
              </a:rPr>
              <a:t> </a:t>
            </a:r>
            <a:endParaRPr lang="zh-CN" altLang="en-US" dirty="0"/>
          </a:p>
        </p:txBody>
      </p:sp>
      <p:sp>
        <p:nvSpPr>
          <p:cNvPr id="4" name="矩形 3"/>
          <p:cNvSpPr/>
          <p:nvPr/>
        </p:nvSpPr>
        <p:spPr>
          <a:xfrm>
            <a:off x="660416" y="1193031"/>
            <a:ext cx="10416555" cy="4662815"/>
          </a:xfrm>
          <a:prstGeom prst="rect">
            <a:avLst/>
          </a:prstGeom>
        </p:spPr>
        <p:txBody>
          <a:bodyPr wrap="square">
            <a:spAutoFit/>
          </a:bodyPr>
          <a:lstStyle/>
          <a:p>
            <a:pPr algn="just">
              <a:lnSpc>
                <a:spcPct val="150000"/>
              </a:lnSpc>
              <a:spcAft>
                <a:spcPts val="0"/>
              </a:spcAft>
            </a:pPr>
            <a:r>
              <a:rPr lang="en-GB" altLang="zh-CN" kern="100" dirty="0">
                <a:latin typeface="微软雅黑" panose="020B0503020204020204" charset="-122"/>
                <a:ea typeface="微软雅黑" panose="020B0503020204020204" charset="-122"/>
                <a:cs typeface="Times New Roman" panose="02020603050405020304" pitchFamily="18" charset="0"/>
              </a:rPr>
              <a:t>The IGU has seen significant changes in the past years — changes driven by energy transition, climate change and net zero targets, which resulted in shifting of the IGU members’ focus and evolving into a broader concept of gases. </a:t>
            </a:r>
          </a:p>
          <a:p>
            <a:pPr algn="just">
              <a:lnSpc>
                <a:spcPct val="150000"/>
              </a:lnSpc>
              <a:spcAft>
                <a:spcPts val="0"/>
              </a:spcAft>
            </a:pPr>
            <a:r>
              <a:rPr lang="en-GB" altLang="zh-CN" kern="100" dirty="0">
                <a:latin typeface="微软雅黑" panose="020B0503020204020204" charset="-122"/>
                <a:ea typeface="微软雅黑" panose="020B0503020204020204" charset="-122"/>
                <a:cs typeface="Times New Roman" panose="02020603050405020304" pitchFamily="18" charset="0"/>
              </a:rPr>
              <a:t>Themed Maximising Gas Benefits, the Triennial Work Programme 2022–2025 has been designed to reflect such changes, and to facilitate the delivery of the IGU’s core missions in a future-oriented manner. </a:t>
            </a:r>
            <a:endParaRPr lang="zh-CN" altLang="zh-CN" kern="100" dirty="0">
              <a:latin typeface="微软雅黑" panose="020B0503020204020204" charset="-122"/>
              <a:ea typeface="微软雅黑" panose="020B0503020204020204" charset="-122"/>
              <a:cs typeface="Times New Roman" panose="02020603050405020304" pitchFamily="18" charset="0"/>
            </a:endParaRPr>
          </a:p>
          <a:p>
            <a:pPr algn="just">
              <a:lnSpc>
                <a:spcPct val="150000"/>
              </a:lnSpc>
              <a:spcAft>
                <a:spcPts val="0"/>
              </a:spcAft>
            </a:pPr>
            <a:r>
              <a:rPr lang="en-GB" altLang="zh-CN" kern="100" dirty="0">
                <a:latin typeface="微软雅黑" panose="020B0503020204020204" charset="-122"/>
                <a:ea typeface="微软雅黑" panose="020B0503020204020204" charset="-122"/>
                <a:cs typeface="Times New Roman" panose="02020603050405020304" pitchFamily="18" charset="0"/>
              </a:rPr>
              <a:t> Through the TWP, we aim to:</a:t>
            </a:r>
            <a:endParaRPr lang="zh-CN" altLang="zh-CN" kern="100" dirty="0">
              <a:latin typeface="微软雅黑" panose="020B0503020204020204" charset="-122"/>
              <a:ea typeface="微软雅黑" panose="020B0503020204020204" charset="-122"/>
              <a:cs typeface="Times New Roman" panose="02020603050405020304" pitchFamily="18" charset="0"/>
            </a:endParaRPr>
          </a:p>
          <a:p>
            <a:pPr marL="342900" lvl="0" indent="-342900" algn="just">
              <a:lnSpc>
                <a:spcPct val="150000"/>
              </a:lnSpc>
              <a:spcAft>
                <a:spcPts val="0"/>
              </a:spcAft>
              <a:buFont typeface="Arial" panose="020B0604020202020204" pitchFamily="34" charset="0"/>
              <a:buChar char="•"/>
            </a:pPr>
            <a:r>
              <a:rPr lang="en-GB" altLang="zh-CN" kern="100" dirty="0">
                <a:latin typeface="微软雅黑" panose="020B0503020204020204" charset="-122"/>
                <a:ea typeface="微软雅黑" panose="020B0503020204020204" charset="-122"/>
                <a:cs typeface="Times New Roman" panose="02020603050405020304" pitchFamily="18" charset="0"/>
              </a:rPr>
              <a:t>Transform previous reform achievements into stronger IGU advocacy performance and greater value for members; </a:t>
            </a:r>
            <a:endParaRPr lang="zh-CN" altLang="zh-CN" kern="100" dirty="0">
              <a:latin typeface="微软雅黑" panose="020B0503020204020204" charset="-122"/>
              <a:ea typeface="微软雅黑" panose="020B0503020204020204" charset="-122"/>
              <a:cs typeface="Times New Roman" panose="02020603050405020304" pitchFamily="18" charset="0"/>
            </a:endParaRPr>
          </a:p>
          <a:p>
            <a:pPr marL="342900" lvl="0" indent="-342900" algn="just">
              <a:lnSpc>
                <a:spcPct val="150000"/>
              </a:lnSpc>
              <a:spcAft>
                <a:spcPts val="0"/>
              </a:spcAft>
              <a:buFont typeface="Arial" panose="020B0604020202020204" pitchFamily="34" charset="0"/>
              <a:buChar char="•"/>
            </a:pPr>
            <a:r>
              <a:rPr lang="en-GB" altLang="zh-CN" kern="100" dirty="0">
                <a:latin typeface="微软雅黑" panose="020B0503020204020204" charset="-122"/>
                <a:ea typeface="微软雅黑" panose="020B0503020204020204" charset="-122"/>
                <a:cs typeface="Times New Roman" panose="02020603050405020304" pitchFamily="18" charset="0"/>
              </a:rPr>
              <a:t>Streamline the IGU’s workflow for efficiency and cohesion; </a:t>
            </a:r>
            <a:endParaRPr lang="zh-CN" altLang="zh-CN" kern="100" dirty="0">
              <a:latin typeface="微软雅黑" panose="020B0503020204020204" charset="-122"/>
              <a:ea typeface="微软雅黑" panose="020B0503020204020204" charset="-122"/>
              <a:cs typeface="Times New Roman" panose="02020603050405020304" pitchFamily="18" charset="0"/>
            </a:endParaRPr>
          </a:p>
          <a:p>
            <a:pPr marL="342900" lvl="0" indent="-342900" algn="just">
              <a:lnSpc>
                <a:spcPct val="150000"/>
              </a:lnSpc>
              <a:spcAft>
                <a:spcPts val="0"/>
              </a:spcAft>
              <a:buFont typeface="Arial" panose="020B0604020202020204" pitchFamily="34" charset="0"/>
              <a:buChar char="•"/>
            </a:pPr>
            <a:r>
              <a:rPr lang="en-GB" altLang="zh-CN" kern="100" dirty="0">
                <a:latin typeface="微软雅黑" panose="020B0503020204020204" charset="-122"/>
                <a:ea typeface="微软雅黑" panose="020B0503020204020204" charset="-122"/>
                <a:cs typeface="Times New Roman" panose="02020603050405020304" pitchFamily="18" charset="0"/>
              </a:rPr>
              <a:t>Continue the momentum of reform in preparation for the future.</a:t>
            </a:r>
            <a:endParaRPr lang="zh-CN" altLang="zh-CN" kern="100" dirty="0">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49AE70B2-8BF9-45C0-BB95-33D1B9D3A854}" type="slidenum">
              <a:rPr lang="zh-CN" altLang="en-US" smtClean="0"/>
              <a:t>17</a:t>
            </a:fld>
            <a:endParaRPr lang="en-US" altLang="zh-CN"/>
          </a:p>
        </p:txBody>
      </p:sp>
      <p:sp>
        <p:nvSpPr>
          <p:cNvPr id="3" name="标题 2"/>
          <p:cNvSpPr>
            <a:spLocks noGrp="1"/>
          </p:cNvSpPr>
          <p:nvPr>
            <p:ph type="title"/>
          </p:nvPr>
        </p:nvSpPr>
        <p:spPr/>
        <p:txBody>
          <a:bodyPr>
            <a:normAutofit fontScale="90000"/>
          </a:bodyPr>
          <a:lstStyle/>
          <a:p>
            <a:r>
              <a:rPr lang="en-US" altLang="zh-CN" dirty="0">
                <a:solidFill>
                  <a:srgbClr val="0070C0"/>
                </a:solidFill>
                <a:latin typeface="微软雅黑" panose="020B0503020204020204" charset="-122"/>
                <a:ea typeface="微软雅黑" panose="020B0503020204020204" charset="-122"/>
              </a:rPr>
              <a:t>TWP2022</a:t>
            </a:r>
            <a:r>
              <a:rPr lang="en-GB" altLang="zh-CN" dirty="0">
                <a:solidFill>
                  <a:srgbClr val="0070C0"/>
                </a:solidFill>
                <a:latin typeface="微软雅黑" panose="020B0503020204020204" charset="-122"/>
                <a:ea typeface="微软雅黑" panose="020B0503020204020204" charset="-122"/>
              </a:rPr>
              <a:t>–</a:t>
            </a:r>
            <a:r>
              <a:rPr lang="en-US" altLang="zh-CN" dirty="0">
                <a:solidFill>
                  <a:srgbClr val="0070C0"/>
                </a:solidFill>
                <a:latin typeface="微软雅黑" panose="020B0503020204020204" charset="-122"/>
                <a:ea typeface="微软雅黑" panose="020B0503020204020204" charset="-122"/>
              </a:rPr>
              <a:t>2025: A Single and Integrated Plan for the IGU</a:t>
            </a:r>
            <a:endParaRPr lang="zh-CN" altLang="en-US" dirty="0">
              <a:solidFill>
                <a:srgbClr val="0070C0"/>
              </a:solidFill>
              <a:latin typeface="微软雅黑" panose="020B0503020204020204" charset="-122"/>
              <a:ea typeface="微软雅黑" panose="020B0503020204020204" charset="-122"/>
            </a:endParaRPr>
          </a:p>
        </p:txBody>
      </p:sp>
      <p:sp>
        <p:nvSpPr>
          <p:cNvPr id="4" name="矩形 3"/>
          <p:cNvSpPr/>
          <p:nvPr/>
        </p:nvSpPr>
        <p:spPr>
          <a:xfrm>
            <a:off x="720634" y="1305127"/>
            <a:ext cx="10391062" cy="3831818"/>
          </a:xfrm>
          <a:prstGeom prst="rect">
            <a:avLst/>
          </a:prstGeom>
        </p:spPr>
        <p:txBody>
          <a:bodyPr wrap="square">
            <a:spAutoFit/>
          </a:bodyPr>
          <a:lstStyle/>
          <a:p>
            <a:pPr algn="just">
              <a:lnSpc>
                <a:spcPct val="150000"/>
              </a:lnSpc>
            </a:pPr>
            <a:r>
              <a:rPr lang="en-US" altLang="zh-CN" kern="100" dirty="0">
                <a:latin typeface="微软雅黑" panose="020B0503020204020204" charset="-122"/>
                <a:ea typeface="微软雅黑" panose="020B0503020204020204" charset="-122"/>
                <a:cs typeface="Calibri" panose="020F0502020204030204" pitchFamily="34" charset="0"/>
              </a:rPr>
              <a:t>The TWP 2022</a:t>
            </a:r>
            <a:r>
              <a:rPr lang="en-GB" altLang="zh-CN" dirty="0">
                <a:latin typeface="微软雅黑" panose="020B0503020204020204" charset="-122"/>
                <a:ea typeface="微软雅黑" panose="020B0503020204020204" charset="-122"/>
              </a:rPr>
              <a:t>–</a:t>
            </a:r>
            <a:r>
              <a:rPr lang="en-US" altLang="zh-CN" kern="100" dirty="0">
                <a:latin typeface="微软雅黑" panose="020B0503020204020204" charset="-122"/>
                <a:ea typeface="微软雅黑" panose="020B0503020204020204" charset="-122"/>
                <a:cs typeface="Calibri" panose="020F0502020204030204" pitchFamily="34" charset="0"/>
              </a:rPr>
              <a:t>2025 is the first single and integral work plan for the IGU. The IGU needs such an overall work program to guide its work in the triennium, in order to</a:t>
            </a:r>
            <a:r>
              <a:rPr lang="en-GB" altLang="zh-CN" kern="100" dirty="0">
                <a:latin typeface="微软雅黑" panose="020B0503020204020204" charset="-122"/>
                <a:ea typeface="微软雅黑" panose="020B0503020204020204" charset="-122"/>
                <a:cs typeface="Calibri" panose="020F0502020204030204" pitchFamily="34" charset="0"/>
              </a:rPr>
              <a:t> best represent the voice of gas in the new context. </a:t>
            </a:r>
            <a:endParaRPr lang="zh-CN" altLang="zh-CN" kern="100" dirty="0">
              <a:latin typeface="微软雅黑" panose="020B0503020204020204" charset="-122"/>
              <a:ea typeface="微软雅黑" panose="020B0503020204020204" charset="-122"/>
              <a:cs typeface="Calibri" panose="020F0502020204030204" pitchFamily="34" charset="0"/>
            </a:endParaRPr>
          </a:p>
          <a:p>
            <a:pPr algn="just">
              <a:lnSpc>
                <a:spcPct val="150000"/>
              </a:lnSpc>
            </a:pPr>
            <a:r>
              <a:rPr lang="en-GB" altLang="zh-CN" kern="100" dirty="0">
                <a:latin typeface="微软雅黑" panose="020B0503020204020204" charset="-122"/>
                <a:ea typeface="微软雅黑" panose="020B0503020204020204" charset="-122"/>
                <a:cs typeface="Calibri" panose="020F0502020204030204" pitchFamily="34" charset="0"/>
              </a:rPr>
              <a:t>By engaging all the IGU working units to draft the TWP, t</a:t>
            </a:r>
            <a:r>
              <a:rPr lang="en-US" altLang="zh-CN" kern="100" dirty="0">
                <a:latin typeface="微软雅黑" panose="020B0503020204020204" charset="-122"/>
                <a:ea typeface="微软雅黑" panose="020B0503020204020204" charset="-122"/>
                <a:cs typeface="Calibri" panose="020F0502020204030204" pitchFamily="34" charset="0"/>
              </a:rPr>
              <a:t>he document </a:t>
            </a:r>
            <a:r>
              <a:rPr lang="en-GB" altLang="zh-CN" kern="100" dirty="0">
                <a:latin typeface="微软雅黑" panose="020B0503020204020204" charset="-122"/>
                <a:ea typeface="微软雅黑" panose="020B0503020204020204" charset="-122"/>
                <a:cs typeface="Calibri" panose="020F0502020204030204" pitchFamily="34" charset="0"/>
              </a:rPr>
              <a:t>attempts to enhance the cohesion and coordination in the three-year work and tap the union’s potential to the maximum</a:t>
            </a:r>
            <a:r>
              <a:rPr lang="en-US" altLang="zh-CN" kern="100" dirty="0">
                <a:latin typeface="微软雅黑" panose="020B0503020204020204" charset="-122"/>
                <a:ea typeface="微软雅黑" panose="020B0503020204020204" charset="-122"/>
                <a:cs typeface="Calibri" panose="020F0502020204030204" pitchFamily="34" charset="0"/>
              </a:rPr>
              <a:t>. </a:t>
            </a:r>
          </a:p>
          <a:p>
            <a:pPr marL="800100" lvl="1" indent="-342900" algn="just">
              <a:lnSpc>
                <a:spcPct val="150000"/>
              </a:lnSpc>
              <a:buFont typeface="Arial" panose="020B0604020202020204" pitchFamily="34" charset="0"/>
              <a:buChar char="•"/>
            </a:pPr>
            <a:r>
              <a:rPr lang="en-US" altLang="zh-CN" kern="100" dirty="0">
                <a:latin typeface="微软雅黑" panose="020B0503020204020204" charset="-122"/>
                <a:ea typeface="微软雅黑" panose="020B0503020204020204" charset="-122"/>
                <a:cs typeface="Calibri" panose="020F0502020204030204" pitchFamily="34" charset="0"/>
              </a:rPr>
              <a:t>Internally, enable information flow and enhance cooperation, facilitate members’ participation;</a:t>
            </a:r>
          </a:p>
          <a:p>
            <a:pPr marL="800100" lvl="1" indent="-342900" algn="just">
              <a:lnSpc>
                <a:spcPct val="150000"/>
              </a:lnSpc>
              <a:buFont typeface="Arial" panose="020B0604020202020204" pitchFamily="34" charset="0"/>
              <a:buChar char="•"/>
            </a:pPr>
            <a:r>
              <a:rPr lang="en-US" altLang="zh-CN" kern="100" dirty="0">
                <a:latin typeface="微软雅黑" panose="020B0503020204020204" charset="-122"/>
                <a:ea typeface="微软雅黑" panose="020B0503020204020204" charset="-122"/>
                <a:cs typeface="Calibri" panose="020F0502020204030204" pitchFamily="34" charset="0"/>
              </a:rPr>
              <a:t>Externally, bridge IGU and external stakeholders.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49AE70B2-8BF9-45C0-BB95-33D1B9D3A854}" type="slidenum">
              <a:rPr lang="zh-CN" altLang="en-US" smtClean="0"/>
              <a:t>18</a:t>
            </a:fld>
            <a:endParaRPr lang="en-US" altLang="zh-CN"/>
          </a:p>
        </p:txBody>
      </p:sp>
      <p:sp>
        <p:nvSpPr>
          <p:cNvPr id="3" name="标题 2"/>
          <p:cNvSpPr>
            <a:spLocks noGrp="1"/>
          </p:cNvSpPr>
          <p:nvPr>
            <p:ph type="title"/>
          </p:nvPr>
        </p:nvSpPr>
        <p:spPr/>
        <p:txBody>
          <a:bodyPr>
            <a:normAutofit fontScale="90000"/>
          </a:bodyPr>
          <a:lstStyle/>
          <a:p>
            <a:r>
              <a:rPr lang="en-US" altLang="zh-CN" dirty="0">
                <a:solidFill>
                  <a:srgbClr val="0070C0"/>
                </a:solidFill>
                <a:latin typeface="微软雅黑" panose="020B0503020204020204" charset="-122"/>
                <a:ea typeface="微软雅黑" panose="020B0503020204020204" charset="-122"/>
                <a:sym typeface="Verdana" panose="020B0604030504040204" pitchFamily="34" charset="0"/>
              </a:rPr>
              <a:t>Strategic </a:t>
            </a:r>
            <a:br>
              <a:rPr lang="en-US" altLang="zh-CN" dirty="0">
                <a:solidFill>
                  <a:srgbClr val="0070C0"/>
                </a:solidFill>
                <a:latin typeface="微软雅黑" panose="020B0503020204020204" charset="-122"/>
                <a:ea typeface="微软雅黑" panose="020B0503020204020204" charset="-122"/>
                <a:sym typeface="Verdana" panose="020B0604030504040204" pitchFamily="34" charset="0"/>
              </a:rPr>
            </a:br>
            <a:r>
              <a:rPr lang="en-US" altLang="zh-CN" dirty="0">
                <a:solidFill>
                  <a:srgbClr val="0070C0"/>
                </a:solidFill>
                <a:latin typeface="微软雅黑" panose="020B0503020204020204" charset="-122"/>
                <a:ea typeface="微软雅黑" panose="020B0503020204020204" charset="-122"/>
                <a:sym typeface="Verdana" panose="020B0604030504040204" pitchFamily="34" charset="0"/>
              </a:rPr>
              <a:t>Guidelines</a:t>
            </a:r>
            <a:endParaRPr lang="zh-CN" altLang="en-US" b="0"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7481" y="0"/>
            <a:ext cx="8729405" cy="629830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dirty="0">
                <a:solidFill>
                  <a:srgbClr val="0070C0"/>
                </a:solidFill>
                <a:latin typeface="微软雅黑" panose="020B0503020204020204" charset="-122"/>
                <a:ea typeface="微软雅黑" panose="020B0503020204020204" charset="-122"/>
              </a:rPr>
              <a:t>Key Actions </a:t>
            </a:r>
            <a:r>
              <a:rPr lang="en-US" altLang="zh-CN" dirty="0">
                <a:solidFill>
                  <a:srgbClr val="0070C0"/>
                </a:solidFill>
                <a:latin typeface="微软雅黑" panose="020B0503020204020204" charset="-122"/>
                <a:ea typeface="微软雅黑" panose="020B0503020204020204" charset="-122"/>
                <a:sym typeface="Verdana" panose="020B0604030504040204" pitchFamily="34" charset="0"/>
              </a:rPr>
              <a:t>in the Triennium</a:t>
            </a:r>
            <a:endParaRPr lang="zh-CN" altLang="en-US" dirty="0"/>
          </a:p>
        </p:txBody>
      </p:sp>
      <p:sp>
        <p:nvSpPr>
          <p:cNvPr id="4" name="灯片编号占位符 3"/>
          <p:cNvSpPr>
            <a:spLocks noGrp="1"/>
          </p:cNvSpPr>
          <p:nvPr>
            <p:ph type="sldNum" sz="quarter" idx="12"/>
          </p:nvPr>
        </p:nvSpPr>
        <p:spPr/>
        <p:txBody>
          <a:bodyPr/>
          <a:lstStyle/>
          <a:p>
            <a:fld id="{49AE70B2-8BF9-45C0-BB95-33D1B9D3A854}" type="slidenum">
              <a:rPr lang="zh-CN" altLang="en-US" smtClean="0"/>
              <a:t>19</a:t>
            </a:fld>
            <a:endParaRPr lang="en-US" altLang="zh-CN"/>
          </a:p>
        </p:txBody>
      </p:sp>
      <p:sp>
        <p:nvSpPr>
          <p:cNvPr id="5" name="矩形 4"/>
          <p:cNvSpPr/>
          <p:nvPr/>
        </p:nvSpPr>
        <p:spPr>
          <a:xfrm>
            <a:off x="581024" y="992582"/>
            <a:ext cx="11110233" cy="5262979"/>
          </a:xfrm>
          <a:prstGeom prst="rect">
            <a:avLst/>
          </a:prstGeom>
        </p:spPr>
        <p:txBody>
          <a:bodyPr wrap="square">
            <a:spAutoFit/>
          </a:bodyPr>
          <a:lstStyle/>
          <a:p>
            <a:pPr marL="342900" lvl="0" indent="-342900" algn="just">
              <a:lnSpc>
                <a:spcPct val="200000"/>
              </a:lnSpc>
              <a:spcAft>
                <a:spcPts val="0"/>
              </a:spcAft>
              <a:buFont typeface="Arial" panose="020B0604020202020204" pitchFamily="34" charset="0"/>
              <a:buChar char="•"/>
            </a:pPr>
            <a:r>
              <a:rPr lang="en-GB" altLang="zh-CN" sz="1400" b="1" kern="100" dirty="0">
                <a:latin typeface="微软雅黑" panose="020B0503020204020204" charset="-122"/>
                <a:ea typeface="微软雅黑" panose="020B0503020204020204" charset="-122"/>
                <a:cs typeface="Times New Roman" panose="02020603050405020304" pitchFamily="18" charset="0"/>
              </a:rPr>
              <a:t>Establish a multi-tiered external relations system </a:t>
            </a:r>
            <a:r>
              <a:rPr lang="en-GB" altLang="zh-CN" sz="1400" dirty="0">
                <a:latin typeface="微软雅黑" panose="020B0503020204020204" charset="-122"/>
                <a:ea typeface="微软雅黑" panose="020B0503020204020204" charset="-122"/>
              </a:rPr>
              <a:t>to magnify the global voice of gas.</a:t>
            </a:r>
            <a:endParaRPr lang="en-GB" altLang="zh-CN" sz="1400" kern="100" dirty="0">
              <a:latin typeface="微软雅黑" panose="020B0503020204020204" charset="-122"/>
              <a:ea typeface="微软雅黑" panose="020B0503020204020204" charset="-122"/>
              <a:cs typeface="Times New Roman" panose="02020603050405020304" pitchFamily="18" charset="0"/>
            </a:endParaRPr>
          </a:p>
          <a:p>
            <a:pPr marL="342900" lvl="0" indent="-342900" algn="just">
              <a:lnSpc>
                <a:spcPct val="200000"/>
              </a:lnSpc>
              <a:spcAft>
                <a:spcPts val="0"/>
              </a:spcAft>
              <a:buFont typeface="Arial" panose="020B0604020202020204" pitchFamily="34" charset="0"/>
              <a:buChar char="•"/>
            </a:pPr>
            <a:r>
              <a:rPr lang="en-GB" altLang="zh-CN" sz="1400" b="1" kern="100" dirty="0">
                <a:latin typeface="微软雅黑" panose="020B0503020204020204" charset="-122"/>
                <a:ea typeface="微软雅黑" panose="020B0503020204020204" charset="-122"/>
                <a:cs typeface="Times New Roman" panose="02020603050405020304" pitchFamily="18" charset="0"/>
              </a:rPr>
              <a:t>Establish three task forces</a:t>
            </a:r>
            <a:r>
              <a:rPr lang="zh-CN" altLang="en-US" sz="1400" b="1" kern="100" dirty="0">
                <a:latin typeface="微软雅黑" panose="020B0503020204020204" charset="-122"/>
                <a:ea typeface="微软雅黑" panose="020B0503020204020204" charset="-122"/>
                <a:cs typeface="Times New Roman" panose="02020603050405020304" pitchFamily="18" charset="0"/>
              </a:rPr>
              <a:t>：</a:t>
            </a:r>
            <a:endParaRPr lang="en-US" altLang="zh-CN" sz="1400" kern="100" dirty="0">
              <a:latin typeface="微软雅黑" panose="020B0503020204020204" charset="-122"/>
              <a:ea typeface="微软雅黑" panose="020B0503020204020204" charset="-122"/>
              <a:cs typeface="Times New Roman" panose="02020603050405020304" pitchFamily="18" charset="0"/>
            </a:endParaRPr>
          </a:p>
          <a:p>
            <a:pPr marL="722630" lvl="1" indent="-265430">
              <a:lnSpc>
                <a:spcPct val="200000"/>
              </a:lnSpc>
              <a:buFont typeface="Wingdings" panose="05000000000000000000" pitchFamily="2" charset="2"/>
              <a:buChar char="ü"/>
              <a:tabLst>
                <a:tab pos="721995" algn="l"/>
              </a:tabLst>
            </a:pPr>
            <a:r>
              <a:rPr lang="en-US" altLang="zh-CN" sz="1400" b="1" kern="100" dirty="0">
                <a:latin typeface="微软雅黑" panose="020B0503020204020204" charset="-122"/>
                <a:ea typeface="微软雅黑" panose="020B0503020204020204" charset="-122"/>
                <a:cs typeface="Times New Roman" panose="02020603050405020304" pitchFamily="18" charset="0"/>
              </a:rPr>
              <a:t>Strategic Communications and Outreach Task Force (TFS)</a:t>
            </a:r>
            <a:r>
              <a:rPr lang="en-US" altLang="zh-CN" sz="1400" kern="100" dirty="0">
                <a:latin typeface="微软雅黑" panose="020B0503020204020204" charset="-122"/>
                <a:ea typeface="微软雅黑" panose="020B0503020204020204" charset="-122"/>
                <a:cs typeface="Times New Roman" panose="02020603050405020304" pitchFamily="18" charset="0"/>
              </a:rPr>
              <a:t> — </a:t>
            </a:r>
            <a:r>
              <a:rPr lang="en-GB" altLang="zh-CN" sz="1400" dirty="0">
                <a:latin typeface="微软雅黑" panose="020B0503020204020204" charset="-122"/>
                <a:ea typeface="微软雅黑" panose="020B0503020204020204" charset="-122"/>
              </a:rPr>
              <a:t>provide guidance and supervision for the IGU’s strategic advocacy.</a:t>
            </a:r>
            <a:endParaRPr lang="en-GB" altLang="zh-CN" sz="1400" kern="100" dirty="0">
              <a:latin typeface="微软雅黑" panose="020B0503020204020204" charset="-122"/>
              <a:ea typeface="微软雅黑" panose="020B0503020204020204" charset="-122"/>
              <a:cs typeface="Times New Roman" panose="02020603050405020304" pitchFamily="18" charset="0"/>
            </a:endParaRPr>
          </a:p>
          <a:p>
            <a:pPr marL="722630" lvl="1" indent="-265430">
              <a:lnSpc>
                <a:spcPct val="200000"/>
              </a:lnSpc>
              <a:buFont typeface="Wingdings" panose="05000000000000000000" pitchFamily="2" charset="2"/>
              <a:buChar char="ü"/>
              <a:tabLst>
                <a:tab pos="721995" algn="l"/>
              </a:tabLst>
            </a:pPr>
            <a:r>
              <a:rPr lang="en-US" altLang="zh-CN" sz="1400" b="1" kern="100" dirty="0">
                <a:latin typeface="微软雅黑" panose="020B0503020204020204" charset="-122"/>
                <a:ea typeface="微软雅黑" panose="020B0503020204020204" charset="-122"/>
                <a:cs typeface="Times New Roman" panose="02020603050405020304" pitchFamily="18" charset="0"/>
              </a:rPr>
              <a:t>Carbon Neutrality Task Force (TFN)</a:t>
            </a:r>
            <a:r>
              <a:rPr lang="en-US" altLang="zh-CN" sz="1400" kern="100" dirty="0">
                <a:latin typeface="微软雅黑" panose="020B0503020204020204" charset="-122"/>
                <a:ea typeface="微软雅黑" panose="020B0503020204020204" charset="-122"/>
                <a:cs typeface="Times New Roman" panose="02020603050405020304" pitchFamily="18" charset="0"/>
              </a:rPr>
              <a:t> —</a:t>
            </a:r>
            <a:r>
              <a:rPr lang="en-GB" altLang="zh-CN" sz="1400" dirty="0">
                <a:latin typeface="微软雅黑" panose="020B0503020204020204" charset="-122"/>
                <a:ea typeface="微软雅黑" panose="020B0503020204020204" charset="-122"/>
              </a:rPr>
              <a:t> leading the IGU to engage in the global low carbon development and tackle climate change.</a:t>
            </a:r>
            <a:endParaRPr lang="en-US" altLang="zh-CN" sz="1400" kern="100" dirty="0">
              <a:latin typeface="微软雅黑" panose="020B0503020204020204" charset="-122"/>
              <a:ea typeface="微软雅黑" panose="020B0503020204020204" charset="-122"/>
              <a:cs typeface="Times New Roman" panose="02020603050405020304" pitchFamily="18" charset="0"/>
            </a:endParaRPr>
          </a:p>
          <a:p>
            <a:pPr marL="742950" lvl="1" indent="-285750">
              <a:lnSpc>
                <a:spcPct val="200000"/>
              </a:lnSpc>
              <a:buFont typeface="Wingdings" panose="05000000000000000000" pitchFamily="2" charset="2"/>
              <a:buChar char="ü"/>
            </a:pPr>
            <a:r>
              <a:rPr lang="en-GB" altLang="zh-CN" sz="1400" b="1" kern="100" dirty="0">
                <a:latin typeface="微软雅黑" panose="020B0503020204020204" charset="-122"/>
                <a:ea typeface="微软雅黑" panose="020B0503020204020204" charset="-122"/>
                <a:cs typeface="Times New Roman" panose="02020603050405020304" pitchFamily="18" charset="0"/>
              </a:rPr>
              <a:t>Digitalisation</a:t>
            </a:r>
            <a:r>
              <a:rPr lang="en-US" altLang="zh-CN" sz="1400" b="1" kern="100" dirty="0">
                <a:latin typeface="微软雅黑" panose="020B0503020204020204" charset="-122"/>
                <a:ea typeface="微软雅黑" panose="020B0503020204020204" charset="-122"/>
                <a:cs typeface="Times New Roman" panose="02020603050405020304" pitchFamily="18" charset="0"/>
              </a:rPr>
              <a:t> Task Force (TFD)</a:t>
            </a:r>
            <a:r>
              <a:rPr lang="en-US" altLang="zh-CN" sz="1400" kern="100" dirty="0">
                <a:latin typeface="微软雅黑" panose="020B0503020204020204" charset="-122"/>
                <a:ea typeface="微软雅黑" panose="020B0503020204020204" charset="-122"/>
                <a:cs typeface="Times New Roman" panose="02020603050405020304" pitchFamily="18" charset="0"/>
              </a:rPr>
              <a:t> — </a:t>
            </a:r>
            <a:r>
              <a:rPr lang="en-GB" altLang="zh-CN" sz="1400" dirty="0">
                <a:latin typeface="微软雅黑" panose="020B0503020204020204" charset="-122"/>
                <a:ea typeface="微软雅黑" panose="020B0503020204020204" charset="-122"/>
              </a:rPr>
              <a:t>respond to the digitalisation issue </a:t>
            </a:r>
            <a:r>
              <a:rPr lang="en-US" altLang="zh-CN" sz="1400" dirty="0">
                <a:latin typeface="微软雅黑" panose="020B0503020204020204" charset="-122"/>
                <a:ea typeface="微软雅黑" panose="020B0503020204020204" charset="-122"/>
              </a:rPr>
              <a:t>in the gas industry.</a:t>
            </a:r>
          </a:p>
          <a:p>
            <a:pPr marL="342900" lvl="0" indent="-342900" algn="just">
              <a:lnSpc>
                <a:spcPct val="200000"/>
              </a:lnSpc>
              <a:spcAft>
                <a:spcPts val="0"/>
              </a:spcAft>
              <a:buFont typeface="Arial" panose="020B0604020202020204" pitchFamily="34" charset="0"/>
              <a:buChar char="•"/>
            </a:pPr>
            <a:r>
              <a:rPr lang="en-GB" altLang="zh-CN" sz="1400" b="1" kern="100" dirty="0">
                <a:latin typeface="微软雅黑" panose="020B0503020204020204" charset="-122"/>
                <a:ea typeface="微软雅黑" panose="020B0503020204020204" charset="-122"/>
                <a:cs typeface="Times New Roman" panose="02020603050405020304" pitchFamily="18" charset="0"/>
              </a:rPr>
              <a:t>Enhance regional representation </a:t>
            </a:r>
            <a:r>
              <a:rPr lang="en-GB" altLang="zh-CN" sz="1400" kern="100" dirty="0">
                <a:latin typeface="微软雅黑" panose="020B0503020204020204" charset="-122"/>
                <a:ea typeface="微软雅黑" panose="020B0503020204020204" charset="-122"/>
                <a:cs typeface="Times New Roman" panose="02020603050405020304" pitchFamily="18" charset="0"/>
              </a:rPr>
              <a:t>by empowering Regional Coordinators.</a:t>
            </a:r>
          </a:p>
          <a:p>
            <a:pPr marL="342900" lvl="0" indent="-342900" algn="just">
              <a:lnSpc>
                <a:spcPct val="200000"/>
              </a:lnSpc>
              <a:spcAft>
                <a:spcPts val="0"/>
              </a:spcAft>
              <a:buFont typeface="Arial" panose="020B0604020202020204" pitchFamily="34" charset="0"/>
              <a:buChar char="•"/>
            </a:pPr>
            <a:r>
              <a:rPr lang="en-GB" altLang="zh-CN" sz="1400" b="1" kern="100" dirty="0">
                <a:latin typeface="微软雅黑" panose="020B0503020204020204" charset="-122"/>
                <a:ea typeface="微软雅黑" panose="020B0503020204020204" charset="-122"/>
                <a:cs typeface="Times New Roman" panose="02020603050405020304" pitchFamily="18" charset="0"/>
              </a:rPr>
              <a:t>Restructure Committees and set common topics </a:t>
            </a:r>
            <a:r>
              <a:rPr lang="en-GB" altLang="zh-CN" sz="1400" kern="100" dirty="0">
                <a:latin typeface="微软雅黑" panose="020B0503020204020204" charset="-122"/>
                <a:ea typeface="微软雅黑" panose="020B0503020204020204" charset="-122"/>
                <a:cs typeface="Times New Roman" panose="02020603050405020304" pitchFamily="18" charset="0"/>
              </a:rPr>
              <a:t>to improve research quality and efficiency.</a:t>
            </a:r>
            <a:endParaRPr lang="zh-CN" altLang="zh-CN" sz="1400" kern="100" dirty="0">
              <a:latin typeface="微软雅黑" panose="020B0503020204020204" charset="-122"/>
              <a:ea typeface="微软雅黑" panose="020B0503020204020204" charset="-122"/>
              <a:cs typeface="Times New Roman" panose="02020603050405020304" pitchFamily="18" charset="0"/>
            </a:endParaRPr>
          </a:p>
          <a:p>
            <a:pPr marL="342900" lvl="0" indent="-342900" algn="just">
              <a:lnSpc>
                <a:spcPct val="200000"/>
              </a:lnSpc>
              <a:spcAft>
                <a:spcPts val="0"/>
              </a:spcAft>
              <a:buFont typeface="Arial" panose="020B0604020202020204" pitchFamily="34" charset="0"/>
              <a:buChar char="•"/>
            </a:pPr>
            <a:r>
              <a:rPr lang="en-GB" altLang="zh-CN" sz="1400" b="1" kern="100" dirty="0">
                <a:latin typeface="微软雅黑" panose="020B0503020204020204" charset="-122"/>
                <a:ea typeface="微软雅黑" panose="020B0503020204020204" charset="-122"/>
                <a:cs typeface="Times New Roman" panose="02020603050405020304" pitchFamily="18" charset="0"/>
              </a:rPr>
              <a:t>Establish a rapid reaction mechanism to </a:t>
            </a:r>
            <a:r>
              <a:rPr lang="en-GB" altLang="zh-CN" sz="1400" dirty="0">
                <a:latin typeface="微软雅黑" panose="020B0503020204020204" charset="-122"/>
                <a:ea typeface="微软雅黑" panose="020B0503020204020204" charset="-122"/>
              </a:rPr>
              <a:t>analyse and tackle challenges and risks facing the gas industry, the IGU, and the IGU members,</a:t>
            </a:r>
            <a:r>
              <a:rPr lang="en-GB" altLang="zh-CN" sz="1400" b="1" kern="100" dirty="0">
                <a:latin typeface="微软雅黑" panose="020B0503020204020204" charset="-122"/>
                <a:ea typeface="微软雅黑" panose="020B0503020204020204" charset="-122"/>
                <a:cs typeface="Times New Roman" panose="02020603050405020304" pitchFamily="18" charset="0"/>
              </a:rPr>
              <a:t> and establish a rapid deliverable mechanism </a:t>
            </a:r>
            <a:r>
              <a:rPr lang="en-GB" altLang="zh-CN" sz="1400" dirty="0">
                <a:latin typeface="微软雅黑" panose="020B0503020204020204" charset="-122"/>
                <a:ea typeface="微软雅黑" panose="020B0503020204020204" charset="-122"/>
              </a:rPr>
              <a:t>to release research progress to inform members and stakeholders and provide opportunities to contribution to the research.</a:t>
            </a:r>
            <a:endParaRPr lang="zh-CN" altLang="zh-CN" sz="1400" b="1" kern="100" dirty="0">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联系 1"/>
          <p:cNvSpPr/>
          <p:nvPr userDrawn="1"/>
        </p:nvSpPr>
        <p:spPr>
          <a:xfrm>
            <a:off x="2082272" y="1800073"/>
            <a:ext cx="530341" cy="501603"/>
          </a:xfrm>
          <a:prstGeom prst="flowChartConnector">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5" name="流程图: 联系 14"/>
          <p:cNvSpPr/>
          <p:nvPr userDrawn="1"/>
        </p:nvSpPr>
        <p:spPr>
          <a:xfrm>
            <a:off x="2095524" y="3173002"/>
            <a:ext cx="530341" cy="501603"/>
          </a:xfrm>
          <a:prstGeom prst="flowChartConnector">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0" name="文本占位符 19"/>
          <p:cNvSpPr>
            <a:spLocks noGrp="1"/>
          </p:cNvSpPr>
          <p:nvPr>
            <p:custDataLst>
              <p:tags r:id="rId1"/>
            </p:custDataLst>
          </p:nvPr>
        </p:nvSpPr>
        <p:spPr>
          <a:xfrm>
            <a:off x="3013624" y="2479408"/>
            <a:ext cx="7431405" cy="506653"/>
          </a:xfrm>
          <a:prstGeom prst="rect">
            <a:avLst/>
          </a:prstGeom>
        </p:spPr>
        <p:txBody>
          <a:bodyPr vert="horz" lIns="90000" tIns="46800" rIns="90000" bIns="46800" rtlCol="0">
            <a:normAutofit/>
          </a:bodyPr>
          <a:lstStyle>
            <a:lvl1pPr>
              <a:buNone/>
              <a:defRPr sz="2400" b="1" u="none" strike="noStrike" kern="1200" cap="none" spc="100" normalizeH="0">
                <a:solidFill>
                  <a:srgbClr val="0066B3"/>
                </a:solidFill>
                <a:uFillTx/>
              </a:defRPr>
            </a:lvl1pPr>
          </a:lstStyle>
          <a:p>
            <a:r>
              <a:rPr lang="en-US" altLang="zh-CN" dirty="0">
                <a:latin typeface="微软雅黑" panose="020B0503020204020204" charset="-122"/>
                <a:ea typeface="微软雅黑" panose="020B0503020204020204" charset="-122"/>
                <a:sym typeface="+mn-ea"/>
              </a:rPr>
              <a:t>Introduction to CC</a:t>
            </a:r>
            <a:endParaRPr lang="en-US" altLang="ko-KR" dirty="0">
              <a:latin typeface="微软雅黑" panose="020B0503020204020204" charset="-122"/>
              <a:ea typeface="微软雅黑" panose="020B0503020204020204" charset="-122"/>
              <a:cs typeface="+mj-lt"/>
              <a:sym typeface="+mn-ea"/>
            </a:endParaRPr>
          </a:p>
        </p:txBody>
      </p:sp>
      <p:sp>
        <p:nvSpPr>
          <p:cNvPr id="19" name="文本占位符 19"/>
          <p:cNvSpPr>
            <a:spLocks noGrp="1"/>
          </p:cNvSpPr>
          <p:nvPr>
            <p:custDataLst>
              <p:tags r:id="rId2"/>
            </p:custDataLst>
          </p:nvPr>
        </p:nvSpPr>
        <p:spPr>
          <a:xfrm>
            <a:off x="2200287" y="1871434"/>
            <a:ext cx="259320" cy="346215"/>
          </a:xfrm>
          <a:prstGeom prst="rect">
            <a:avLst/>
          </a:prstGeom>
        </p:spPr>
        <p:txBody>
          <a:bodyPr vert="horz" lIns="90000" tIns="46800" rIns="90000" bIns="46800" rtlCol="0" anchor="ctr">
            <a:noAutofit/>
          </a:bodyPr>
          <a:lstStyle>
            <a:lvl1pPr>
              <a:buNone/>
              <a:defRPr sz="2400" b="1" u="none" strike="noStrike" kern="1200" cap="none" spc="100" normalizeH="0">
                <a:solidFill>
                  <a:srgbClr val="0066B3"/>
                </a:solidFill>
                <a:uFillTx/>
              </a:defRPr>
            </a:lvl1pPr>
          </a:lstStyle>
          <a:p>
            <a:pPr lvl="0"/>
            <a:r>
              <a:rPr lang="en-US" altLang="zh-CN" sz="1800" spc="0" dirty="0">
                <a:solidFill>
                  <a:schemeClr val="bg1"/>
                </a:solidFill>
                <a:uFillTx/>
              </a:rPr>
              <a:t>1</a:t>
            </a:r>
          </a:p>
        </p:txBody>
      </p:sp>
      <p:sp>
        <p:nvSpPr>
          <p:cNvPr id="7" name="流程图: 联系 6"/>
          <p:cNvSpPr/>
          <p:nvPr userDrawn="1"/>
        </p:nvSpPr>
        <p:spPr>
          <a:xfrm>
            <a:off x="2107672" y="3864987"/>
            <a:ext cx="530341" cy="501603"/>
          </a:xfrm>
          <a:prstGeom prst="flowChartConnector">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 name="流程图: 联系 7"/>
          <p:cNvSpPr/>
          <p:nvPr userDrawn="1"/>
        </p:nvSpPr>
        <p:spPr>
          <a:xfrm>
            <a:off x="2082272" y="2481017"/>
            <a:ext cx="530341" cy="501603"/>
          </a:xfrm>
          <a:prstGeom prst="flowChartConnector">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 name="文本占位符 14"/>
          <p:cNvSpPr>
            <a:spLocks noGrp="1"/>
          </p:cNvSpPr>
          <p:nvPr>
            <p:custDataLst>
              <p:tags r:id="rId3"/>
            </p:custDataLst>
          </p:nvPr>
        </p:nvSpPr>
        <p:spPr>
          <a:xfrm>
            <a:off x="3013623" y="1815953"/>
            <a:ext cx="7431405" cy="408388"/>
          </a:xfrm>
          <a:prstGeom prst="rect">
            <a:avLst/>
          </a:prstGeom>
        </p:spPr>
        <p:txBody>
          <a:bodyPr vert="horz" lIns="90000" tIns="46800" rIns="90000" bIns="46800" rtlCol="0">
            <a:noAutofit/>
          </a:bodyPr>
          <a:lstStyle>
            <a:lvl1pPr>
              <a:buNone/>
              <a:defRPr sz="2400" b="1" u="none" strike="noStrike" kern="1200" cap="none" spc="100" normalizeH="0">
                <a:solidFill>
                  <a:srgbClr val="0066B3"/>
                </a:solidFill>
                <a:uFillTx/>
              </a:defRPr>
            </a:lvl1pPr>
          </a:lstStyle>
          <a:p>
            <a:r>
              <a:rPr lang="en-US" altLang="ko-KR" dirty="0">
                <a:latin typeface="微软雅黑" panose="020B0503020204020204" charset="-122"/>
                <a:ea typeface="微软雅黑" panose="020B0503020204020204" charset="-122"/>
                <a:sym typeface="Arial" panose="020B0604020202020204" pitchFamily="34" charset="0"/>
              </a:rPr>
              <a:t>Introduction </a:t>
            </a:r>
            <a:r>
              <a:rPr lang="en-US" altLang="zh-CN" dirty="0">
                <a:latin typeface="微软雅黑" panose="020B0503020204020204" charset="-122"/>
                <a:ea typeface="微软雅黑" panose="020B0503020204020204" charset="-122"/>
                <a:sym typeface="Arial" panose="020B0604020202020204" pitchFamily="34" charset="0"/>
              </a:rPr>
              <a:t>to the IGU</a:t>
            </a:r>
            <a:endParaRPr lang="en-US" altLang="ko-KR" dirty="0">
              <a:latin typeface="微软雅黑" panose="020B0503020204020204" charset="-122"/>
              <a:ea typeface="微软雅黑" panose="020B0503020204020204" charset="-122"/>
              <a:cs typeface="+mj-lt"/>
              <a:sym typeface="Arial" panose="020B0604020202020204" pitchFamily="34" charset="0"/>
            </a:endParaRPr>
          </a:p>
        </p:txBody>
      </p:sp>
      <p:sp>
        <p:nvSpPr>
          <p:cNvPr id="12" name="文本占位符 14"/>
          <p:cNvSpPr>
            <a:spLocks noGrp="1"/>
          </p:cNvSpPr>
          <p:nvPr>
            <p:custDataLst>
              <p:tags r:id="rId4"/>
            </p:custDataLst>
          </p:nvPr>
        </p:nvSpPr>
        <p:spPr>
          <a:xfrm>
            <a:off x="3013625" y="3226933"/>
            <a:ext cx="7431405" cy="353986"/>
          </a:xfrm>
          <a:prstGeom prst="rect">
            <a:avLst/>
          </a:prstGeom>
        </p:spPr>
        <p:txBody>
          <a:bodyPr vert="horz" lIns="90000" tIns="46800" rIns="90000" bIns="46800" rtlCol="0">
            <a:noAutofit/>
          </a:bodyPr>
          <a:lstStyle>
            <a:lvl1pPr>
              <a:buNone/>
              <a:defRPr sz="2400" b="1" u="none" strike="noStrike" kern="1200" cap="none" spc="100" normalizeH="0">
                <a:solidFill>
                  <a:srgbClr val="0066B3"/>
                </a:solidFill>
                <a:uFillTx/>
              </a:defRPr>
            </a:lvl1pPr>
          </a:lstStyle>
          <a:p>
            <a:r>
              <a:rPr lang="en-US" altLang="ko-KR" dirty="0">
                <a:latin typeface="微软雅黑" panose="020B0503020204020204" charset="-122"/>
                <a:ea typeface="微软雅黑" panose="020B0503020204020204" charset="-122"/>
                <a:sym typeface="Arial" panose="020B0604020202020204" pitchFamily="34" charset="0"/>
              </a:rPr>
              <a:t>Introduction to the TWP2022-2025</a:t>
            </a:r>
            <a:endParaRPr lang="en-US" altLang="ko-KR" dirty="0">
              <a:latin typeface="微软雅黑" panose="020B0503020204020204" charset="-122"/>
              <a:ea typeface="微软雅黑" panose="020B0503020204020204" charset="-122"/>
              <a:cs typeface="+mj-lt"/>
              <a:sym typeface="Arial" panose="020B0604020202020204" pitchFamily="34" charset="0"/>
            </a:endParaRPr>
          </a:p>
        </p:txBody>
      </p:sp>
      <p:sp>
        <p:nvSpPr>
          <p:cNvPr id="13" name="文本占位符 14"/>
          <p:cNvSpPr>
            <a:spLocks noGrp="1"/>
          </p:cNvSpPr>
          <p:nvPr>
            <p:custDataLst>
              <p:tags r:id="rId5"/>
            </p:custDataLst>
          </p:nvPr>
        </p:nvSpPr>
        <p:spPr>
          <a:xfrm>
            <a:off x="3028808" y="3939200"/>
            <a:ext cx="7431405" cy="457532"/>
          </a:xfrm>
          <a:prstGeom prst="rect">
            <a:avLst/>
          </a:prstGeom>
        </p:spPr>
        <p:txBody>
          <a:bodyPr vert="horz" lIns="90000" tIns="46800" rIns="90000" bIns="46800" rtlCol="0">
            <a:normAutofit lnSpcReduction="10000"/>
          </a:bodyPr>
          <a:lstStyle>
            <a:lvl1pPr>
              <a:buNone/>
              <a:defRPr sz="2400" b="1" u="none" strike="noStrike" kern="1200" cap="none" spc="100" normalizeH="0">
                <a:solidFill>
                  <a:srgbClr val="0066B3"/>
                </a:solidFill>
                <a:uFillTx/>
              </a:defRPr>
            </a:lvl1pPr>
          </a:lstStyle>
          <a:p>
            <a:r>
              <a:rPr lang="en-US" altLang="ko-KR" dirty="0">
                <a:latin typeface="微软雅黑" panose="020B0503020204020204" charset="-122"/>
                <a:ea typeface="微软雅黑" panose="020B0503020204020204" charset="-122"/>
                <a:cs typeface="+mj-lt"/>
                <a:sym typeface="+mn-ea"/>
              </a:rPr>
              <a:t>IGU Committees and Task Forces</a:t>
            </a:r>
          </a:p>
        </p:txBody>
      </p:sp>
      <p:sp>
        <p:nvSpPr>
          <p:cNvPr id="18" name="文本占位符 19"/>
          <p:cNvSpPr>
            <a:spLocks noGrp="1"/>
          </p:cNvSpPr>
          <p:nvPr>
            <p:custDataLst>
              <p:tags r:id="rId6"/>
            </p:custDataLst>
          </p:nvPr>
        </p:nvSpPr>
        <p:spPr>
          <a:xfrm>
            <a:off x="2200287" y="2551743"/>
            <a:ext cx="259320" cy="346215"/>
          </a:xfrm>
          <a:prstGeom prst="rect">
            <a:avLst/>
          </a:prstGeom>
        </p:spPr>
        <p:txBody>
          <a:bodyPr vert="horz" lIns="90000" tIns="46800" rIns="90000" bIns="46800" rtlCol="0" anchor="ctr">
            <a:noAutofit/>
          </a:bodyPr>
          <a:lstStyle>
            <a:lvl1pPr>
              <a:buNone/>
              <a:defRPr sz="2400" b="1" u="none" strike="noStrike" kern="1200" cap="none" spc="100" normalizeH="0">
                <a:solidFill>
                  <a:srgbClr val="0066B3"/>
                </a:solidFill>
                <a:uFillTx/>
              </a:defRPr>
            </a:lvl1pPr>
          </a:lstStyle>
          <a:p>
            <a:pPr lvl="0"/>
            <a:r>
              <a:rPr lang="en-US" altLang="zh-CN" sz="1800" spc="0" dirty="0">
                <a:solidFill>
                  <a:schemeClr val="bg1"/>
                </a:solidFill>
                <a:uFillTx/>
              </a:rPr>
              <a:t>2</a:t>
            </a:r>
          </a:p>
        </p:txBody>
      </p:sp>
      <p:sp>
        <p:nvSpPr>
          <p:cNvPr id="22" name="文本占位符 19"/>
          <p:cNvSpPr>
            <a:spLocks noGrp="1"/>
          </p:cNvSpPr>
          <p:nvPr>
            <p:custDataLst>
              <p:tags r:id="rId7"/>
            </p:custDataLst>
          </p:nvPr>
        </p:nvSpPr>
        <p:spPr>
          <a:xfrm>
            <a:off x="2214174" y="3243093"/>
            <a:ext cx="259320" cy="346215"/>
          </a:xfrm>
          <a:prstGeom prst="rect">
            <a:avLst/>
          </a:prstGeom>
        </p:spPr>
        <p:txBody>
          <a:bodyPr vert="horz" lIns="90000" tIns="46800" rIns="90000" bIns="46800" rtlCol="0" anchor="ctr">
            <a:noAutofit/>
          </a:bodyPr>
          <a:lstStyle>
            <a:lvl1pPr>
              <a:buNone/>
              <a:defRPr sz="2400" b="1" u="none" strike="noStrike" kern="1200" cap="none" spc="100" normalizeH="0">
                <a:solidFill>
                  <a:srgbClr val="0066B3"/>
                </a:solidFill>
                <a:uFillTx/>
              </a:defRPr>
            </a:lvl1pPr>
          </a:lstStyle>
          <a:p>
            <a:pPr lvl="0"/>
            <a:r>
              <a:rPr lang="en-US" altLang="zh-CN" sz="1800" spc="0" dirty="0">
                <a:solidFill>
                  <a:schemeClr val="bg1"/>
                </a:solidFill>
                <a:uFillTx/>
              </a:rPr>
              <a:t>3</a:t>
            </a:r>
          </a:p>
        </p:txBody>
      </p:sp>
      <p:sp>
        <p:nvSpPr>
          <p:cNvPr id="24" name="文本占位符 19"/>
          <p:cNvSpPr>
            <a:spLocks noGrp="1"/>
          </p:cNvSpPr>
          <p:nvPr>
            <p:custDataLst>
              <p:tags r:id="rId8"/>
            </p:custDataLst>
          </p:nvPr>
        </p:nvSpPr>
        <p:spPr>
          <a:xfrm>
            <a:off x="2226791" y="3934446"/>
            <a:ext cx="259320" cy="346215"/>
          </a:xfrm>
          <a:prstGeom prst="rect">
            <a:avLst/>
          </a:prstGeom>
        </p:spPr>
        <p:txBody>
          <a:bodyPr vert="horz" lIns="90000" tIns="46800" rIns="90000" bIns="46800" rtlCol="0" anchor="ctr">
            <a:noAutofit/>
          </a:bodyPr>
          <a:lstStyle>
            <a:lvl1pPr>
              <a:buNone/>
              <a:defRPr sz="2400" b="1" u="none" strike="noStrike" kern="1200" cap="none" spc="100" normalizeH="0">
                <a:solidFill>
                  <a:srgbClr val="0066B3"/>
                </a:solidFill>
                <a:uFillTx/>
              </a:defRPr>
            </a:lvl1pPr>
          </a:lstStyle>
          <a:p>
            <a:pPr lvl="0"/>
            <a:r>
              <a:rPr lang="en-US" altLang="zh-CN" sz="1800" spc="0" dirty="0">
                <a:solidFill>
                  <a:schemeClr val="bg1"/>
                </a:solidFill>
                <a:uFillTx/>
              </a:rPr>
              <a:t>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49AE70B2-8BF9-45C0-BB95-33D1B9D3A854}" type="slidenum">
              <a:rPr lang="zh-CN" altLang="en-US" smtClean="0"/>
              <a:t>20</a:t>
            </a:fld>
            <a:endParaRPr lang="en-US" altLang="zh-CN"/>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41" y="0"/>
            <a:ext cx="11944359" cy="625734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49AE70B2-8BF9-45C0-BB95-33D1B9D3A854}" type="slidenum">
              <a:rPr lang="zh-CN" altLang="en-US" smtClean="0"/>
              <a:t>21</a:t>
            </a:fld>
            <a:endParaRPr lang="en-US" altLang="zh-CN"/>
          </a:p>
        </p:txBody>
      </p:sp>
      <p:sp>
        <p:nvSpPr>
          <p:cNvPr id="3" name="标题 2"/>
          <p:cNvSpPr>
            <a:spLocks noGrp="1"/>
          </p:cNvSpPr>
          <p:nvPr>
            <p:ph type="title"/>
          </p:nvPr>
        </p:nvSpPr>
        <p:spPr/>
        <p:txBody>
          <a:bodyPr>
            <a:normAutofit/>
          </a:bodyPr>
          <a:lstStyle/>
          <a:p>
            <a:r>
              <a:rPr lang="en-US" altLang="zh-CN" dirty="0">
                <a:solidFill>
                  <a:srgbClr val="0070C0"/>
                </a:solidFill>
                <a:latin typeface="微软雅黑" panose="020B0503020204020204" charset="-122"/>
                <a:ea typeface="微软雅黑" panose="020B0503020204020204" charset="-122"/>
                <a:sym typeface="Verdana" panose="020B0604030504040204" pitchFamily="34" charset="0"/>
              </a:rPr>
              <a:t>Flagship Events</a:t>
            </a:r>
            <a:endParaRPr lang="zh-CN" altLang="en-US" dirty="0"/>
          </a:p>
        </p:txBody>
      </p:sp>
      <p:pic>
        <p:nvPicPr>
          <p:cNvPr id="4" name="图片 3"/>
          <p:cNvPicPr>
            <a:picLocks noChangeAspect="1"/>
          </p:cNvPicPr>
          <p:nvPr/>
        </p:nvPicPr>
        <p:blipFill>
          <a:blip r:embed="rId2"/>
          <a:stretch>
            <a:fillRect/>
          </a:stretch>
        </p:blipFill>
        <p:spPr>
          <a:xfrm>
            <a:off x="1023393" y="1242237"/>
            <a:ext cx="8715690" cy="436424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49AE70B2-8BF9-45C0-BB95-33D1B9D3A854}" type="slidenum">
              <a:rPr lang="zh-CN" altLang="en-US" smtClean="0"/>
              <a:t>22</a:t>
            </a:fld>
            <a:endParaRPr lang="en-US" altLang="zh-CN"/>
          </a:p>
        </p:txBody>
      </p:sp>
      <p:pic>
        <p:nvPicPr>
          <p:cNvPr id="4" name="图片 3"/>
          <p:cNvPicPr>
            <a:picLocks noChangeAspect="1"/>
          </p:cNvPicPr>
          <p:nvPr/>
        </p:nvPicPr>
        <p:blipFill>
          <a:blip r:embed="rId2"/>
          <a:stretch>
            <a:fillRect/>
          </a:stretch>
        </p:blipFill>
        <p:spPr>
          <a:xfrm>
            <a:off x="206148" y="334178"/>
            <a:ext cx="4259963" cy="4631067"/>
          </a:xfrm>
          <a:prstGeom prst="rect">
            <a:avLst/>
          </a:prstGeom>
        </p:spPr>
      </p:pic>
      <p:pic>
        <p:nvPicPr>
          <p:cNvPr id="5" name="图片 4"/>
          <p:cNvPicPr>
            <a:picLocks noChangeAspect="1"/>
          </p:cNvPicPr>
          <p:nvPr/>
        </p:nvPicPr>
        <p:blipFill>
          <a:blip r:embed="rId3"/>
          <a:stretch>
            <a:fillRect/>
          </a:stretch>
        </p:blipFill>
        <p:spPr>
          <a:xfrm>
            <a:off x="4200064" y="595125"/>
            <a:ext cx="7849433" cy="4370120"/>
          </a:xfrm>
          <a:prstGeom prst="rect">
            <a:avLst/>
          </a:prstGeom>
        </p:spPr>
      </p:pic>
      <p:sp>
        <p:nvSpPr>
          <p:cNvPr id="6" name="矩形 5"/>
          <p:cNvSpPr/>
          <p:nvPr/>
        </p:nvSpPr>
        <p:spPr>
          <a:xfrm>
            <a:off x="476852" y="5075312"/>
            <a:ext cx="6547261" cy="1200329"/>
          </a:xfrm>
          <a:prstGeom prst="rect">
            <a:avLst/>
          </a:prstGeom>
        </p:spPr>
        <p:txBody>
          <a:bodyPr wrap="square">
            <a:spAutoFit/>
          </a:bodyPr>
          <a:lstStyle/>
          <a:p>
            <a:r>
              <a:rPr lang="en-US" altLang="zh-CN" dirty="0"/>
              <a:t>Exhibition &amp; Sponsorship Inquiries: exhibition@lng2023.org </a:t>
            </a:r>
          </a:p>
          <a:p>
            <a:r>
              <a:rPr lang="en-US" altLang="zh-CN" dirty="0"/>
              <a:t>Call for Abstracts Inquiries: papers@lng2023.org </a:t>
            </a:r>
          </a:p>
          <a:p>
            <a:r>
              <a:rPr lang="en-US" altLang="zh-CN" dirty="0"/>
              <a:t>About Vancouver: www.destinationvancouver.com </a:t>
            </a:r>
          </a:p>
          <a:p>
            <a:r>
              <a:rPr lang="en-US" altLang="zh-CN" dirty="0"/>
              <a:t>About the Host: www.cga.ca</a:t>
            </a:r>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49AE70B2-8BF9-45C0-BB95-33D1B9D3A854}" type="slidenum">
              <a:rPr lang="zh-CN" altLang="en-US" smtClean="0"/>
              <a:t>23</a:t>
            </a:fld>
            <a:endParaRPr lang="en-US" altLang="zh-CN"/>
          </a:p>
        </p:txBody>
      </p:sp>
      <p:pic>
        <p:nvPicPr>
          <p:cNvPr id="4" name="图片 3"/>
          <p:cNvPicPr>
            <a:picLocks noChangeAspect="1"/>
          </p:cNvPicPr>
          <p:nvPr/>
        </p:nvPicPr>
        <p:blipFill>
          <a:blip r:embed="rId2"/>
          <a:stretch>
            <a:fillRect/>
          </a:stretch>
        </p:blipFill>
        <p:spPr>
          <a:xfrm>
            <a:off x="313739" y="1113093"/>
            <a:ext cx="3924300" cy="2552700"/>
          </a:xfrm>
          <a:prstGeom prst="rect">
            <a:avLst/>
          </a:prstGeom>
        </p:spPr>
      </p:pic>
      <p:sp>
        <p:nvSpPr>
          <p:cNvPr id="5" name="矩形 4"/>
          <p:cNvSpPr/>
          <p:nvPr/>
        </p:nvSpPr>
        <p:spPr>
          <a:xfrm>
            <a:off x="4381877" y="1113093"/>
            <a:ext cx="7510401" cy="3323987"/>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CN" sz="2000" dirty="0">
                <a:latin typeface="微软雅黑" panose="020B0503020204020204" charset="-122"/>
                <a:ea typeface="微软雅黑" panose="020B0503020204020204" charset="-122"/>
              </a:rPr>
              <a:t>Steering Committee, March 2022. NOC’s project management met all requirements </a:t>
            </a:r>
          </a:p>
          <a:p>
            <a:pPr marL="342900" indent="-342900">
              <a:lnSpc>
                <a:spcPct val="150000"/>
              </a:lnSpc>
              <a:buFont typeface="Arial" panose="020B0604020202020204" pitchFamily="34" charset="0"/>
              <a:buChar char="•"/>
            </a:pPr>
            <a:r>
              <a:rPr lang="en-US" altLang="zh-CN" sz="2000" dirty="0">
                <a:latin typeface="微软雅黑" panose="020B0503020204020204" charset="-122"/>
                <a:ea typeface="微软雅黑" panose="020B0503020204020204" charset="-122"/>
              </a:rPr>
              <a:t>Sponsorship commitments from 22 companies </a:t>
            </a:r>
          </a:p>
          <a:p>
            <a:pPr marL="342900" indent="-342900">
              <a:lnSpc>
                <a:spcPct val="150000"/>
              </a:lnSpc>
              <a:buFont typeface="Arial" panose="020B0604020202020204" pitchFamily="34" charset="0"/>
              <a:buChar char="•"/>
            </a:pPr>
            <a:r>
              <a:rPr lang="en-US" altLang="zh-CN" sz="2000" dirty="0">
                <a:latin typeface="微软雅黑" panose="020B0503020204020204" charset="-122"/>
                <a:ea typeface="微软雅黑" panose="020B0503020204020204" charset="-122"/>
              </a:rPr>
              <a:t>www.igrc2024.com and quarterly webinar series focusing on Innovation both launched </a:t>
            </a:r>
          </a:p>
          <a:p>
            <a:pPr marL="342900" indent="-342900">
              <a:lnSpc>
                <a:spcPct val="150000"/>
              </a:lnSpc>
              <a:buFont typeface="Arial" panose="020B0604020202020204" pitchFamily="34" charset="0"/>
              <a:buChar char="•"/>
            </a:pPr>
            <a:r>
              <a:rPr lang="en-US" altLang="zh-CN" sz="2000" dirty="0">
                <a:latin typeface="微软雅黑" panose="020B0503020204020204" charset="-122"/>
                <a:ea typeface="微软雅黑" panose="020B0503020204020204" charset="-122"/>
              </a:rPr>
              <a:t>Co-ordination with IGU RD&amp;I Committee Chair (IGRC Programme Committee Chair)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49AE70B2-8BF9-45C0-BB95-33D1B9D3A854}" type="slidenum">
              <a:rPr lang="zh-CN" altLang="en-US" smtClean="0"/>
              <a:t>24</a:t>
            </a:fld>
            <a:endParaRPr lang="en-US" altLang="zh-CN"/>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539" y="1298507"/>
            <a:ext cx="7663169" cy="4926801"/>
          </a:xfrm>
          <a:prstGeom prst="rect">
            <a:avLst/>
          </a:prstGeom>
          <a:ln>
            <a:noFill/>
          </a:ln>
          <a:effectLst>
            <a:outerShdw blurRad="190500" algn="tl" rotWithShape="0">
              <a:srgbClr val="000000">
                <a:alpha val="70000"/>
              </a:srgbClr>
            </a:outerShdw>
          </a:effectLst>
        </p:spPr>
      </p:pic>
      <p:sp>
        <p:nvSpPr>
          <p:cNvPr id="4" name="文本框 3"/>
          <p:cNvSpPr txBox="1"/>
          <p:nvPr/>
        </p:nvSpPr>
        <p:spPr>
          <a:xfrm>
            <a:off x="8444071" y="317005"/>
            <a:ext cx="3367919" cy="5866350"/>
          </a:xfrm>
          <a:prstGeom prst="rect">
            <a:avLst/>
          </a:prstGeom>
          <a:noFill/>
        </p:spPr>
        <p:txBody>
          <a:bodyPr wrap="square" rtlCol="0">
            <a:spAutoFit/>
            <a:scene3d>
              <a:camera prst="orthographicFront"/>
              <a:lightRig rig="soft" dir="t">
                <a:rot lat="0" lon="0" rev="15600000"/>
              </a:lightRig>
            </a:scene3d>
            <a:sp3d extrusionH="57150" prstMaterial="softEdge">
              <a:bevelT w="25400" h="38100" prst="coolSlant"/>
            </a:sp3d>
          </a:bodyPr>
          <a:lstStyle/>
          <a:p>
            <a:pPr>
              <a:lnSpc>
                <a:spcPct val="150000"/>
              </a:lnSpc>
            </a:pPr>
            <a:r>
              <a:rPr lang="en-US" altLang="zh-CN" b="1" dirty="0">
                <a:ln>
                  <a:solidFill>
                    <a:srgbClr val="0070C0"/>
                  </a:solidFill>
                </a:ln>
                <a:solidFill>
                  <a:schemeClr val="accent1">
                    <a:lumMod val="50000"/>
                  </a:schemeClr>
                </a:solidFill>
              </a:rPr>
              <a:t>70 countries            </a:t>
            </a:r>
          </a:p>
          <a:p>
            <a:pPr>
              <a:lnSpc>
                <a:spcPct val="150000"/>
              </a:lnSpc>
            </a:pPr>
            <a:r>
              <a:rPr lang="en-US" altLang="zh-CN" b="1" dirty="0">
                <a:ln>
                  <a:solidFill>
                    <a:srgbClr val="0070C0"/>
                  </a:solidFill>
                </a:ln>
                <a:solidFill>
                  <a:schemeClr val="accent1">
                    <a:lumMod val="50000"/>
                  </a:schemeClr>
                </a:solidFill>
              </a:rPr>
              <a:t>600 companies</a:t>
            </a:r>
          </a:p>
          <a:p>
            <a:pPr>
              <a:lnSpc>
                <a:spcPct val="150000"/>
              </a:lnSpc>
            </a:pPr>
            <a:r>
              <a:rPr lang="en-US" altLang="zh-CN" b="1" dirty="0">
                <a:ln>
                  <a:solidFill>
                    <a:srgbClr val="0070C0"/>
                  </a:solidFill>
                </a:ln>
                <a:solidFill>
                  <a:schemeClr val="accent1">
                    <a:lumMod val="50000"/>
                  </a:schemeClr>
                </a:solidFill>
              </a:rPr>
              <a:t>6,000+ conference delegates</a:t>
            </a:r>
          </a:p>
          <a:p>
            <a:pPr>
              <a:lnSpc>
                <a:spcPct val="150000"/>
              </a:lnSpc>
            </a:pPr>
            <a:r>
              <a:rPr lang="en-US" altLang="zh-CN" b="1" dirty="0">
                <a:ln>
                  <a:solidFill>
                    <a:srgbClr val="0070C0"/>
                  </a:solidFill>
                </a:ln>
                <a:solidFill>
                  <a:schemeClr val="accent1">
                    <a:lumMod val="50000"/>
                  </a:schemeClr>
                </a:solidFill>
              </a:rPr>
              <a:t>36,000+ visitors</a:t>
            </a:r>
          </a:p>
          <a:p>
            <a:pPr>
              <a:lnSpc>
                <a:spcPct val="150000"/>
              </a:lnSpc>
            </a:pPr>
            <a:endParaRPr lang="zh-CN" altLang="en-US" b="1" dirty="0">
              <a:ln>
                <a:solidFill>
                  <a:srgbClr val="0070C0"/>
                </a:solidFill>
              </a:ln>
              <a:solidFill>
                <a:schemeClr val="accent1">
                  <a:lumMod val="50000"/>
                </a:schemeClr>
              </a:solidFill>
            </a:endParaRPr>
          </a:p>
          <a:p>
            <a:pPr>
              <a:lnSpc>
                <a:spcPct val="150000"/>
              </a:lnSpc>
            </a:pPr>
            <a:r>
              <a:rPr lang="en-US" altLang="zh-CN" b="1" dirty="0">
                <a:ln>
                  <a:solidFill>
                    <a:srgbClr val="0070C0"/>
                  </a:solidFill>
                </a:ln>
                <a:solidFill>
                  <a:schemeClr val="accent1">
                    <a:lumMod val="50000"/>
                  </a:schemeClr>
                </a:solidFill>
              </a:rPr>
              <a:t>80 sessions           </a:t>
            </a:r>
          </a:p>
          <a:p>
            <a:pPr>
              <a:lnSpc>
                <a:spcPct val="150000"/>
              </a:lnSpc>
            </a:pPr>
            <a:r>
              <a:rPr lang="en-US" altLang="zh-CN" b="1" dirty="0">
                <a:ln>
                  <a:solidFill>
                    <a:srgbClr val="0070C0"/>
                  </a:solidFill>
                </a:ln>
                <a:solidFill>
                  <a:schemeClr val="accent1">
                    <a:lumMod val="50000"/>
                  </a:schemeClr>
                </a:solidFill>
              </a:rPr>
              <a:t>600 speakers</a:t>
            </a:r>
          </a:p>
          <a:p>
            <a:pPr>
              <a:lnSpc>
                <a:spcPct val="150000"/>
              </a:lnSpc>
            </a:pPr>
            <a:r>
              <a:rPr lang="en-US" altLang="zh-CN" b="1" dirty="0">
                <a:ln>
                  <a:solidFill>
                    <a:srgbClr val="0070C0"/>
                  </a:solidFill>
                </a:ln>
                <a:solidFill>
                  <a:schemeClr val="accent1">
                    <a:lumMod val="50000"/>
                  </a:schemeClr>
                </a:solidFill>
              </a:rPr>
              <a:t>360 exhibitors</a:t>
            </a:r>
          </a:p>
          <a:p>
            <a:pPr>
              <a:lnSpc>
                <a:spcPct val="150000"/>
              </a:lnSpc>
            </a:pPr>
            <a:r>
              <a:rPr lang="en-US" altLang="zh-CN" b="1" dirty="0">
                <a:ln>
                  <a:solidFill>
                    <a:srgbClr val="0070C0"/>
                  </a:solidFill>
                </a:ln>
                <a:solidFill>
                  <a:schemeClr val="accent1">
                    <a:lumMod val="50000"/>
                  </a:schemeClr>
                </a:solidFill>
              </a:rPr>
              <a:t>42,000</a:t>
            </a:r>
            <a:r>
              <a:rPr lang="zh-CN" altLang="en-US" b="1" dirty="0">
                <a:ln>
                  <a:solidFill>
                    <a:srgbClr val="0070C0"/>
                  </a:solidFill>
                </a:ln>
                <a:solidFill>
                  <a:schemeClr val="accent1">
                    <a:lumMod val="50000"/>
                  </a:schemeClr>
                </a:solidFill>
              </a:rPr>
              <a:t>㎡</a:t>
            </a:r>
            <a:r>
              <a:rPr lang="en-US" altLang="zh-CN" b="1" dirty="0">
                <a:ln>
                  <a:solidFill>
                    <a:srgbClr val="0070C0"/>
                  </a:solidFill>
                </a:ln>
                <a:solidFill>
                  <a:schemeClr val="accent1">
                    <a:lumMod val="50000"/>
                  </a:schemeClr>
                </a:solidFill>
              </a:rPr>
              <a:t> of exhibition floor</a:t>
            </a:r>
          </a:p>
          <a:p>
            <a:pPr>
              <a:lnSpc>
                <a:spcPct val="150000"/>
              </a:lnSpc>
            </a:pPr>
            <a:endParaRPr lang="en-US" altLang="zh-CN" b="1" dirty="0">
              <a:ln>
                <a:solidFill>
                  <a:srgbClr val="0070C0"/>
                </a:solidFill>
              </a:ln>
              <a:solidFill>
                <a:schemeClr val="accent1">
                  <a:lumMod val="50000"/>
                </a:schemeClr>
              </a:solidFill>
            </a:endParaRPr>
          </a:p>
          <a:p>
            <a:pPr>
              <a:lnSpc>
                <a:spcPct val="150000"/>
              </a:lnSpc>
            </a:pPr>
            <a:r>
              <a:rPr lang="en-US" altLang="zh-CN" b="1" dirty="0">
                <a:ln>
                  <a:solidFill>
                    <a:srgbClr val="0070C0"/>
                  </a:solidFill>
                </a:ln>
                <a:solidFill>
                  <a:schemeClr val="accent1">
                    <a:lumMod val="50000"/>
                  </a:schemeClr>
                </a:solidFill>
              </a:rPr>
              <a:t>Contact us:</a:t>
            </a:r>
          </a:p>
          <a:p>
            <a:pPr>
              <a:lnSpc>
                <a:spcPct val="150000"/>
              </a:lnSpc>
            </a:pPr>
            <a:r>
              <a:rPr lang="en-US" altLang="zh-CN" b="1" dirty="0">
                <a:ln>
                  <a:solidFill>
                    <a:srgbClr val="0070C0"/>
                  </a:solidFill>
                </a:ln>
                <a:solidFill>
                  <a:schemeClr val="accent1">
                    <a:lumMod val="50000"/>
                  </a:schemeClr>
                </a:solidFill>
                <a:hlinkClick r:id="rId3"/>
              </a:rPr>
              <a:t>conference@wgc2025.com</a:t>
            </a:r>
            <a:endParaRPr lang="en-US" altLang="zh-CN" b="1" dirty="0">
              <a:ln>
                <a:solidFill>
                  <a:srgbClr val="0070C0"/>
                </a:solidFill>
              </a:ln>
              <a:solidFill>
                <a:schemeClr val="accent1">
                  <a:lumMod val="50000"/>
                </a:schemeClr>
              </a:solidFill>
            </a:endParaRPr>
          </a:p>
          <a:p>
            <a:pPr>
              <a:lnSpc>
                <a:spcPct val="150000"/>
              </a:lnSpc>
            </a:pPr>
            <a:r>
              <a:rPr lang="en-US" altLang="zh-CN" b="1" dirty="0">
                <a:ln>
                  <a:solidFill>
                    <a:srgbClr val="0070C0"/>
                  </a:solidFill>
                </a:ln>
                <a:solidFill>
                  <a:schemeClr val="accent1">
                    <a:lumMod val="50000"/>
                  </a:schemeClr>
                </a:solidFill>
                <a:hlinkClick r:id="rId4"/>
              </a:rPr>
              <a:t>exhibition@wgc2025.com</a:t>
            </a:r>
            <a:endParaRPr lang="en-US" altLang="zh-CN" b="1" dirty="0">
              <a:ln>
                <a:solidFill>
                  <a:srgbClr val="0070C0"/>
                </a:solidFill>
              </a:ln>
              <a:solidFill>
                <a:schemeClr val="accent1">
                  <a:lumMod val="50000"/>
                </a:schemeClr>
              </a:solidFill>
            </a:endParaRPr>
          </a:p>
          <a:p>
            <a:pPr>
              <a:lnSpc>
                <a:spcPct val="150000"/>
              </a:lnSpc>
            </a:pPr>
            <a:r>
              <a:rPr lang="en-US" altLang="zh-CN" b="1" dirty="0">
                <a:ln>
                  <a:solidFill>
                    <a:srgbClr val="0070C0"/>
                  </a:solidFill>
                </a:ln>
                <a:solidFill>
                  <a:schemeClr val="accent1">
                    <a:lumMod val="50000"/>
                  </a:schemeClr>
                </a:solidFill>
                <a:hlinkClick r:id="rId5"/>
              </a:rPr>
              <a:t>sponsor@wgc2025.com</a:t>
            </a:r>
            <a:endParaRPr lang="en-US" altLang="zh-CN" b="1" dirty="0">
              <a:ln>
                <a:solidFill>
                  <a:srgbClr val="0070C0"/>
                </a:solidFill>
              </a:ln>
              <a:solidFill>
                <a:schemeClr val="accent1">
                  <a:lumMod val="50000"/>
                </a:schemeClr>
              </a:solidFill>
            </a:endParaRPr>
          </a:p>
        </p:txBody>
      </p:sp>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55116" y="317005"/>
            <a:ext cx="3120302" cy="82371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ko-KR" dirty="0">
                <a:ea typeface="微软雅黑" panose="020B0503020204020204" charset="-122"/>
                <a:cs typeface="+mj-lt"/>
                <a:sym typeface="+mn-ea"/>
              </a:rPr>
              <a:t>IGU Committees and Task Forces</a:t>
            </a:r>
          </a:p>
        </p:txBody>
      </p:sp>
      <p:sp>
        <p:nvSpPr>
          <p:cNvPr id="3" name="副标题 2"/>
          <p:cNvSpPr>
            <a:spLocks noGrp="1"/>
          </p:cNvSpPr>
          <p:nvPr>
            <p:ph type="subTitle" idx="1"/>
          </p:nvPr>
        </p:nvSpPr>
        <p:spPr/>
        <p:txBody>
          <a:bodyPr/>
          <a:lstStyle/>
          <a:p>
            <a:r>
              <a:rPr lang="en-US" altLang="zh-CN" dirty="0"/>
              <a:t>4</a:t>
            </a:r>
            <a:endParaRPr lang="zh-CN" altLang="en-US" dirty="0"/>
          </a:p>
        </p:txBody>
      </p:sp>
      <p:sp>
        <p:nvSpPr>
          <p:cNvPr id="4" name="灯片编号占位符 3"/>
          <p:cNvSpPr>
            <a:spLocks noGrp="1"/>
          </p:cNvSpPr>
          <p:nvPr>
            <p:ph type="sldNum" sz="quarter" idx="12"/>
          </p:nvPr>
        </p:nvSpPr>
        <p:spPr/>
        <p:txBody>
          <a:bodyPr/>
          <a:lstStyle/>
          <a:p>
            <a:fld id="{49AE70B2-8BF9-45C0-BB95-33D1B9D3A854}" type="slidenum">
              <a:rPr lang="zh-CN" altLang="en-US" smtClean="0"/>
              <a:t>25</a:t>
            </a:fld>
            <a:endParaRPr lang="en-US" altLang="zh-C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1933" y="4638515"/>
            <a:ext cx="941911" cy="1333802"/>
          </a:xfrm>
          <a:prstGeom prst="rect">
            <a:avLst/>
          </a:prstGeom>
        </p:spPr>
      </p:pic>
      <p:pic>
        <p:nvPicPr>
          <p:cNvPr id="23" name="图片 22"/>
          <p:cNvPicPr>
            <a:picLocks noChangeAspect="1"/>
          </p:cNvPicPr>
          <p:nvPr/>
        </p:nvPicPr>
        <p:blipFill>
          <a:blip r:embed="rId3"/>
          <a:stretch>
            <a:fillRect/>
          </a:stretch>
        </p:blipFill>
        <p:spPr>
          <a:xfrm>
            <a:off x="5388241" y="5915075"/>
            <a:ext cx="1366693" cy="372476"/>
          </a:xfrm>
          <a:prstGeom prst="rect">
            <a:avLst/>
          </a:prstGeom>
        </p:spPr>
      </p:pic>
      <p:sp>
        <p:nvSpPr>
          <p:cNvPr id="2" name="灯片编号占位符 1"/>
          <p:cNvSpPr>
            <a:spLocks noGrp="1"/>
          </p:cNvSpPr>
          <p:nvPr>
            <p:ph type="sldNum" sz="quarter" idx="12"/>
          </p:nvPr>
        </p:nvSpPr>
        <p:spPr/>
        <p:txBody>
          <a:bodyPr/>
          <a:lstStyle/>
          <a:p>
            <a:fld id="{49AE70B2-8BF9-45C0-BB95-33D1B9D3A854}" type="slidenum">
              <a:rPr lang="zh-CN" altLang="en-US" smtClean="0"/>
              <a:t>26</a:t>
            </a:fld>
            <a:endParaRPr lang="en-US" altLang="zh-CN"/>
          </a:p>
        </p:txBody>
      </p:sp>
      <p:sp>
        <p:nvSpPr>
          <p:cNvPr id="3" name="标题 2"/>
          <p:cNvSpPr>
            <a:spLocks noGrp="1"/>
          </p:cNvSpPr>
          <p:nvPr>
            <p:ph type="title"/>
          </p:nvPr>
        </p:nvSpPr>
        <p:spPr>
          <a:xfrm>
            <a:off x="840873" y="281986"/>
            <a:ext cx="6798317" cy="705485"/>
          </a:xfrm>
        </p:spPr>
        <p:txBody>
          <a:bodyPr>
            <a:normAutofit/>
          </a:bodyPr>
          <a:lstStyle/>
          <a:p>
            <a:r>
              <a:rPr lang="en-US" altLang="zh-CN" dirty="0">
                <a:solidFill>
                  <a:srgbClr val="0070C0"/>
                </a:solidFill>
                <a:latin typeface="微软雅黑" panose="020B0503020204020204" charset="-122"/>
                <a:ea typeface="微软雅黑" panose="020B0503020204020204" charset="-122"/>
              </a:rPr>
              <a:t>Chairs of Committees</a:t>
            </a:r>
            <a:endParaRPr lang="zh-CN" altLang="en-US" dirty="0"/>
          </a:p>
        </p:txBody>
      </p:sp>
      <p:grpSp>
        <p:nvGrpSpPr>
          <p:cNvPr id="5" name="组合 4"/>
          <p:cNvGrpSpPr/>
          <p:nvPr/>
        </p:nvGrpSpPr>
        <p:grpSpPr>
          <a:xfrm>
            <a:off x="3022001" y="1218280"/>
            <a:ext cx="941561" cy="1497701"/>
            <a:chOff x="4130744" y="1242029"/>
            <a:chExt cx="1414968" cy="2393331"/>
          </a:xfrm>
        </p:grpSpPr>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8998" y="1242029"/>
              <a:ext cx="1191768" cy="1801368"/>
            </a:xfrm>
            <a:prstGeom prst="rect">
              <a:avLst/>
            </a:prstGeom>
          </p:spPr>
        </p:pic>
        <p:pic>
          <p:nvPicPr>
            <p:cNvPr id="7" name="图片 6"/>
            <p:cNvPicPr>
              <a:picLocks noChangeAspect="1"/>
            </p:cNvPicPr>
            <p:nvPr/>
          </p:nvPicPr>
          <p:blipFill>
            <a:blip r:embed="rId5"/>
            <a:stretch>
              <a:fillRect/>
            </a:stretch>
          </p:blipFill>
          <p:spPr>
            <a:xfrm>
              <a:off x="4130744" y="3079744"/>
              <a:ext cx="1414968" cy="555616"/>
            </a:xfrm>
            <a:prstGeom prst="rect">
              <a:avLst/>
            </a:prstGeom>
          </p:spPr>
        </p:pic>
      </p:grpSp>
      <p:grpSp>
        <p:nvGrpSpPr>
          <p:cNvPr id="8" name="组合 7"/>
          <p:cNvGrpSpPr/>
          <p:nvPr/>
        </p:nvGrpSpPr>
        <p:grpSpPr>
          <a:xfrm>
            <a:off x="4201303" y="1214611"/>
            <a:ext cx="1030294" cy="1509720"/>
            <a:chOff x="5844621" y="1217528"/>
            <a:chExt cx="1548316" cy="2412538"/>
          </a:xfrm>
        </p:grpSpPr>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3793" y="1217528"/>
              <a:ext cx="1191768" cy="1801368"/>
            </a:xfrm>
            <a:prstGeom prst="rect">
              <a:avLst/>
            </a:prstGeom>
          </p:spPr>
        </p:pic>
        <p:pic>
          <p:nvPicPr>
            <p:cNvPr id="10" name="图片 9"/>
            <p:cNvPicPr>
              <a:picLocks noChangeAspect="1"/>
            </p:cNvPicPr>
            <p:nvPr/>
          </p:nvPicPr>
          <p:blipFill>
            <a:blip r:embed="rId7"/>
            <a:stretch>
              <a:fillRect/>
            </a:stretch>
          </p:blipFill>
          <p:spPr>
            <a:xfrm>
              <a:off x="5844621" y="3089267"/>
              <a:ext cx="1548316" cy="540799"/>
            </a:xfrm>
            <a:prstGeom prst="rect">
              <a:avLst/>
            </a:prstGeom>
          </p:spPr>
        </p:pic>
      </p:grpSp>
      <p:grpSp>
        <p:nvGrpSpPr>
          <p:cNvPr id="11" name="组合 10"/>
          <p:cNvGrpSpPr/>
          <p:nvPr/>
        </p:nvGrpSpPr>
        <p:grpSpPr>
          <a:xfrm>
            <a:off x="5471848" y="1202175"/>
            <a:ext cx="1279084" cy="1514785"/>
            <a:chOff x="7132113" y="1214915"/>
            <a:chExt cx="1922193" cy="2420632"/>
          </a:xfrm>
        </p:grpSpPr>
        <p:pic>
          <p:nvPicPr>
            <p:cNvPr id="12" name="图片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24889" y="1214915"/>
              <a:ext cx="1188720" cy="1801368"/>
            </a:xfrm>
            <a:prstGeom prst="rect">
              <a:avLst/>
            </a:prstGeom>
          </p:spPr>
        </p:pic>
        <p:pic>
          <p:nvPicPr>
            <p:cNvPr id="13" name="图片 12"/>
            <p:cNvPicPr>
              <a:picLocks noChangeAspect="1"/>
            </p:cNvPicPr>
            <p:nvPr/>
          </p:nvPicPr>
          <p:blipFill>
            <a:blip r:embed="rId9"/>
            <a:stretch>
              <a:fillRect/>
            </a:stretch>
          </p:blipFill>
          <p:spPr>
            <a:xfrm>
              <a:off x="7132113" y="3086349"/>
              <a:ext cx="1922193" cy="549198"/>
            </a:xfrm>
            <a:prstGeom prst="rect">
              <a:avLst/>
            </a:prstGeom>
          </p:spPr>
        </p:pic>
      </p:grpSp>
      <p:grpSp>
        <p:nvGrpSpPr>
          <p:cNvPr id="15" name="组合 14"/>
          <p:cNvGrpSpPr/>
          <p:nvPr/>
        </p:nvGrpSpPr>
        <p:grpSpPr>
          <a:xfrm>
            <a:off x="1726834" y="1211750"/>
            <a:ext cx="1128410" cy="1502674"/>
            <a:chOff x="2251621" y="1223624"/>
            <a:chExt cx="1695764" cy="2401279"/>
          </a:xfrm>
        </p:grpSpPr>
        <p:pic>
          <p:nvPicPr>
            <p:cNvPr id="16" name="图片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67279" y="1223624"/>
              <a:ext cx="1191768" cy="1804416"/>
            </a:xfrm>
            <a:prstGeom prst="rect">
              <a:avLst/>
            </a:prstGeom>
          </p:spPr>
        </p:pic>
        <p:pic>
          <p:nvPicPr>
            <p:cNvPr id="17" name="图片 16"/>
            <p:cNvPicPr>
              <a:picLocks noChangeAspect="1"/>
            </p:cNvPicPr>
            <p:nvPr/>
          </p:nvPicPr>
          <p:blipFill>
            <a:blip r:embed="rId11"/>
            <a:stretch>
              <a:fillRect/>
            </a:stretch>
          </p:blipFill>
          <p:spPr>
            <a:xfrm>
              <a:off x="2251621" y="3077392"/>
              <a:ext cx="1695764" cy="547511"/>
            </a:xfrm>
            <a:prstGeom prst="rect">
              <a:avLst/>
            </a:prstGeom>
          </p:spPr>
        </p:pic>
      </p:grpSp>
      <p:grpSp>
        <p:nvGrpSpPr>
          <p:cNvPr id="18" name="组合 17"/>
          <p:cNvGrpSpPr/>
          <p:nvPr/>
        </p:nvGrpSpPr>
        <p:grpSpPr>
          <a:xfrm>
            <a:off x="290929" y="1218280"/>
            <a:ext cx="1473962" cy="1513597"/>
            <a:chOff x="262746" y="1255783"/>
            <a:chExt cx="2215055" cy="2418733"/>
          </a:xfrm>
        </p:grpSpPr>
        <p:pic>
          <p:nvPicPr>
            <p:cNvPr id="19" name="图片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1291" y="1255783"/>
              <a:ext cx="1191768" cy="1801368"/>
            </a:xfrm>
            <a:prstGeom prst="rect">
              <a:avLst/>
            </a:prstGeom>
          </p:spPr>
        </p:pic>
        <p:pic>
          <p:nvPicPr>
            <p:cNvPr id="20" name="图片 19"/>
            <p:cNvPicPr>
              <a:picLocks noChangeAspect="1"/>
            </p:cNvPicPr>
            <p:nvPr/>
          </p:nvPicPr>
          <p:blipFill>
            <a:blip r:embed="rId13"/>
            <a:stretch>
              <a:fillRect/>
            </a:stretch>
          </p:blipFill>
          <p:spPr>
            <a:xfrm>
              <a:off x="262746" y="3089267"/>
              <a:ext cx="2215055" cy="585249"/>
            </a:xfrm>
            <a:prstGeom prst="rect">
              <a:avLst/>
            </a:prstGeom>
          </p:spPr>
        </p:pic>
      </p:grpSp>
      <p:grpSp>
        <p:nvGrpSpPr>
          <p:cNvPr id="27" name="组合 26"/>
          <p:cNvGrpSpPr/>
          <p:nvPr/>
        </p:nvGrpSpPr>
        <p:grpSpPr>
          <a:xfrm>
            <a:off x="3084624" y="3064506"/>
            <a:ext cx="1155408" cy="1626119"/>
            <a:chOff x="8191706" y="3519584"/>
            <a:chExt cx="1594612" cy="2440919"/>
          </a:xfrm>
        </p:grpSpPr>
        <p:pic>
          <p:nvPicPr>
            <p:cNvPr id="28" name="图片 2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231592" y="3519584"/>
              <a:ext cx="1188720" cy="1804416"/>
            </a:xfrm>
            <a:prstGeom prst="rect">
              <a:avLst/>
            </a:prstGeom>
          </p:spPr>
        </p:pic>
        <p:pic>
          <p:nvPicPr>
            <p:cNvPr id="29" name="图片 28"/>
            <p:cNvPicPr>
              <a:picLocks noChangeAspect="1"/>
            </p:cNvPicPr>
            <p:nvPr/>
          </p:nvPicPr>
          <p:blipFill>
            <a:blip r:embed="rId15"/>
            <a:stretch>
              <a:fillRect/>
            </a:stretch>
          </p:blipFill>
          <p:spPr>
            <a:xfrm>
              <a:off x="8191706" y="5388445"/>
              <a:ext cx="1594612" cy="572058"/>
            </a:xfrm>
            <a:prstGeom prst="rect">
              <a:avLst/>
            </a:prstGeom>
          </p:spPr>
        </p:pic>
      </p:grpSp>
      <p:grpSp>
        <p:nvGrpSpPr>
          <p:cNvPr id="30" name="组合 29"/>
          <p:cNvGrpSpPr/>
          <p:nvPr/>
        </p:nvGrpSpPr>
        <p:grpSpPr>
          <a:xfrm>
            <a:off x="391497" y="4690625"/>
            <a:ext cx="1295570" cy="1566128"/>
            <a:chOff x="6164459" y="3511561"/>
            <a:chExt cx="1881039" cy="2436376"/>
          </a:xfrm>
        </p:grpSpPr>
        <p:pic>
          <p:nvPicPr>
            <p:cNvPr id="31" name="图片 3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472558" y="3511561"/>
              <a:ext cx="1191768" cy="1801368"/>
            </a:xfrm>
            <a:prstGeom prst="rect">
              <a:avLst/>
            </a:prstGeom>
          </p:spPr>
        </p:pic>
        <p:pic>
          <p:nvPicPr>
            <p:cNvPr id="32" name="图片 31"/>
            <p:cNvPicPr>
              <a:picLocks noChangeAspect="1"/>
            </p:cNvPicPr>
            <p:nvPr/>
          </p:nvPicPr>
          <p:blipFill>
            <a:blip r:embed="rId17"/>
            <a:stretch>
              <a:fillRect/>
            </a:stretch>
          </p:blipFill>
          <p:spPr>
            <a:xfrm>
              <a:off x="6164459" y="5402067"/>
              <a:ext cx="1881039" cy="545870"/>
            </a:xfrm>
            <a:prstGeom prst="rect">
              <a:avLst/>
            </a:prstGeom>
          </p:spPr>
        </p:pic>
      </p:grpSp>
      <p:grpSp>
        <p:nvGrpSpPr>
          <p:cNvPr id="33" name="组合 32"/>
          <p:cNvGrpSpPr/>
          <p:nvPr/>
        </p:nvGrpSpPr>
        <p:grpSpPr>
          <a:xfrm>
            <a:off x="5070252" y="2977056"/>
            <a:ext cx="1899260" cy="1697891"/>
            <a:chOff x="3609448" y="3519584"/>
            <a:chExt cx="2591907" cy="2451758"/>
          </a:xfrm>
        </p:grpSpPr>
        <p:pic>
          <p:nvPicPr>
            <p:cNvPr id="34" name="图片 3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297581" y="3519584"/>
              <a:ext cx="1191768" cy="1801368"/>
            </a:xfrm>
            <a:prstGeom prst="rect">
              <a:avLst/>
            </a:prstGeom>
          </p:spPr>
        </p:pic>
        <p:pic>
          <p:nvPicPr>
            <p:cNvPr id="35" name="图片 34"/>
            <p:cNvPicPr>
              <a:picLocks noChangeAspect="1"/>
            </p:cNvPicPr>
            <p:nvPr/>
          </p:nvPicPr>
          <p:blipFill>
            <a:blip r:embed="rId19"/>
            <a:stretch>
              <a:fillRect/>
            </a:stretch>
          </p:blipFill>
          <p:spPr>
            <a:xfrm>
              <a:off x="3609448" y="5379548"/>
              <a:ext cx="2591907" cy="591794"/>
            </a:xfrm>
            <a:prstGeom prst="rect">
              <a:avLst/>
            </a:prstGeom>
          </p:spPr>
        </p:pic>
      </p:grpSp>
      <p:cxnSp>
        <p:nvCxnSpPr>
          <p:cNvPr id="36" name="直接连接符 35"/>
          <p:cNvCxnSpPr/>
          <p:nvPr/>
        </p:nvCxnSpPr>
        <p:spPr>
          <a:xfrm>
            <a:off x="7360774" y="742748"/>
            <a:ext cx="38558" cy="517232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7399332" y="351861"/>
            <a:ext cx="4483792" cy="584775"/>
          </a:xfrm>
          <a:prstGeom prst="rect">
            <a:avLst/>
          </a:prstGeom>
        </p:spPr>
        <p:txBody>
          <a:bodyPr wrap="none">
            <a:spAutoFit/>
          </a:bodyPr>
          <a:lstStyle/>
          <a:p>
            <a:r>
              <a:rPr lang="en-US" altLang="zh-CN" sz="3200" b="1" dirty="0">
                <a:solidFill>
                  <a:srgbClr val="0070C0"/>
                </a:solidFill>
                <a:latin typeface="微软雅黑" panose="020B0503020204020204" charset="-122"/>
                <a:ea typeface="微软雅黑" panose="020B0503020204020204" charset="-122"/>
                <a:cs typeface="+mj-cs"/>
              </a:rPr>
              <a:t>Chairs of Task Forces</a:t>
            </a:r>
            <a:endParaRPr lang="en-GB" sz="3200" b="1" dirty="0">
              <a:solidFill>
                <a:srgbClr val="0070C0"/>
              </a:solidFill>
              <a:latin typeface="微软雅黑" panose="020B0503020204020204" charset="-122"/>
              <a:ea typeface="微软雅黑" panose="020B0503020204020204" charset="-122"/>
              <a:cs typeface="+mj-cs"/>
            </a:endParaRPr>
          </a:p>
        </p:txBody>
      </p:sp>
      <p:grpSp>
        <p:nvGrpSpPr>
          <p:cNvPr id="39" name="组合 38"/>
          <p:cNvGrpSpPr/>
          <p:nvPr/>
        </p:nvGrpSpPr>
        <p:grpSpPr>
          <a:xfrm>
            <a:off x="9316271" y="1245858"/>
            <a:ext cx="1098915" cy="1474085"/>
            <a:chOff x="8617568" y="1937120"/>
            <a:chExt cx="1098915" cy="1474085"/>
          </a:xfrm>
        </p:grpSpPr>
        <p:pic>
          <p:nvPicPr>
            <p:cNvPr id="4" name="图片 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831643" y="1937120"/>
              <a:ext cx="707473" cy="1071161"/>
            </a:xfrm>
            <a:prstGeom prst="rect">
              <a:avLst/>
            </a:prstGeom>
          </p:spPr>
        </p:pic>
        <p:pic>
          <p:nvPicPr>
            <p:cNvPr id="14" name="图片 13"/>
            <p:cNvPicPr>
              <a:picLocks noChangeAspect="1"/>
            </p:cNvPicPr>
            <p:nvPr/>
          </p:nvPicPr>
          <p:blipFill>
            <a:blip r:embed="rId21"/>
            <a:stretch>
              <a:fillRect/>
            </a:stretch>
          </p:blipFill>
          <p:spPr>
            <a:xfrm>
              <a:off x="8617568" y="3059043"/>
              <a:ext cx="1098915" cy="352162"/>
            </a:xfrm>
            <a:prstGeom prst="rect">
              <a:avLst/>
            </a:prstGeom>
          </p:spPr>
        </p:pic>
      </p:grpSp>
      <p:pic>
        <p:nvPicPr>
          <p:cNvPr id="26" name="图片 2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920329" y="3016875"/>
            <a:ext cx="1957961" cy="1608402"/>
          </a:xfrm>
          <a:prstGeom prst="rect">
            <a:avLst/>
          </a:prstGeom>
        </p:spPr>
      </p:pic>
      <p:pic>
        <p:nvPicPr>
          <p:cNvPr id="40" name="图片 39"/>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41171" y="3111223"/>
            <a:ext cx="1145422" cy="1630482"/>
          </a:xfrm>
          <a:prstGeom prst="rect">
            <a:avLst/>
          </a:prstGeom>
        </p:spPr>
      </p:pic>
      <p:sp>
        <p:nvSpPr>
          <p:cNvPr id="42" name="文本框 41"/>
          <p:cNvSpPr txBox="1"/>
          <p:nvPr/>
        </p:nvSpPr>
        <p:spPr>
          <a:xfrm>
            <a:off x="2915267" y="5859339"/>
            <a:ext cx="1324765" cy="461665"/>
          </a:xfrm>
          <a:prstGeom prst="rect">
            <a:avLst/>
          </a:prstGeom>
          <a:noFill/>
        </p:spPr>
        <p:txBody>
          <a:bodyPr wrap="square" rtlCol="0">
            <a:spAutoFit/>
          </a:bodyPr>
          <a:lstStyle/>
          <a:p>
            <a:pPr algn="ctr"/>
            <a:r>
              <a:rPr lang="en-GB" sz="800" dirty="0"/>
              <a:t>Mi Jung Nam</a:t>
            </a:r>
          </a:p>
          <a:p>
            <a:pPr algn="ctr"/>
            <a:r>
              <a:rPr lang="en-GB" sz="800" dirty="0"/>
              <a:t>Korea </a:t>
            </a:r>
          </a:p>
          <a:p>
            <a:pPr algn="ctr"/>
            <a:r>
              <a:rPr lang="en-GB" sz="800" dirty="0"/>
              <a:t>LNG Committee</a:t>
            </a:r>
          </a:p>
        </p:txBody>
      </p:sp>
      <p:pic>
        <p:nvPicPr>
          <p:cNvPr id="38" name="图片 37"/>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111630" y="4674948"/>
            <a:ext cx="865373" cy="1219763"/>
          </a:xfrm>
          <a:prstGeom prst="rect">
            <a:avLst/>
          </a:prstGeom>
        </p:spPr>
      </p:pic>
      <p:pic>
        <p:nvPicPr>
          <p:cNvPr id="41" name="图片 40"/>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530346" y="4686099"/>
            <a:ext cx="762230" cy="1070924"/>
          </a:xfrm>
          <a:prstGeom prst="rect">
            <a:avLst/>
          </a:prstGeom>
        </p:spPr>
      </p:pic>
      <p:pic>
        <p:nvPicPr>
          <p:cNvPr id="43" name="图片 42"/>
          <p:cNvPicPr>
            <a:picLocks noChangeAspect="1"/>
          </p:cNvPicPr>
          <p:nvPr/>
        </p:nvPicPr>
        <p:blipFill>
          <a:blip r:embed="rId26"/>
          <a:stretch>
            <a:fillRect/>
          </a:stretch>
        </p:blipFill>
        <p:spPr>
          <a:xfrm>
            <a:off x="9212029" y="5794293"/>
            <a:ext cx="1415269" cy="49823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49AE70B2-8BF9-45C0-BB95-33D1B9D3A854}" type="slidenum">
              <a:rPr lang="zh-CN" altLang="en-US" smtClean="0"/>
              <a:t>27</a:t>
            </a:fld>
            <a:endParaRPr lang="en-US" altLang="zh-CN"/>
          </a:p>
        </p:txBody>
      </p:sp>
      <p:sp>
        <p:nvSpPr>
          <p:cNvPr id="3" name="标题 2"/>
          <p:cNvSpPr>
            <a:spLocks noGrp="1"/>
          </p:cNvSpPr>
          <p:nvPr>
            <p:ph type="title"/>
          </p:nvPr>
        </p:nvSpPr>
        <p:spPr>
          <a:xfrm>
            <a:off x="774700" y="386080"/>
            <a:ext cx="11065510" cy="705485"/>
          </a:xfrm>
        </p:spPr>
        <p:txBody>
          <a:bodyPr/>
          <a:lstStyle/>
          <a:p>
            <a:r>
              <a:rPr lang="en-GB" dirty="0"/>
              <a:t>Vice Chairs of IGU Committees</a:t>
            </a:r>
          </a:p>
        </p:txBody>
      </p:sp>
      <p:graphicFrame>
        <p:nvGraphicFramePr>
          <p:cNvPr id="4" name="Table 4">
            <a:extLst>
              <a:ext uri="{FF2B5EF4-FFF2-40B4-BE49-F238E27FC236}">
                <a16:creationId xmlns:a16="http://schemas.microsoft.com/office/drawing/2014/main" id="{D2BF7F51-409B-4C48-B99E-086981CB4F77}"/>
              </a:ext>
            </a:extLst>
          </p:cNvPr>
          <p:cNvGraphicFramePr>
            <a:graphicFrameLocks noGrp="1"/>
          </p:cNvGraphicFramePr>
          <p:nvPr>
            <p:extLst>
              <p:ext uri="{D42A27DB-BD31-4B8C-83A1-F6EECF244321}">
                <p14:modId xmlns:p14="http://schemas.microsoft.com/office/powerpoint/2010/main" val="2057120633"/>
              </p:ext>
            </p:extLst>
          </p:nvPr>
        </p:nvGraphicFramePr>
        <p:xfrm>
          <a:off x="909380" y="1527492"/>
          <a:ext cx="9483060" cy="4179727"/>
        </p:xfrm>
        <a:graphic>
          <a:graphicData uri="http://schemas.openxmlformats.org/drawingml/2006/table">
            <a:tbl>
              <a:tblPr firstRow="1" bandRow="1">
                <a:tableStyleId>{5940675A-B579-460E-94D1-54222C63F5DA}</a:tableStyleId>
              </a:tblPr>
              <a:tblGrid>
                <a:gridCol w="3161020">
                  <a:extLst>
                    <a:ext uri="{9D8B030D-6E8A-4147-A177-3AD203B41FA5}">
                      <a16:colId xmlns:a16="http://schemas.microsoft.com/office/drawing/2014/main" val="2577570792"/>
                    </a:ext>
                  </a:extLst>
                </a:gridCol>
                <a:gridCol w="3161020">
                  <a:extLst>
                    <a:ext uri="{9D8B030D-6E8A-4147-A177-3AD203B41FA5}">
                      <a16:colId xmlns:a16="http://schemas.microsoft.com/office/drawing/2014/main" val="1069525859"/>
                    </a:ext>
                  </a:extLst>
                </a:gridCol>
                <a:gridCol w="3161020">
                  <a:extLst>
                    <a:ext uri="{9D8B030D-6E8A-4147-A177-3AD203B41FA5}">
                      <a16:colId xmlns:a16="http://schemas.microsoft.com/office/drawing/2014/main" val="1085047950"/>
                    </a:ext>
                  </a:extLst>
                </a:gridCol>
              </a:tblGrid>
              <a:tr h="370840">
                <a:tc>
                  <a:txBody>
                    <a:bodyPr/>
                    <a:lstStyle/>
                    <a:p>
                      <a:r>
                        <a:rPr lang="en-GB" sz="1400" b="1" dirty="0"/>
                        <a:t>Committee</a:t>
                      </a:r>
                    </a:p>
                  </a:txBody>
                  <a:tcPr>
                    <a:solidFill>
                      <a:schemeClr val="accent3">
                        <a:lumMod val="40000"/>
                        <a:lumOff val="60000"/>
                      </a:schemeClr>
                    </a:solidFill>
                  </a:tcPr>
                </a:tc>
                <a:tc>
                  <a:txBody>
                    <a:bodyPr/>
                    <a:lstStyle/>
                    <a:p>
                      <a:pPr algn="ctr"/>
                      <a:r>
                        <a:rPr lang="en-GB" sz="1400" b="1" dirty="0"/>
                        <a:t>Members Entrusted</a:t>
                      </a:r>
                    </a:p>
                  </a:txBody>
                  <a:tcPr>
                    <a:solidFill>
                      <a:schemeClr val="accent3">
                        <a:lumMod val="40000"/>
                        <a:lumOff val="60000"/>
                      </a:schemeClr>
                    </a:solidFill>
                  </a:tcPr>
                </a:tc>
                <a:tc>
                  <a:txBody>
                    <a:bodyPr/>
                    <a:lstStyle/>
                    <a:p>
                      <a:pPr algn="ctr"/>
                      <a:r>
                        <a:rPr lang="en-US" altLang="zh-CN" sz="1400" b="1"/>
                        <a:t>Vice Chairs</a:t>
                      </a:r>
                      <a:endParaRPr lang="en-GB" sz="1400" b="1" dirty="0"/>
                    </a:p>
                  </a:txBody>
                  <a:tcPr>
                    <a:solidFill>
                      <a:schemeClr val="accent3">
                        <a:lumMod val="40000"/>
                        <a:lumOff val="60000"/>
                      </a:schemeClr>
                    </a:solidFill>
                  </a:tcPr>
                </a:tc>
                <a:extLst>
                  <a:ext uri="{0D108BD9-81ED-4DB2-BD59-A6C34878D82A}">
                    <a16:rowId xmlns:a16="http://schemas.microsoft.com/office/drawing/2014/main" val="2641533631"/>
                  </a:ext>
                </a:extLst>
              </a:tr>
              <a:tr h="370840">
                <a:tc>
                  <a:txBody>
                    <a:bodyPr/>
                    <a:lstStyle/>
                    <a:p>
                      <a:r>
                        <a:rPr lang="en-GB" sz="1400" b="1" dirty="0">
                          <a:latin typeface="Calibri" panose="020F0502020204030204" pitchFamily="34" charset="0"/>
                          <a:cs typeface="Calibri" panose="020F0502020204030204" pitchFamily="34" charset="0"/>
                        </a:rPr>
                        <a:t>Exploration &amp; Production</a:t>
                      </a:r>
                    </a:p>
                  </a:txBody>
                  <a:tcPr>
                    <a:noFill/>
                  </a:tcPr>
                </a:tc>
                <a:tc>
                  <a:txBody>
                    <a:bodyPr/>
                    <a:lstStyle/>
                    <a:p>
                      <a:pPr algn="ctr"/>
                      <a:r>
                        <a:rPr lang="en-GB" sz="1400" dirty="0">
                          <a:latin typeface="Calibri" panose="020F0502020204030204" pitchFamily="34" charset="0"/>
                          <a:cs typeface="Calibri" panose="020F0502020204030204" pitchFamily="34" charset="0"/>
                        </a:rPr>
                        <a:t>Malaysia</a:t>
                      </a:r>
                    </a:p>
                  </a:txBody>
                  <a:tcPr/>
                </a:tc>
                <a:tc>
                  <a:txBody>
                    <a:bodyPr/>
                    <a:lstStyle/>
                    <a:p>
                      <a:r>
                        <a:rPr lang="en-GB" sz="1400" dirty="0">
                          <a:solidFill>
                            <a:schemeClr val="tx1"/>
                          </a:solidFill>
                          <a:latin typeface="Calibri"/>
                          <a:cs typeface="Calibri"/>
                        </a:rPr>
                        <a:t>Mr. Aidid Chee Tahir</a:t>
                      </a:r>
                      <a:endParaRPr lang="en-GB" sz="14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44323304"/>
                  </a:ext>
                </a:extLst>
              </a:tr>
              <a:tr h="370840">
                <a:tc>
                  <a:txBody>
                    <a:bodyPr/>
                    <a:lstStyle/>
                    <a:p>
                      <a:r>
                        <a:rPr lang="en-GB" sz="1400" b="1" dirty="0">
                          <a:latin typeface="Calibri" panose="020F0502020204030204" pitchFamily="34" charset="0"/>
                          <a:cs typeface="Calibri" panose="020F0502020204030204" pitchFamily="34" charset="0"/>
                        </a:rPr>
                        <a:t>Storage</a:t>
                      </a:r>
                    </a:p>
                  </a:txBody>
                  <a:tcPr>
                    <a:noFill/>
                  </a:tcPr>
                </a:tc>
                <a:tc>
                  <a:txBody>
                    <a:bodyPr/>
                    <a:lstStyle/>
                    <a:p>
                      <a:pPr algn="ctr"/>
                      <a:r>
                        <a:rPr lang="en-GB" sz="1400" dirty="0">
                          <a:latin typeface="Calibri" panose="020F0502020204030204" pitchFamily="34" charset="0"/>
                          <a:cs typeface="Calibri" panose="020F0502020204030204" pitchFamily="34" charset="0"/>
                        </a:rPr>
                        <a:t>Germany</a:t>
                      </a:r>
                    </a:p>
                  </a:txBody>
                  <a:tcPr/>
                </a:tc>
                <a:tc>
                  <a:txBody>
                    <a:bodyPr/>
                    <a:lstStyle/>
                    <a:p>
                      <a:r>
                        <a:rPr lang="en-GB" sz="1400" dirty="0">
                          <a:latin typeface="Calibri"/>
                          <a:cs typeface="Calibri"/>
                        </a:rPr>
                        <a:t>Mr. Amel Abdel Haq</a:t>
                      </a:r>
                    </a:p>
                  </a:txBody>
                  <a:tcPr/>
                </a:tc>
                <a:extLst>
                  <a:ext uri="{0D108BD9-81ED-4DB2-BD59-A6C34878D82A}">
                    <a16:rowId xmlns:a16="http://schemas.microsoft.com/office/drawing/2014/main" val="4290440864"/>
                  </a:ext>
                </a:extLst>
              </a:tr>
              <a:tr h="370840">
                <a:tc>
                  <a:txBody>
                    <a:bodyPr/>
                    <a:lstStyle/>
                    <a:p>
                      <a:r>
                        <a:rPr lang="en-GB" sz="1400" b="1" dirty="0">
                          <a:latin typeface="Calibri" panose="020F0502020204030204" pitchFamily="34" charset="0"/>
                          <a:cs typeface="Calibri" panose="020F0502020204030204" pitchFamily="34" charset="0"/>
                        </a:rPr>
                        <a:t>Transmission</a:t>
                      </a:r>
                    </a:p>
                  </a:txBody>
                  <a:tcPr>
                    <a:noFill/>
                  </a:tcPr>
                </a:tc>
                <a:tc>
                  <a:txBody>
                    <a:bodyPr/>
                    <a:lstStyle/>
                    <a:p>
                      <a:pPr algn="ctr"/>
                      <a:r>
                        <a:rPr lang="en-GB" sz="1400" dirty="0">
                          <a:latin typeface="Calibri" panose="020F0502020204030204" pitchFamily="34" charset="0"/>
                          <a:cs typeface="Calibri" panose="020F0502020204030204" pitchFamily="34" charset="0"/>
                        </a:rPr>
                        <a:t>Belgium</a:t>
                      </a:r>
                    </a:p>
                  </a:txBody>
                  <a:tcPr/>
                </a:tc>
                <a:tc>
                  <a:txBody>
                    <a:bodyPr/>
                    <a:lstStyle/>
                    <a:p>
                      <a:r>
                        <a:rPr lang="en-GB" sz="1400" dirty="0">
                          <a:latin typeface="Calibri"/>
                          <a:cs typeface="Calibri"/>
                        </a:rPr>
                        <a:t>Mr. Rudy Van Beurden</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20344080"/>
                  </a:ext>
                </a:extLst>
              </a:tr>
              <a:tr h="370840">
                <a:tc>
                  <a:txBody>
                    <a:bodyPr/>
                    <a:lstStyle/>
                    <a:p>
                      <a:r>
                        <a:rPr lang="en-GB" sz="1400" b="1" dirty="0">
                          <a:latin typeface="Calibri" panose="020F0502020204030204" pitchFamily="34" charset="0"/>
                          <a:cs typeface="Calibri" panose="020F0502020204030204" pitchFamily="34" charset="0"/>
                        </a:rPr>
                        <a:t>Distribution</a:t>
                      </a:r>
                    </a:p>
                  </a:txBody>
                  <a:tcPr>
                    <a:noFill/>
                  </a:tcPr>
                </a:tc>
                <a:tc>
                  <a:txBody>
                    <a:bodyPr/>
                    <a:lstStyle/>
                    <a:p>
                      <a:pPr algn="ctr"/>
                      <a:r>
                        <a:rPr lang="en-GB" sz="1400" dirty="0">
                          <a:latin typeface="Calibri" panose="020F0502020204030204" pitchFamily="34" charset="0"/>
                          <a:cs typeface="Calibri" panose="020F0502020204030204" pitchFamily="34" charset="0"/>
                        </a:rPr>
                        <a:t>France</a:t>
                      </a:r>
                    </a:p>
                  </a:txBody>
                  <a:tcPr/>
                </a:tc>
                <a:tc>
                  <a:txBody>
                    <a:bodyPr/>
                    <a:lstStyle/>
                    <a:p>
                      <a:r>
                        <a:rPr lang="en-GB" sz="1400" dirty="0">
                          <a:latin typeface="Calibri" panose="020F0502020204030204" pitchFamily="34" charset="0"/>
                          <a:cs typeface="Calibri" panose="020F0502020204030204" pitchFamily="34" charset="0"/>
                        </a:rPr>
                        <a:t>Mr. Stéphane Grit</a:t>
                      </a:r>
                    </a:p>
                  </a:txBody>
                  <a:tcPr/>
                </a:tc>
                <a:extLst>
                  <a:ext uri="{0D108BD9-81ED-4DB2-BD59-A6C34878D82A}">
                    <a16:rowId xmlns:a16="http://schemas.microsoft.com/office/drawing/2014/main" val="4026201411"/>
                  </a:ext>
                </a:extLst>
              </a:tr>
              <a:tr h="339408">
                <a:tc>
                  <a:txBody>
                    <a:bodyPr/>
                    <a:lstStyle/>
                    <a:p>
                      <a:r>
                        <a:rPr lang="en-GB" sz="1400" b="1" dirty="0">
                          <a:latin typeface="Calibri" panose="020F0502020204030204" pitchFamily="34" charset="0"/>
                          <a:cs typeface="Calibri" panose="020F0502020204030204" pitchFamily="34" charset="0"/>
                        </a:rPr>
                        <a:t>Utilisation</a:t>
                      </a:r>
                    </a:p>
                  </a:txBody>
                  <a:tcPr>
                    <a:solidFill>
                      <a:schemeClr val="bg1"/>
                    </a:solidFill>
                  </a:tcPr>
                </a:tc>
                <a:tc>
                  <a:txBody>
                    <a:bodyPr/>
                    <a:lstStyle/>
                    <a:p>
                      <a:pPr algn="ctr"/>
                      <a:r>
                        <a:rPr lang="en-GB" sz="1400" dirty="0">
                          <a:latin typeface="Calibri" panose="020F0502020204030204" pitchFamily="34" charset="0"/>
                          <a:cs typeface="Calibri" panose="020F0502020204030204" pitchFamily="34" charset="0"/>
                        </a:rPr>
                        <a:t>KOGAS</a:t>
                      </a:r>
                    </a:p>
                  </a:txBody>
                  <a:tcPr>
                    <a:solidFill>
                      <a:schemeClr val="bg1"/>
                    </a:solidFill>
                  </a:tcPr>
                </a:tc>
                <a:tc>
                  <a:txBody>
                    <a:bodyPr/>
                    <a:lstStyle/>
                    <a:p>
                      <a:r>
                        <a:rPr lang="en-GB" sz="1400" kern="1200" dirty="0">
                          <a:solidFill>
                            <a:schemeClr val="tx1"/>
                          </a:solidFill>
                          <a:latin typeface="Calibri" panose="020F0502020204030204" pitchFamily="34" charset="0"/>
                          <a:ea typeface="+mn-ea"/>
                          <a:cs typeface="Calibri" panose="020F0502020204030204" pitchFamily="34" charset="0"/>
                        </a:rPr>
                        <a:t>Mr. Yong Shin KIM </a:t>
                      </a:r>
                    </a:p>
                  </a:txBody>
                  <a:tcPr>
                    <a:solidFill>
                      <a:schemeClr val="bg1"/>
                    </a:solidFill>
                  </a:tcPr>
                </a:tc>
                <a:extLst>
                  <a:ext uri="{0D108BD9-81ED-4DB2-BD59-A6C34878D82A}">
                    <a16:rowId xmlns:a16="http://schemas.microsoft.com/office/drawing/2014/main" val="3470913644"/>
                  </a:ext>
                </a:extLst>
              </a:tr>
              <a:tr h="152400">
                <a:tc>
                  <a:txBody>
                    <a:bodyPr/>
                    <a:lstStyle/>
                    <a:p>
                      <a:r>
                        <a:rPr lang="en-GB" sz="1400" b="1" dirty="0">
                          <a:latin typeface="Calibri" panose="020F0502020204030204" pitchFamily="34" charset="0"/>
                          <a:cs typeface="Calibri" panose="020F0502020204030204" pitchFamily="34" charset="0"/>
                        </a:rPr>
                        <a:t>R&amp;D and Innovation</a:t>
                      </a:r>
                    </a:p>
                  </a:txBody>
                  <a:tcPr>
                    <a:solidFill>
                      <a:schemeClr val="bg1"/>
                    </a:solidFill>
                  </a:tcPr>
                </a:tc>
                <a:tc>
                  <a:txBody>
                    <a:bodyPr/>
                    <a:lstStyle/>
                    <a:p>
                      <a:pPr algn="ctr"/>
                      <a:r>
                        <a:rPr lang="en-GB" sz="1400" dirty="0">
                          <a:latin typeface="Calibri" panose="020F0502020204030204" pitchFamily="34" charset="0"/>
                          <a:cs typeface="Calibri" panose="020F0502020204030204" pitchFamily="34" charset="0"/>
                        </a:rPr>
                        <a:t>USA</a:t>
                      </a:r>
                    </a:p>
                  </a:txBody>
                  <a:tcPr>
                    <a:solidFill>
                      <a:schemeClr val="bg1"/>
                    </a:solidFill>
                  </a:tcPr>
                </a:tc>
                <a:tc>
                  <a:txBody>
                    <a:bodyPr/>
                    <a:lstStyle/>
                    <a:p>
                      <a:r>
                        <a:rPr lang="en-GB" sz="1400" kern="1200" dirty="0">
                          <a:solidFill>
                            <a:schemeClr val="tx1"/>
                          </a:solidFill>
                          <a:latin typeface="Calibri" panose="020F0502020204030204" pitchFamily="34" charset="0"/>
                          <a:ea typeface="+mn-ea"/>
                          <a:cs typeface="Calibri" panose="020F0502020204030204" pitchFamily="34" charset="0"/>
                        </a:rPr>
                        <a:t>Dr. Duncan Robinson</a:t>
                      </a:r>
                    </a:p>
                  </a:txBody>
                  <a:tcPr>
                    <a:solidFill>
                      <a:schemeClr val="bg1"/>
                    </a:solidFill>
                  </a:tcPr>
                </a:tc>
                <a:extLst>
                  <a:ext uri="{0D108BD9-81ED-4DB2-BD59-A6C34878D82A}">
                    <a16:rowId xmlns:a16="http://schemas.microsoft.com/office/drawing/2014/main" val="10006"/>
                  </a:ext>
                </a:extLst>
              </a:tr>
              <a:tr h="314606">
                <a:tc>
                  <a:txBody>
                    <a:bodyPr/>
                    <a:lstStyle/>
                    <a:p>
                      <a:r>
                        <a:rPr lang="en-GB" sz="1400" b="1" dirty="0">
                          <a:latin typeface="Calibri" panose="020F0502020204030204" pitchFamily="34" charset="0"/>
                          <a:cs typeface="Calibri" panose="020F0502020204030204" pitchFamily="34" charset="0"/>
                        </a:rPr>
                        <a:t>Sustainability</a:t>
                      </a:r>
                    </a:p>
                  </a:txBody>
                  <a:tcPr>
                    <a:solidFill>
                      <a:schemeClr val="bg1"/>
                    </a:solidFill>
                  </a:tcPr>
                </a:tc>
                <a:tc>
                  <a:txBody>
                    <a:bodyPr/>
                    <a:lstStyle/>
                    <a:p>
                      <a:pPr algn="ctr"/>
                      <a:r>
                        <a:rPr lang="en-GB" sz="1400" dirty="0">
                          <a:latin typeface="Calibri" panose="020F0502020204030204" pitchFamily="34" charset="0"/>
                          <a:cs typeface="Calibri" panose="020F0502020204030204" pitchFamily="34" charset="0"/>
                        </a:rPr>
                        <a:t>UK</a:t>
                      </a:r>
                    </a:p>
                  </a:txBody>
                  <a:tcPr>
                    <a:solidFill>
                      <a:schemeClr val="bg1"/>
                    </a:solidFill>
                  </a:tcPr>
                </a:tc>
                <a:tc>
                  <a:txBody>
                    <a:bodyPr/>
                    <a:lstStyle/>
                    <a:p>
                      <a:r>
                        <a:rPr lang="en-GB" sz="1400" dirty="0">
                          <a:latin typeface="Calibri"/>
                          <a:cs typeface="Calibri"/>
                        </a:rPr>
                        <a:t>Mr. Jon Freeman</a:t>
                      </a:r>
                      <a:endParaRPr lang="en-GB" sz="1400" dirty="0">
                        <a:latin typeface="Calibri" panose="020F0502020204030204" pitchFamily="34" charset="0"/>
                        <a:cs typeface="Calibri" panose="020F0502020204030204" pitchFamily="34" charset="0"/>
                      </a:endParaRPr>
                    </a:p>
                  </a:txBody>
                  <a:tcPr>
                    <a:solidFill>
                      <a:schemeClr val="bg1"/>
                    </a:solidFill>
                  </a:tcPr>
                </a:tc>
                <a:extLst>
                  <a:ext uri="{0D108BD9-81ED-4DB2-BD59-A6C34878D82A}">
                    <a16:rowId xmlns:a16="http://schemas.microsoft.com/office/drawing/2014/main" val="10007"/>
                  </a:ext>
                </a:extLst>
              </a:tr>
              <a:tr h="287599">
                <a:tc>
                  <a:txBody>
                    <a:bodyPr/>
                    <a:lstStyle/>
                    <a:p>
                      <a:r>
                        <a:rPr lang="en-GB" sz="1400" b="1" dirty="0">
                          <a:latin typeface="Calibri" panose="020F0502020204030204" pitchFamily="34" charset="0"/>
                          <a:cs typeface="Calibri" panose="020F0502020204030204" pitchFamily="34" charset="0"/>
                        </a:rPr>
                        <a:t>Strategy</a:t>
                      </a:r>
                    </a:p>
                  </a:txBody>
                  <a:tcPr>
                    <a:solidFill>
                      <a:schemeClr val="bg1"/>
                    </a:solidFill>
                  </a:tcPr>
                </a:tc>
                <a:tc>
                  <a:txBody>
                    <a:bodyPr/>
                    <a:lstStyle/>
                    <a:p>
                      <a:pPr algn="ctr"/>
                      <a:r>
                        <a:rPr lang="en-GB" sz="1400" dirty="0">
                          <a:latin typeface="Calibri" panose="020F0502020204030204" pitchFamily="34" charset="0"/>
                          <a:cs typeface="Calibri" panose="020F0502020204030204" pitchFamily="34" charset="0"/>
                        </a:rPr>
                        <a:t>China</a:t>
                      </a:r>
                    </a:p>
                  </a:txBody>
                  <a:tcPr>
                    <a:solidFill>
                      <a:schemeClr val="bg1"/>
                    </a:solidFill>
                  </a:tcPr>
                </a:tc>
                <a:tc>
                  <a:txBody>
                    <a:bodyPr/>
                    <a:lstStyle/>
                    <a:p>
                      <a:r>
                        <a:rPr lang="en-GB" sz="1400" kern="1200" dirty="0">
                          <a:solidFill>
                            <a:schemeClr val="tx1"/>
                          </a:solidFill>
                          <a:latin typeface="Calibri" panose="020F0502020204030204" pitchFamily="34" charset="0"/>
                          <a:ea typeface="+mn-ea"/>
                          <a:cs typeface="Calibri" panose="020F0502020204030204" pitchFamily="34" charset="0"/>
                        </a:rPr>
                        <a:t>Ms. </a:t>
                      </a:r>
                      <a:r>
                        <a:rPr lang="en-US" altLang="zh-CN" sz="1400" kern="1200" dirty="0">
                          <a:solidFill>
                            <a:schemeClr val="tx1"/>
                          </a:solidFill>
                          <a:latin typeface="Calibri" panose="020F0502020204030204" pitchFamily="34" charset="0"/>
                          <a:ea typeface="+mn-ea"/>
                          <a:cs typeface="Calibri" panose="020F0502020204030204" pitchFamily="34" charset="0"/>
                        </a:rPr>
                        <a:t>KANG Yan</a:t>
                      </a:r>
                      <a:endParaRPr lang="en-GB" sz="1400" kern="1200" dirty="0">
                        <a:solidFill>
                          <a:schemeClr val="tx1"/>
                        </a:solidFill>
                        <a:latin typeface="Calibri" panose="020F0502020204030204"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2368374520"/>
                  </a:ext>
                </a:extLst>
              </a:tr>
              <a:tr h="320233">
                <a:tc>
                  <a:txBody>
                    <a:bodyPr/>
                    <a:lstStyle/>
                    <a:p>
                      <a:r>
                        <a:rPr lang="en-GB" sz="1400" b="1" dirty="0">
                          <a:latin typeface="Calibri" panose="020F0502020204030204" pitchFamily="34" charset="0"/>
                          <a:cs typeface="Calibri" panose="020F0502020204030204" pitchFamily="34" charset="0"/>
                        </a:rPr>
                        <a:t>Gas Markets</a:t>
                      </a:r>
                    </a:p>
                  </a:txBody>
                  <a:tcPr>
                    <a:solidFill>
                      <a:schemeClr val="bg1"/>
                    </a:solidFill>
                  </a:tcPr>
                </a:tc>
                <a:tc>
                  <a:txBody>
                    <a:bodyPr/>
                    <a:lstStyle/>
                    <a:p>
                      <a:pPr algn="ctr"/>
                      <a:r>
                        <a:rPr lang="en-GB" sz="1400" dirty="0">
                          <a:latin typeface="Calibri" panose="020F0502020204030204" pitchFamily="34" charset="0"/>
                          <a:cs typeface="Calibri" panose="020F0502020204030204" pitchFamily="34" charset="0"/>
                        </a:rPr>
                        <a:t>Brazil</a:t>
                      </a:r>
                    </a:p>
                  </a:txBody>
                  <a:tcPr>
                    <a:solidFill>
                      <a:schemeClr val="bg1"/>
                    </a:solidFill>
                  </a:tcPr>
                </a:tc>
                <a:tc>
                  <a:txBody>
                    <a:bodyPr/>
                    <a:lstStyle/>
                    <a:p>
                      <a:r>
                        <a:rPr lang="en-GB" sz="1400" kern="1200" dirty="0">
                          <a:solidFill>
                            <a:schemeClr val="tx1"/>
                          </a:solidFill>
                          <a:latin typeface="Calibri" panose="020F0502020204030204" pitchFamily="34" charset="0"/>
                          <a:ea typeface="+mn-ea"/>
                          <a:cs typeface="Calibri" panose="020F0502020204030204" pitchFamily="34" charset="0"/>
                        </a:rPr>
                        <a:t>Mr. Rafael Lamastra Junior</a:t>
                      </a:r>
                    </a:p>
                  </a:txBody>
                  <a:tcPr>
                    <a:solidFill>
                      <a:schemeClr val="bg1"/>
                    </a:solidFill>
                  </a:tcPr>
                </a:tc>
                <a:extLst>
                  <a:ext uri="{0D108BD9-81ED-4DB2-BD59-A6C34878D82A}">
                    <a16:rowId xmlns:a16="http://schemas.microsoft.com/office/drawing/2014/main" val="2838972776"/>
                  </a:ext>
                </a:extLst>
              </a:tr>
              <a:tr h="370840">
                <a:tc>
                  <a:txBody>
                    <a:bodyPr/>
                    <a:lstStyle/>
                    <a:p>
                      <a:r>
                        <a:rPr lang="en-GB" sz="1400" b="1" dirty="0">
                          <a:latin typeface="Calibri" panose="020F0502020204030204" pitchFamily="34" charset="0"/>
                          <a:cs typeface="Calibri" panose="020F0502020204030204" pitchFamily="34" charset="0"/>
                        </a:rPr>
                        <a:t>LNG</a:t>
                      </a:r>
                    </a:p>
                  </a:txBody>
                  <a:tcPr>
                    <a:solidFill>
                      <a:schemeClr val="bg1"/>
                    </a:solidFill>
                  </a:tcPr>
                </a:tc>
                <a:tc>
                  <a:txBody>
                    <a:bodyPr/>
                    <a:lstStyle/>
                    <a:p>
                      <a:pPr algn="ctr"/>
                      <a:r>
                        <a:rPr lang="en-GB" sz="1400" dirty="0">
                          <a:latin typeface="Calibri" panose="020F0502020204030204" pitchFamily="34" charset="0"/>
                          <a:cs typeface="Calibri" panose="020F0502020204030204" pitchFamily="34" charset="0"/>
                        </a:rPr>
                        <a:t>Japan</a:t>
                      </a:r>
                    </a:p>
                  </a:txBody>
                  <a:tcPr>
                    <a:solidFill>
                      <a:schemeClr val="bg1"/>
                    </a:solidFill>
                  </a:tcPr>
                </a:tc>
                <a:tc>
                  <a:txBody>
                    <a:bodyPr/>
                    <a:lstStyle/>
                    <a:p>
                      <a:r>
                        <a:rPr lang="en-GB" sz="1400" kern="1200" dirty="0">
                          <a:solidFill>
                            <a:schemeClr val="tx1"/>
                          </a:solidFill>
                          <a:latin typeface="Calibri" panose="020F0502020204030204" pitchFamily="34" charset="0"/>
                          <a:ea typeface="+mn-ea"/>
                          <a:cs typeface="Calibri" panose="020F0502020204030204" pitchFamily="34" charset="0"/>
                        </a:rPr>
                        <a:t>Mr. Atsuo Kanno</a:t>
                      </a:r>
                    </a:p>
                  </a:txBody>
                  <a:tcPr>
                    <a:solidFill>
                      <a:schemeClr val="bg1"/>
                    </a:solidFill>
                  </a:tcPr>
                </a:tc>
                <a:extLst>
                  <a:ext uri="{0D108BD9-81ED-4DB2-BD59-A6C34878D82A}">
                    <a16:rowId xmlns:a16="http://schemas.microsoft.com/office/drawing/2014/main" val="3003121762"/>
                  </a:ext>
                </a:extLst>
              </a:tr>
              <a:tr h="370840">
                <a:tc>
                  <a:txBody>
                    <a:bodyPr/>
                    <a:lstStyle/>
                    <a:p>
                      <a:r>
                        <a:rPr lang="en-GB" sz="1400" b="1" dirty="0">
                          <a:latin typeface="Calibri" panose="020F0502020204030204" pitchFamily="34" charset="0"/>
                          <a:cs typeface="Calibri" panose="020F0502020204030204" pitchFamily="34" charset="0"/>
                        </a:rPr>
                        <a:t>Marketing &amp; Communications</a:t>
                      </a:r>
                    </a:p>
                  </a:txBody>
                  <a:tcPr>
                    <a:noFill/>
                  </a:tcPr>
                </a:tc>
                <a:tc>
                  <a:txBody>
                    <a:bodyPr/>
                    <a:lstStyle/>
                    <a:p>
                      <a:pPr algn="ctr"/>
                      <a:r>
                        <a:rPr lang="en-GB" sz="1400" dirty="0">
                          <a:latin typeface="Calibri" panose="020F0502020204030204" pitchFamily="34" charset="0"/>
                          <a:cs typeface="Calibri" panose="020F0502020204030204" pitchFamily="34" charset="0"/>
                        </a:rPr>
                        <a:t>Slovakia</a:t>
                      </a:r>
                    </a:p>
                  </a:txBody>
                  <a:tcPr/>
                </a:tc>
                <a:tc>
                  <a:txBody>
                    <a:bodyPr/>
                    <a:lstStyle/>
                    <a:p>
                      <a:r>
                        <a:rPr lang="en-GB" sz="1400" kern="1200" dirty="0">
                          <a:solidFill>
                            <a:schemeClr val="tx1"/>
                          </a:solidFill>
                          <a:latin typeface="Calibri" panose="020F0502020204030204" pitchFamily="34" charset="0"/>
                          <a:ea typeface="+mn-ea"/>
                          <a:cs typeface="Calibri" panose="020F0502020204030204" pitchFamily="34" charset="0"/>
                        </a:rPr>
                        <a:t>Mr. Juraj Adamica</a:t>
                      </a:r>
                    </a:p>
                  </a:txBody>
                  <a:tcPr/>
                </a:tc>
                <a:extLst>
                  <a:ext uri="{0D108BD9-81ED-4DB2-BD59-A6C34878D82A}">
                    <a16:rowId xmlns:a16="http://schemas.microsoft.com/office/drawing/2014/main" val="3971261889"/>
                  </a:ext>
                </a:extLst>
              </a:tr>
            </a:tbl>
          </a:graphicData>
        </a:graphic>
      </p:graphicFrame>
    </p:spTree>
    <p:extLst>
      <p:ext uri="{BB962C8B-B14F-4D97-AF65-F5344CB8AC3E}">
        <p14:creationId xmlns:p14="http://schemas.microsoft.com/office/powerpoint/2010/main" val="2381701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49AE70B2-8BF9-45C0-BB95-33D1B9D3A854}" type="slidenum">
              <a:rPr lang="zh-CN" altLang="en-US" smtClean="0"/>
              <a:t>28</a:t>
            </a:fld>
            <a:endParaRPr lang="en-US" altLang="zh-CN"/>
          </a:p>
        </p:txBody>
      </p:sp>
      <p:sp>
        <p:nvSpPr>
          <p:cNvPr id="4" name="标题 3"/>
          <p:cNvSpPr>
            <a:spLocks noGrp="1"/>
          </p:cNvSpPr>
          <p:nvPr>
            <p:ph type="title"/>
          </p:nvPr>
        </p:nvSpPr>
        <p:spPr/>
        <p:txBody>
          <a:bodyPr/>
          <a:lstStyle/>
          <a:p>
            <a:r>
              <a:rPr lang="en-GB" dirty="0"/>
              <a:t>Results of members recruitment</a:t>
            </a:r>
          </a:p>
        </p:txBody>
      </p:sp>
      <p:graphicFrame>
        <p:nvGraphicFramePr>
          <p:cNvPr id="5" name="表格 4"/>
          <p:cNvGraphicFramePr>
            <a:graphicFrameLocks noGrp="1"/>
          </p:cNvGraphicFramePr>
          <p:nvPr>
            <p:extLst>
              <p:ext uri="{D42A27DB-BD31-4B8C-83A1-F6EECF244321}">
                <p14:modId xmlns:p14="http://schemas.microsoft.com/office/powerpoint/2010/main" val="2976247551"/>
              </p:ext>
            </p:extLst>
          </p:nvPr>
        </p:nvGraphicFramePr>
        <p:xfrm>
          <a:off x="1701800" y="1091565"/>
          <a:ext cx="8394700" cy="4655644"/>
        </p:xfrm>
        <a:graphic>
          <a:graphicData uri="http://schemas.openxmlformats.org/drawingml/2006/table">
            <a:tbl>
              <a:tblPr>
                <a:tableStyleId>{9DCAF9ED-07DC-4A11-8D7F-57B35C25682E}</a:tableStyleId>
              </a:tblPr>
              <a:tblGrid>
                <a:gridCol w="3314700">
                  <a:extLst>
                    <a:ext uri="{9D8B030D-6E8A-4147-A177-3AD203B41FA5}">
                      <a16:colId xmlns:a16="http://schemas.microsoft.com/office/drawing/2014/main" val="20000"/>
                    </a:ext>
                  </a:extLst>
                </a:gridCol>
                <a:gridCol w="2538970">
                  <a:extLst>
                    <a:ext uri="{9D8B030D-6E8A-4147-A177-3AD203B41FA5}">
                      <a16:colId xmlns:a16="http://schemas.microsoft.com/office/drawing/2014/main" val="20001"/>
                    </a:ext>
                  </a:extLst>
                </a:gridCol>
                <a:gridCol w="2541030">
                  <a:extLst>
                    <a:ext uri="{9D8B030D-6E8A-4147-A177-3AD203B41FA5}">
                      <a16:colId xmlns:a16="http://schemas.microsoft.com/office/drawing/2014/main" val="20002"/>
                    </a:ext>
                  </a:extLst>
                </a:gridCol>
              </a:tblGrid>
              <a:tr h="360362">
                <a:tc>
                  <a:txBody>
                    <a:bodyPr/>
                    <a:lstStyle/>
                    <a:p>
                      <a:pPr algn="l" rtl="0" fontAlgn="b"/>
                      <a:r>
                        <a:rPr lang="en-GB" sz="1600" b="1" u="none" strike="noStrike" dirty="0">
                          <a:effectLst/>
                          <a:latin typeface="+mn-ea"/>
                          <a:ea typeface="+mn-ea"/>
                        </a:rPr>
                        <a:t>Unit</a:t>
                      </a:r>
                      <a:endParaRPr lang="en-GB" sz="1600" b="1" i="0" u="none" strike="noStrike" dirty="0">
                        <a:solidFill>
                          <a:srgbClr val="000000"/>
                        </a:solidFill>
                        <a:effectLst/>
                        <a:latin typeface="+mn-ea"/>
                        <a:ea typeface="+mn-ea"/>
                      </a:endParaRPr>
                    </a:p>
                  </a:txBody>
                  <a:tcPr marL="6157" marR="6157" marT="6157" marB="0" anchor="b">
                    <a:solidFill>
                      <a:schemeClr val="accent2"/>
                    </a:solidFill>
                  </a:tcPr>
                </a:tc>
                <a:tc>
                  <a:txBody>
                    <a:bodyPr/>
                    <a:lstStyle/>
                    <a:p>
                      <a:pPr algn="l" rtl="0" fontAlgn="b"/>
                      <a:r>
                        <a:rPr lang="en-GB" sz="1600" b="1" u="none" strike="noStrike" dirty="0">
                          <a:effectLst/>
                          <a:latin typeface="+mn-ea"/>
                          <a:ea typeface="+mn-ea"/>
                        </a:rPr>
                        <a:t>Number of member</a:t>
                      </a:r>
                      <a:endParaRPr lang="en-GB" sz="1600" b="1" i="0" u="none" strike="noStrike" dirty="0">
                        <a:solidFill>
                          <a:srgbClr val="000000"/>
                        </a:solidFill>
                        <a:effectLst/>
                        <a:latin typeface="+mn-ea"/>
                        <a:ea typeface="+mn-ea"/>
                      </a:endParaRPr>
                    </a:p>
                  </a:txBody>
                  <a:tcPr marL="6157" marR="6157" marT="6157" marB="0" anchor="b">
                    <a:solidFill>
                      <a:schemeClr val="accent2"/>
                    </a:solidFill>
                  </a:tcPr>
                </a:tc>
                <a:tc>
                  <a:txBody>
                    <a:bodyPr/>
                    <a:lstStyle/>
                    <a:p>
                      <a:pPr algn="l" rtl="0" fontAlgn="b"/>
                      <a:r>
                        <a:rPr lang="en-GB" sz="1600" b="1" u="none" strike="noStrike" dirty="0">
                          <a:effectLst/>
                          <a:latin typeface="+mn-ea"/>
                          <a:ea typeface="+mn-ea"/>
                        </a:rPr>
                        <a:t>Number of Country</a:t>
                      </a:r>
                      <a:endParaRPr lang="en-GB" sz="1600" b="1" i="0" u="none" strike="noStrike" dirty="0">
                        <a:solidFill>
                          <a:srgbClr val="000000"/>
                        </a:solidFill>
                        <a:effectLst/>
                        <a:latin typeface="+mn-ea"/>
                        <a:ea typeface="+mn-ea"/>
                      </a:endParaRPr>
                    </a:p>
                  </a:txBody>
                  <a:tcPr marL="6157" marR="6157" marT="6157" marB="0" anchor="b">
                    <a:solidFill>
                      <a:schemeClr val="accent2"/>
                    </a:solidFill>
                  </a:tcPr>
                </a:tc>
                <a:extLst>
                  <a:ext uri="{0D108BD9-81ED-4DB2-BD59-A6C34878D82A}">
                    <a16:rowId xmlns:a16="http://schemas.microsoft.com/office/drawing/2014/main" val="10000"/>
                  </a:ext>
                </a:extLst>
              </a:tr>
              <a:tr h="283220">
                <a:tc>
                  <a:txBody>
                    <a:bodyPr/>
                    <a:lstStyle/>
                    <a:p>
                      <a:pPr algn="l" rtl="0" fontAlgn="b"/>
                      <a:r>
                        <a:rPr lang="en-GB" sz="1600" b="1" u="none" strike="noStrike" dirty="0">
                          <a:effectLst/>
                          <a:latin typeface="+mn-ea"/>
                          <a:ea typeface="+mn-ea"/>
                        </a:rPr>
                        <a:t>E&amp;P</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16</a:t>
                      </a:r>
                    </a:p>
                  </a:txBody>
                  <a:tcPr marL="7620" marR="7620" marT="7620" marB="0" anchor="b"/>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10</a:t>
                      </a:r>
                    </a:p>
                  </a:txBody>
                  <a:tcPr marL="7620" marR="7620" marT="7620" marB="0" anchor="b"/>
                </a:tc>
                <a:extLst>
                  <a:ext uri="{0D108BD9-81ED-4DB2-BD59-A6C34878D82A}">
                    <a16:rowId xmlns:a16="http://schemas.microsoft.com/office/drawing/2014/main" val="10001"/>
                  </a:ext>
                </a:extLst>
              </a:tr>
              <a:tr h="283220">
                <a:tc>
                  <a:txBody>
                    <a:bodyPr/>
                    <a:lstStyle/>
                    <a:p>
                      <a:pPr algn="l" rtl="0" fontAlgn="b"/>
                      <a:r>
                        <a:rPr lang="en-GB" sz="1600" b="1" u="none" strike="noStrike" dirty="0">
                          <a:effectLst/>
                          <a:latin typeface="+mn-ea"/>
                          <a:ea typeface="+mn-ea"/>
                        </a:rPr>
                        <a:t>Storage</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32</a:t>
                      </a:r>
                    </a:p>
                  </a:txBody>
                  <a:tcPr marL="7620" marR="7620" marT="7620" marB="0" anchor="b"/>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16</a:t>
                      </a:r>
                    </a:p>
                  </a:txBody>
                  <a:tcPr marL="7620" marR="7620" marT="7620" marB="0" anchor="b"/>
                </a:tc>
                <a:extLst>
                  <a:ext uri="{0D108BD9-81ED-4DB2-BD59-A6C34878D82A}">
                    <a16:rowId xmlns:a16="http://schemas.microsoft.com/office/drawing/2014/main" val="10002"/>
                  </a:ext>
                </a:extLst>
              </a:tr>
              <a:tr h="283220">
                <a:tc>
                  <a:txBody>
                    <a:bodyPr/>
                    <a:lstStyle/>
                    <a:p>
                      <a:pPr algn="l" rtl="0" fontAlgn="b"/>
                      <a:r>
                        <a:rPr lang="en-GB" sz="1600" b="1" u="none" strike="noStrike" dirty="0">
                          <a:effectLst/>
                          <a:latin typeface="+mn-ea"/>
                          <a:ea typeface="+mn-ea"/>
                        </a:rPr>
                        <a:t>Transmission</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29</a:t>
                      </a:r>
                    </a:p>
                  </a:txBody>
                  <a:tcPr marL="7620" marR="7620" marT="7620" marB="0" anchor="b"/>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16</a:t>
                      </a:r>
                    </a:p>
                  </a:txBody>
                  <a:tcPr marL="7620" marR="7620" marT="7620" marB="0" anchor="b"/>
                </a:tc>
                <a:extLst>
                  <a:ext uri="{0D108BD9-81ED-4DB2-BD59-A6C34878D82A}">
                    <a16:rowId xmlns:a16="http://schemas.microsoft.com/office/drawing/2014/main" val="10003"/>
                  </a:ext>
                </a:extLst>
              </a:tr>
              <a:tr h="283220">
                <a:tc>
                  <a:txBody>
                    <a:bodyPr/>
                    <a:lstStyle/>
                    <a:p>
                      <a:pPr algn="l" rtl="0" fontAlgn="b"/>
                      <a:r>
                        <a:rPr lang="en-GB" sz="1600" b="1" u="none" strike="noStrike" dirty="0">
                          <a:effectLst/>
                          <a:latin typeface="+mn-ea"/>
                          <a:ea typeface="+mn-ea"/>
                        </a:rPr>
                        <a:t>Distribution</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40</a:t>
                      </a:r>
                    </a:p>
                  </a:txBody>
                  <a:tcPr marL="7620" marR="7620" marT="7620" marB="0" anchor="b"/>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23</a:t>
                      </a:r>
                    </a:p>
                  </a:txBody>
                  <a:tcPr marL="7620" marR="7620" marT="7620" marB="0" anchor="b"/>
                </a:tc>
                <a:extLst>
                  <a:ext uri="{0D108BD9-81ED-4DB2-BD59-A6C34878D82A}">
                    <a16:rowId xmlns:a16="http://schemas.microsoft.com/office/drawing/2014/main" val="10004"/>
                  </a:ext>
                </a:extLst>
              </a:tr>
              <a:tr h="283220">
                <a:tc>
                  <a:txBody>
                    <a:bodyPr/>
                    <a:lstStyle/>
                    <a:p>
                      <a:pPr algn="l" rtl="0" fontAlgn="b"/>
                      <a:r>
                        <a:rPr lang="en-GB" sz="1600" b="1" u="none" strike="noStrike" dirty="0">
                          <a:effectLst/>
                          <a:latin typeface="+mn-ea"/>
                          <a:ea typeface="+mn-ea"/>
                        </a:rPr>
                        <a:t>Utilisation</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27</a:t>
                      </a:r>
                    </a:p>
                  </a:txBody>
                  <a:tcPr marL="7620" marR="7620" marT="7620" marB="0" anchor="b"/>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14</a:t>
                      </a:r>
                    </a:p>
                  </a:txBody>
                  <a:tcPr marL="7620" marR="7620" marT="7620" marB="0" anchor="b"/>
                </a:tc>
                <a:extLst>
                  <a:ext uri="{0D108BD9-81ED-4DB2-BD59-A6C34878D82A}">
                    <a16:rowId xmlns:a16="http://schemas.microsoft.com/office/drawing/2014/main" val="10005"/>
                  </a:ext>
                </a:extLst>
              </a:tr>
              <a:tr h="283220">
                <a:tc>
                  <a:txBody>
                    <a:bodyPr/>
                    <a:lstStyle/>
                    <a:p>
                      <a:pPr algn="l" rtl="0" fontAlgn="b"/>
                      <a:r>
                        <a:rPr lang="en-GB" sz="1600" b="1" u="none" strike="noStrike" dirty="0">
                          <a:effectLst/>
                          <a:latin typeface="+mn-ea"/>
                          <a:ea typeface="+mn-ea"/>
                        </a:rPr>
                        <a:t>Sustainability</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39</a:t>
                      </a:r>
                    </a:p>
                  </a:txBody>
                  <a:tcPr marL="7620" marR="7620" marT="7620" marB="0" anchor="b"/>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23</a:t>
                      </a:r>
                    </a:p>
                  </a:txBody>
                  <a:tcPr marL="7620" marR="7620" marT="7620" marB="0" anchor="b"/>
                </a:tc>
                <a:extLst>
                  <a:ext uri="{0D108BD9-81ED-4DB2-BD59-A6C34878D82A}">
                    <a16:rowId xmlns:a16="http://schemas.microsoft.com/office/drawing/2014/main" val="10006"/>
                  </a:ext>
                </a:extLst>
              </a:tr>
              <a:tr h="283220">
                <a:tc>
                  <a:txBody>
                    <a:bodyPr/>
                    <a:lstStyle/>
                    <a:p>
                      <a:pPr algn="l" rtl="0" fontAlgn="b"/>
                      <a:r>
                        <a:rPr lang="en-GB" sz="1600" b="1" u="none" strike="noStrike" dirty="0">
                          <a:effectLst/>
                          <a:latin typeface="+mn-ea"/>
                          <a:ea typeface="+mn-ea"/>
                        </a:rPr>
                        <a:t>Strategy</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42</a:t>
                      </a:r>
                    </a:p>
                  </a:txBody>
                  <a:tcPr marL="7620" marR="7620" marT="7620" marB="0" anchor="b"/>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21</a:t>
                      </a:r>
                    </a:p>
                  </a:txBody>
                  <a:tcPr marL="7620" marR="7620" marT="7620" marB="0" anchor="b"/>
                </a:tc>
                <a:extLst>
                  <a:ext uri="{0D108BD9-81ED-4DB2-BD59-A6C34878D82A}">
                    <a16:rowId xmlns:a16="http://schemas.microsoft.com/office/drawing/2014/main" val="10007"/>
                  </a:ext>
                </a:extLst>
              </a:tr>
              <a:tr h="283220">
                <a:tc>
                  <a:txBody>
                    <a:bodyPr/>
                    <a:lstStyle/>
                    <a:p>
                      <a:pPr algn="l" rtl="0" fontAlgn="b"/>
                      <a:r>
                        <a:rPr lang="en-GB" sz="1600" b="1" u="none" strike="noStrike" dirty="0">
                          <a:effectLst/>
                          <a:latin typeface="+mn-ea"/>
                          <a:ea typeface="+mn-ea"/>
                        </a:rPr>
                        <a:t>Gas Markets</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41</a:t>
                      </a:r>
                    </a:p>
                  </a:txBody>
                  <a:tcPr marL="7620" marR="7620" marT="7620" marB="0" anchor="b"/>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20</a:t>
                      </a:r>
                    </a:p>
                  </a:txBody>
                  <a:tcPr marL="7620" marR="7620" marT="7620" marB="0" anchor="b"/>
                </a:tc>
                <a:extLst>
                  <a:ext uri="{0D108BD9-81ED-4DB2-BD59-A6C34878D82A}">
                    <a16:rowId xmlns:a16="http://schemas.microsoft.com/office/drawing/2014/main" val="10008"/>
                  </a:ext>
                </a:extLst>
              </a:tr>
              <a:tr h="283220">
                <a:tc>
                  <a:txBody>
                    <a:bodyPr/>
                    <a:lstStyle/>
                    <a:p>
                      <a:pPr algn="l" rtl="0" fontAlgn="b"/>
                      <a:r>
                        <a:rPr lang="en-GB" sz="1600" b="1" u="none" strike="noStrike" dirty="0">
                          <a:effectLst/>
                          <a:latin typeface="+mn-ea"/>
                          <a:ea typeface="+mn-ea"/>
                        </a:rPr>
                        <a:t>LNG</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54</a:t>
                      </a:r>
                    </a:p>
                  </a:txBody>
                  <a:tcPr marL="7620" marR="7620" marT="7620" marB="0" anchor="b"/>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25</a:t>
                      </a:r>
                    </a:p>
                  </a:txBody>
                  <a:tcPr marL="7620" marR="7620" marT="7620" marB="0" anchor="b"/>
                </a:tc>
                <a:extLst>
                  <a:ext uri="{0D108BD9-81ED-4DB2-BD59-A6C34878D82A}">
                    <a16:rowId xmlns:a16="http://schemas.microsoft.com/office/drawing/2014/main" val="10009"/>
                  </a:ext>
                </a:extLst>
              </a:tr>
              <a:tr h="295820">
                <a:tc>
                  <a:txBody>
                    <a:bodyPr/>
                    <a:lstStyle/>
                    <a:p>
                      <a:pPr algn="l" rtl="0" fontAlgn="b"/>
                      <a:r>
                        <a:rPr lang="en-GB" sz="1600" b="1" u="none" strike="noStrike" dirty="0">
                          <a:effectLst/>
                          <a:latin typeface="+mn-ea"/>
                          <a:ea typeface="+mn-ea"/>
                        </a:rPr>
                        <a:t>Marketing &amp; Communication</a:t>
                      </a:r>
                      <a:r>
                        <a:rPr lang="en-US" altLang="zh-CN" sz="1600" b="1" u="none" strike="noStrike" dirty="0">
                          <a:effectLst/>
                          <a:latin typeface="+mn-ea"/>
                          <a:ea typeface="+mn-ea"/>
                        </a:rPr>
                        <a:t>s</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23</a:t>
                      </a:r>
                    </a:p>
                  </a:txBody>
                  <a:tcPr marL="7620" marR="7620" marT="7620" marB="0" anchor="b"/>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16</a:t>
                      </a:r>
                    </a:p>
                  </a:txBody>
                  <a:tcPr marL="7620" marR="7620" marT="7620" marB="0" anchor="b"/>
                </a:tc>
                <a:extLst>
                  <a:ext uri="{0D108BD9-81ED-4DB2-BD59-A6C34878D82A}">
                    <a16:rowId xmlns:a16="http://schemas.microsoft.com/office/drawing/2014/main" val="10010"/>
                  </a:ext>
                </a:extLst>
              </a:tr>
              <a:tr h="283220">
                <a:tc>
                  <a:txBody>
                    <a:bodyPr/>
                    <a:lstStyle/>
                    <a:p>
                      <a:pPr algn="l" rtl="0" fontAlgn="b"/>
                      <a:r>
                        <a:rPr lang="en-GB" sz="1600" b="1" u="none" strike="noStrike" dirty="0">
                          <a:effectLst/>
                          <a:latin typeface="+mn-ea"/>
                          <a:ea typeface="+mn-ea"/>
                        </a:rPr>
                        <a:t>RD&amp;I</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49</a:t>
                      </a:r>
                    </a:p>
                  </a:txBody>
                  <a:tcPr marL="7620" marR="7620" marT="7620" marB="0" anchor="b"/>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20</a:t>
                      </a:r>
                    </a:p>
                  </a:txBody>
                  <a:tcPr marL="7620" marR="7620" marT="7620" marB="0" anchor="b"/>
                </a:tc>
                <a:extLst>
                  <a:ext uri="{0D108BD9-81ED-4DB2-BD59-A6C34878D82A}">
                    <a16:rowId xmlns:a16="http://schemas.microsoft.com/office/drawing/2014/main" val="10011"/>
                  </a:ext>
                </a:extLst>
              </a:tr>
              <a:tr h="141610">
                <a:tc>
                  <a:txBody>
                    <a:bodyPr/>
                    <a:lstStyle/>
                    <a:p>
                      <a:pPr algn="l" rtl="0" fontAlgn="b"/>
                      <a:r>
                        <a:rPr lang="en-GB" sz="1600" b="1" u="none" strike="noStrike" dirty="0">
                          <a:effectLst/>
                          <a:latin typeface="+mn-ea"/>
                          <a:ea typeface="+mn-ea"/>
                        </a:rPr>
                        <a:t>TF</a:t>
                      </a:r>
                      <a:r>
                        <a:rPr lang="en-US" altLang="zh-CN" sz="1600" b="1" u="none" strike="noStrike" dirty="0">
                          <a:effectLst/>
                          <a:latin typeface="+mn-ea"/>
                          <a:ea typeface="+mn-ea"/>
                        </a:rPr>
                        <a:t>S</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12</a:t>
                      </a:r>
                    </a:p>
                  </a:txBody>
                  <a:tcPr marL="7620" marR="7620" marT="7620" marB="0" anchor="b"/>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8</a:t>
                      </a:r>
                    </a:p>
                  </a:txBody>
                  <a:tcPr marL="7620" marR="7620" marT="7620" marB="0" anchor="b"/>
                </a:tc>
                <a:extLst>
                  <a:ext uri="{0D108BD9-81ED-4DB2-BD59-A6C34878D82A}">
                    <a16:rowId xmlns:a16="http://schemas.microsoft.com/office/drawing/2014/main" val="10012"/>
                  </a:ext>
                </a:extLst>
              </a:tr>
              <a:tr h="141610">
                <a:tc>
                  <a:txBody>
                    <a:bodyPr/>
                    <a:lstStyle/>
                    <a:p>
                      <a:pPr algn="l" rtl="0" fontAlgn="b"/>
                      <a:r>
                        <a:rPr lang="en-GB" sz="1600" b="1" u="none" strike="noStrike" dirty="0">
                          <a:effectLst/>
                          <a:latin typeface="+mn-ea"/>
                          <a:ea typeface="+mn-ea"/>
                        </a:rPr>
                        <a:t>TFN</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18</a:t>
                      </a:r>
                    </a:p>
                  </a:txBody>
                  <a:tcPr marL="7620" marR="7620" marT="7620" marB="0" anchor="b"/>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7</a:t>
                      </a:r>
                    </a:p>
                  </a:txBody>
                  <a:tcPr marL="7620" marR="7620" marT="7620" marB="0" anchor="b"/>
                </a:tc>
                <a:extLst>
                  <a:ext uri="{0D108BD9-81ED-4DB2-BD59-A6C34878D82A}">
                    <a16:rowId xmlns:a16="http://schemas.microsoft.com/office/drawing/2014/main" val="10013"/>
                  </a:ext>
                </a:extLst>
              </a:tr>
              <a:tr h="283220">
                <a:tc>
                  <a:txBody>
                    <a:bodyPr/>
                    <a:lstStyle/>
                    <a:p>
                      <a:pPr algn="l" rtl="0" fontAlgn="b"/>
                      <a:r>
                        <a:rPr lang="en-GB" sz="1600" b="1" u="none" strike="noStrike" dirty="0">
                          <a:effectLst/>
                          <a:latin typeface="+mn-ea"/>
                          <a:ea typeface="+mn-ea"/>
                        </a:rPr>
                        <a:t>TFD</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11</a:t>
                      </a:r>
                    </a:p>
                  </a:txBody>
                  <a:tcPr marL="7620" marR="7620" marT="7620" marB="0" anchor="b"/>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5</a:t>
                      </a:r>
                    </a:p>
                  </a:txBody>
                  <a:tcPr marL="7620" marR="7620" marT="7620" marB="0" anchor="b"/>
                </a:tc>
                <a:extLst>
                  <a:ext uri="{0D108BD9-81ED-4DB2-BD59-A6C34878D82A}">
                    <a16:rowId xmlns:a16="http://schemas.microsoft.com/office/drawing/2014/main" val="10014"/>
                  </a:ext>
                </a:extLst>
              </a:tr>
              <a:tr h="320162">
                <a:tc>
                  <a:txBody>
                    <a:bodyPr/>
                    <a:lstStyle/>
                    <a:p>
                      <a:pPr algn="r" rtl="0" fontAlgn="b"/>
                      <a:r>
                        <a:rPr lang="en-GB" sz="1600" b="1" u="none" strike="noStrike" dirty="0">
                          <a:effectLst/>
                          <a:latin typeface="+mn-ea"/>
                          <a:ea typeface="+mn-ea"/>
                        </a:rPr>
                        <a:t>Total</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433</a:t>
                      </a:r>
                    </a:p>
                  </a:txBody>
                  <a:tcPr marL="7620" marR="7620" marT="7620" marB="0" anchor="b"/>
                </a:tc>
                <a:tc>
                  <a:txBody>
                    <a:bodyPr/>
                    <a:lstStyle/>
                    <a:p>
                      <a:pPr algn="l" fontAlgn="b"/>
                      <a:endParaRPr lang="en-GB" sz="1800" b="0" i="0"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202353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49AE70B2-8BF9-45C0-BB95-33D1B9D3A854}" type="slidenum">
              <a:rPr lang="zh-CN" altLang="en-US" smtClean="0"/>
              <a:t>29</a:t>
            </a:fld>
            <a:endParaRPr lang="en-US" altLang="zh-CN"/>
          </a:p>
        </p:txBody>
      </p:sp>
      <p:sp>
        <p:nvSpPr>
          <p:cNvPr id="3" name="标题 2"/>
          <p:cNvSpPr>
            <a:spLocks noGrp="1"/>
          </p:cNvSpPr>
          <p:nvPr>
            <p:ph type="title"/>
          </p:nvPr>
        </p:nvSpPr>
        <p:spPr/>
        <p:txBody>
          <a:bodyPr>
            <a:normAutofit/>
          </a:bodyPr>
          <a:lstStyle/>
          <a:p>
            <a:r>
              <a:rPr lang="en-GB" altLang="zh-CN" dirty="0">
                <a:solidFill>
                  <a:srgbClr val="0070C0"/>
                </a:solidFill>
                <a:latin typeface="微软雅黑" panose="020B0503020204020204" charset="-122"/>
                <a:ea typeface="微软雅黑" panose="020B0503020204020204" charset="-122"/>
              </a:rPr>
              <a:t>Research</a:t>
            </a:r>
            <a:r>
              <a:rPr lang="en-GB" altLang="zh-CN" dirty="0">
                <a:latin typeface="Calibri" panose="020F0502020204030204" pitchFamily="34" charset="0"/>
                <a:cs typeface="Arial" panose="020B0604020202020204" pitchFamily="34" charset="0"/>
              </a:rPr>
              <a:t> </a:t>
            </a:r>
            <a:r>
              <a:rPr lang="en-GB" altLang="zh-CN" dirty="0">
                <a:solidFill>
                  <a:srgbClr val="0070C0"/>
                </a:solidFill>
                <a:latin typeface="微软雅黑" panose="020B0503020204020204" charset="-122"/>
                <a:ea typeface="微软雅黑" panose="020B0503020204020204" charset="-122"/>
              </a:rPr>
              <a:t>Fields of Committees</a:t>
            </a:r>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2025577701"/>
              </p:ext>
            </p:extLst>
          </p:nvPr>
        </p:nvGraphicFramePr>
        <p:xfrm>
          <a:off x="567611" y="1234421"/>
          <a:ext cx="10963989" cy="4646604"/>
        </p:xfrm>
        <a:graphic>
          <a:graphicData uri="http://schemas.openxmlformats.org/drawingml/2006/table">
            <a:tbl>
              <a:tblPr firstRow="1" firstCol="1" bandRow="1">
                <a:tableStyleId>{21E4AEA4-8DFA-4A89-87EB-49C32662AFE0}</a:tableStyleId>
              </a:tblPr>
              <a:tblGrid>
                <a:gridCol w="1436914">
                  <a:extLst>
                    <a:ext uri="{9D8B030D-6E8A-4147-A177-3AD203B41FA5}">
                      <a16:colId xmlns:a16="http://schemas.microsoft.com/office/drawing/2014/main" val="20000"/>
                    </a:ext>
                  </a:extLst>
                </a:gridCol>
                <a:gridCol w="558141">
                  <a:extLst>
                    <a:ext uri="{9D8B030D-6E8A-4147-A177-3AD203B41FA5}">
                      <a16:colId xmlns:a16="http://schemas.microsoft.com/office/drawing/2014/main" val="20001"/>
                    </a:ext>
                  </a:extLst>
                </a:gridCol>
                <a:gridCol w="844346">
                  <a:extLst>
                    <a:ext uri="{9D8B030D-6E8A-4147-A177-3AD203B41FA5}">
                      <a16:colId xmlns:a16="http://schemas.microsoft.com/office/drawing/2014/main" val="20002"/>
                    </a:ext>
                  </a:extLst>
                </a:gridCol>
                <a:gridCol w="841950">
                  <a:extLst>
                    <a:ext uri="{9D8B030D-6E8A-4147-A177-3AD203B41FA5}">
                      <a16:colId xmlns:a16="http://schemas.microsoft.com/office/drawing/2014/main" val="20003"/>
                    </a:ext>
                  </a:extLst>
                </a:gridCol>
                <a:gridCol w="932638">
                  <a:extLst>
                    <a:ext uri="{9D8B030D-6E8A-4147-A177-3AD203B41FA5}">
                      <a16:colId xmlns:a16="http://schemas.microsoft.com/office/drawing/2014/main" val="20004"/>
                    </a:ext>
                  </a:extLst>
                </a:gridCol>
                <a:gridCol w="908037">
                  <a:extLst>
                    <a:ext uri="{9D8B030D-6E8A-4147-A177-3AD203B41FA5}">
                      <a16:colId xmlns:a16="http://schemas.microsoft.com/office/drawing/2014/main" val="20005"/>
                    </a:ext>
                  </a:extLst>
                </a:gridCol>
                <a:gridCol w="952327">
                  <a:extLst>
                    <a:ext uri="{9D8B030D-6E8A-4147-A177-3AD203B41FA5}">
                      <a16:colId xmlns:a16="http://schemas.microsoft.com/office/drawing/2014/main" val="20006"/>
                    </a:ext>
                  </a:extLst>
                </a:gridCol>
                <a:gridCol w="591465">
                  <a:extLst>
                    <a:ext uri="{9D8B030D-6E8A-4147-A177-3AD203B41FA5}">
                      <a16:colId xmlns:a16="http://schemas.microsoft.com/office/drawing/2014/main" val="20007"/>
                    </a:ext>
                  </a:extLst>
                </a:gridCol>
                <a:gridCol w="973777">
                  <a:extLst>
                    <a:ext uri="{9D8B030D-6E8A-4147-A177-3AD203B41FA5}">
                      <a16:colId xmlns:a16="http://schemas.microsoft.com/office/drawing/2014/main" val="20008"/>
                    </a:ext>
                  </a:extLst>
                </a:gridCol>
                <a:gridCol w="510639">
                  <a:extLst>
                    <a:ext uri="{9D8B030D-6E8A-4147-A177-3AD203B41FA5}">
                      <a16:colId xmlns:a16="http://schemas.microsoft.com/office/drawing/2014/main" val="20009"/>
                    </a:ext>
                  </a:extLst>
                </a:gridCol>
                <a:gridCol w="1524755">
                  <a:extLst>
                    <a:ext uri="{9D8B030D-6E8A-4147-A177-3AD203B41FA5}">
                      <a16:colId xmlns:a16="http://schemas.microsoft.com/office/drawing/2014/main" val="20010"/>
                    </a:ext>
                  </a:extLst>
                </a:gridCol>
                <a:gridCol w="889000">
                  <a:extLst>
                    <a:ext uri="{9D8B030D-6E8A-4147-A177-3AD203B41FA5}">
                      <a16:colId xmlns:a16="http://schemas.microsoft.com/office/drawing/2014/main" val="20011"/>
                    </a:ext>
                  </a:extLst>
                </a:gridCol>
              </a:tblGrid>
              <a:tr h="1445169">
                <a:tc>
                  <a:txBody>
                    <a:bodyPr/>
                    <a:lstStyle/>
                    <a:p>
                      <a:pPr algn="ctr">
                        <a:spcAft>
                          <a:spcPts val="0"/>
                        </a:spcAft>
                      </a:pPr>
                      <a:r>
                        <a:rPr lang="en-GB" sz="1400" kern="100" dirty="0">
                          <a:effectLst/>
                        </a:rPr>
                        <a:t>Main research fields of the Committees</a:t>
                      </a:r>
                      <a:endParaRPr lang="zh-CN" sz="1400" kern="100" dirty="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400" kern="100" dirty="0">
                          <a:effectLst/>
                        </a:rPr>
                        <a:t>E&amp;P</a:t>
                      </a:r>
                      <a:endParaRPr lang="zh-CN" sz="1400" kern="100" dirty="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400" kern="100" dirty="0">
                          <a:effectLst/>
                        </a:rPr>
                        <a:t>Trans-mission</a:t>
                      </a:r>
                      <a:endParaRPr lang="zh-CN" sz="1400" kern="100" dirty="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0" marR="0" marT="0" marB="0" anchor="ctr"/>
                </a:tc>
                <a:tc>
                  <a:txBody>
                    <a:bodyPr/>
                    <a:lstStyle/>
                    <a:p>
                      <a:pPr algn="ctr">
                        <a:spcAft>
                          <a:spcPts val="0"/>
                        </a:spcAft>
                      </a:pPr>
                      <a:r>
                        <a:rPr lang="en-GB" sz="1400" kern="100" dirty="0">
                          <a:effectLst/>
                        </a:rPr>
                        <a:t>Storage</a:t>
                      </a:r>
                      <a:endParaRPr lang="zh-CN" sz="1400" kern="100" dirty="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400" kern="100" dirty="0">
                          <a:effectLst/>
                        </a:rPr>
                        <a:t>Distri-bution</a:t>
                      </a:r>
                      <a:endParaRPr lang="zh-CN" sz="1400" kern="100" dirty="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400" kern="100" dirty="0">
                          <a:effectLst/>
                        </a:rPr>
                        <a:t>Utilisation</a:t>
                      </a:r>
                      <a:endParaRPr lang="zh-CN" sz="1400" kern="100" dirty="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0" marR="0" marT="0" marB="0" anchor="ctr"/>
                </a:tc>
                <a:tc>
                  <a:txBody>
                    <a:bodyPr/>
                    <a:lstStyle/>
                    <a:p>
                      <a:pPr algn="ctr">
                        <a:spcAft>
                          <a:spcPts val="0"/>
                        </a:spcAft>
                      </a:pPr>
                      <a:r>
                        <a:rPr lang="en-GB" sz="1400" kern="100" dirty="0">
                          <a:effectLst/>
                        </a:rPr>
                        <a:t>Strategy</a:t>
                      </a:r>
                      <a:endParaRPr lang="zh-CN" sz="1400" kern="100" dirty="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400" kern="100" dirty="0">
                          <a:effectLst/>
                        </a:rPr>
                        <a:t>RDI</a:t>
                      </a:r>
                      <a:endParaRPr lang="zh-CN" sz="1400" kern="100" dirty="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400" kern="100" dirty="0">
                          <a:effectLst/>
                        </a:rPr>
                        <a:t>Gas Markets</a:t>
                      </a:r>
                      <a:endParaRPr lang="zh-CN" sz="1400" kern="100" dirty="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400" kern="100" dirty="0">
                          <a:effectLst/>
                        </a:rPr>
                        <a:t>LNG</a:t>
                      </a:r>
                      <a:endParaRPr lang="zh-CN" sz="1400" kern="100" dirty="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400" kern="100" dirty="0">
                          <a:effectLst/>
                        </a:rPr>
                        <a:t>Marketing &amp; Communications</a:t>
                      </a:r>
                      <a:endParaRPr lang="zh-CN" sz="1400" kern="100" dirty="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0" marR="0" marT="0" marB="0" anchor="ctr"/>
                </a:tc>
                <a:tc>
                  <a:txBody>
                    <a:bodyPr/>
                    <a:lstStyle/>
                    <a:p>
                      <a:pPr algn="ctr">
                        <a:spcAft>
                          <a:spcPts val="0"/>
                        </a:spcAft>
                      </a:pPr>
                      <a:r>
                        <a:rPr lang="en-GB" sz="1400" kern="100" dirty="0">
                          <a:effectLst/>
                        </a:rPr>
                        <a:t>Sustain-ability</a:t>
                      </a:r>
                      <a:endParaRPr lang="zh-CN" sz="1400" kern="100" dirty="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extLst>
                  <a:ext uri="{0D108BD9-81ED-4DB2-BD59-A6C34878D82A}">
                    <a16:rowId xmlns:a16="http://schemas.microsoft.com/office/drawing/2014/main" val="10000"/>
                  </a:ext>
                </a:extLst>
              </a:tr>
              <a:tr h="284666">
                <a:tc>
                  <a:txBody>
                    <a:bodyPr/>
                    <a:lstStyle/>
                    <a:p>
                      <a:pPr algn="l">
                        <a:spcAft>
                          <a:spcPts val="0"/>
                        </a:spcAft>
                      </a:pPr>
                      <a:r>
                        <a:rPr lang="en-GB" sz="1400" kern="100" dirty="0">
                          <a:effectLst/>
                        </a:rPr>
                        <a:t>Digitalisation</a:t>
                      </a:r>
                      <a:endParaRPr lang="zh-CN" sz="1400" kern="100" dirty="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a:effectLst/>
                        </a:rPr>
                        <a:t>√</a:t>
                      </a:r>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a:effectLst/>
                        </a:rPr>
                        <a:t>√</a:t>
                      </a:r>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0" marR="0" marT="0" marB="0" anchor="ctr"/>
                </a:tc>
                <a:tc>
                  <a:txBody>
                    <a:bodyPr/>
                    <a:lstStyle/>
                    <a:p>
                      <a:pPr algn="ctr">
                        <a:spcAft>
                          <a:spcPts val="0"/>
                        </a:spcAft>
                      </a:pPr>
                      <a:r>
                        <a:rPr lang="en-GB" sz="1600" kern="100">
                          <a:effectLst/>
                        </a:rPr>
                        <a:t>√</a:t>
                      </a:r>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a:effectLst/>
                        </a:rPr>
                        <a:t>√</a:t>
                      </a:r>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a:effectLst/>
                        </a:rPr>
                        <a:t>√</a:t>
                      </a:r>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0" marR="0" marT="0" marB="0" anchor="ctr"/>
                </a:tc>
                <a:tc>
                  <a:txBody>
                    <a:bodyPr/>
                    <a:lstStyle/>
                    <a:p>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a:effectLst/>
                        </a:rPr>
                        <a:t>√</a:t>
                      </a:r>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a:effectLst/>
                        </a:rPr>
                        <a:t>√</a:t>
                      </a:r>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a:effectLst/>
                        </a:rPr>
                        <a:t> </a:t>
                      </a:r>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0" marR="0" marT="0" marB="0" anchor="ctr"/>
                </a:tc>
                <a:tc>
                  <a:txBody>
                    <a:bodyPr/>
                    <a:lstStyle/>
                    <a:p>
                      <a:endParaRPr lang="zh-CN" sz="1600" kern="100" dirty="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extLst>
                  <a:ext uri="{0D108BD9-81ED-4DB2-BD59-A6C34878D82A}">
                    <a16:rowId xmlns:a16="http://schemas.microsoft.com/office/drawing/2014/main" val="10001"/>
                  </a:ext>
                </a:extLst>
              </a:tr>
              <a:tr h="406062">
                <a:tc>
                  <a:txBody>
                    <a:bodyPr/>
                    <a:lstStyle/>
                    <a:p>
                      <a:pPr algn="l">
                        <a:spcAft>
                          <a:spcPts val="0"/>
                        </a:spcAft>
                      </a:pPr>
                      <a:r>
                        <a:rPr lang="en-GB" sz="1400" kern="100" dirty="0">
                          <a:effectLst/>
                        </a:rPr>
                        <a:t>New Gases</a:t>
                      </a:r>
                      <a:endParaRPr lang="zh-CN" sz="1400" kern="100" dirty="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endParaRPr lang="zh-CN" sz="1600" kern="100" dirty="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dirty="0">
                          <a:effectLst/>
                        </a:rPr>
                        <a:t>√</a:t>
                      </a:r>
                      <a:endParaRPr lang="zh-CN" sz="1600" kern="100" dirty="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0" marR="0" marT="0" marB="0" anchor="ctr"/>
                </a:tc>
                <a:tc>
                  <a:txBody>
                    <a:bodyPr/>
                    <a:lstStyle/>
                    <a:p>
                      <a:pPr algn="ctr">
                        <a:spcAft>
                          <a:spcPts val="0"/>
                        </a:spcAft>
                      </a:pPr>
                      <a:r>
                        <a:rPr lang="en-GB" sz="1600" kern="100" dirty="0">
                          <a:effectLst/>
                        </a:rPr>
                        <a:t>√</a:t>
                      </a:r>
                      <a:endParaRPr lang="zh-CN" sz="1600" kern="100" dirty="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a:effectLst/>
                        </a:rPr>
                        <a:t>√</a:t>
                      </a:r>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a:effectLst/>
                        </a:rPr>
                        <a:t>√</a:t>
                      </a:r>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0" marR="0" marT="0" marB="0" anchor="ctr"/>
                </a:tc>
                <a:tc>
                  <a:txBody>
                    <a:bodyPr/>
                    <a:lstStyle/>
                    <a:p>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a:effectLst/>
                        </a:rPr>
                        <a:t>√</a:t>
                      </a:r>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a:effectLst/>
                        </a:rPr>
                        <a:t>√</a:t>
                      </a:r>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a:effectLst/>
                        </a:rPr>
                        <a:t>√</a:t>
                      </a:r>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a:effectLst/>
                        </a:rPr>
                        <a:t> </a:t>
                      </a:r>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0" marR="0" marT="0" marB="0" anchor="ctr"/>
                </a:tc>
                <a:tc>
                  <a:txBody>
                    <a:bodyPr/>
                    <a:lstStyle/>
                    <a:p>
                      <a:pPr algn="ctr">
                        <a:spcAft>
                          <a:spcPts val="0"/>
                        </a:spcAft>
                      </a:pPr>
                      <a:r>
                        <a:rPr lang="en-GB" sz="1600" kern="100" dirty="0">
                          <a:effectLst/>
                        </a:rPr>
                        <a:t>√</a:t>
                      </a:r>
                      <a:endParaRPr lang="zh-CN" sz="1600" kern="100" dirty="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extLst>
                  <a:ext uri="{0D108BD9-81ED-4DB2-BD59-A6C34878D82A}">
                    <a16:rowId xmlns:a16="http://schemas.microsoft.com/office/drawing/2014/main" val="10002"/>
                  </a:ext>
                </a:extLst>
              </a:tr>
              <a:tr h="412328">
                <a:tc>
                  <a:txBody>
                    <a:bodyPr/>
                    <a:lstStyle/>
                    <a:p>
                      <a:pPr algn="l">
                        <a:spcAft>
                          <a:spcPts val="0"/>
                        </a:spcAft>
                      </a:pPr>
                      <a:r>
                        <a:rPr lang="en-GB" sz="1400" kern="100" dirty="0">
                          <a:effectLst/>
                        </a:rPr>
                        <a:t>Best practices </a:t>
                      </a:r>
                      <a:endParaRPr lang="zh-CN" sz="1400" kern="100" dirty="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a:effectLst/>
                        </a:rPr>
                        <a:t>√</a:t>
                      </a:r>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dirty="0">
                          <a:effectLst/>
                        </a:rPr>
                        <a:t>√</a:t>
                      </a:r>
                      <a:endParaRPr lang="zh-CN" sz="1600" kern="100" dirty="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0" marR="0" marT="0" marB="0" anchor="ctr"/>
                </a:tc>
                <a:tc>
                  <a:txBody>
                    <a:bodyPr/>
                    <a:lstStyle/>
                    <a:p>
                      <a:pPr algn="ctr">
                        <a:spcAft>
                          <a:spcPts val="0"/>
                        </a:spcAft>
                      </a:pPr>
                      <a:r>
                        <a:rPr lang="en-GB" sz="1600" kern="100" dirty="0">
                          <a:effectLst/>
                        </a:rPr>
                        <a:t>√</a:t>
                      </a:r>
                      <a:endParaRPr lang="zh-CN" sz="1600" kern="100" dirty="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dirty="0">
                          <a:effectLst/>
                        </a:rPr>
                        <a:t>√</a:t>
                      </a:r>
                      <a:endParaRPr lang="zh-CN" sz="1600" kern="100" dirty="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a:effectLst/>
                        </a:rPr>
                        <a:t> </a:t>
                      </a:r>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0" marR="0" marT="0" marB="0" anchor="ctr"/>
                </a:tc>
                <a:tc>
                  <a:txBody>
                    <a:bodyPr/>
                    <a:lstStyle/>
                    <a:p>
                      <a:pPr algn="ctr">
                        <a:spcAft>
                          <a:spcPts val="0"/>
                        </a:spcAft>
                      </a:pPr>
                      <a:r>
                        <a:rPr lang="en-GB" sz="1600" kern="100">
                          <a:effectLst/>
                        </a:rPr>
                        <a:t>√</a:t>
                      </a:r>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a:effectLst/>
                        </a:rPr>
                        <a:t>√</a:t>
                      </a:r>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a:effectLst/>
                        </a:rPr>
                        <a:t>√</a:t>
                      </a:r>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a:effectLst/>
                        </a:rPr>
                        <a:t>√</a:t>
                      </a:r>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a:effectLst/>
                        </a:rPr>
                        <a:t>√</a:t>
                      </a:r>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0" marR="0" marT="0" marB="0" anchor="ctr"/>
                </a:tc>
                <a:tc>
                  <a:txBody>
                    <a:bodyPr/>
                    <a:lstStyle/>
                    <a:p>
                      <a:pPr algn="ctr">
                        <a:spcAft>
                          <a:spcPts val="0"/>
                        </a:spcAft>
                      </a:pPr>
                      <a:r>
                        <a:rPr lang="en-GB" sz="1600" kern="100" dirty="0">
                          <a:effectLst/>
                        </a:rPr>
                        <a:t>√</a:t>
                      </a:r>
                      <a:endParaRPr lang="zh-CN" sz="1600" kern="100" dirty="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extLst>
                  <a:ext uri="{0D108BD9-81ED-4DB2-BD59-A6C34878D82A}">
                    <a16:rowId xmlns:a16="http://schemas.microsoft.com/office/drawing/2014/main" val="10003"/>
                  </a:ext>
                </a:extLst>
              </a:tr>
              <a:tr h="370854">
                <a:tc>
                  <a:txBody>
                    <a:bodyPr/>
                    <a:lstStyle/>
                    <a:p>
                      <a:pPr algn="l">
                        <a:spcAft>
                          <a:spcPts val="0"/>
                        </a:spcAft>
                      </a:pPr>
                      <a:r>
                        <a:rPr lang="en-GB" sz="1400" kern="100" dirty="0">
                          <a:effectLst/>
                        </a:rPr>
                        <a:t>Technology</a:t>
                      </a:r>
                      <a:endParaRPr lang="zh-CN" sz="1400" kern="100" dirty="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a:effectLst/>
                        </a:rPr>
                        <a:t>√</a:t>
                      </a:r>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a:effectLst/>
                        </a:rPr>
                        <a:t>√</a:t>
                      </a:r>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0" marR="0" marT="0" marB="0" anchor="ctr"/>
                </a:tc>
                <a:tc>
                  <a:txBody>
                    <a:bodyPr/>
                    <a:lstStyle/>
                    <a:p>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dirty="0">
                          <a:effectLst/>
                        </a:rPr>
                        <a:t>√</a:t>
                      </a:r>
                      <a:endParaRPr lang="zh-CN" sz="1600" kern="100" dirty="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dirty="0">
                          <a:effectLst/>
                        </a:rPr>
                        <a:t>√</a:t>
                      </a:r>
                      <a:endParaRPr lang="zh-CN" sz="1600" kern="100" dirty="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0" marR="0" marT="0" marB="0" anchor="ctr"/>
                </a:tc>
                <a:tc>
                  <a:txBody>
                    <a:bodyPr/>
                    <a:lstStyle/>
                    <a:p>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a:effectLst/>
                        </a:rPr>
                        <a:t>√</a:t>
                      </a:r>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a:effectLst/>
                        </a:rPr>
                        <a:t>√</a:t>
                      </a:r>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a:effectLst/>
                        </a:rPr>
                        <a:t> </a:t>
                      </a:r>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0" marR="0" marT="0" marB="0" anchor="ctr"/>
                </a:tc>
                <a:tc>
                  <a:txBody>
                    <a:bodyPr/>
                    <a:lstStyle/>
                    <a:p>
                      <a:pPr algn="ctr">
                        <a:spcAft>
                          <a:spcPts val="0"/>
                        </a:spcAft>
                      </a:pPr>
                      <a:r>
                        <a:rPr lang="en-GB" sz="1600" kern="100" dirty="0">
                          <a:effectLst/>
                        </a:rPr>
                        <a:t> </a:t>
                      </a:r>
                      <a:endParaRPr lang="zh-CN" sz="1600" kern="100" dirty="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extLst>
                  <a:ext uri="{0D108BD9-81ED-4DB2-BD59-A6C34878D82A}">
                    <a16:rowId xmlns:a16="http://schemas.microsoft.com/office/drawing/2014/main" val="10004"/>
                  </a:ext>
                </a:extLst>
              </a:tr>
              <a:tr h="578971">
                <a:tc>
                  <a:txBody>
                    <a:bodyPr/>
                    <a:lstStyle/>
                    <a:p>
                      <a:pPr algn="l">
                        <a:spcAft>
                          <a:spcPts val="0"/>
                        </a:spcAft>
                      </a:pPr>
                      <a:r>
                        <a:rPr lang="en-GB" sz="1400" kern="100" dirty="0">
                          <a:effectLst/>
                        </a:rPr>
                        <a:t>Carbon neutrality</a:t>
                      </a:r>
                      <a:endParaRPr lang="zh-CN" sz="1400" kern="100" dirty="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a:effectLst/>
                        </a:rPr>
                        <a:t>√</a:t>
                      </a:r>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a:effectLst/>
                        </a:rPr>
                        <a:t>√</a:t>
                      </a:r>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0" marR="0" marT="0" marB="0" anchor="ctr"/>
                </a:tc>
                <a:tc>
                  <a:txBody>
                    <a:bodyPr/>
                    <a:lstStyle/>
                    <a:p>
                      <a:pPr algn="ctr">
                        <a:spcAft>
                          <a:spcPts val="0"/>
                        </a:spcAft>
                      </a:pPr>
                      <a:r>
                        <a:rPr lang="en-GB" sz="1600" kern="100">
                          <a:effectLst/>
                        </a:rPr>
                        <a:t>√</a:t>
                      </a:r>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a:effectLst/>
                        </a:rPr>
                        <a:t>√</a:t>
                      </a:r>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a:effectLst/>
                        </a:rPr>
                        <a:t>√</a:t>
                      </a:r>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0" marR="0" marT="0" marB="0" anchor="ctr"/>
                </a:tc>
                <a:tc>
                  <a:txBody>
                    <a:bodyPr/>
                    <a:lstStyle/>
                    <a:p>
                      <a:endParaRPr lang="zh-CN" sz="1600" kern="100" dirty="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dirty="0">
                          <a:effectLst/>
                        </a:rPr>
                        <a:t>√</a:t>
                      </a:r>
                      <a:endParaRPr lang="zh-CN" sz="1600" kern="100" dirty="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a:effectLst/>
                        </a:rPr>
                        <a:t>√</a:t>
                      </a:r>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a:effectLst/>
                        </a:rPr>
                        <a:t>√</a:t>
                      </a:r>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a:effectLst/>
                        </a:rPr>
                        <a:t>√</a:t>
                      </a:r>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0" marR="0" marT="0" marB="0" anchor="ctr"/>
                </a:tc>
                <a:tc>
                  <a:txBody>
                    <a:bodyPr/>
                    <a:lstStyle/>
                    <a:p>
                      <a:pPr algn="ctr">
                        <a:spcAft>
                          <a:spcPts val="0"/>
                        </a:spcAft>
                      </a:pPr>
                      <a:r>
                        <a:rPr lang="en-GB" sz="1600" kern="100" dirty="0">
                          <a:effectLst/>
                        </a:rPr>
                        <a:t>√</a:t>
                      </a:r>
                      <a:endParaRPr lang="zh-CN" sz="1600" kern="100" dirty="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extLst>
                  <a:ext uri="{0D108BD9-81ED-4DB2-BD59-A6C34878D82A}">
                    <a16:rowId xmlns:a16="http://schemas.microsoft.com/office/drawing/2014/main" val="10005"/>
                  </a:ext>
                </a:extLst>
              </a:tr>
              <a:tr h="582101">
                <a:tc>
                  <a:txBody>
                    <a:bodyPr/>
                    <a:lstStyle/>
                    <a:p>
                      <a:pPr algn="l">
                        <a:spcAft>
                          <a:spcPts val="0"/>
                        </a:spcAft>
                      </a:pPr>
                      <a:r>
                        <a:rPr lang="en-GB" sz="1400" kern="100" dirty="0">
                          <a:effectLst/>
                        </a:rPr>
                        <a:t>Policy and regulation</a:t>
                      </a:r>
                      <a:endParaRPr lang="zh-CN" sz="1400" kern="100" dirty="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a:effectLst/>
                        </a:rPr>
                        <a:t>√</a:t>
                      </a:r>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0" marR="0" marT="0" marB="0" anchor="ctr"/>
                </a:tc>
                <a:tc>
                  <a:txBody>
                    <a:bodyPr/>
                    <a:lstStyle/>
                    <a:p>
                      <a:pPr algn="ctr">
                        <a:spcAft>
                          <a:spcPts val="0"/>
                        </a:spcAft>
                      </a:pPr>
                      <a:r>
                        <a:rPr lang="en-GB" sz="1600" kern="100">
                          <a:effectLst/>
                        </a:rPr>
                        <a:t>√</a:t>
                      </a:r>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a:effectLst/>
                        </a:rPr>
                        <a:t>√</a:t>
                      </a:r>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a:effectLst/>
                        </a:rPr>
                        <a:t> </a:t>
                      </a:r>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0" marR="0" marT="0" marB="0" anchor="ctr"/>
                </a:tc>
                <a:tc>
                  <a:txBody>
                    <a:bodyPr/>
                    <a:lstStyle/>
                    <a:p>
                      <a:pPr algn="ctr">
                        <a:spcAft>
                          <a:spcPts val="0"/>
                        </a:spcAft>
                      </a:pPr>
                      <a:r>
                        <a:rPr lang="en-GB" sz="1600" kern="100">
                          <a:effectLst/>
                        </a:rPr>
                        <a:t>√</a:t>
                      </a:r>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dirty="0">
                          <a:effectLst/>
                        </a:rPr>
                        <a:t>√</a:t>
                      </a:r>
                      <a:endParaRPr lang="zh-CN" sz="1600" kern="100" dirty="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dirty="0">
                          <a:effectLst/>
                        </a:rPr>
                        <a:t>√</a:t>
                      </a:r>
                      <a:endParaRPr lang="zh-CN" sz="1600" kern="100" dirty="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a:effectLst/>
                        </a:rPr>
                        <a:t> </a:t>
                      </a:r>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0" marR="0" marT="0" marB="0" anchor="ctr"/>
                </a:tc>
                <a:tc>
                  <a:txBody>
                    <a:bodyPr/>
                    <a:lstStyle/>
                    <a:p>
                      <a:pPr algn="ctr">
                        <a:spcAft>
                          <a:spcPts val="0"/>
                        </a:spcAft>
                      </a:pPr>
                      <a:r>
                        <a:rPr lang="en-GB" sz="1600" kern="100" dirty="0">
                          <a:effectLst/>
                        </a:rPr>
                        <a:t>√</a:t>
                      </a:r>
                      <a:endParaRPr lang="zh-CN" sz="1600" kern="100" dirty="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extLst>
                  <a:ext uri="{0D108BD9-81ED-4DB2-BD59-A6C34878D82A}">
                    <a16:rowId xmlns:a16="http://schemas.microsoft.com/office/drawing/2014/main" val="10006"/>
                  </a:ext>
                </a:extLst>
              </a:tr>
              <a:tr h="566453">
                <a:tc>
                  <a:txBody>
                    <a:bodyPr/>
                    <a:lstStyle/>
                    <a:p>
                      <a:pPr algn="l">
                        <a:spcAft>
                          <a:spcPts val="0"/>
                        </a:spcAft>
                      </a:pPr>
                      <a:r>
                        <a:rPr lang="en-GB" sz="1400" kern="100" dirty="0">
                          <a:effectLst/>
                        </a:rPr>
                        <a:t>Business</a:t>
                      </a:r>
                      <a:endParaRPr lang="zh-CN" sz="1400" kern="100" dirty="0">
                        <a:effectLst/>
                      </a:endParaRPr>
                    </a:p>
                    <a:p>
                      <a:pPr algn="l">
                        <a:spcAft>
                          <a:spcPts val="0"/>
                        </a:spcAft>
                      </a:pPr>
                      <a:r>
                        <a:rPr lang="en-GB" sz="1400" kern="100" dirty="0">
                          <a:effectLst/>
                        </a:rPr>
                        <a:t>competition</a:t>
                      </a:r>
                      <a:endParaRPr lang="zh-CN" sz="1400" kern="100" dirty="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a:effectLst/>
                        </a:rPr>
                        <a:t>√</a:t>
                      </a:r>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a:effectLst/>
                        </a:rPr>
                        <a:t> </a:t>
                      </a:r>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0" marR="0" marT="0" marB="0" anchor="ctr"/>
                </a:tc>
                <a:tc>
                  <a:txBody>
                    <a:bodyPr/>
                    <a:lstStyle/>
                    <a:p>
                      <a:pPr algn="ctr">
                        <a:spcAft>
                          <a:spcPts val="0"/>
                        </a:spcAft>
                      </a:pPr>
                      <a:r>
                        <a:rPr lang="en-GB" sz="1600" kern="100">
                          <a:effectLst/>
                        </a:rPr>
                        <a:t>√</a:t>
                      </a:r>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dirty="0">
                          <a:effectLst/>
                        </a:rPr>
                        <a:t> </a:t>
                      </a:r>
                      <a:endParaRPr lang="zh-CN" sz="1600" kern="100" dirty="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0" marR="0" marT="0" marB="0" anchor="ctr"/>
                </a:tc>
                <a:tc>
                  <a:txBody>
                    <a:bodyPr/>
                    <a:lstStyle/>
                    <a:p>
                      <a:pPr algn="ctr">
                        <a:spcAft>
                          <a:spcPts val="0"/>
                        </a:spcAft>
                      </a:pPr>
                      <a:r>
                        <a:rPr lang="en-GB" sz="1600" kern="100">
                          <a:effectLst/>
                        </a:rPr>
                        <a:t>√</a:t>
                      </a:r>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a:effectLst/>
                        </a:rPr>
                        <a:t>√</a:t>
                      </a:r>
                      <a:endParaRPr lang="zh-CN" sz="1600" kern="10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dirty="0">
                          <a:effectLst/>
                        </a:rPr>
                        <a:t>√</a:t>
                      </a:r>
                      <a:endParaRPr lang="zh-CN" sz="1600" kern="100" dirty="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dirty="0">
                          <a:effectLst/>
                        </a:rPr>
                        <a:t>√</a:t>
                      </a:r>
                      <a:endParaRPr lang="zh-CN" sz="1600" kern="100" dirty="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tc>
                  <a:txBody>
                    <a:bodyPr/>
                    <a:lstStyle/>
                    <a:p>
                      <a:pPr algn="ctr">
                        <a:spcAft>
                          <a:spcPts val="0"/>
                        </a:spcAft>
                      </a:pPr>
                      <a:r>
                        <a:rPr lang="en-GB" sz="1600" kern="100" dirty="0">
                          <a:effectLst/>
                        </a:rPr>
                        <a:t>√</a:t>
                      </a:r>
                      <a:endParaRPr lang="zh-CN" sz="1600" kern="100" dirty="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0" marR="0" marT="0" marB="0" anchor="ctr"/>
                </a:tc>
                <a:tc>
                  <a:txBody>
                    <a:bodyPr/>
                    <a:lstStyle/>
                    <a:p>
                      <a:pPr algn="ctr">
                        <a:spcAft>
                          <a:spcPts val="0"/>
                        </a:spcAft>
                      </a:pPr>
                      <a:r>
                        <a:rPr lang="en-GB" sz="1600" kern="100" dirty="0">
                          <a:effectLst/>
                        </a:rPr>
                        <a:t>√</a:t>
                      </a:r>
                      <a:endParaRPr lang="zh-CN" sz="1600" kern="100" dirty="0">
                        <a:solidFill>
                          <a:schemeClr val="tx2"/>
                        </a:solidFill>
                        <a:effectLst/>
                        <a:latin typeface="微软雅黑" panose="020B0503020204020204" charset="-122"/>
                        <a:ea typeface="微软雅黑" panose="020B0503020204020204" charset="-122"/>
                        <a:cs typeface="Arial" panose="020B0604020202020204" pitchFamily="34" charset="0"/>
                      </a:endParaRPr>
                    </a:p>
                  </a:txBody>
                  <a:tcPr marL="47469" marR="47469" marT="8791" marB="0" anchor="ctr"/>
                </a:tc>
                <a:extLst>
                  <a:ext uri="{0D108BD9-81ED-4DB2-BD59-A6C34878D82A}">
                    <a16:rowId xmlns:a16="http://schemas.microsoft.com/office/drawing/2014/main" val="10007"/>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ko-KR" dirty="0">
                <a:ea typeface="微软雅黑" panose="020B0503020204020204" charset="-122"/>
                <a:sym typeface="Arial" panose="020B0604020202020204" pitchFamily="34" charset="0"/>
              </a:rPr>
              <a:t>Introduction to the IGU</a:t>
            </a:r>
            <a:endParaRPr lang="zh-CN" altLang="en-US" dirty="0"/>
          </a:p>
        </p:txBody>
      </p:sp>
      <p:sp>
        <p:nvSpPr>
          <p:cNvPr id="3" name="副标题 2"/>
          <p:cNvSpPr>
            <a:spLocks noGrp="1"/>
          </p:cNvSpPr>
          <p:nvPr>
            <p:ph type="subTitle" idx="1"/>
          </p:nvPr>
        </p:nvSpPr>
        <p:spPr/>
        <p:txBody>
          <a:bodyPr/>
          <a:lstStyle/>
          <a:p>
            <a:r>
              <a:rPr lang="en-US" altLang="zh-CN" dirty="0"/>
              <a:t>1</a:t>
            </a:r>
            <a:endParaRPr lang="zh-CN" altLang="en-US" dirty="0"/>
          </a:p>
        </p:txBody>
      </p:sp>
      <p:sp>
        <p:nvSpPr>
          <p:cNvPr id="4" name="灯片编号占位符 3"/>
          <p:cNvSpPr>
            <a:spLocks noGrp="1"/>
          </p:cNvSpPr>
          <p:nvPr>
            <p:ph type="sldNum" sz="quarter" idx="12"/>
          </p:nvPr>
        </p:nvSpPr>
        <p:spPr/>
        <p:txBody>
          <a:bodyPr/>
          <a:lstStyle/>
          <a:p>
            <a:fld id="{49AE70B2-8BF9-45C0-BB95-33D1B9D3A854}" type="slidenum">
              <a:rPr lang="zh-CN" altLang="en-US" smtClean="0"/>
              <a:t>3</a:t>
            </a:fld>
            <a:endParaRPr lang="en-US" altLang="zh-C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49AE70B2-8BF9-45C0-BB95-33D1B9D3A854}" type="slidenum">
              <a:rPr lang="zh-CN" altLang="en-US" smtClean="0"/>
              <a:t>4</a:t>
            </a:fld>
            <a:endParaRPr lang="en-US" altLang="zh-CN"/>
          </a:p>
        </p:txBody>
      </p:sp>
      <p:sp>
        <p:nvSpPr>
          <p:cNvPr id="3" name="标题 2"/>
          <p:cNvSpPr>
            <a:spLocks noGrp="1"/>
          </p:cNvSpPr>
          <p:nvPr>
            <p:ph type="title"/>
          </p:nvPr>
        </p:nvSpPr>
        <p:spPr/>
        <p:txBody>
          <a:bodyPr>
            <a:normAutofit/>
          </a:bodyPr>
          <a:lstStyle/>
          <a:p>
            <a:r>
              <a:rPr lang="en-US" altLang="zh-CN" dirty="0">
                <a:latin typeface="微软雅黑" panose="020B0503020204020204" charset="-122"/>
                <a:ea typeface="微软雅黑" panose="020B0503020204020204" charset="-122"/>
              </a:rPr>
              <a:t>IGU Representing over 90% of the Global Gas Market</a:t>
            </a:r>
            <a:endParaRPr lang="zh-CN" altLang="en-US" dirty="0"/>
          </a:p>
        </p:txBody>
      </p:sp>
      <p:sp>
        <p:nvSpPr>
          <p:cNvPr id="4" name="矩形 3"/>
          <p:cNvSpPr/>
          <p:nvPr/>
        </p:nvSpPr>
        <p:spPr>
          <a:xfrm>
            <a:off x="799105" y="1429831"/>
            <a:ext cx="10393614" cy="4459041"/>
          </a:xfrm>
          <a:prstGeom prst="rect">
            <a:avLst/>
          </a:prstGeom>
          <a:solidFill>
            <a:schemeClr val="bg1"/>
          </a:solidFill>
        </p:spPr>
        <p:txBody>
          <a:bodyPr wrap="square">
            <a:spAutoFit/>
          </a:bodyPr>
          <a:lstStyle/>
          <a:p>
            <a:pPr marL="285750" indent="-285750" algn="just">
              <a:lnSpc>
                <a:spcPct val="150000"/>
              </a:lnSpc>
              <a:buFont typeface="Arial" panose="020B0604020202020204" pitchFamily="34" charset="0"/>
              <a:buChar char="•"/>
            </a:pPr>
            <a:r>
              <a:rPr lang="en-US" altLang="zh-CN" sz="2400" dirty="0">
                <a:latin typeface="微软雅黑" panose="020B0503020204020204" charset="-122"/>
                <a:ea typeface="微软雅黑" panose="020B0503020204020204" charset="-122"/>
              </a:rPr>
              <a:t>As of May 2022, the IGU has 80 Charter members, 14 Premium Associate Members and 59 Associate Members in 5 Continents. </a:t>
            </a:r>
          </a:p>
          <a:p>
            <a:pPr marL="285750" indent="-285750" algn="just">
              <a:lnSpc>
                <a:spcPct val="150000"/>
              </a:lnSpc>
              <a:buFont typeface="Arial" panose="020B0604020202020204" pitchFamily="34" charset="0"/>
              <a:buChar char="•"/>
            </a:pPr>
            <a:r>
              <a:rPr lang="en-US" altLang="zh-CN" sz="2400" dirty="0">
                <a:latin typeface="微软雅黑" panose="020B0503020204020204" charset="-122"/>
                <a:ea typeface="微软雅黑" panose="020B0503020204020204" charset="-122"/>
              </a:rPr>
              <a:t>The IGU is a unique organisation because its work and membership cover the entire gas value chain, supporting its vision of being the most influential, effective and independent not-for-profit serving the global gas industry.</a:t>
            </a:r>
          </a:p>
          <a:p>
            <a:pPr marL="285750" indent="-285750" algn="just">
              <a:lnSpc>
                <a:spcPct val="150000"/>
              </a:lnSpc>
              <a:buFont typeface="Arial" panose="020B0604020202020204" pitchFamily="34" charset="0"/>
              <a:buChar char="•"/>
            </a:pPr>
            <a:r>
              <a:rPr lang="en-GB" altLang="zh-CN" sz="2400" dirty="0">
                <a:latin typeface="微软雅黑" panose="020B0503020204020204" charset="-122"/>
                <a:ea typeface="微软雅黑" panose="020B0503020204020204" charset="-122"/>
              </a:rPr>
              <a:t>IGU Presidency 2022-2025: China</a:t>
            </a:r>
          </a:p>
          <a:p>
            <a:pPr marL="285750" indent="-285750" algn="just">
              <a:lnSpc>
                <a:spcPct val="150000"/>
              </a:lnSpc>
              <a:buFont typeface="Arial" panose="020B0604020202020204" pitchFamily="34" charset="0"/>
              <a:buChar char="•"/>
            </a:pPr>
            <a:r>
              <a:rPr lang="en-GB" altLang="zh-CN" sz="2400" dirty="0">
                <a:latin typeface="微软雅黑" panose="020B0503020204020204" charset="-122"/>
                <a:ea typeface="微软雅黑" panose="020B0503020204020204" charset="-122"/>
              </a:rPr>
              <a:t>IGU Secretariat: London, UK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49AE70B2-8BF9-45C0-BB95-33D1B9D3A854}" type="slidenum">
              <a:rPr lang="zh-CN" altLang="en-US" smtClean="0"/>
              <a:t>5</a:t>
            </a:fld>
            <a:endParaRPr lang="en-US" altLang="zh-CN"/>
          </a:p>
        </p:txBody>
      </p:sp>
      <p:sp>
        <p:nvSpPr>
          <p:cNvPr id="3" name="标题 2"/>
          <p:cNvSpPr>
            <a:spLocks noGrp="1"/>
          </p:cNvSpPr>
          <p:nvPr>
            <p:ph type="title"/>
          </p:nvPr>
        </p:nvSpPr>
        <p:spPr/>
        <p:txBody>
          <a:bodyPr>
            <a:normAutofit/>
          </a:bodyPr>
          <a:lstStyle/>
          <a:p>
            <a:r>
              <a:rPr lang="en-US" altLang="zh-CN" dirty="0">
                <a:latin typeface="微软雅黑" panose="020B0503020204020204" charset="-122"/>
                <a:ea typeface="微软雅黑" panose="020B0503020204020204" charset="-122"/>
              </a:rPr>
              <a:t>IGU Organisation Chart 2022-2025</a:t>
            </a:r>
            <a:endParaRPr lang="zh-CN" altLang="en-US" dirty="0"/>
          </a:p>
        </p:txBody>
      </p:sp>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2567" t="7974" r="1012" b="8989"/>
          <a:stretch/>
        </p:blipFill>
        <p:spPr>
          <a:xfrm>
            <a:off x="1449661" y="942426"/>
            <a:ext cx="9177451" cy="539724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49AE70B2-8BF9-45C0-BB95-33D1B9D3A854}" type="slidenum">
              <a:rPr lang="zh-CN" altLang="en-US" smtClean="0"/>
              <a:t>6</a:t>
            </a:fld>
            <a:endParaRPr lang="en-US" altLang="zh-CN"/>
          </a:p>
        </p:txBody>
      </p:sp>
      <p:sp>
        <p:nvSpPr>
          <p:cNvPr id="3" name="标题 2"/>
          <p:cNvSpPr>
            <a:spLocks noGrp="1"/>
          </p:cNvSpPr>
          <p:nvPr>
            <p:ph type="title"/>
          </p:nvPr>
        </p:nvSpPr>
        <p:spPr/>
        <p:txBody>
          <a:bodyPr>
            <a:normAutofit/>
          </a:bodyPr>
          <a:lstStyle/>
          <a:p>
            <a:r>
              <a:rPr lang="en-US" altLang="zh-CN" dirty="0">
                <a:latin typeface="微软雅黑" panose="020B0503020204020204" charset="-122"/>
                <a:ea typeface="微软雅黑" panose="020B0503020204020204" charset="-122"/>
              </a:rPr>
              <a:t>IGU Secretariat</a:t>
            </a:r>
            <a:endParaRPr lang="zh-CN" altLang="en-US" dirty="0"/>
          </a:p>
        </p:txBody>
      </p:sp>
      <p:pic>
        <p:nvPicPr>
          <p:cNvPr id="4" name="图片 3"/>
          <p:cNvPicPr>
            <a:picLocks noChangeAspect="1"/>
          </p:cNvPicPr>
          <p:nvPr/>
        </p:nvPicPr>
        <p:blipFill>
          <a:blip r:embed="rId2"/>
          <a:stretch>
            <a:fillRect/>
          </a:stretch>
        </p:blipFill>
        <p:spPr>
          <a:xfrm>
            <a:off x="4247908" y="0"/>
            <a:ext cx="7363318" cy="62832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49AE70B2-8BF9-45C0-BB95-33D1B9D3A854}" type="slidenum">
              <a:rPr lang="zh-CN" altLang="en-US" smtClean="0"/>
              <a:t>7</a:t>
            </a:fld>
            <a:endParaRPr lang="en-US" altLang="zh-CN"/>
          </a:p>
        </p:txBody>
      </p:sp>
      <p:sp>
        <p:nvSpPr>
          <p:cNvPr id="3" name="标题 2"/>
          <p:cNvSpPr>
            <a:spLocks noGrp="1"/>
          </p:cNvSpPr>
          <p:nvPr>
            <p:ph type="title"/>
          </p:nvPr>
        </p:nvSpPr>
        <p:spPr/>
        <p:txBody>
          <a:bodyPr/>
          <a:lstStyle/>
          <a:p>
            <a:r>
              <a:rPr lang="en-GB" dirty="0"/>
              <a:t>Regional Coordinators</a:t>
            </a:r>
          </a:p>
        </p:txBody>
      </p:sp>
      <p:grpSp>
        <p:nvGrpSpPr>
          <p:cNvPr id="4" name="组合 3"/>
          <p:cNvGrpSpPr/>
          <p:nvPr/>
        </p:nvGrpSpPr>
        <p:grpSpPr>
          <a:xfrm>
            <a:off x="767253" y="1013632"/>
            <a:ext cx="10661304" cy="5273497"/>
            <a:chOff x="767253" y="1013632"/>
            <a:chExt cx="10661304" cy="5273497"/>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253" y="1013632"/>
              <a:ext cx="10661304" cy="5273497"/>
            </a:xfrm>
            <a:prstGeom prst="rect">
              <a:avLst/>
            </a:prstGeom>
          </p:spPr>
        </p:pic>
        <p:pic>
          <p:nvPicPr>
            <p:cNvPr id="6" name="图片 5"/>
            <p:cNvPicPr>
              <a:picLocks noChangeAspect="1"/>
            </p:cNvPicPr>
            <p:nvPr/>
          </p:nvPicPr>
          <p:blipFill>
            <a:blip r:embed="rId3"/>
            <a:stretch>
              <a:fillRect/>
            </a:stretch>
          </p:blipFill>
          <p:spPr>
            <a:xfrm>
              <a:off x="1258172" y="1199145"/>
              <a:ext cx="1308914" cy="1958177"/>
            </a:xfrm>
            <a:prstGeom prst="rect">
              <a:avLst/>
            </a:prstGeom>
          </p:spPr>
        </p:pic>
      </p:grpSp>
    </p:spTree>
    <p:extLst>
      <p:ext uri="{BB962C8B-B14F-4D97-AF65-F5344CB8AC3E}">
        <p14:creationId xmlns:p14="http://schemas.microsoft.com/office/powerpoint/2010/main" val="3157273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49AE70B2-8BF9-45C0-BB95-33D1B9D3A854}" type="slidenum">
              <a:rPr lang="zh-CN" altLang="en-US" smtClean="0"/>
              <a:t>8</a:t>
            </a:fld>
            <a:endParaRPr lang="en-US" altLang="zh-CN"/>
          </a:p>
        </p:txBody>
      </p:sp>
      <p:sp>
        <p:nvSpPr>
          <p:cNvPr id="3" name="标题 2"/>
          <p:cNvSpPr>
            <a:spLocks noGrp="1"/>
          </p:cNvSpPr>
          <p:nvPr>
            <p:ph type="title"/>
          </p:nvPr>
        </p:nvSpPr>
        <p:spPr>
          <a:xfrm>
            <a:off x="960698" y="386080"/>
            <a:ext cx="10879511" cy="705485"/>
          </a:xfrm>
        </p:spPr>
        <p:txBody>
          <a:bodyPr>
            <a:normAutofit/>
          </a:bodyPr>
          <a:lstStyle/>
          <a:p>
            <a:r>
              <a:rPr lang="en-GB" altLang="zh-CN" dirty="0">
                <a:latin typeface="微软雅黑" panose="020B0503020204020204" charset="-122"/>
                <a:ea typeface="微软雅黑" panose="020B0503020204020204" charset="-122"/>
              </a:rPr>
              <a:t>Schedule of IGU Meetings 2022</a:t>
            </a:r>
            <a:r>
              <a:rPr lang="en-US" altLang="zh-CN" dirty="0">
                <a:latin typeface="微软雅黑" panose="020B0503020204020204" charset="-122"/>
                <a:ea typeface="微软雅黑" panose="020B0503020204020204" charset="-122"/>
              </a:rPr>
              <a:t>-2025</a:t>
            </a:r>
            <a:r>
              <a:rPr lang="en-GB" altLang="zh-CN" dirty="0">
                <a:latin typeface="微软雅黑" panose="020B0503020204020204" charset="-122"/>
                <a:ea typeface="微软雅黑" panose="020B0503020204020204" charset="-122"/>
              </a:rPr>
              <a:t>       </a:t>
            </a:r>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2461947023"/>
              </p:ext>
            </p:extLst>
          </p:nvPr>
        </p:nvGraphicFramePr>
        <p:xfrm>
          <a:off x="2022241" y="1539629"/>
          <a:ext cx="7293639" cy="4264271"/>
        </p:xfrm>
        <a:graphic>
          <a:graphicData uri="http://schemas.openxmlformats.org/drawingml/2006/table">
            <a:tbl>
              <a:tblPr firstRow="1" firstCol="1" bandRow="1">
                <a:tableStyleId>{2D5ABB26-0587-4C30-8999-92F81FD0307C}</a:tableStyleId>
              </a:tblPr>
              <a:tblGrid>
                <a:gridCol w="1924117">
                  <a:extLst>
                    <a:ext uri="{9D8B030D-6E8A-4147-A177-3AD203B41FA5}">
                      <a16:colId xmlns:a16="http://schemas.microsoft.com/office/drawing/2014/main" val="20000"/>
                    </a:ext>
                  </a:extLst>
                </a:gridCol>
                <a:gridCol w="4102768">
                  <a:extLst>
                    <a:ext uri="{9D8B030D-6E8A-4147-A177-3AD203B41FA5}">
                      <a16:colId xmlns:a16="http://schemas.microsoft.com/office/drawing/2014/main" val="20001"/>
                    </a:ext>
                  </a:extLst>
                </a:gridCol>
                <a:gridCol w="1266754">
                  <a:extLst>
                    <a:ext uri="{9D8B030D-6E8A-4147-A177-3AD203B41FA5}">
                      <a16:colId xmlns:a16="http://schemas.microsoft.com/office/drawing/2014/main" val="20002"/>
                    </a:ext>
                  </a:extLst>
                </a:gridCol>
              </a:tblGrid>
              <a:tr h="543495">
                <a:tc>
                  <a:txBody>
                    <a:bodyPr/>
                    <a:lstStyle/>
                    <a:p>
                      <a:pPr algn="just">
                        <a:spcAft>
                          <a:spcPts val="0"/>
                        </a:spcAft>
                      </a:pPr>
                      <a:r>
                        <a:rPr lang="en-GB" sz="2000" kern="100" dirty="0">
                          <a:effectLst/>
                        </a:rPr>
                        <a:t>October 2022</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GB" sz="2000" kern="100" dirty="0">
                          <a:effectLst/>
                        </a:rPr>
                        <a:t>Council Meeting</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a:noFill/>
                    </a:lnR>
                  </a:tcPr>
                </a:tc>
                <a:tc>
                  <a:txBody>
                    <a:bodyPr/>
                    <a:lstStyle/>
                    <a:p>
                      <a:pPr algn="just">
                        <a:spcAft>
                          <a:spcPts val="0"/>
                        </a:spcAft>
                      </a:pPr>
                      <a:r>
                        <a:rPr lang="en-GB" sz="2000" kern="100" dirty="0">
                          <a:effectLst/>
                        </a:rPr>
                        <a:t>Peru</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43495">
                <a:tc>
                  <a:txBody>
                    <a:bodyPr/>
                    <a:lstStyle/>
                    <a:p>
                      <a:pPr algn="just">
                        <a:spcAft>
                          <a:spcPts val="0"/>
                        </a:spcAft>
                      </a:pPr>
                      <a:r>
                        <a:rPr lang="en-US" altLang="zh-CN" sz="2000" kern="100" dirty="0">
                          <a:effectLst/>
                        </a:rPr>
                        <a:t>April </a:t>
                      </a:r>
                      <a:r>
                        <a:rPr lang="en-GB" sz="2000" kern="100" dirty="0">
                          <a:effectLst/>
                        </a:rPr>
                        <a:t>2023</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GB" sz="2000" kern="100" dirty="0">
                          <a:effectLst/>
                        </a:rPr>
                        <a:t>Executive Committee Meeting</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a:noFill/>
                    </a:lnR>
                  </a:tcPr>
                </a:tc>
                <a:tc>
                  <a:txBody>
                    <a:bodyPr/>
                    <a:lstStyle/>
                    <a:p>
                      <a:pPr algn="just">
                        <a:spcAft>
                          <a:spcPts val="0"/>
                        </a:spcAft>
                      </a:pPr>
                      <a:r>
                        <a:rPr lang="en-US" altLang="zh-CN" sz="2000" kern="100" dirty="0">
                          <a:effectLst/>
                          <a:latin typeface="+mn-lt"/>
                          <a:ea typeface="+mn-ea"/>
                          <a:cs typeface="+mn-cs"/>
                        </a:rPr>
                        <a:t>Belgium</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43495">
                <a:tc>
                  <a:txBody>
                    <a:bodyPr/>
                    <a:lstStyle/>
                    <a:p>
                      <a:pPr algn="just">
                        <a:spcAft>
                          <a:spcPts val="0"/>
                        </a:spcAft>
                      </a:pPr>
                      <a:r>
                        <a:rPr lang="en-GB" sz="2000" kern="100" dirty="0">
                          <a:effectLst/>
                        </a:rPr>
                        <a:t>October 2023</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GB" sz="2000" kern="100" dirty="0">
                          <a:effectLst/>
                        </a:rPr>
                        <a:t>Council Meeting</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a:noFill/>
                    </a:lnR>
                  </a:tcPr>
                </a:tc>
                <a:tc>
                  <a:txBody>
                    <a:bodyPr/>
                    <a:lstStyle/>
                    <a:p>
                      <a:pPr algn="just">
                        <a:spcAft>
                          <a:spcPts val="0"/>
                        </a:spcAft>
                      </a:pPr>
                      <a:r>
                        <a:rPr lang="en-US" altLang="zh-CN" sz="2000" kern="100" dirty="0">
                          <a:effectLst/>
                          <a:latin typeface="+mn-lt"/>
                          <a:ea typeface="+mn-ea"/>
                          <a:cs typeface="+mn-cs"/>
                        </a:rPr>
                        <a:t>Australia</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43495">
                <a:tc>
                  <a:txBody>
                    <a:bodyPr/>
                    <a:lstStyle/>
                    <a:p>
                      <a:pPr algn="just">
                        <a:spcAft>
                          <a:spcPts val="0"/>
                        </a:spcAft>
                      </a:pPr>
                      <a:r>
                        <a:rPr lang="en-GB" altLang="zh-CN" sz="2000" kern="100" dirty="0">
                          <a:effectLst/>
                        </a:rPr>
                        <a:t>April </a:t>
                      </a:r>
                      <a:r>
                        <a:rPr lang="en-GB" sz="2000" kern="100" dirty="0">
                          <a:effectLst/>
                        </a:rPr>
                        <a:t>2024</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GB" sz="2000" kern="100" dirty="0">
                          <a:effectLst/>
                        </a:rPr>
                        <a:t>Executive Committee Meeting</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a:noFill/>
                    </a:lnR>
                  </a:tcPr>
                </a:tc>
                <a:tc>
                  <a:txBody>
                    <a:bodyPr/>
                    <a:lstStyle/>
                    <a:p>
                      <a:pPr algn="just">
                        <a:spcAft>
                          <a:spcPts val="0"/>
                        </a:spcAft>
                      </a:pPr>
                      <a:r>
                        <a:rPr lang="en-GB" sz="2000" kern="100" dirty="0">
                          <a:effectLst/>
                        </a:rPr>
                        <a:t>Turkey</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43495">
                <a:tc>
                  <a:txBody>
                    <a:bodyPr/>
                    <a:lstStyle/>
                    <a:p>
                      <a:pPr algn="just">
                        <a:spcAft>
                          <a:spcPts val="0"/>
                        </a:spcAft>
                      </a:pPr>
                      <a:r>
                        <a:rPr lang="en-GB" sz="2000" kern="100" dirty="0">
                          <a:effectLst/>
                        </a:rPr>
                        <a:t>October 2024</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GB" sz="2000" kern="100" dirty="0">
                          <a:effectLst/>
                        </a:rPr>
                        <a:t>Council Meeting</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a:noFill/>
                    </a:lnR>
                  </a:tcPr>
                </a:tc>
                <a:tc>
                  <a:txBody>
                    <a:bodyPr/>
                    <a:lstStyle/>
                    <a:p>
                      <a:pPr algn="just">
                        <a:spcAft>
                          <a:spcPts val="0"/>
                        </a:spcAft>
                      </a:pPr>
                      <a:r>
                        <a:rPr lang="en-GB" sz="2000" kern="100" dirty="0">
                          <a:effectLst/>
                        </a:rPr>
                        <a:t>Egypt</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089596">
                <a:tc>
                  <a:txBody>
                    <a:bodyPr/>
                    <a:lstStyle/>
                    <a:p>
                      <a:pPr algn="just">
                        <a:spcAft>
                          <a:spcPts val="0"/>
                        </a:spcAft>
                      </a:pPr>
                      <a:r>
                        <a:rPr lang="en-GB" altLang="zh-CN" sz="2000" kern="100" dirty="0">
                          <a:effectLst/>
                        </a:rPr>
                        <a:t>March </a:t>
                      </a:r>
                      <a:r>
                        <a:rPr lang="en-GB" sz="2000" kern="100" dirty="0">
                          <a:effectLst/>
                        </a:rPr>
                        <a:t>2025</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GB" sz="2000" kern="100" dirty="0">
                          <a:effectLst/>
                        </a:rPr>
                        <a:t>Executive Committee Meeting</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a:noFill/>
                    </a:lnR>
                  </a:tcPr>
                </a:tc>
                <a:tc>
                  <a:txBody>
                    <a:bodyPr/>
                    <a:lstStyle/>
                    <a:p>
                      <a:pPr algn="just">
                        <a:spcAft>
                          <a:spcPts val="0"/>
                        </a:spcAft>
                      </a:pPr>
                      <a:r>
                        <a:rPr lang="en-GB" sz="2000" kern="100" dirty="0">
                          <a:effectLst/>
                        </a:rPr>
                        <a:t>Malaysia</a:t>
                      </a:r>
                    </a:p>
                  </a:txBody>
                  <a:tcPr marL="68580" marR="6858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7200">
                <a:tc>
                  <a:txBody>
                    <a:bodyPr/>
                    <a:lstStyle/>
                    <a:p>
                      <a:pPr algn="just">
                        <a:spcAft>
                          <a:spcPts val="0"/>
                        </a:spcAft>
                      </a:pPr>
                      <a:r>
                        <a:rPr lang="en-US" altLang="zh-CN" sz="2000" kern="100" dirty="0">
                          <a:solidFill>
                            <a:schemeClr val="accent1">
                              <a:lumMod val="75000"/>
                            </a:schemeClr>
                          </a:solidFill>
                          <a:effectLst/>
                          <a:latin typeface="+mn-lt"/>
                          <a:ea typeface="+mn-ea"/>
                          <a:cs typeface="+mn-cs"/>
                        </a:rPr>
                        <a:t>May 2025</a:t>
                      </a:r>
                      <a:endParaRPr lang="zh-CN" sz="2000" kern="100" dirty="0">
                        <a:solidFill>
                          <a:schemeClr val="accent1">
                            <a:lumMod val="75000"/>
                          </a:schemeClr>
                        </a:solidFill>
                        <a:effectLst/>
                        <a:latin typeface="+mn-lt"/>
                        <a:ea typeface="+mn-ea"/>
                        <a:cs typeface="+mn-cs"/>
                      </a:endParaRPr>
                    </a:p>
                  </a:txBody>
                  <a:tcPr marL="68580" marR="68580" marT="0" marB="0"/>
                </a:tc>
                <a:tc>
                  <a:txBody>
                    <a:bodyPr/>
                    <a:lstStyle/>
                    <a:p>
                      <a:pPr algn="just">
                        <a:spcAft>
                          <a:spcPts val="0"/>
                        </a:spcAft>
                      </a:pPr>
                      <a:r>
                        <a:rPr lang="en-US" altLang="zh-CN" sz="2000" kern="100" dirty="0">
                          <a:solidFill>
                            <a:schemeClr val="accent1">
                              <a:lumMod val="75000"/>
                            </a:schemeClr>
                          </a:solidFill>
                          <a:effectLst/>
                          <a:latin typeface="+mn-lt"/>
                          <a:ea typeface="+mn-ea"/>
                          <a:cs typeface="+mn-cs"/>
                        </a:rPr>
                        <a:t>WGC2025</a:t>
                      </a:r>
                      <a:endParaRPr lang="zh-CN" sz="2000" kern="100" dirty="0">
                        <a:solidFill>
                          <a:schemeClr val="accent1">
                            <a:lumMod val="75000"/>
                          </a:schemeClr>
                        </a:solidFill>
                        <a:effectLst/>
                        <a:latin typeface="+mn-lt"/>
                        <a:ea typeface="+mn-ea"/>
                        <a:cs typeface="+mn-cs"/>
                      </a:endParaRPr>
                    </a:p>
                  </a:txBody>
                  <a:tcPr marL="68580" marR="68580" marT="0" marB="0">
                    <a:lnR>
                      <a:noFill/>
                    </a:lnR>
                  </a:tcPr>
                </a:tc>
                <a:tc>
                  <a:txBody>
                    <a:bodyPr/>
                    <a:lstStyle/>
                    <a:p>
                      <a:pPr algn="just">
                        <a:spcAft>
                          <a:spcPts val="0"/>
                        </a:spcAft>
                      </a:pPr>
                      <a:r>
                        <a:rPr lang="en-US" altLang="zh-CN" sz="2000" kern="100" dirty="0">
                          <a:solidFill>
                            <a:schemeClr val="accent1">
                              <a:lumMod val="75000"/>
                            </a:schemeClr>
                          </a:solidFill>
                          <a:effectLst/>
                          <a:latin typeface="+mn-lt"/>
                          <a:ea typeface="+mn-ea"/>
                          <a:cs typeface="+mn-cs"/>
                        </a:rPr>
                        <a:t>China</a:t>
                      </a:r>
                      <a:endParaRPr lang="zh-CN" sz="2000" kern="100" dirty="0">
                        <a:solidFill>
                          <a:schemeClr val="accent1">
                            <a:lumMod val="75000"/>
                          </a:schemeClr>
                        </a:solidFill>
                        <a:effectLst/>
                        <a:latin typeface="+mn-lt"/>
                        <a:ea typeface="+mn-ea"/>
                        <a:cs typeface="+mn-cs"/>
                      </a:endParaRPr>
                    </a:p>
                  </a:txBody>
                  <a:tcPr marL="68580" marR="6858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p:txBody>
          <a:bodyPr/>
          <a:lstStyle/>
          <a:p>
            <a:r>
              <a:rPr lang="en-US" altLang="ko-KR" dirty="0">
                <a:ea typeface="微软雅黑" panose="020B0503020204020204" charset="-122"/>
                <a:sym typeface="+mn-ea"/>
              </a:rPr>
              <a:t>Introduction to CC</a:t>
            </a:r>
            <a:endParaRPr lang="en-US" altLang="ko-KR" dirty="0">
              <a:ea typeface="微软雅黑" panose="020B0503020204020204" charset="-122"/>
              <a:cs typeface="+mj-lt"/>
              <a:sym typeface="+mn-ea"/>
            </a:endParaRPr>
          </a:p>
        </p:txBody>
      </p:sp>
      <p:sp>
        <p:nvSpPr>
          <p:cNvPr id="4" name="副标题 3"/>
          <p:cNvSpPr>
            <a:spLocks noGrp="1"/>
          </p:cNvSpPr>
          <p:nvPr>
            <p:ph type="subTitle" idx="1"/>
          </p:nvPr>
        </p:nvSpPr>
        <p:spPr/>
        <p:txBody>
          <a:bodyPr/>
          <a:lstStyle/>
          <a:p>
            <a:r>
              <a:rPr lang="en-US" altLang="zh-CN" dirty="0"/>
              <a:t>2</a:t>
            </a:r>
          </a:p>
        </p:txBody>
      </p:sp>
      <p:sp>
        <p:nvSpPr>
          <p:cNvPr id="2" name="灯片编号占位符 1"/>
          <p:cNvSpPr>
            <a:spLocks noGrp="1"/>
          </p:cNvSpPr>
          <p:nvPr>
            <p:ph type="sldNum" sz="quarter" idx="12"/>
          </p:nvPr>
        </p:nvSpPr>
        <p:spPr/>
        <p:txBody>
          <a:bodyPr/>
          <a:lstStyle/>
          <a:p>
            <a:fld id="{49AE70B2-8BF9-45C0-BB95-33D1B9D3A854}" type="slidenum">
              <a:rPr lang="zh-CN" altLang="en-US" smtClean="0"/>
              <a:t>9</a:t>
            </a:fld>
            <a:endParaRPr lang="zh-CN" alt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GRiYzkwMTIzOTA2YTkxZWZjZjY0NDdkODYyYzJlMTI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702</TotalTime>
  <Words>1586</Words>
  <Application>Microsoft Office PowerPoint</Application>
  <PresentationFormat>Widescreen</PresentationFormat>
  <Paragraphs>373</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微软雅黑</vt:lpstr>
      <vt:lpstr>华文中宋</vt:lpstr>
      <vt:lpstr>Arial</vt:lpstr>
      <vt:lpstr>Calibri</vt:lpstr>
      <vt:lpstr>Wingdings</vt:lpstr>
      <vt:lpstr>Office 主题​​</vt:lpstr>
      <vt:lpstr>Messages From Coordination Committee  2022-2025 </vt:lpstr>
      <vt:lpstr>PowerPoint Presentation</vt:lpstr>
      <vt:lpstr>Introduction to the IGU</vt:lpstr>
      <vt:lpstr>IGU Representing over 90% of the Global Gas Market</vt:lpstr>
      <vt:lpstr>IGU Organisation Chart 2022-2025</vt:lpstr>
      <vt:lpstr>IGU Secretariat</vt:lpstr>
      <vt:lpstr>Regional Coordinators</vt:lpstr>
      <vt:lpstr>Schedule of IGU Meetings 2022-2025       </vt:lpstr>
      <vt:lpstr>Introduction to CC</vt:lpstr>
      <vt:lpstr>Messages from CC for a Successful Triennium</vt:lpstr>
      <vt:lpstr>Messages from CC for a Successful Triennium</vt:lpstr>
      <vt:lpstr>Triennial Tasks</vt:lpstr>
      <vt:lpstr>CC China Office 2022-2025</vt:lpstr>
      <vt:lpstr>Work Scope of CC China office</vt:lpstr>
      <vt:lpstr>Introduction to the TWP2022-2025</vt:lpstr>
      <vt:lpstr>Theme and Aims of the TWP2022–2025 </vt:lpstr>
      <vt:lpstr>TWP2022–2025: A Single and Integrated Plan for the IGU</vt:lpstr>
      <vt:lpstr>Strategic  Guidelines</vt:lpstr>
      <vt:lpstr>Key Actions in the Triennium</vt:lpstr>
      <vt:lpstr>PowerPoint Presentation</vt:lpstr>
      <vt:lpstr>Flagship Events</vt:lpstr>
      <vt:lpstr>PowerPoint Presentation</vt:lpstr>
      <vt:lpstr>PowerPoint Presentation</vt:lpstr>
      <vt:lpstr>PowerPoint Presentation</vt:lpstr>
      <vt:lpstr>IGU Committees and Task Forces</vt:lpstr>
      <vt:lpstr>Chairs of Committees</vt:lpstr>
      <vt:lpstr>Vice Chairs of IGU Committees</vt:lpstr>
      <vt:lpstr>Results of members recruitment</vt:lpstr>
      <vt:lpstr>Research Fields of Committees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Administrator</dc:creator>
  <cp:lastModifiedBy>Barkoci Ladislav</cp:lastModifiedBy>
  <cp:revision>797</cp:revision>
  <cp:lastPrinted>2022-09-19T02:43:56Z</cp:lastPrinted>
  <dcterms:created xsi:type="dcterms:W3CDTF">2019-06-19T02:08:00Z</dcterms:created>
  <dcterms:modified xsi:type="dcterms:W3CDTF">2022-10-02T18:56:43Z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2052-11.8.2.10393</vt:lpwstr>
  </property>
  <property fmtid="{D5CDD505-2E9C-101B-9397-08002B2CF9AE}" pid="3" name="ICV">
    <vt:lpwstr>46A91C6856994544BA653F461CBF0769</vt:lpwstr>
  </property>
</Properties>
</file>