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79" r:id="rId5"/>
    <p:sldId id="439" r:id="rId6"/>
    <p:sldId id="545" r:id="rId7"/>
    <p:sldId id="562" r:id="rId8"/>
    <p:sldId id="564" r:id="rId9"/>
    <p:sldId id="563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401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E5566516-7E59-4DE6-B40F-62401AF6F616}">
          <p14:sldIdLst>
            <p14:sldId id="279"/>
            <p14:sldId id="439"/>
            <p14:sldId id="545"/>
            <p14:sldId id="562"/>
            <p14:sldId id="564"/>
            <p14:sldId id="563"/>
            <p14:sldId id="565"/>
            <p14:sldId id="566"/>
            <p14:sldId id="567"/>
            <p14:sldId id="568"/>
            <p14:sldId id="569"/>
            <p14:sldId id="570"/>
            <p14:sldId id="571"/>
            <p14:sldId id="572"/>
            <p14:sldId id="573"/>
            <p14:sldId id="574"/>
            <p14:sldId id="575"/>
            <p14:sldId id="576"/>
            <p14:sldId id="577"/>
            <p14:sldId id="401"/>
          </p14:sldIdLst>
        </p14:section>
        <p14:section name="Sekcia bez názvu" id="{F6A4FBDB-126F-47CD-8AAD-AB845E7A8AB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E63"/>
    <a:srgbClr val="8EC21F"/>
    <a:srgbClr val="F1F8EC"/>
    <a:srgbClr val="528C2F"/>
    <a:srgbClr val="76B44C"/>
    <a:srgbClr val="6AA244"/>
    <a:srgbClr val="558236"/>
    <a:srgbClr val="73B04A"/>
    <a:srgbClr val="649A40"/>
    <a:srgbClr val="91C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Svetlý štý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vetlý štýl 3 - zvýrazneni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Svetlý štýl 1 - zvýrazneni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etlý štýl 2 - zvýrazneni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83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91C9E-2589-45DF-ABDC-189A1D225B2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F6D13D4-DE8D-43C5-B949-E031D0C70480}">
      <dgm:prSet phldrT="[Text]" custT="1"/>
      <dgm:spPr>
        <a:solidFill>
          <a:srgbClr val="8EC21F"/>
        </a:solidFill>
      </dgm:spPr>
      <dgm:t>
        <a:bodyPr/>
        <a:lstStyle/>
        <a:p>
          <a:r>
            <a:rPr lang="en-GB" sz="2000" noProof="0" dirty="0"/>
            <a:t>Collection of materials</a:t>
          </a:r>
        </a:p>
      </dgm:t>
    </dgm:pt>
    <dgm:pt modelId="{B0D70790-61D4-4C0C-86DE-1CF7CF8CB1A5}" type="parTrans" cxnId="{5ED72B56-4BD9-4B61-A063-674F2BD5A744}">
      <dgm:prSet/>
      <dgm:spPr/>
      <dgm:t>
        <a:bodyPr/>
        <a:lstStyle/>
        <a:p>
          <a:endParaRPr lang="en-US"/>
        </a:p>
      </dgm:t>
    </dgm:pt>
    <dgm:pt modelId="{8EC84417-F9A9-46E5-8297-B31B8F4017A6}" type="sibTrans" cxnId="{5ED72B56-4BD9-4B61-A063-674F2BD5A744}">
      <dgm:prSet/>
      <dgm:spPr/>
      <dgm:t>
        <a:bodyPr/>
        <a:lstStyle/>
        <a:p>
          <a:endParaRPr lang="en-US"/>
        </a:p>
      </dgm:t>
    </dgm:pt>
    <dgm:pt modelId="{B2C0E246-7F63-4529-99DF-AB7B82E1B551}">
      <dgm:prSet phldrT="[Text]" custT="1"/>
      <dgm:spPr>
        <a:solidFill>
          <a:srgbClr val="27C9F5"/>
        </a:solidFill>
      </dgm:spPr>
      <dgm:t>
        <a:bodyPr/>
        <a:lstStyle/>
        <a:p>
          <a:r>
            <a:rPr lang="en-GB" sz="2000" noProof="0" dirty="0"/>
            <a:t>Research</a:t>
          </a:r>
        </a:p>
      </dgm:t>
    </dgm:pt>
    <dgm:pt modelId="{082292CF-F328-4699-B833-480AA0DC8D54}" type="parTrans" cxnId="{6230B4FD-C78A-4794-AA1B-332BA0F609A9}">
      <dgm:prSet/>
      <dgm:spPr/>
      <dgm:t>
        <a:bodyPr/>
        <a:lstStyle/>
        <a:p>
          <a:endParaRPr lang="en-US"/>
        </a:p>
      </dgm:t>
    </dgm:pt>
    <dgm:pt modelId="{315AEB75-7389-4688-A8EB-D9EE455F35EB}" type="sibTrans" cxnId="{6230B4FD-C78A-4794-AA1B-332BA0F609A9}">
      <dgm:prSet/>
      <dgm:spPr/>
      <dgm:t>
        <a:bodyPr/>
        <a:lstStyle/>
        <a:p>
          <a:endParaRPr lang="en-US"/>
        </a:p>
      </dgm:t>
    </dgm:pt>
    <dgm:pt modelId="{36F7BD77-F7C2-4C9D-96C3-D35E55DC4C30}">
      <dgm:prSet phldrT="[Text]" custT="1"/>
      <dgm:spPr>
        <a:solidFill>
          <a:srgbClr val="0C458F"/>
        </a:solidFill>
      </dgm:spPr>
      <dgm:t>
        <a:bodyPr/>
        <a:lstStyle/>
        <a:p>
          <a:r>
            <a:rPr lang="en-GB" sz="2000" noProof="0" dirty="0"/>
            <a:t>Outcomes</a:t>
          </a:r>
        </a:p>
      </dgm:t>
    </dgm:pt>
    <dgm:pt modelId="{219AA88B-EEF6-41E2-9585-69A0CDF3FB92}" type="parTrans" cxnId="{B9C51092-C490-4DC1-94E1-92FC8F7BAF23}">
      <dgm:prSet/>
      <dgm:spPr/>
      <dgm:t>
        <a:bodyPr/>
        <a:lstStyle/>
        <a:p>
          <a:endParaRPr lang="en-US"/>
        </a:p>
      </dgm:t>
    </dgm:pt>
    <dgm:pt modelId="{A217E810-A82B-4F93-9E89-8B22E9C760AA}" type="sibTrans" cxnId="{B9C51092-C490-4DC1-94E1-92FC8F7BAF23}">
      <dgm:prSet/>
      <dgm:spPr/>
      <dgm:t>
        <a:bodyPr/>
        <a:lstStyle/>
        <a:p>
          <a:endParaRPr lang="en-US"/>
        </a:p>
      </dgm:t>
    </dgm:pt>
    <dgm:pt modelId="{B490F3BB-B186-4367-8DA6-756923D40696}" type="pres">
      <dgm:prSet presAssocID="{35291C9E-2589-45DF-ABDC-189A1D225B2E}" presName="Name0" presStyleCnt="0">
        <dgm:presLayoutVars>
          <dgm:dir/>
          <dgm:animLvl val="lvl"/>
          <dgm:resizeHandles val="exact"/>
        </dgm:presLayoutVars>
      </dgm:prSet>
      <dgm:spPr/>
    </dgm:pt>
    <dgm:pt modelId="{6CF392CA-6D35-47C6-A26E-27842B3A84B1}" type="pres">
      <dgm:prSet presAssocID="{DF6D13D4-DE8D-43C5-B949-E031D0C70480}" presName="parTxOnly" presStyleLbl="node1" presStyleIdx="0" presStyleCnt="3" custScaleX="159376" custLinFactNeighborX="-507">
        <dgm:presLayoutVars>
          <dgm:chMax val="0"/>
          <dgm:chPref val="0"/>
          <dgm:bulletEnabled val="1"/>
        </dgm:presLayoutVars>
      </dgm:prSet>
      <dgm:spPr/>
    </dgm:pt>
    <dgm:pt modelId="{0B549769-DA2B-429B-B7B1-B915BD190F5A}" type="pres">
      <dgm:prSet presAssocID="{8EC84417-F9A9-46E5-8297-B31B8F4017A6}" presName="parTxOnlySpace" presStyleCnt="0"/>
      <dgm:spPr/>
    </dgm:pt>
    <dgm:pt modelId="{5CDE846D-092C-4D32-80D2-4B34F43732A6}" type="pres">
      <dgm:prSet presAssocID="{B2C0E246-7F63-4529-99DF-AB7B82E1B551}" presName="parTxOnly" presStyleLbl="node1" presStyleIdx="1" presStyleCnt="3" custScaleX="172595">
        <dgm:presLayoutVars>
          <dgm:chMax val="0"/>
          <dgm:chPref val="0"/>
          <dgm:bulletEnabled val="1"/>
        </dgm:presLayoutVars>
      </dgm:prSet>
      <dgm:spPr/>
    </dgm:pt>
    <dgm:pt modelId="{D50EAF41-A805-4AD2-AAE6-D835E0A3D0B3}" type="pres">
      <dgm:prSet presAssocID="{315AEB75-7389-4688-A8EB-D9EE455F35EB}" presName="parTxOnlySpace" presStyleCnt="0"/>
      <dgm:spPr/>
    </dgm:pt>
    <dgm:pt modelId="{E565019F-E748-428F-9F16-6CA4FFE6DB0C}" type="pres">
      <dgm:prSet presAssocID="{36F7BD77-F7C2-4C9D-96C3-D35E55DC4C3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3B4414C-EDF1-4279-855E-AB3FD1EC52E9}" type="presOf" srcId="{36F7BD77-F7C2-4C9D-96C3-D35E55DC4C30}" destId="{E565019F-E748-428F-9F16-6CA4FFE6DB0C}" srcOrd="0" destOrd="0" presId="urn:microsoft.com/office/officeart/2005/8/layout/chevron1"/>
    <dgm:cxn modelId="{5ED72B56-4BD9-4B61-A063-674F2BD5A744}" srcId="{35291C9E-2589-45DF-ABDC-189A1D225B2E}" destId="{DF6D13D4-DE8D-43C5-B949-E031D0C70480}" srcOrd="0" destOrd="0" parTransId="{B0D70790-61D4-4C0C-86DE-1CF7CF8CB1A5}" sibTransId="{8EC84417-F9A9-46E5-8297-B31B8F4017A6}"/>
    <dgm:cxn modelId="{B9C51092-C490-4DC1-94E1-92FC8F7BAF23}" srcId="{35291C9E-2589-45DF-ABDC-189A1D225B2E}" destId="{36F7BD77-F7C2-4C9D-96C3-D35E55DC4C30}" srcOrd="2" destOrd="0" parTransId="{219AA88B-EEF6-41E2-9585-69A0CDF3FB92}" sibTransId="{A217E810-A82B-4F93-9E89-8B22E9C760AA}"/>
    <dgm:cxn modelId="{21A4F097-18CA-4C14-AB69-D3F0E10C26D0}" type="presOf" srcId="{DF6D13D4-DE8D-43C5-B949-E031D0C70480}" destId="{6CF392CA-6D35-47C6-A26E-27842B3A84B1}" srcOrd="0" destOrd="0" presId="urn:microsoft.com/office/officeart/2005/8/layout/chevron1"/>
    <dgm:cxn modelId="{5E056AB9-4D44-4F24-97DF-A36730DBFCC3}" type="presOf" srcId="{35291C9E-2589-45DF-ABDC-189A1D225B2E}" destId="{B490F3BB-B186-4367-8DA6-756923D40696}" srcOrd="0" destOrd="0" presId="urn:microsoft.com/office/officeart/2005/8/layout/chevron1"/>
    <dgm:cxn modelId="{6F1304E7-EF89-4A31-B611-2683AE131B98}" type="presOf" srcId="{B2C0E246-7F63-4529-99DF-AB7B82E1B551}" destId="{5CDE846D-092C-4D32-80D2-4B34F43732A6}" srcOrd="0" destOrd="0" presId="urn:microsoft.com/office/officeart/2005/8/layout/chevron1"/>
    <dgm:cxn modelId="{6230B4FD-C78A-4794-AA1B-332BA0F609A9}" srcId="{35291C9E-2589-45DF-ABDC-189A1D225B2E}" destId="{B2C0E246-7F63-4529-99DF-AB7B82E1B551}" srcOrd="1" destOrd="0" parTransId="{082292CF-F328-4699-B833-480AA0DC8D54}" sibTransId="{315AEB75-7389-4688-A8EB-D9EE455F35EB}"/>
    <dgm:cxn modelId="{60C0BD07-DF8A-4594-A4C2-3CA1C134766C}" type="presParOf" srcId="{B490F3BB-B186-4367-8DA6-756923D40696}" destId="{6CF392CA-6D35-47C6-A26E-27842B3A84B1}" srcOrd="0" destOrd="0" presId="urn:microsoft.com/office/officeart/2005/8/layout/chevron1"/>
    <dgm:cxn modelId="{6F748796-1D94-4494-A026-F85946E6552E}" type="presParOf" srcId="{B490F3BB-B186-4367-8DA6-756923D40696}" destId="{0B549769-DA2B-429B-B7B1-B915BD190F5A}" srcOrd="1" destOrd="0" presId="urn:microsoft.com/office/officeart/2005/8/layout/chevron1"/>
    <dgm:cxn modelId="{898301CD-1793-4592-A00B-53D386DB3874}" type="presParOf" srcId="{B490F3BB-B186-4367-8DA6-756923D40696}" destId="{5CDE846D-092C-4D32-80D2-4B34F43732A6}" srcOrd="2" destOrd="0" presId="urn:microsoft.com/office/officeart/2005/8/layout/chevron1"/>
    <dgm:cxn modelId="{D539C66B-3A80-4D41-9F63-7BB3040DF78E}" type="presParOf" srcId="{B490F3BB-B186-4367-8DA6-756923D40696}" destId="{D50EAF41-A805-4AD2-AAE6-D835E0A3D0B3}" srcOrd="3" destOrd="0" presId="urn:microsoft.com/office/officeart/2005/8/layout/chevron1"/>
    <dgm:cxn modelId="{B6D180D6-BA87-4C60-A0D6-981754B1C7AD}" type="presParOf" srcId="{B490F3BB-B186-4367-8DA6-756923D40696}" destId="{E565019F-E748-428F-9F16-6CA4FFE6DB0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F392CA-6D35-47C6-A26E-27842B3A84B1}">
      <dsp:nvSpPr>
        <dsp:cNvPr id="0" name=""/>
        <dsp:cNvSpPr/>
      </dsp:nvSpPr>
      <dsp:spPr>
        <a:xfrm>
          <a:off x="0" y="0"/>
          <a:ext cx="3287163" cy="508000"/>
        </a:xfrm>
        <a:prstGeom prst="chevron">
          <a:avLst/>
        </a:prstGeom>
        <a:solidFill>
          <a:srgbClr val="8EC2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Collection of materials</a:t>
          </a:r>
        </a:p>
      </dsp:txBody>
      <dsp:txXfrm>
        <a:off x="254000" y="0"/>
        <a:ext cx="2779163" cy="508000"/>
      </dsp:txXfrm>
    </dsp:sp>
    <dsp:sp modelId="{5CDE846D-092C-4D32-80D2-4B34F43732A6}">
      <dsp:nvSpPr>
        <dsp:cNvPr id="0" name=""/>
        <dsp:cNvSpPr/>
      </dsp:nvSpPr>
      <dsp:spPr>
        <a:xfrm>
          <a:off x="3081957" y="0"/>
          <a:ext cx="3559807" cy="508000"/>
        </a:xfrm>
        <a:prstGeom prst="chevron">
          <a:avLst/>
        </a:prstGeom>
        <a:solidFill>
          <a:srgbClr val="27C9F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Research</a:t>
          </a:r>
        </a:p>
      </dsp:txBody>
      <dsp:txXfrm>
        <a:off x="3335957" y="0"/>
        <a:ext cx="3051807" cy="508000"/>
      </dsp:txXfrm>
    </dsp:sp>
    <dsp:sp modelId="{E565019F-E748-428F-9F16-6CA4FFE6DB0C}">
      <dsp:nvSpPr>
        <dsp:cNvPr id="0" name=""/>
        <dsp:cNvSpPr/>
      </dsp:nvSpPr>
      <dsp:spPr>
        <a:xfrm>
          <a:off x="6435513" y="0"/>
          <a:ext cx="2062520" cy="508000"/>
        </a:xfrm>
        <a:prstGeom prst="chevron">
          <a:avLst/>
        </a:prstGeom>
        <a:solidFill>
          <a:srgbClr val="0C458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Outcomes</a:t>
          </a:r>
        </a:p>
      </dsp:txBody>
      <dsp:txXfrm>
        <a:off x="6689513" y="0"/>
        <a:ext cx="1554520" cy="50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9D0D-A280-9845-8E2D-3445B79AAA86}" type="datetime1">
              <a:rPr lang="cs-CZ" smtClean="0"/>
              <a:t>05.10.2022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05B4-37A9-4A6C-9E1F-0DFDC96B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6906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F2D1-2052-C34A-9454-862B38489127}" type="datetime1">
              <a:rPr lang="cs-CZ" smtClean="0"/>
              <a:t>05.10.2022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2C9D-B4C9-4899-8303-1C40FBA97D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077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" y="7606"/>
            <a:ext cx="12172852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14387" y="2464846"/>
            <a:ext cx="7454007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NÁZOV PREZENTÁCIE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4386" y="3413973"/>
            <a:ext cx="8717540" cy="646331"/>
          </a:xfrm>
        </p:spPr>
        <p:txBody>
          <a:bodyPr anchor="t">
            <a:noAutofit/>
          </a:bodyPr>
          <a:lstStyle>
            <a:lvl1pPr marL="0" indent="0">
              <a:buNone/>
              <a:defRPr sz="2400" b="0" cap="all" baseline="0">
                <a:solidFill>
                  <a:srgbClr val="72BF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814386" y="4416392"/>
            <a:ext cx="7454007" cy="231345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50000"/>
              </a:lnSpc>
              <a:buNone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Meno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14385" y="4585952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3EADD91-5677-6140-9BE4-FC4D388F3DC2}" type="datetime1">
              <a:rPr lang="cs-CZ" smtClean="0"/>
              <a:pPr/>
              <a:t>05.10.2022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65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82133" y="631827"/>
            <a:ext cx="10255211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982133" y="1270000"/>
            <a:ext cx="10255211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982133" y="2374900"/>
            <a:ext cx="4927600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6163733" y="2362200"/>
            <a:ext cx="5073651" cy="2857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03A4A3A-4D59-A14A-8156-6E47C3FCDB5A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82133" y="631827"/>
            <a:ext cx="10255211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982133" y="1270000"/>
            <a:ext cx="10255211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982133" y="2374900"/>
            <a:ext cx="10255211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783A899C-6EA2-2B4E-8B5A-F07BA0F4A943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" y="7606"/>
            <a:ext cx="12172852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14387" y="2996197"/>
            <a:ext cx="7454007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Ďakujeme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za </a:t>
            </a:r>
            <a:r>
              <a:rPr lang="cs-CZ" dirty="0" err="1"/>
              <a:t>pozornosť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977659" y="1802922"/>
            <a:ext cx="10259684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1" y="491706"/>
            <a:ext cx="11237343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sz="1800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925284" y="718457"/>
            <a:ext cx="2242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cap="all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Obsah</a:t>
            </a:r>
          </a:p>
        </p:txBody>
      </p:sp>
      <p:sp>
        <p:nvSpPr>
          <p:cNvPr id="1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0857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16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1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sz="quarter" idx="16"/>
          </p:nvPr>
        </p:nvSpPr>
        <p:spPr>
          <a:xfrm>
            <a:off x="977902" y="1549399"/>
            <a:ext cx="10259441" cy="3748804"/>
          </a:xfrm>
          <a:noFill/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sk-SK"/>
              <a:t>Ak chcete pridať tabuľku,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90539"/>
            <a:ext cx="11237384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Tabuľka</a:t>
            </a:r>
            <a:endParaRPr lang="cs-CZ" dirty="0"/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20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kla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990605" y="1777041"/>
            <a:ext cx="10246739" cy="892552"/>
          </a:xfrm>
        </p:spPr>
        <p:txBody>
          <a:bodyPr>
            <a:sp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defRPr sz="14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-8" y="490539"/>
            <a:ext cx="11237384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" y="7606"/>
            <a:ext cx="12172852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8022" y="2589167"/>
            <a:ext cx="6783185" cy="1101264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8000" cap="all" baseline="0"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01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802218" y="3701018"/>
            <a:ext cx="6800849" cy="535531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3200" b="0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BF4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36895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977660" y="767751"/>
            <a:ext cx="10263608" cy="537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979411" y="5497293"/>
            <a:ext cx="3930637" cy="385472"/>
          </a:xfrm>
          <a:solidFill>
            <a:srgbClr val="72BF44"/>
          </a:solidFill>
        </p:spPr>
        <p:txBody>
          <a:bodyPr wrap="square" tIns="144000" b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Názov</a:t>
            </a:r>
            <a:r>
              <a:rPr lang="cs-CZ" dirty="0"/>
              <a:t> fotografie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977811" y="5893828"/>
            <a:ext cx="3932237" cy="253191"/>
          </a:xfrm>
          <a:solidFill>
            <a:srgbClr val="72BF44"/>
          </a:solidFill>
        </p:spPr>
        <p:txBody>
          <a:bodyPr tIns="5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Popis fotografie</a:t>
            </a:r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6F15EBE-C22A-BB4C-B05E-69C375D934D6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54804" y="2257727"/>
            <a:ext cx="4773137" cy="3040476"/>
          </a:xfrm>
        </p:spPr>
        <p:txBody>
          <a:bodyPr anchor="t">
            <a:no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54804" y="1681164"/>
            <a:ext cx="4773137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4"/>
            <a:ext cx="5065144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2257729"/>
            <a:ext cx="5065144" cy="30404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1"/>
            <a:ext cx="11237384" cy="786971"/>
          </a:xfrm>
          <a:solidFill>
            <a:schemeClr val="accent4">
              <a:lumMod val="75000"/>
            </a:schemeClr>
          </a:solidFill>
        </p:spPr>
        <p:txBody>
          <a:bodyPr lIns="828000" tIns="288000">
            <a:norm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7A104E7-B8AB-4F45-A612-A86E87D89E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15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54803" y="2257727"/>
            <a:ext cx="2967341" cy="3040476"/>
          </a:xfrm>
        </p:spPr>
        <p:txBody>
          <a:bodyPr anchor="t">
            <a:norm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954803" y="1681164"/>
            <a:ext cx="2967340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00914" y="2257729"/>
            <a:ext cx="3190335" cy="30404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8047010" y="1698416"/>
            <a:ext cx="3190335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1" name="Zástupný symbol pro text 2"/>
          <p:cNvSpPr>
            <a:spLocks noGrp="1"/>
          </p:cNvSpPr>
          <p:nvPr>
            <p:ph type="body" idx="15" hasCustomPrompt="1"/>
          </p:nvPr>
        </p:nvSpPr>
        <p:spPr>
          <a:xfrm>
            <a:off x="4400915" y="1693608"/>
            <a:ext cx="3190335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8047568" y="2257425"/>
            <a:ext cx="3189817" cy="30400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Kliknutím vložte text.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1"/>
            <a:ext cx="11237384" cy="786971"/>
          </a:xfrm>
          <a:solidFill>
            <a:schemeClr val="accent4">
              <a:lumMod val="75000"/>
            </a:schemeClr>
          </a:solidFill>
        </p:spPr>
        <p:txBody>
          <a:bodyPr lIns="828000" tIns="288000">
            <a:norm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9376D90D-6BC8-974C-B808-CBB4526FF0D0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982133" y="631827"/>
            <a:ext cx="10255211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982133" y="1270000"/>
            <a:ext cx="10255211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982133" y="2374900"/>
            <a:ext cx="10255251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393569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8DEDF48C-746A-8447-B06F-EECD99BEC05B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990606" y="6356350"/>
            <a:ext cx="611037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69" y="6144952"/>
            <a:ext cx="950732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082397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DD91-5677-6140-9BE4-FC4D388F3DC2}" type="datetime1">
              <a:rPr lang="cs-CZ" smtClean="0"/>
              <a:t>05.10.2022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382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Meno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CE83-2C51-433C-92AC-22AAA9585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5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75" r:id="rId3"/>
    <p:sldLayoutId id="2147483667" r:id="rId4"/>
    <p:sldLayoutId id="2147483660" r:id="rId5"/>
    <p:sldLayoutId id="2147483668" r:id="rId6"/>
    <p:sldLayoutId id="2147483670" r:id="rId7"/>
    <p:sldLayoutId id="2147483671" r:id="rId8"/>
    <p:sldLayoutId id="2147483673" r:id="rId9"/>
    <p:sldLayoutId id="2147483674" r:id="rId10"/>
    <p:sldLayoutId id="2147483676" r:id="rId11"/>
    <p:sldLayoutId id="214748367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2BF4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0.sv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8.jpe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AD25B15-99F4-4C97-B641-A6471AD4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566" y="2954437"/>
            <a:ext cx="5360802" cy="949127"/>
          </a:xfrm>
        </p:spPr>
        <p:txBody>
          <a:bodyPr anchor="ctr">
            <a:noAutofit/>
          </a:bodyPr>
          <a:lstStyle/>
          <a:p>
            <a:r>
              <a:rPr lang="en-GB" altLang="ko-KR" sz="3600" dirty="0">
                <a:ea typeface="微软雅黑" panose="020B0503020204020204" charset="-122"/>
                <a:sym typeface="+mn-ea"/>
              </a:rPr>
              <a:t>Innovations projects in NAFTA</a:t>
            </a:r>
            <a:r>
              <a:rPr lang="sk-SK" altLang="ko-KR" sz="3600" dirty="0">
                <a:ea typeface="微软雅黑" panose="020B0503020204020204" charset="-122"/>
                <a:sym typeface="+mn-ea"/>
              </a:rPr>
              <a:t> </a:t>
            </a:r>
            <a:endParaRPr lang="en-GB" sz="2900" dirty="0"/>
          </a:p>
        </p:txBody>
      </p:sp>
      <p:sp>
        <p:nvSpPr>
          <p:cNvPr id="6" name="Zástupný symbol pro datum 4">
            <a:extLst>
              <a:ext uri="{FF2B5EF4-FFF2-40B4-BE49-F238E27FC236}">
                <a16:creationId xmlns:a16="http://schemas.microsoft.com/office/drawing/2014/main" id="{230908DB-D6C3-4BAE-B719-A54E734544E6}"/>
              </a:ext>
            </a:extLst>
          </p:cNvPr>
          <p:cNvSpPr txBox="1">
            <a:spLocks/>
          </p:cNvSpPr>
          <p:nvPr/>
        </p:nvSpPr>
        <p:spPr>
          <a:xfrm>
            <a:off x="1976566" y="4564392"/>
            <a:ext cx="53608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/>
              <a:t>5.10.2022</a:t>
            </a:r>
            <a:endParaRPr lang="en-GB" b="1" dirty="0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A86D5E-73E2-4263-AB39-F4B5F118A4A7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58130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BC1E6F8-0FB7-4C56-BF7E-CED45006D7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 err="1"/>
              <a:t>Where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are </a:t>
            </a:r>
            <a:r>
              <a:rPr lang="sk-SK" dirty="0" err="1"/>
              <a:t>now</a:t>
            </a:r>
            <a:r>
              <a:rPr lang="sk-SK" dirty="0"/>
              <a:t>?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3672AAC-69DF-4690-8B6E-6CB2479CFF1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575F8E8-6CD2-4A93-95F9-07C849E9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11</a:t>
            </a:fld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9A06E311-0BCE-4FBB-9647-37E5CA7A58B9}"/>
              </a:ext>
            </a:extLst>
          </p:cNvPr>
          <p:cNvGrpSpPr/>
          <p:nvPr/>
        </p:nvGrpSpPr>
        <p:grpSpPr>
          <a:xfrm>
            <a:off x="639193" y="1475173"/>
            <a:ext cx="11074700" cy="3719243"/>
            <a:chOff x="639193" y="1475173"/>
            <a:chExt cx="11074700" cy="3719243"/>
          </a:xfrm>
        </p:grpSpPr>
        <p:sp>
          <p:nvSpPr>
            <p:cNvPr id="7" name="Obdĺžnik: zaoblené rohy 6">
              <a:extLst>
                <a:ext uri="{FF2B5EF4-FFF2-40B4-BE49-F238E27FC236}">
                  <a16:creationId xmlns:a16="http://schemas.microsoft.com/office/drawing/2014/main" id="{8BE1F983-CB7D-41C7-B74F-D2AC734F7935}"/>
                </a:ext>
              </a:extLst>
            </p:cNvPr>
            <p:cNvSpPr/>
            <p:nvPr/>
          </p:nvSpPr>
          <p:spPr>
            <a:xfrm>
              <a:off x="696055" y="2958693"/>
              <a:ext cx="2727988" cy="2219113"/>
            </a:xfrm>
            <a:prstGeom prst="roundRect">
              <a:avLst/>
            </a:prstGeom>
            <a:solidFill>
              <a:srgbClr val="F1F8EC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8" name="Obdĺžnik: zaoblené rohy 7">
              <a:extLst>
                <a:ext uri="{FF2B5EF4-FFF2-40B4-BE49-F238E27FC236}">
                  <a16:creationId xmlns:a16="http://schemas.microsoft.com/office/drawing/2014/main" id="{A413E34E-EF5D-4C6D-AC8B-0EA57FE6C3A2}"/>
                </a:ext>
              </a:extLst>
            </p:cNvPr>
            <p:cNvSpPr/>
            <p:nvPr/>
          </p:nvSpPr>
          <p:spPr>
            <a:xfrm>
              <a:off x="3644102" y="2975303"/>
              <a:ext cx="2278525" cy="2219113"/>
            </a:xfrm>
            <a:prstGeom prst="roundRect">
              <a:avLst/>
            </a:prstGeom>
            <a:solidFill>
              <a:srgbClr val="F1F8EC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9" name="Obdĺžnik: zaoblené rohy 8">
              <a:extLst>
                <a:ext uri="{FF2B5EF4-FFF2-40B4-BE49-F238E27FC236}">
                  <a16:creationId xmlns:a16="http://schemas.microsoft.com/office/drawing/2014/main" id="{8E322D4A-B5B6-4380-8B9F-6FE3FD56EBB3}"/>
                </a:ext>
              </a:extLst>
            </p:cNvPr>
            <p:cNvSpPr/>
            <p:nvPr/>
          </p:nvSpPr>
          <p:spPr>
            <a:xfrm>
              <a:off x="6350466" y="2975303"/>
              <a:ext cx="2417493" cy="2219113"/>
            </a:xfrm>
            <a:prstGeom prst="roundRect">
              <a:avLst/>
            </a:prstGeom>
            <a:solidFill>
              <a:srgbClr val="F1F8EC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sp>
          <p:nvSpPr>
            <p:cNvPr id="10" name="Obdĺžnik: zaoblené rohy 9">
              <a:extLst>
                <a:ext uri="{FF2B5EF4-FFF2-40B4-BE49-F238E27FC236}">
                  <a16:creationId xmlns:a16="http://schemas.microsoft.com/office/drawing/2014/main" id="{89840B94-B695-425B-8ED1-D517C1CF4959}"/>
                </a:ext>
              </a:extLst>
            </p:cNvPr>
            <p:cNvSpPr/>
            <p:nvPr/>
          </p:nvSpPr>
          <p:spPr>
            <a:xfrm>
              <a:off x="2321336" y="3084679"/>
              <a:ext cx="2268749" cy="381705"/>
            </a:xfrm>
            <a:prstGeom prst="roundRect">
              <a:avLst/>
            </a:prstGeom>
            <a:solidFill>
              <a:srgbClr val="27C9F5"/>
            </a:solidFill>
            <a:ln w="19050">
              <a:solidFill>
                <a:srgbClr val="FFFF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000" b="1" dirty="0">
                  <a:solidFill>
                    <a:schemeClr val="tx1"/>
                  </a:solidFill>
                </a:rPr>
                <a:t>HyUSPRe</a:t>
              </a:r>
            </a:p>
          </p:txBody>
        </p:sp>
        <p:pic>
          <p:nvPicPr>
            <p:cNvPr id="11" name="Obrázok 10">
              <a:extLst>
                <a:ext uri="{FF2B5EF4-FFF2-40B4-BE49-F238E27FC236}">
                  <a16:creationId xmlns:a16="http://schemas.microsoft.com/office/drawing/2014/main" id="{486CFF6C-251E-4B51-B87F-F265D6070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0986" y="3539249"/>
              <a:ext cx="1218200" cy="43696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Obdĺžnik: zaoblené rohy 11">
              <a:extLst>
                <a:ext uri="{FF2B5EF4-FFF2-40B4-BE49-F238E27FC236}">
                  <a16:creationId xmlns:a16="http://schemas.microsoft.com/office/drawing/2014/main" id="{5C599CAC-564A-42E0-A86A-53680AE6BC55}"/>
                </a:ext>
              </a:extLst>
            </p:cNvPr>
            <p:cNvSpPr/>
            <p:nvPr/>
          </p:nvSpPr>
          <p:spPr>
            <a:xfrm>
              <a:off x="2911541" y="4061649"/>
              <a:ext cx="2268749" cy="381705"/>
            </a:xfrm>
            <a:prstGeom prst="roundRect">
              <a:avLst/>
            </a:prstGeom>
            <a:solidFill>
              <a:srgbClr val="27C9F5"/>
            </a:solidFill>
            <a:ln w="19050">
              <a:solidFill>
                <a:srgbClr val="FFFF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000" b="1" dirty="0">
                  <a:solidFill>
                    <a:schemeClr val="tx1"/>
                  </a:solidFill>
                </a:rPr>
                <a:t>Project H2I-S&amp;D </a:t>
              </a:r>
            </a:p>
          </p:txBody>
        </p:sp>
        <p:sp>
          <p:nvSpPr>
            <p:cNvPr id="13" name="Obdĺžnik: zaoblené rohy 12">
              <a:extLst>
                <a:ext uri="{FF2B5EF4-FFF2-40B4-BE49-F238E27FC236}">
                  <a16:creationId xmlns:a16="http://schemas.microsoft.com/office/drawing/2014/main" id="{E12C5BBD-B3EF-4660-B9C0-CCD62F3A6CB4}"/>
                </a:ext>
              </a:extLst>
            </p:cNvPr>
            <p:cNvSpPr/>
            <p:nvPr/>
          </p:nvSpPr>
          <p:spPr>
            <a:xfrm>
              <a:off x="2911541" y="4596016"/>
              <a:ext cx="2663636" cy="451813"/>
            </a:xfrm>
            <a:prstGeom prst="roundRect">
              <a:avLst/>
            </a:prstGeom>
            <a:solidFill>
              <a:srgbClr val="27C9F5"/>
            </a:solidFill>
            <a:ln w="19050">
              <a:solidFill>
                <a:srgbClr val="FFFF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000" b="1" dirty="0">
                  <a:solidFill>
                    <a:schemeClr val="tx1"/>
                  </a:solidFill>
                </a:rPr>
                <a:t>Project H2EU+Store </a:t>
              </a:r>
            </a:p>
          </p:txBody>
        </p:sp>
        <p:sp>
          <p:nvSpPr>
            <p:cNvPr id="14" name="Obdĺžnik: zaoblené rohy 13">
              <a:extLst>
                <a:ext uri="{FF2B5EF4-FFF2-40B4-BE49-F238E27FC236}">
                  <a16:creationId xmlns:a16="http://schemas.microsoft.com/office/drawing/2014/main" id="{C1833424-8877-44F7-B7F6-676A410F1BD9}"/>
                </a:ext>
              </a:extLst>
            </p:cNvPr>
            <p:cNvSpPr/>
            <p:nvPr/>
          </p:nvSpPr>
          <p:spPr>
            <a:xfrm>
              <a:off x="6651819" y="3099588"/>
              <a:ext cx="1823251" cy="608346"/>
            </a:xfrm>
            <a:prstGeom prst="roundRect">
              <a:avLst/>
            </a:prstGeom>
            <a:solidFill>
              <a:srgbClr val="27C9F5"/>
            </a:solidFill>
            <a:ln w="19050">
              <a:solidFill>
                <a:srgbClr val="FFFF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000" b="1" dirty="0">
                  <a:solidFill>
                    <a:schemeClr val="tx1"/>
                  </a:solidFill>
                </a:rPr>
                <a:t>Project BIO-UGS</a:t>
              </a:r>
            </a:p>
          </p:txBody>
        </p:sp>
        <p:sp>
          <p:nvSpPr>
            <p:cNvPr id="15" name="Obdĺžnik: zaoblené rohy 14">
              <a:extLst>
                <a:ext uri="{FF2B5EF4-FFF2-40B4-BE49-F238E27FC236}">
                  <a16:creationId xmlns:a16="http://schemas.microsoft.com/office/drawing/2014/main" id="{6B12176A-FCF8-4A78-B571-354188A92061}"/>
                </a:ext>
              </a:extLst>
            </p:cNvPr>
            <p:cNvSpPr/>
            <p:nvPr/>
          </p:nvSpPr>
          <p:spPr>
            <a:xfrm>
              <a:off x="752121" y="3522373"/>
              <a:ext cx="2103354" cy="1473591"/>
            </a:xfrm>
            <a:prstGeom prst="roundRect">
              <a:avLst/>
            </a:prstGeom>
            <a:solidFill>
              <a:srgbClr val="27C9F5"/>
            </a:solidFill>
            <a:ln w="19050">
              <a:solidFill>
                <a:srgbClr val="FFFFFF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Assessment of 5% H</a:t>
              </a:r>
              <a:r>
                <a:rPr lang="en-GB" sz="2000" b="1" baseline="-25000" dirty="0">
                  <a:solidFill>
                    <a:schemeClr val="tx1"/>
                  </a:solidFill>
                </a:rPr>
                <a:t>2</a:t>
              </a:r>
            </a:p>
            <a:p>
              <a:pPr algn="ctr"/>
              <a:r>
                <a:rPr lang="en-GB" sz="2000" b="1" dirty="0">
                  <a:solidFill>
                    <a:schemeClr val="tx1"/>
                  </a:solidFill>
                </a:rPr>
                <a:t>Impact to UGS</a:t>
              </a:r>
            </a:p>
          </p:txBody>
        </p:sp>
        <p:pic>
          <p:nvPicPr>
            <p:cNvPr id="16" name="Picture 5" descr="https://www.dbi-gruppe.de/files/Bilder/00_Marketing/News/200220_Bio-UGS_Gesamtprozess_2.png">
              <a:extLst>
                <a:ext uri="{FF2B5EF4-FFF2-40B4-BE49-F238E27FC236}">
                  <a16:creationId xmlns:a16="http://schemas.microsoft.com/office/drawing/2014/main" id="{52EE0121-2E30-4DC6-A4F9-235BDFC20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7586" y="3863705"/>
              <a:ext cx="1823251" cy="930609"/>
            </a:xfrm>
            <a:prstGeom prst="rect">
              <a:avLst/>
            </a:prstGeom>
            <a:solidFill>
              <a:srgbClr val="92D050"/>
            </a:solidFill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BlokTextu 16">
              <a:extLst>
                <a:ext uri="{FF2B5EF4-FFF2-40B4-BE49-F238E27FC236}">
                  <a16:creationId xmlns:a16="http://schemas.microsoft.com/office/drawing/2014/main" id="{E0FA5ADB-36FE-467C-8730-50CCD194E4AA}"/>
                </a:ext>
              </a:extLst>
            </p:cNvPr>
            <p:cNvSpPr txBox="1"/>
            <p:nvPr/>
          </p:nvSpPr>
          <p:spPr>
            <a:xfrm>
              <a:off x="701336" y="2105994"/>
              <a:ext cx="2722707" cy="783193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2000" b="1" dirty="0" err="1"/>
                <a:t>Blending</a:t>
              </a:r>
              <a:r>
                <a:rPr lang="sk-SK" sz="2000" b="1" dirty="0"/>
                <a:t> of H</a:t>
              </a:r>
              <a:r>
                <a:rPr lang="sk-SK" sz="2000" b="1" baseline="-25000" dirty="0"/>
                <a:t>2</a:t>
              </a:r>
            </a:p>
            <a:p>
              <a:pPr algn="ctr"/>
              <a:r>
                <a:rPr lang="sk-SK" sz="2000" b="1" dirty="0"/>
                <a:t> </a:t>
              </a:r>
              <a:r>
                <a:rPr lang="sk-SK" sz="2000" b="1" dirty="0" err="1"/>
                <a:t>into</a:t>
              </a:r>
              <a:r>
                <a:rPr lang="sk-SK" sz="2000" b="1" dirty="0"/>
                <a:t> </a:t>
              </a:r>
              <a:r>
                <a:rPr lang="sk-SK" sz="2000" b="1" dirty="0" err="1"/>
                <a:t>the</a:t>
              </a:r>
              <a:r>
                <a:rPr lang="sk-SK" sz="2000" b="1" dirty="0"/>
                <a:t> NG</a:t>
              </a:r>
            </a:p>
          </p:txBody>
        </p: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0AA8A8F8-25D1-4426-9662-8D2A17D0E5BA}"/>
                </a:ext>
              </a:extLst>
            </p:cNvPr>
            <p:cNvSpPr txBox="1"/>
            <p:nvPr/>
          </p:nvSpPr>
          <p:spPr>
            <a:xfrm>
              <a:off x="3653879" y="2200244"/>
              <a:ext cx="2278525" cy="442674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k-SK" sz="2000" b="1" dirty="0" err="1"/>
                <a:t>Pure</a:t>
              </a:r>
              <a:r>
                <a:rPr lang="sk-SK" sz="2000" b="1" dirty="0"/>
                <a:t> H</a:t>
              </a:r>
              <a:r>
                <a:rPr lang="sk-SK" sz="2000" b="1" baseline="-25000" dirty="0"/>
                <a:t>2</a:t>
              </a:r>
            </a:p>
          </p:txBody>
        </p:sp>
        <p:sp>
          <p:nvSpPr>
            <p:cNvPr id="19" name="BlokTextu 18">
              <a:extLst>
                <a:ext uri="{FF2B5EF4-FFF2-40B4-BE49-F238E27FC236}">
                  <a16:creationId xmlns:a16="http://schemas.microsoft.com/office/drawing/2014/main" id="{55E783AE-65A3-455A-B0AF-0BBC91D837F3}"/>
                </a:ext>
              </a:extLst>
            </p:cNvPr>
            <p:cNvSpPr txBox="1"/>
            <p:nvPr/>
          </p:nvSpPr>
          <p:spPr>
            <a:xfrm>
              <a:off x="6350466" y="2132412"/>
              <a:ext cx="2417493" cy="783193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/>
                <a:t>Synthetic methane</a:t>
              </a:r>
            </a:p>
          </p:txBody>
        </p:sp>
        <p:sp>
          <p:nvSpPr>
            <p:cNvPr id="20" name="Obdĺžnik: zaoblené rohy 19">
              <a:extLst>
                <a:ext uri="{FF2B5EF4-FFF2-40B4-BE49-F238E27FC236}">
                  <a16:creationId xmlns:a16="http://schemas.microsoft.com/office/drawing/2014/main" id="{0B7C9DED-9D7B-46F6-995B-9587709A9DE6}"/>
                </a:ext>
              </a:extLst>
            </p:cNvPr>
            <p:cNvSpPr/>
            <p:nvPr/>
          </p:nvSpPr>
          <p:spPr>
            <a:xfrm>
              <a:off x="639193" y="1475173"/>
              <a:ext cx="10800000" cy="442673"/>
            </a:xfrm>
            <a:prstGeom prst="roundRect">
              <a:avLst/>
            </a:prstGeom>
            <a:solidFill>
              <a:srgbClr val="00B05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Development pathways</a:t>
              </a:r>
            </a:p>
          </p:txBody>
        </p:sp>
        <p:sp>
          <p:nvSpPr>
            <p:cNvPr id="21" name="BlokTextu 20">
              <a:extLst>
                <a:ext uri="{FF2B5EF4-FFF2-40B4-BE49-F238E27FC236}">
                  <a16:creationId xmlns:a16="http://schemas.microsoft.com/office/drawing/2014/main" id="{9AF5AC4E-20DC-42F9-9E0B-B52BCF11B443}"/>
                </a:ext>
              </a:extLst>
            </p:cNvPr>
            <p:cNvSpPr txBox="1"/>
            <p:nvPr/>
          </p:nvSpPr>
          <p:spPr>
            <a:xfrm>
              <a:off x="9296400" y="2289647"/>
              <a:ext cx="2417493" cy="442674"/>
            </a:xfrm>
            <a:prstGeom prst="roundRect">
              <a:avLst/>
            </a:prstGeom>
            <a:solidFill>
              <a:srgbClr val="92D050"/>
            </a:solidFill>
            <a:ln w="3175">
              <a:solidFill>
                <a:schemeClr val="tx1"/>
              </a:solidFill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sk-SK" sz="2000" b="1" dirty="0"/>
                <a:t>PV </a:t>
              </a:r>
              <a:r>
                <a:rPr lang="sk-SK" sz="2000" b="1" dirty="0" err="1"/>
                <a:t>plant</a:t>
              </a:r>
              <a:endParaRPr lang="en-GB" sz="2000" b="1" dirty="0"/>
            </a:p>
          </p:txBody>
        </p:sp>
        <p:sp>
          <p:nvSpPr>
            <p:cNvPr id="22" name="Obdĺžnik: zaoblené rohy 21">
              <a:extLst>
                <a:ext uri="{FF2B5EF4-FFF2-40B4-BE49-F238E27FC236}">
                  <a16:creationId xmlns:a16="http://schemas.microsoft.com/office/drawing/2014/main" id="{D735BBA7-E2C2-49AC-8DE8-46B814548252}"/>
                </a:ext>
              </a:extLst>
            </p:cNvPr>
            <p:cNvSpPr/>
            <p:nvPr/>
          </p:nvSpPr>
          <p:spPr>
            <a:xfrm>
              <a:off x="9280459" y="2958692"/>
              <a:ext cx="2417493" cy="2219113"/>
            </a:xfrm>
            <a:prstGeom prst="roundRect">
              <a:avLst/>
            </a:prstGeom>
            <a:solidFill>
              <a:srgbClr val="F1F8EC"/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pic>
          <p:nvPicPr>
            <p:cNvPr id="23" name="Obrázok 22" descr="Obrázok, na ktorom je obloha, zem, solárna bunka, vonkajšie&#10;&#10;Automaticky generovaný popis">
              <a:extLst>
                <a:ext uri="{FF2B5EF4-FFF2-40B4-BE49-F238E27FC236}">
                  <a16:creationId xmlns:a16="http://schemas.microsoft.com/office/drawing/2014/main" id="{F93851F0-0B61-402B-A032-458CD04F9A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50379" y="3293783"/>
              <a:ext cx="2109534" cy="1582151"/>
            </a:xfrm>
            <a:prstGeom prst="rect">
              <a:avLst/>
            </a:prstGeom>
          </p:spPr>
        </p:pic>
      </p:grpSp>
      <p:sp>
        <p:nvSpPr>
          <p:cNvPr id="24" name="Zástupný symbol pro datum 4">
            <a:extLst>
              <a:ext uri="{FF2B5EF4-FFF2-40B4-BE49-F238E27FC236}">
                <a16:creationId xmlns:a16="http://schemas.microsoft.com/office/drawing/2014/main" id="{6A782CF1-108D-4CB6-B5F8-CE0686FDEC47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882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8E5B9A-4BC5-4C56-AF57-CF2F5AC8CD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Assessment of 5% H2</a:t>
            </a:r>
            <a:r>
              <a:rPr lang="sk-SK" dirty="0"/>
              <a:t> - </a:t>
            </a:r>
            <a:r>
              <a:rPr lang="en-GB" dirty="0"/>
              <a:t>Impact to UGS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37B1076-864F-4194-ACB2-3722692F65A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5FEAC87-5EC5-456A-82AF-8B41E95D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12</a:t>
            </a:fld>
            <a:endParaRPr lang="cs-CZ" dirty="0"/>
          </a:p>
        </p:txBody>
      </p: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96049267-243B-4E05-BBAF-D9573436B80B}"/>
              </a:ext>
            </a:extLst>
          </p:cNvPr>
          <p:cNvGrpSpPr/>
          <p:nvPr/>
        </p:nvGrpSpPr>
        <p:grpSpPr>
          <a:xfrm>
            <a:off x="730829" y="1462448"/>
            <a:ext cx="10140687" cy="5059903"/>
            <a:chOff x="1141890" y="1189977"/>
            <a:chExt cx="10140687" cy="5059903"/>
          </a:xfrm>
        </p:grpSpPr>
        <p:sp>
          <p:nvSpPr>
            <p:cNvPr id="6" name="Zástupný text 2">
              <a:extLst>
                <a:ext uri="{FF2B5EF4-FFF2-40B4-BE49-F238E27FC236}">
                  <a16:creationId xmlns:a16="http://schemas.microsoft.com/office/drawing/2014/main" id="{72D1B2BD-0C6A-46B4-84EF-71B28B9756F2}"/>
                </a:ext>
              </a:extLst>
            </p:cNvPr>
            <p:cNvSpPr txBox="1">
              <a:spLocks/>
            </p:cNvSpPr>
            <p:nvPr/>
          </p:nvSpPr>
          <p:spPr>
            <a:xfrm>
              <a:off x="1887614" y="1189977"/>
              <a:ext cx="8416771" cy="482600"/>
            </a:xfrm>
          </p:spPr>
          <p:txBody>
            <a:bodyPr/>
            <a:lstStyle>
              <a:defPPr>
                <a:defRPr lang="zh-CN"/>
              </a:defPPr>
              <a:lvl1pPr marL="0" algn="ctr" defTabSz="914400" rtl="0" eaLnBrk="1" latinLnBrk="0" hangingPunct="1">
                <a:defRPr sz="1600" b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000" dirty="0">
                  <a:solidFill>
                    <a:schemeClr val="tx1"/>
                  </a:solidFill>
                </a:rPr>
                <a:t>Internal methodology for UGS assessment created</a:t>
              </a:r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0B7C21EC-CDDF-4A72-8B6F-7DFC97DF47E2}"/>
                </a:ext>
              </a:extLst>
            </p:cNvPr>
            <p:cNvGrpSpPr/>
            <p:nvPr/>
          </p:nvGrpSpPr>
          <p:grpSpPr>
            <a:xfrm>
              <a:off x="1141890" y="1672577"/>
              <a:ext cx="9888360" cy="1059175"/>
              <a:chOff x="407383" y="1585475"/>
              <a:chExt cx="9888360" cy="807524"/>
            </a:xfrm>
            <a:solidFill>
              <a:srgbClr val="8EC21F"/>
            </a:solidFill>
          </p:grpSpPr>
          <p:cxnSp>
            <p:nvCxnSpPr>
              <p:cNvPr id="8" name="Spojnica: zalomená 7">
                <a:extLst>
                  <a:ext uri="{FF2B5EF4-FFF2-40B4-BE49-F238E27FC236}">
                    <a16:creationId xmlns:a16="http://schemas.microsoft.com/office/drawing/2014/main" id="{67074153-9156-4A53-8CD0-DDC7CEB1A639}"/>
                  </a:ext>
                </a:extLst>
              </p:cNvPr>
              <p:cNvCxnSpPr>
                <a:cxnSpLocks/>
                <a:stCxn id="6" idx="2"/>
                <a:endCxn id="12" idx="0"/>
              </p:cNvCxnSpPr>
              <p:nvPr/>
            </p:nvCxnSpPr>
            <p:spPr>
              <a:xfrm rot="5400000">
                <a:off x="3293729" y="-233459"/>
                <a:ext cx="248830" cy="3886698"/>
              </a:xfrm>
              <a:prstGeom prst="bentConnector3">
                <a:avLst>
                  <a:gd name="adj1" fmla="val 50000"/>
                </a:avLst>
              </a:prstGeom>
              <a:grpFill/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Skupina 8">
                <a:extLst>
                  <a:ext uri="{FF2B5EF4-FFF2-40B4-BE49-F238E27FC236}">
                    <a16:creationId xmlns:a16="http://schemas.microsoft.com/office/drawing/2014/main" id="{8DFDB59D-7E72-4EFC-A711-252DAE7DD90D}"/>
                  </a:ext>
                </a:extLst>
              </p:cNvPr>
              <p:cNvGrpSpPr/>
              <p:nvPr/>
            </p:nvGrpSpPr>
            <p:grpSpPr>
              <a:xfrm>
                <a:off x="407383" y="1585475"/>
                <a:ext cx="9888360" cy="807524"/>
                <a:chOff x="407383" y="1585475"/>
                <a:chExt cx="9888360" cy="807524"/>
              </a:xfrm>
              <a:grpFill/>
            </p:grpSpPr>
            <p:cxnSp>
              <p:nvCxnSpPr>
                <p:cNvPr id="10" name="Spojnica: zalomená 9">
                  <a:extLst>
                    <a:ext uri="{FF2B5EF4-FFF2-40B4-BE49-F238E27FC236}">
                      <a16:creationId xmlns:a16="http://schemas.microsoft.com/office/drawing/2014/main" id="{864F6388-AD4A-4647-AFDD-C209FDD63083}"/>
                    </a:ext>
                  </a:extLst>
                </p:cNvPr>
                <p:cNvCxnSpPr>
                  <a:cxnSpLocks/>
                  <a:stCxn id="6" idx="2"/>
                  <a:endCxn id="13" idx="0"/>
                </p:cNvCxnSpPr>
                <p:nvPr/>
              </p:nvCxnSpPr>
              <p:spPr>
                <a:xfrm rot="5400000">
                  <a:off x="5232113" y="1704925"/>
                  <a:ext cx="248830" cy="9930"/>
                </a:xfrm>
                <a:prstGeom prst="bentConnector3">
                  <a:avLst>
                    <a:gd name="adj1" fmla="val 50000"/>
                  </a:avLst>
                </a:prstGeom>
                <a:grpFill/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pojnica: zalomená 10">
                  <a:extLst>
                    <a:ext uri="{FF2B5EF4-FFF2-40B4-BE49-F238E27FC236}">
                      <a16:creationId xmlns:a16="http://schemas.microsoft.com/office/drawing/2014/main" id="{EB9B3E55-9CBB-4228-9875-9F791137454D}"/>
                    </a:ext>
                  </a:extLst>
                </p:cNvPr>
                <p:cNvCxnSpPr>
                  <a:cxnSpLocks/>
                  <a:stCxn id="6" idx="2"/>
                  <a:endCxn id="14" idx="0"/>
                </p:cNvCxnSpPr>
                <p:nvPr/>
              </p:nvCxnSpPr>
              <p:spPr>
                <a:xfrm rot="16200000" flipH="1">
                  <a:off x="7165617" y="-218648"/>
                  <a:ext cx="258591" cy="3866838"/>
                </a:xfrm>
                <a:prstGeom prst="bentConnector3">
                  <a:avLst>
                    <a:gd name="adj1" fmla="val 50000"/>
                  </a:avLst>
                </a:prstGeom>
                <a:grpFill/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BlokTextu 11">
                  <a:extLst>
                    <a:ext uri="{FF2B5EF4-FFF2-40B4-BE49-F238E27FC236}">
                      <a16:creationId xmlns:a16="http://schemas.microsoft.com/office/drawing/2014/main" id="{C43D1582-13C6-42F0-A7F3-11E9C4DBD2FD}"/>
                    </a:ext>
                  </a:extLst>
                </p:cNvPr>
                <p:cNvSpPr txBox="1"/>
                <p:nvPr/>
              </p:nvSpPr>
              <p:spPr>
                <a:xfrm>
                  <a:off x="407383" y="1834305"/>
                  <a:ext cx="2134824" cy="548934"/>
                </a:xfrm>
                <a:prstGeom prst="roundRect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 anchor="ctr">
                  <a:spAutoFit/>
                </a:bodyPr>
                <a:lstStyle>
                  <a:defPPr>
                    <a:defRPr lang="ko-KR"/>
                  </a:defPPr>
                  <a:lvl1pPr algn="ctr">
                    <a:defRPr sz="2000" b="1">
                      <a:solidFill>
                        <a:schemeClr val="bg1"/>
                      </a:solidFill>
                      <a:latin typeface="+mn-lt"/>
                    </a:defRPr>
                  </a:lvl1pPr>
                </a:lstStyle>
                <a:p>
                  <a:r>
                    <a:rPr lang="en-GB"/>
                    <a:t>Reservoir</a:t>
                  </a:r>
                  <a:endParaRPr lang="en-GB" dirty="0"/>
                </a:p>
              </p:txBody>
            </p:sp>
            <p:sp>
              <p:nvSpPr>
                <p:cNvPr id="13" name="BlokTextu 12">
                  <a:extLst>
                    <a:ext uri="{FF2B5EF4-FFF2-40B4-BE49-F238E27FC236}">
                      <a16:creationId xmlns:a16="http://schemas.microsoft.com/office/drawing/2014/main" id="{F7E4EEAC-5841-4DFC-8861-ED809874152A}"/>
                    </a:ext>
                  </a:extLst>
                </p:cNvPr>
                <p:cNvSpPr txBox="1"/>
                <p:nvPr/>
              </p:nvSpPr>
              <p:spPr>
                <a:xfrm>
                  <a:off x="4284151" y="1834305"/>
                  <a:ext cx="2134824" cy="548934"/>
                </a:xfrm>
                <a:prstGeom prst="roundRect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 anchor="ctr">
                  <a:spAutoFit/>
                </a:bodyPr>
                <a:lstStyle>
                  <a:defPPr>
                    <a:defRPr lang="ko-KR"/>
                  </a:defPPr>
                  <a:lvl1pPr algn="ctr">
                    <a:defRPr sz="2000" b="1">
                      <a:solidFill>
                        <a:schemeClr val="bg1"/>
                      </a:solidFill>
                      <a:latin typeface="+mn-lt"/>
                    </a:defRPr>
                  </a:lvl1pPr>
                </a:lstStyle>
                <a:p>
                  <a:r>
                    <a:rPr lang="en-GB" dirty="0"/>
                    <a:t>Wells</a:t>
                  </a:r>
                </a:p>
              </p:txBody>
            </p:sp>
            <p:sp>
              <p:nvSpPr>
                <p:cNvPr id="14" name="BlokTextu 13">
                  <a:extLst>
                    <a:ext uri="{FF2B5EF4-FFF2-40B4-BE49-F238E27FC236}">
                      <a16:creationId xmlns:a16="http://schemas.microsoft.com/office/drawing/2014/main" id="{2209F305-2B3F-48CD-98AB-ECB8B0E4EFF9}"/>
                    </a:ext>
                  </a:extLst>
                </p:cNvPr>
                <p:cNvSpPr txBox="1"/>
                <p:nvPr/>
              </p:nvSpPr>
              <p:spPr>
                <a:xfrm>
                  <a:off x="8160919" y="1844066"/>
                  <a:ext cx="2134824" cy="548933"/>
                </a:xfrm>
                <a:prstGeom prst="roundRect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>
                      <a:solidFill>
                        <a:schemeClr val="bg1"/>
                      </a:solidFill>
                      <a:latin typeface="+mn-lt"/>
                    </a:rPr>
                    <a:t>Surface technology</a:t>
                  </a:r>
                </a:p>
              </p:txBody>
            </p:sp>
          </p:grpSp>
        </p:grpSp>
        <p:sp>
          <p:nvSpPr>
            <p:cNvPr id="15" name="Obdĺžnik: zaoblené rohy 14">
              <a:extLst>
                <a:ext uri="{FF2B5EF4-FFF2-40B4-BE49-F238E27FC236}">
                  <a16:creationId xmlns:a16="http://schemas.microsoft.com/office/drawing/2014/main" id="{E906D930-7243-4A4B-8C2C-DAC70897223D}"/>
                </a:ext>
              </a:extLst>
            </p:cNvPr>
            <p:cNvSpPr/>
            <p:nvPr/>
          </p:nvSpPr>
          <p:spPr>
            <a:xfrm>
              <a:off x="2002579" y="2978999"/>
              <a:ext cx="3989848" cy="327088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88C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chemeClr val="tx1"/>
                  </a:solidFill>
                </a:rPr>
                <a:t>Created checklist</a:t>
              </a:r>
            </a:p>
            <a:p>
              <a:pPr marL="342900" indent="-34290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2000" b="1" dirty="0">
                  <a:solidFill>
                    <a:schemeClr val="tx1"/>
                  </a:solidFill>
                </a:rPr>
                <a:t>H</a:t>
              </a:r>
              <a:r>
                <a:rPr lang="en-GB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GB" sz="2000" b="1" dirty="0">
                  <a:solidFill>
                    <a:schemeClr val="tx1"/>
                  </a:solidFill>
                </a:rPr>
                <a:t> impact </a:t>
              </a:r>
              <a:r>
                <a:rPr lang="en-GB" sz="2000" dirty="0">
                  <a:solidFill>
                    <a:schemeClr val="tx1"/>
                  </a:solidFill>
                </a:rPr>
                <a:t>on the </a:t>
              </a:r>
              <a:r>
                <a:rPr lang="en-GB" sz="2000" b="1" dirty="0">
                  <a:solidFill>
                    <a:schemeClr val="tx1"/>
                  </a:solidFill>
                </a:rPr>
                <a:t>performance</a:t>
              </a:r>
              <a:r>
                <a:rPr lang="en-GB" sz="2000" dirty="0">
                  <a:solidFill>
                    <a:schemeClr val="tx1"/>
                  </a:solidFill>
                </a:rPr>
                <a:t> parameters (e.g. WGV)</a:t>
              </a:r>
            </a:p>
            <a:p>
              <a:pPr marL="342900" indent="-34290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2000" b="1" dirty="0">
                  <a:solidFill>
                    <a:schemeClr val="tx1"/>
                  </a:solidFill>
                </a:rPr>
                <a:t>H</a:t>
              </a:r>
              <a:r>
                <a:rPr lang="en-GB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GB" sz="2000" b="1" dirty="0">
                  <a:solidFill>
                    <a:schemeClr val="tx1"/>
                  </a:solidFill>
                </a:rPr>
                <a:t> impact </a:t>
              </a:r>
              <a:r>
                <a:rPr lang="en-GB" sz="2000" dirty="0">
                  <a:solidFill>
                    <a:schemeClr val="tx1"/>
                  </a:solidFill>
                </a:rPr>
                <a:t>to the </a:t>
              </a:r>
              <a:r>
                <a:rPr lang="en-GB" sz="2000" b="1" dirty="0">
                  <a:solidFill>
                    <a:schemeClr val="tx1"/>
                  </a:solidFill>
                </a:rPr>
                <a:t>geochemical</a:t>
              </a:r>
              <a:r>
                <a:rPr lang="en-GB" sz="2000" dirty="0">
                  <a:solidFill>
                    <a:schemeClr val="tx1"/>
                  </a:solidFill>
                </a:rPr>
                <a:t> reaction</a:t>
              </a:r>
            </a:p>
            <a:p>
              <a:pPr marL="342900" indent="-34290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2000" b="1" dirty="0">
                  <a:solidFill>
                    <a:schemeClr val="tx1"/>
                  </a:solidFill>
                </a:rPr>
                <a:t>H</a:t>
              </a:r>
              <a:r>
                <a:rPr lang="en-GB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GB" sz="2000" b="1" dirty="0">
                  <a:solidFill>
                    <a:schemeClr val="tx1"/>
                  </a:solidFill>
                </a:rPr>
                <a:t> impact </a:t>
              </a:r>
              <a:r>
                <a:rPr lang="en-GB" sz="2000" dirty="0">
                  <a:solidFill>
                    <a:schemeClr val="tx1"/>
                  </a:solidFill>
                </a:rPr>
                <a:t>to the </a:t>
              </a:r>
              <a:r>
                <a:rPr lang="en-GB" sz="2000" b="1" dirty="0">
                  <a:solidFill>
                    <a:schemeClr val="tx1"/>
                  </a:solidFill>
                </a:rPr>
                <a:t>microbial</a:t>
              </a:r>
              <a:r>
                <a:rPr lang="en-GB" sz="2000" dirty="0">
                  <a:solidFill>
                    <a:schemeClr val="tx1"/>
                  </a:solidFill>
                </a:rPr>
                <a:t> reaction</a:t>
              </a:r>
              <a:endParaRPr lang="sk-SK" sz="2000" dirty="0">
                <a:solidFill>
                  <a:schemeClr val="tx1"/>
                </a:solidFill>
              </a:endParaRPr>
            </a:p>
            <a:p>
              <a:pPr marL="342900" indent="-34290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2000" b="1" dirty="0">
                  <a:solidFill>
                    <a:schemeClr val="tx1"/>
                  </a:solidFill>
                </a:rPr>
                <a:t>Other test defined</a:t>
              </a:r>
              <a:endParaRPr lang="en-GB" sz="2000" b="1" dirty="0"/>
            </a:p>
          </p:txBody>
        </p:sp>
        <p:sp>
          <p:nvSpPr>
            <p:cNvPr id="16" name="Obdĺžnik: zaoblené rohy 15">
              <a:extLst>
                <a:ext uri="{FF2B5EF4-FFF2-40B4-BE49-F238E27FC236}">
                  <a16:creationId xmlns:a16="http://schemas.microsoft.com/office/drawing/2014/main" id="{7ECD925D-B858-48EF-940C-A90F76409645}"/>
                </a:ext>
              </a:extLst>
            </p:cNvPr>
            <p:cNvSpPr/>
            <p:nvPr/>
          </p:nvSpPr>
          <p:spPr>
            <a:xfrm>
              <a:off x="6760068" y="3766532"/>
              <a:ext cx="4522509" cy="213563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27C9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Clr>
                  <a:srgbClr val="27C9F5"/>
                </a:buClr>
                <a:buFont typeface="Wingdings" panose="05000000000000000000" pitchFamily="2" charset="2"/>
                <a:buChar char="§"/>
              </a:pPr>
              <a:r>
                <a:rPr lang="en-GB" sz="2000" b="1" dirty="0">
                  <a:solidFill>
                    <a:schemeClr val="tx1"/>
                  </a:solidFill>
                </a:rPr>
                <a:t>In realisation </a:t>
              </a:r>
              <a:r>
                <a:rPr lang="en-GB" sz="2000" dirty="0">
                  <a:solidFill>
                    <a:schemeClr val="tx1"/>
                  </a:solidFill>
                </a:rPr>
                <a:t>via </a:t>
              </a:r>
              <a:r>
                <a:rPr lang="en-GB" sz="2000" b="1" dirty="0">
                  <a:solidFill>
                    <a:schemeClr val="tx1"/>
                  </a:solidFill>
                </a:rPr>
                <a:t>cooperation</a:t>
              </a:r>
              <a:r>
                <a:rPr lang="en-GB" sz="2000" dirty="0">
                  <a:solidFill>
                    <a:schemeClr val="tx1"/>
                  </a:solidFill>
                </a:rPr>
                <a:t> with </a:t>
              </a:r>
              <a:r>
                <a:rPr lang="en-GB" sz="2000" b="1" dirty="0">
                  <a:solidFill>
                    <a:schemeClr val="tx1"/>
                  </a:solidFill>
                </a:rPr>
                <a:t>research institution </a:t>
              </a:r>
              <a:r>
                <a:rPr lang="en-GB" sz="2000" dirty="0">
                  <a:solidFill>
                    <a:schemeClr val="tx1"/>
                  </a:solidFill>
                </a:rPr>
                <a:t>and </a:t>
              </a:r>
              <a:r>
                <a:rPr lang="en-GB" sz="2000" b="1" dirty="0">
                  <a:solidFill>
                    <a:schemeClr val="tx1"/>
                  </a:solidFill>
                </a:rPr>
                <a:t>university</a:t>
              </a:r>
            </a:p>
            <a:p>
              <a:pPr marL="342900" indent="-342900">
                <a:buClr>
                  <a:srgbClr val="27C9F5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chemeClr val="tx1"/>
                  </a:solidFill>
                </a:rPr>
                <a:t>Based on the existing data, </a:t>
              </a:r>
              <a:r>
                <a:rPr lang="en-GB" sz="2000" b="1" dirty="0">
                  <a:solidFill>
                    <a:schemeClr val="tx1"/>
                  </a:solidFill>
                </a:rPr>
                <a:t>storing</a:t>
              </a:r>
              <a:r>
                <a:rPr lang="en-GB" sz="2000" dirty="0">
                  <a:solidFill>
                    <a:schemeClr val="tx1"/>
                  </a:solidFill>
                </a:rPr>
                <a:t> of </a:t>
              </a:r>
              <a:r>
                <a:rPr lang="en-GB" sz="2000" b="1" dirty="0">
                  <a:solidFill>
                    <a:schemeClr val="tx1"/>
                  </a:solidFill>
                </a:rPr>
                <a:t>5% H</a:t>
              </a:r>
              <a:r>
                <a:rPr lang="en-GB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GB" sz="2000" b="1" dirty="0">
                  <a:solidFill>
                    <a:schemeClr val="tx1"/>
                  </a:solidFill>
                </a:rPr>
                <a:t> </a:t>
              </a:r>
              <a:r>
                <a:rPr lang="en-GB" sz="2000" dirty="0">
                  <a:solidFill>
                    <a:schemeClr val="tx1"/>
                  </a:solidFill>
                </a:rPr>
                <a:t>in the mixture with natural gas is </a:t>
              </a:r>
              <a:r>
                <a:rPr lang="en-GB" sz="2000" b="1" dirty="0">
                  <a:solidFill>
                    <a:schemeClr val="tx1"/>
                  </a:solidFill>
                </a:rPr>
                <a:t>feasible</a:t>
              </a:r>
            </a:p>
          </p:txBody>
        </p:sp>
        <p:sp>
          <p:nvSpPr>
            <p:cNvPr id="17" name="Šípka: doprava 16">
              <a:extLst>
                <a:ext uri="{FF2B5EF4-FFF2-40B4-BE49-F238E27FC236}">
                  <a16:creationId xmlns:a16="http://schemas.microsoft.com/office/drawing/2014/main" id="{B5BFDC48-F69E-4D7A-88EB-AA044BC84D69}"/>
                </a:ext>
              </a:extLst>
            </p:cNvPr>
            <p:cNvSpPr/>
            <p:nvPr/>
          </p:nvSpPr>
          <p:spPr>
            <a:xfrm>
              <a:off x="6086071" y="4541386"/>
              <a:ext cx="673998" cy="372863"/>
            </a:xfrm>
            <a:prstGeom prst="rightArrow">
              <a:avLst/>
            </a:prstGeom>
            <a:solidFill>
              <a:srgbClr val="27C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8" name="Spojnica: zalomená 17">
              <a:extLst>
                <a:ext uri="{FF2B5EF4-FFF2-40B4-BE49-F238E27FC236}">
                  <a16:creationId xmlns:a16="http://schemas.microsoft.com/office/drawing/2014/main" id="{F9CE40C3-279E-48F6-8B3F-443CB911AEB7}"/>
                </a:ext>
              </a:extLst>
            </p:cNvPr>
            <p:cNvCxnSpPr>
              <a:cxnSpLocks/>
              <a:stCxn id="12" idx="2"/>
              <a:endCxn id="15" idx="0"/>
            </p:cNvCxnSpPr>
            <p:nvPr/>
          </p:nvCxnSpPr>
          <p:spPr>
            <a:xfrm rot="16200000" flipH="1">
              <a:off x="2973378" y="1954874"/>
              <a:ext cx="260048" cy="1788201"/>
            </a:xfrm>
            <a:prstGeom prst="bentConnector3">
              <a:avLst/>
            </a:prstGeom>
            <a:ln w="19050"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Zástupný symbol pro datum 4">
            <a:extLst>
              <a:ext uri="{FF2B5EF4-FFF2-40B4-BE49-F238E27FC236}">
                <a16:creationId xmlns:a16="http://schemas.microsoft.com/office/drawing/2014/main" id="{8793F609-4070-43B9-B0FD-43F495949ED3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287957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EA96977-F574-4633-97E7-CB64E525FF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Assessment of 5% H2</a:t>
            </a:r>
            <a:r>
              <a:rPr lang="sk-SK" dirty="0"/>
              <a:t> - </a:t>
            </a:r>
            <a:r>
              <a:rPr lang="en-GB" dirty="0"/>
              <a:t>Impact to UGS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B62DD2F-F7F8-4269-A23E-C7628639D34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5813C28-7E5E-4FD1-A2CF-945B4302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13</a:t>
            </a:fld>
            <a:endParaRPr lang="cs-CZ" dirty="0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5EF28ED8-9397-47EF-A92B-212D5F6E5A1E}"/>
              </a:ext>
            </a:extLst>
          </p:cNvPr>
          <p:cNvGrpSpPr/>
          <p:nvPr/>
        </p:nvGrpSpPr>
        <p:grpSpPr>
          <a:xfrm>
            <a:off x="386881" y="1487510"/>
            <a:ext cx="10140687" cy="4946928"/>
            <a:chOff x="1141890" y="1302952"/>
            <a:chExt cx="10140687" cy="4946928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F195FC31-4B76-41D0-88A1-D1B5CCB18A97}"/>
                </a:ext>
              </a:extLst>
            </p:cNvPr>
            <p:cNvGrpSpPr/>
            <p:nvPr/>
          </p:nvGrpSpPr>
          <p:grpSpPr>
            <a:xfrm>
              <a:off x="1141890" y="1672577"/>
              <a:ext cx="9888360" cy="1059175"/>
              <a:chOff x="407383" y="1585475"/>
              <a:chExt cx="9888360" cy="807524"/>
            </a:xfrm>
            <a:solidFill>
              <a:srgbClr val="8EC21F"/>
            </a:solidFill>
          </p:grpSpPr>
          <p:cxnSp>
            <p:nvCxnSpPr>
              <p:cNvPr id="7" name="Spojnica: zalomená 6">
                <a:extLst>
                  <a:ext uri="{FF2B5EF4-FFF2-40B4-BE49-F238E27FC236}">
                    <a16:creationId xmlns:a16="http://schemas.microsoft.com/office/drawing/2014/main" id="{53F88E9F-14D2-4A56-93E5-00189FC1C667}"/>
                  </a:ext>
                </a:extLst>
              </p:cNvPr>
              <p:cNvCxnSpPr>
                <a:cxnSpLocks/>
                <a:endCxn id="11" idx="0"/>
              </p:cNvCxnSpPr>
              <p:nvPr/>
            </p:nvCxnSpPr>
            <p:spPr>
              <a:xfrm rot="5400000">
                <a:off x="3293729" y="-233459"/>
                <a:ext cx="248830" cy="3886698"/>
              </a:xfrm>
              <a:prstGeom prst="bentConnector3">
                <a:avLst>
                  <a:gd name="adj1" fmla="val 50000"/>
                </a:avLst>
              </a:prstGeom>
              <a:grpFill/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Skupina 7">
                <a:extLst>
                  <a:ext uri="{FF2B5EF4-FFF2-40B4-BE49-F238E27FC236}">
                    <a16:creationId xmlns:a16="http://schemas.microsoft.com/office/drawing/2014/main" id="{45E367F9-2BCC-424E-8711-004FFF0F2620}"/>
                  </a:ext>
                </a:extLst>
              </p:cNvPr>
              <p:cNvGrpSpPr/>
              <p:nvPr/>
            </p:nvGrpSpPr>
            <p:grpSpPr>
              <a:xfrm>
                <a:off x="407383" y="1585475"/>
                <a:ext cx="9888360" cy="807524"/>
                <a:chOff x="407383" y="1585475"/>
                <a:chExt cx="9888360" cy="807524"/>
              </a:xfrm>
              <a:grpFill/>
            </p:grpSpPr>
            <p:cxnSp>
              <p:nvCxnSpPr>
                <p:cNvPr id="9" name="Spojnica: zalomená 8">
                  <a:extLst>
                    <a:ext uri="{FF2B5EF4-FFF2-40B4-BE49-F238E27FC236}">
                      <a16:creationId xmlns:a16="http://schemas.microsoft.com/office/drawing/2014/main" id="{8549D540-43C0-4CA2-94E5-04C1E00A9E36}"/>
                    </a:ext>
                  </a:extLst>
                </p:cNvPr>
                <p:cNvCxnSpPr>
                  <a:cxnSpLocks/>
                  <a:endCxn id="12" idx="0"/>
                </p:cNvCxnSpPr>
                <p:nvPr/>
              </p:nvCxnSpPr>
              <p:spPr>
                <a:xfrm rot="5400000">
                  <a:off x="5232113" y="1704925"/>
                  <a:ext cx="248830" cy="9930"/>
                </a:xfrm>
                <a:prstGeom prst="bentConnector3">
                  <a:avLst>
                    <a:gd name="adj1" fmla="val 50000"/>
                  </a:avLst>
                </a:prstGeom>
                <a:grpFill/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pojnica: zalomená 9">
                  <a:extLst>
                    <a:ext uri="{FF2B5EF4-FFF2-40B4-BE49-F238E27FC236}">
                      <a16:creationId xmlns:a16="http://schemas.microsoft.com/office/drawing/2014/main" id="{711B8B01-9B70-4201-9787-BDB2D881CB66}"/>
                    </a:ext>
                  </a:extLst>
                </p:cNvPr>
                <p:cNvCxnSpPr>
                  <a:cxnSpLocks/>
                  <a:endCxn id="13" idx="0"/>
                </p:cNvCxnSpPr>
                <p:nvPr/>
              </p:nvCxnSpPr>
              <p:spPr>
                <a:xfrm rot="16200000" flipH="1">
                  <a:off x="7165617" y="-218648"/>
                  <a:ext cx="258591" cy="3866838"/>
                </a:xfrm>
                <a:prstGeom prst="bentConnector3">
                  <a:avLst>
                    <a:gd name="adj1" fmla="val 50000"/>
                  </a:avLst>
                </a:prstGeom>
                <a:grpFill/>
                <a:ln w="19050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BlokTextu 10">
                  <a:extLst>
                    <a:ext uri="{FF2B5EF4-FFF2-40B4-BE49-F238E27FC236}">
                      <a16:creationId xmlns:a16="http://schemas.microsoft.com/office/drawing/2014/main" id="{62729AE9-A4AE-40C9-B70F-05C97F2449E0}"/>
                    </a:ext>
                  </a:extLst>
                </p:cNvPr>
                <p:cNvSpPr txBox="1"/>
                <p:nvPr/>
              </p:nvSpPr>
              <p:spPr>
                <a:xfrm>
                  <a:off x="407383" y="1834305"/>
                  <a:ext cx="2134824" cy="548934"/>
                </a:xfrm>
                <a:prstGeom prst="roundRect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 anchor="ctr">
                  <a:spAutoFit/>
                </a:bodyPr>
                <a:lstStyle>
                  <a:defPPr>
                    <a:defRPr lang="ko-KR"/>
                  </a:defPPr>
                  <a:lvl1pPr algn="ctr">
                    <a:defRPr sz="2000" b="1">
                      <a:solidFill>
                        <a:schemeClr val="bg1"/>
                      </a:solidFill>
                      <a:latin typeface="+mn-lt"/>
                    </a:defRPr>
                  </a:lvl1pPr>
                </a:lstStyle>
                <a:p>
                  <a:r>
                    <a:rPr lang="en-GB"/>
                    <a:t>Reservoir</a:t>
                  </a:r>
                  <a:endParaRPr lang="en-GB" dirty="0"/>
                </a:p>
              </p:txBody>
            </p:sp>
            <p:sp>
              <p:nvSpPr>
                <p:cNvPr id="12" name="BlokTextu 11">
                  <a:extLst>
                    <a:ext uri="{FF2B5EF4-FFF2-40B4-BE49-F238E27FC236}">
                      <a16:creationId xmlns:a16="http://schemas.microsoft.com/office/drawing/2014/main" id="{A83DB536-F952-4CC3-B6E8-BE3F842F6E81}"/>
                    </a:ext>
                  </a:extLst>
                </p:cNvPr>
                <p:cNvSpPr txBox="1"/>
                <p:nvPr/>
              </p:nvSpPr>
              <p:spPr>
                <a:xfrm>
                  <a:off x="4284151" y="1834305"/>
                  <a:ext cx="2134824" cy="548934"/>
                </a:xfrm>
                <a:prstGeom prst="roundRect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 anchor="ctr">
                  <a:spAutoFit/>
                </a:bodyPr>
                <a:lstStyle>
                  <a:defPPr>
                    <a:defRPr lang="ko-KR"/>
                  </a:defPPr>
                  <a:lvl1pPr algn="ctr">
                    <a:defRPr sz="2000" b="1">
                      <a:solidFill>
                        <a:schemeClr val="bg1"/>
                      </a:solidFill>
                      <a:latin typeface="+mn-lt"/>
                    </a:defRPr>
                  </a:lvl1pPr>
                </a:lstStyle>
                <a:p>
                  <a:r>
                    <a:rPr lang="en-GB" dirty="0"/>
                    <a:t>Wells</a:t>
                  </a:r>
                </a:p>
              </p:txBody>
            </p:sp>
            <p:sp>
              <p:nvSpPr>
                <p:cNvPr id="13" name="BlokTextu 12">
                  <a:extLst>
                    <a:ext uri="{FF2B5EF4-FFF2-40B4-BE49-F238E27FC236}">
                      <a16:creationId xmlns:a16="http://schemas.microsoft.com/office/drawing/2014/main" id="{853ECD67-1946-44B8-8CC1-F0819FD995C1}"/>
                    </a:ext>
                  </a:extLst>
                </p:cNvPr>
                <p:cNvSpPr txBox="1"/>
                <p:nvPr/>
              </p:nvSpPr>
              <p:spPr>
                <a:xfrm>
                  <a:off x="8160919" y="1844066"/>
                  <a:ext cx="2134824" cy="548933"/>
                </a:xfrm>
                <a:prstGeom prst="roundRect">
                  <a:avLst/>
                </a:prstGeom>
                <a:grpFill/>
                <a:ln w="3175">
                  <a:solidFill>
                    <a:schemeClr val="tx1"/>
                  </a:solidFill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2000" b="1" dirty="0">
                      <a:solidFill>
                        <a:schemeClr val="bg1"/>
                      </a:solidFill>
                      <a:latin typeface="+mn-lt"/>
                    </a:rPr>
                    <a:t>Surface technology</a:t>
                  </a:r>
                </a:p>
              </p:txBody>
            </p:sp>
          </p:grpSp>
        </p:grpSp>
        <p:sp>
          <p:nvSpPr>
            <p:cNvPr id="14" name="Obdĺžnik: zaoblené rohy 13">
              <a:extLst>
                <a:ext uri="{FF2B5EF4-FFF2-40B4-BE49-F238E27FC236}">
                  <a16:creationId xmlns:a16="http://schemas.microsoft.com/office/drawing/2014/main" id="{37406F80-0F38-4989-ACA0-49C702798E33}"/>
                </a:ext>
              </a:extLst>
            </p:cNvPr>
            <p:cNvSpPr/>
            <p:nvPr/>
          </p:nvSpPr>
          <p:spPr>
            <a:xfrm>
              <a:off x="2002579" y="2978999"/>
              <a:ext cx="3989848" cy="327088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88C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chemeClr val="tx1"/>
                  </a:solidFill>
                </a:rPr>
                <a:t>Created checklist</a:t>
              </a:r>
            </a:p>
            <a:p>
              <a:pPr marL="342900" indent="-34290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chemeClr val="tx1"/>
                  </a:solidFill>
                </a:rPr>
                <a:t>H</a:t>
              </a:r>
              <a:r>
                <a:rPr lang="en-GB" sz="2000" baseline="-25000" dirty="0">
                  <a:solidFill>
                    <a:schemeClr val="tx1"/>
                  </a:solidFill>
                </a:rPr>
                <a:t>2</a:t>
              </a:r>
              <a:r>
                <a:rPr lang="en-GB" sz="2000" dirty="0">
                  <a:solidFill>
                    <a:schemeClr val="tx1"/>
                  </a:solidFill>
                </a:rPr>
                <a:t> impact on the </a:t>
              </a:r>
              <a:r>
                <a:rPr lang="en-GB" sz="2000" b="1" dirty="0">
                  <a:solidFill>
                    <a:schemeClr val="tx1"/>
                  </a:solidFill>
                </a:rPr>
                <a:t>well integrity</a:t>
              </a:r>
            </a:p>
            <a:p>
              <a:pPr marL="342900" indent="-34290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chemeClr val="tx1"/>
                  </a:solidFill>
                </a:rPr>
                <a:t>H</a:t>
              </a:r>
              <a:r>
                <a:rPr lang="en-GB" sz="2000" baseline="-25000" dirty="0">
                  <a:solidFill>
                    <a:schemeClr val="tx1"/>
                  </a:solidFill>
                </a:rPr>
                <a:t>2</a:t>
              </a:r>
              <a:r>
                <a:rPr lang="en-GB" sz="2000" dirty="0">
                  <a:solidFill>
                    <a:schemeClr val="tx1"/>
                  </a:solidFill>
                </a:rPr>
                <a:t> impact to the </a:t>
              </a:r>
              <a:r>
                <a:rPr lang="en-GB" sz="2000" b="1" dirty="0">
                  <a:solidFill>
                    <a:schemeClr val="tx1"/>
                  </a:solidFill>
                </a:rPr>
                <a:t>materials</a:t>
              </a:r>
            </a:p>
            <a:p>
              <a:pPr marL="342900" indent="-34290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chemeClr val="tx1"/>
                  </a:solidFill>
                </a:rPr>
                <a:t>H</a:t>
              </a:r>
              <a:r>
                <a:rPr lang="en-GB" sz="2000" baseline="-25000" dirty="0">
                  <a:solidFill>
                    <a:schemeClr val="tx1"/>
                  </a:solidFill>
                </a:rPr>
                <a:t>2</a:t>
              </a:r>
              <a:r>
                <a:rPr lang="en-GB" sz="2000" dirty="0">
                  <a:solidFill>
                    <a:schemeClr val="tx1"/>
                  </a:solidFill>
                </a:rPr>
                <a:t> impact to the </a:t>
              </a:r>
              <a:r>
                <a:rPr lang="en-GB" sz="2000" b="1" dirty="0">
                  <a:solidFill>
                    <a:schemeClr val="tx1"/>
                  </a:solidFill>
                </a:rPr>
                <a:t>cement</a:t>
              </a:r>
            </a:p>
            <a:p>
              <a:pPr marL="342900" indent="-34290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chemeClr val="tx1"/>
                  </a:solidFill>
                </a:rPr>
                <a:t>H</a:t>
              </a:r>
              <a:r>
                <a:rPr lang="en-GB" sz="2000" baseline="-25000" dirty="0">
                  <a:solidFill>
                    <a:schemeClr val="tx1"/>
                  </a:solidFill>
                </a:rPr>
                <a:t>2</a:t>
              </a:r>
              <a:r>
                <a:rPr lang="en-GB" sz="2000" dirty="0">
                  <a:solidFill>
                    <a:schemeClr val="tx1"/>
                  </a:solidFill>
                </a:rPr>
                <a:t> impact to the </a:t>
              </a:r>
              <a:r>
                <a:rPr lang="en-GB" sz="2000" b="1" dirty="0">
                  <a:solidFill>
                    <a:schemeClr val="tx1"/>
                  </a:solidFill>
                </a:rPr>
                <a:t>well equipment</a:t>
              </a:r>
              <a:endParaRPr lang="en-GB" sz="2000" b="1" dirty="0"/>
            </a:p>
          </p:txBody>
        </p:sp>
        <p:sp>
          <p:nvSpPr>
            <p:cNvPr id="15" name="Obdĺžnik: zaoblené rohy 14">
              <a:extLst>
                <a:ext uri="{FF2B5EF4-FFF2-40B4-BE49-F238E27FC236}">
                  <a16:creationId xmlns:a16="http://schemas.microsoft.com/office/drawing/2014/main" id="{5AE9752B-DFEC-4D85-9A04-6BF9C8E35477}"/>
                </a:ext>
              </a:extLst>
            </p:cNvPr>
            <p:cNvSpPr/>
            <p:nvPr/>
          </p:nvSpPr>
          <p:spPr>
            <a:xfrm>
              <a:off x="6760068" y="3766532"/>
              <a:ext cx="4522509" cy="2135635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27C9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>
                <a:buClr>
                  <a:srgbClr val="27C9F5"/>
                </a:buClr>
                <a:buFont typeface="Wingdings" panose="05000000000000000000" pitchFamily="2" charset="2"/>
                <a:buChar char="§"/>
              </a:pPr>
              <a:r>
                <a:rPr lang="en-GB" sz="2000" dirty="0">
                  <a:solidFill>
                    <a:schemeClr val="tx1"/>
                  </a:solidFill>
                </a:rPr>
                <a:t>Based on the existing data, </a:t>
              </a:r>
              <a:r>
                <a:rPr lang="en-GB" sz="2000" b="1" dirty="0">
                  <a:solidFill>
                    <a:schemeClr val="tx1"/>
                  </a:solidFill>
                </a:rPr>
                <a:t>storing</a:t>
              </a:r>
              <a:r>
                <a:rPr lang="en-GB" sz="2000" dirty="0">
                  <a:solidFill>
                    <a:schemeClr val="tx1"/>
                  </a:solidFill>
                </a:rPr>
                <a:t> of </a:t>
              </a:r>
              <a:r>
                <a:rPr lang="en-GB" sz="2000" b="1" dirty="0">
                  <a:solidFill>
                    <a:schemeClr val="tx1"/>
                  </a:solidFill>
                </a:rPr>
                <a:t>5% H</a:t>
              </a:r>
              <a:r>
                <a:rPr lang="en-GB" sz="2000" b="1" baseline="-25000" dirty="0">
                  <a:solidFill>
                    <a:schemeClr val="tx1"/>
                  </a:solidFill>
                </a:rPr>
                <a:t>2</a:t>
              </a:r>
              <a:r>
                <a:rPr lang="en-GB" sz="2000" b="1" dirty="0">
                  <a:solidFill>
                    <a:schemeClr val="tx1"/>
                  </a:solidFill>
                </a:rPr>
                <a:t> </a:t>
              </a:r>
              <a:r>
                <a:rPr lang="en-GB" sz="2000" dirty="0">
                  <a:solidFill>
                    <a:schemeClr val="tx1"/>
                  </a:solidFill>
                </a:rPr>
                <a:t>in the mixture with natural gas is </a:t>
              </a:r>
              <a:r>
                <a:rPr lang="en-GB" sz="2000" b="1" dirty="0">
                  <a:solidFill>
                    <a:schemeClr val="tx1"/>
                  </a:solidFill>
                </a:rPr>
                <a:t>feasible</a:t>
              </a:r>
            </a:p>
          </p:txBody>
        </p:sp>
        <p:sp>
          <p:nvSpPr>
            <p:cNvPr id="16" name="Šípka: doprava 15">
              <a:extLst>
                <a:ext uri="{FF2B5EF4-FFF2-40B4-BE49-F238E27FC236}">
                  <a16:creationId xmlns:a16="http://schemas.microsoft.com/office/drawing/2014/main" id="{1CA7244E-A4B5-4441-813D-A6CFBA8B6135}"/>
                </a:ext>
              </a:extLst>
            </p:cNvPr>
            <p:cNvSpPr/>
            <p:nvPr/>
          </p:nvSpPr>
          <p:spPr>
            <a:xfrm>
              <a:off x="6086071" y="4541386"/>
              <a:ext cx="673998" cy="372863"/>
            </a:xfrm>
            <a:prstGeom prst="rightArrow">
              <a:avLst/>
            </a:prstGeom>
            <a:solidFill>
              <a:srgbClr val="27C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17" name="Spojnica: zalomená 16">
              <a:extLst>
                <a:ext uri="{FF2B5EF4-FFF2-40B4-BE49-F238E27FC236}">
                  <a16:creationId xmlns:a16="http://schemas.microsoft.com/office/drawing/2014/main" id="{76BC0679-4BC3-495E-A6CC-A9E6569C33B1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rot="5400000">
              <a:off x="4911763" y="1804692"/>
              <a:ext cx="260048" cy="2088567"/>
            </a:xfrm>
            <a:prstGeom prst="bentConnector3">
              <a:avLst/>
            </a:prstGeom>
            <a:ln w="19050">
              <a:prstDash val="lg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BlokTextu 17">
              <a:extLst>
                <a:ext uri="{FF2B5EF4-FFF2-40B4-BE49-F238E27FC236}">
                  <a16:creationId xmlns:a16="http://schemas.microsoft.com/office/drawing/2014/main" id="{DDC24572-1B75-41BF-A873-A34826B35E25}"/>
                </a:ext>
              </a:extLst>
            </p:cNvPr>
            <p:cNvSpPr txBox="1"/>
            <p:nvPr/>
          </p:nvSpPr>
          <p:spPr>
            <a:xfrm>
              <a:off x="3577440" y="1302952"/>
              <a:ext cx="60946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b="1" dirty="0"/>
                <a:t>Internal methodology for UGS assessment created</a:t>
              </a:r>
            </a:p>
          </p:txBody>
        </p:sp>
      </p:grpSp>
      <p:sp>
        <p:nvSpPr>
          <p:cNvPr id="20" name="Zástupný symbol pro datum 4">
            <a:extLst>
              <a:ext uri="{FF2B5EF4-FFF2-40B4-BE49-F238E27FC236}">
                <a16:creationId xmlns:a16="http://schemas.microsoft.com/office/drawing/2014/main" id="{E30FF965-9608-4441-8374-BFD29A457AC5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4005330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719985-6E3E-4C4C-BBE0-1F39FBED3F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Assessment of 5% H2</a:t>
            </a:r>
            <a:r>
              <a:rPr lang="sk-SK" dirty="0"/>
              <a:t> - </a:t>
            </a:r>
            <a:r>
              <a:rPr lang="en-GB" dirty="0"/>
              <a:t>Impact to UGS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A36C79C-D50B-4ECC-9867-B587086248E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4DC196C-17C5-45CF-BE12-6593B628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14</a:t>
            </a:fld>
            <a:endParaRPr lang="cs-CZ" dirty="0"/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E78D9EA3-9FAA-45E3-AEA6-48A9FAE9F094}"/>
              </a:ext>
            </a:extLst>
          </p:cNvPr>
          <p:cNvSpPr txBox="1">
            <a:spLocks/>
          </p:cNvSpPr>
          <p:nvPr/>
        </p:nvSpPr>
        <p:spPr>
          <a:xfrm>
            <a:off x="364222" y="1491493"/>
            <a:ext cx="8043910" cy="3275490"/>
          </a:xfr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50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</a:p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EC2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Based on the existing data,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5% H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the mixture with natural gas is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feasible without the huge investment</a:t>
            </a:r>
          </a:p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EC2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higher H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concentration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investments will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increase</a:t>
            </a:r>
          </a:p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EC2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certain H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concentration level there is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difference </a:t>
            </a: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between the investment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 to store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pure H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mixture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H</a:t>
            </a:r>
            <a:r>
              <a:rPr kumimoji="0" lang="en-GB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with natural gas</a:t>
            </a:r>
          </a:p>
          <a:p>
            <a:pPr marL="342900" marR="0" lvl="0" indent="-342900" algn="just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EC2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case of storing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pure H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depleted gas field – the separation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technology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purification of H</a:t>
            </a:r>
            <a:r>
              <a:rPr kumimoji="0" lang="en-GB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crucial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EC2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EC21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sk-SK" sz="2500" b="0" i="0" u="none" strike="noStrike" kern="1200" cap="none" spc="0" normalizeH="0" baseline="0" noProof="0" dirty="0">
              <a:ln>
                <a:noFill/>
              </a:ln>
              <a:solidFill>
                <a:srgbClr val="00438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Grafický objekt 6" descr="Miestnosť s prenosné počítače a stoličiek">
            <a:extLst>
              <a:ext uri="{FF2B5EF4-FFF2-40B4-BE49-F238E27FC236}">
                <a16:creationId xmlns:a16="http://schemas.microsoft.com/office/drawing/2014/main" id="{1C89AC28-4E36-46ED-A317-BEE43AC824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8746" y="3442731"/>
            <a:ext cx="5026799" cy="2827574"/>
          </a:xfrm>
          <a:prstGeom prst="rect">
            <a:avLst/>
          </a:prstGeom>
        </p:spPr>
      </p:pic>
      <p:sp>
        <p:nvSpPr>
          <p:cNvPr id="8" name="Zástupný symbol pro datum 4">
            <a:extLst>
              <a:ext uri="{FF2B5EF4-FFF2-40B4-BE49-F238E27FC236}">
                <a16:creationId xmlns:a16="http://schemas.microsoft.com/office/drawing/2014/main" id="{8E8EE8A4-48D4-4E11-99C1-C334D0E3DC6E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85620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D77484-A336-4F60-BC8D-1F205FCA2C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Project H2I-S&amp;D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7CFD82F-F6DE-44F3-A20E-8BB840E4885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E3E9221-A4FE-4731-9ED9-C9DBBE87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15</a:t>
            </a:fld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D1AEE81-289D-46E6-9D9E-6E96263B8F2C}"/>
              </a:ext>
            </a:extLst>
          </p:cNvPr>
          <p:cNvGrpSpPr/>
          <p:nvPr/>
        </p:nvGrpSpPr>
        <p:grpSpPr>
          <a:xfrm>
            <a:off x="244014" y="1433911"/>
            <a:ext cx="1430447" cy="900000"/>
            <a:chOff x="597529" y="3313567"/>
            <a:chExt cx="1430447" cy="900000"/>
          </a:xfrm>
        </p:grpSpPr>
        <p:pic>
          <p:nvPicPr>
            <p:cNvPr id="7" name="Grafický objekt 6" descr="Stred terča výplň plnou farbou">
              <a:extLst>
                <a:ext uri="{FF2B5EF4-FFF2-40B4-BE49-F238E27FC236}">
                  <a16:creationId xmlns:a16="http://schemas.microsoft.com/office/drawing/2014/main" id="{93DE5C90-0348-49CF-8F1A-EB28129C7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2800" y="3391968"/>
              <a:ext cx="639903" cy="639903"/>
            </a:xfrm>
            <a:prstGeom prst="rect">
              <a:avLst/>
            </a:prstGeom>
          </p:spPr>
        </p:pic>
        <p:sp>
          <p:nvSpPr>
            <p:cNvPr id="8" name="Vývojový diagram: spojnica mimo strany 7">
              <a:extLst>
                <a:ext uri="{FF2B5EF4-FFF2-40B4-BE49-F238E27FC236}">
                  <a16:creationId xmlns:a16="http://schemas.microsoft.com/office/drawing/2014/main" id="{9E29C22E-D907-4F3D-9788-6514BF82BAF3}"/>
                </a:ext>
              </a:extLst>
            </p:cNvPr>
            <p:cNvSpPr/>
            <p:nvPr/>
          </p:nvSpPr>
          <p:spPr>
            <a:xfrm>
              <a:off x="597529" y="3313567"/>
              <a:ext cx="1430447" cy="900000"/>
            </a:xfrm>
            <a:prstGeom prst="flowChartOffpageConnector">
              <a:avLst/>
            </a:prstGeom>
            <a:noFill/>
            <a:ln w="38100">
              <a:solidFill>
                <a:srgbClr val="88C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</p:grpSp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949DA58E-1371-451E-B20E-D9D1DA04E42F}"/>
              </a:ext>
            </a:extLst>
          </p:cNvPr>
          <p:cNvSpPr/>
          <p:nvPr/>
        </p:nvSpPr>
        <p:spPr>
          <a:xfrm>
            <a:off x="1944135" y="1398302"/>
            <a:ext cx="4522509" cy="900000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92D050"/>
              </a:buClr>
            </a:pPr>
            <a:r>
              <a:rPr lang="en-GB" sz="2000" dirty="0">
                <a:solidFill>
                  <a:schemeClr val="tx1"/>
                </a:solidFill>
              </a:rPr>
              <a:t>Identification of suitable structure for storing of H</a:t>
            </a:r>
            <a:r>
              <a:rPr lang="en-GB" sz="2000" baseline="-25000" dirty="0">
                <a:solidFill>
                  <a:schemeClr val="tx1"/>
                </a:solidFill>
              </a:rPr>
              <a:t>2</a:t>
            </a:r>
            <a:r>
              <a:rPr lang="en-GB" sz="2000" dirty="0">
                <a:solidFill>
                  <a:schemeClr val="tx1"/>
                </a:solidFill>
              </a:rPr>
              <a:t> in Slovakia</a:t>
            </a:r>
            <a:endParaRPr lang="sk-SK" sz="2000" dirty="0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EF35A516-96D4-4C43-A908-354E76D69F88}"/>
              </a:ext>
            </a:extLst>
          </p:cNvPr>
          <p:cNvGrpSpPr/>
          <p:nvPr/>
        </p:nvGrpSpPr>
        <p:grpSpPr>
          <a:xfrm>
            <a:off x="244012" y="2657586"/>
            <a:ext cx="1430447" cy="900000"/>
            <a:chOff x="597529" y="3313567"/>
            <a:chExt cx="1430447" cy="900000"/>
          </a:xfrm>
        </p:grpSpPr>
        <p:pic>
          <p:nvPicPr>
            <p:cNvPr id="11" name="Grafický objekt 10" descr="Stred terča výplň plnou farbou">
              <a:extLst>
                <a:ext uri="{FF2B5EF4-FFF2-40B4-BE49-F238E27FC236}">
                  <a16:creationId xmlns:a16="http://schemas.microsoft.com/office/drawing/2014/main" id="{F6F8B57C-CCE0-485A-AC91-5521BA21A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2800" y="3391968"/>
              <a:ext cx="639903" cy="639903"/>
            </a:xfrm>
            <a:prstGeom prst="rect">
              <a:avLst/>
            </a:prstGeom>
          </p:spPr>
        </p:pic>
        <p:sp>
          <p:nvSpPr>
            <p:cNvPr id="12" name="Vývojový diagram: spojnica mimo strany 11">
              <a:extLst>
                <a:ext uri="{FF2B5EF4-FFF2-40B4-BE49-F238E27FC236}">
                  <a16:creationId xmlns:a16="http://schemas.microsoft.com/office/drawing/2014/main" id="{96699C3E-8A49-4CE5-BAB2-637050C756CB}"/>
                </a:ext>
              </a:extLst>
            </p:cNvPr>
            <p:cNvSpPr/>
            <p:nvPr/>
          </p:nvSpPr>
          <p:spPr>
            <a:xfrm>
              <a:off x="597529" y="3313567"/>
              <a:ext cx="1430447" cy="900000"/>
            </a:xfrm>
            <a:prstGeom prst="flowChartOffpageConnector">
              <a:avLst/>
            </a:prstGeom>
            <a:noFill/>
            <a:ln w="38100">
              <a:solidFill>
                <a:srgbClr val="0C45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310ADEBA-69ED-4923-B92E-8BD3E3ACD2A5}"/>
              </a:ext>
            </a:extLst>
          </p:cNvPr>
          <p:cNvSpPr/>
          <p:nvPr/>
        </p:nvSpPr>
        <p:spPr>
          <a:xfrm>
            <a:off x="1944135" y="2657587"/>
            <a:ext cx="4522509" cy="900000"/>
          </a:xfrm>
          <a:prstGeom prst="roundRect">
            <a:avLst/>
          </a:prstGeom>
          <a:solidFill>
            <a:srgbClr val="FFFFFF"/>
          </a:solidFill>
          <a:ln>
            <a:solidFill>
              <a:srgbClr val="0C4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92D050"/>
              </a:buClr>
            </a:pPr>
            <a:r>
              <a:rPr lang="en-US" sz="2000" dirty="0">
                <a:solidFill>
                  <a:schemeClr val="tx1"/>
                </a:solidFill>
              </a:rPr>
              <a:t>Definition of methodology for reservoir assessment</a:t>
            </a:r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1664A14E-E0A9-475D-B3B1-67570E22000E}"/>
              </a:ext>
            </a:extLst>
          </p:cNvPr>
          <p:cNvSpPr/>
          <p:nvPr/>
        </p:nvSpPr>
        <p:spPr>
          <a:xfrm>
            <a:off x="1944135" y="3978430"/>
            <a:ext cx="4522509" cy="900000"/>
          </a:xfrm>
          <a:prstGeom prst="roundRect">
            <a:avLst/>
          </a:prstGeom>
          <a:solidFill>
            <a:srgbClr val="FFFFFF"/>
          </a:solidFill>
          <a:ln>
            <a:solidFill>
              <a:srgbClr val="27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92D050"/>
              </a:buClr>
            </a:pPr>
            <a:r>
              <a:rPr lang="en-US" sz="2000" dirty="0">
                <a:solidFill>
                  <a:schemeClr val="tx1"/>
                </a:solidFill>
              </a:rPr>
              <a:t>Based on R&amp;D phase definition the max suitable H</a:t>
            </a:r>
            <a:r>
              <a:rPr lang="en-US" sz="2000" baseline="-25000" dirty="0">
                <a:solidFill>
                  <a:schemeClr val="tx1"/>
                </a:solidFill>
              </a:rPr>
              <a:t>2</a:t>
            </a:r>
            <a:r>
              <a:rPr lang="en-US" sz="2000" dirty="0">
                <a:solidFill>
                  <a:schemeClr val="tx1"/>
                </a:solidFill>
              </a:rPr>
              <a:t> storing concentration</a:t>
            </a: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1774B6B0-A3BE-40C6-9343-F2C5E0B00023}"/>
              </a:ext>
            </a:extLst>
          </p:cNvPr>
          <p:cNvGrpSpPr/>
          <p:nvPr/>
        </p:nvGrpSpPr>
        <p:grpSpPr>
          <a:xfrm>
            <a:off x="244012" y="3978429"/>
            <a:ext cx="1430447" cy="900000"/>
            <a:chOff x="597529" y="3313567"/>
            <a:chExt cx="1430447" cy="900000"/>
          </a:xfrm>
        </p:grpSpPr>
        <p:pic>
          <p:nvPicPr>
            <p:cNvPr id="16" name="Grafický objekt 15" descr="Stred terča výplň plnou farbou">
              <a:extLst>
                <a:ext uri="{FF2B5EF4-FFF2-40B4-BE49-F238E27FC236}">
                  <a16:creationId xmlns:a16="http://schemas.microsoft.com/office/drawing/2014/main" id="{62B97ECB-0C24-4441-B555-5358976B5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2800" y="3391968"/>
              <a:ext cx="639903" cy="639903"/>
            </a:xfrm>
            <a:prstGeom prst="rect">
              <a:avLst/>
            </a:prstGeom>
          </p:spPr>
        </p:pic>
        <p:sp>
          <p:nvSpPr>
            <p:cNvPr id="17" name="Vývojový diagram: spojnica mimo strany 16">
              <a:extLst>
                <a:ext uri="{FF2B5EF4-FFF2-40B4-BE49-F238E27FC236}">
                  <a16:creationId xmlns:a16="http://schemas.microsoft.com/office/drawing/2014/main" id="{F1A6B873-64A3-4B0B-8807-C0DA7BA42AC5}"/>
                </a:ext>
              </a:extLst>
            </p:cNvPr>
            <p:cNvSpPr/>
            <p:nvPr/>
          </p:nvSpPr>
          <p:spPr>
            <a:xfrm>
              <a:off x="597529" y="3313567"/>
              <a:ext cx="1430447" cy="900000"/>
            </a:xfrm>
            <a:prstGeom prst="flowChartOffpageConnector">
              <a:avLst/>
            </a:prstGeom>
            <a:noFill/>
            <a:ln w="38100">
              <a:solidFill>
                <a:srgbClr val="27C9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</p:grp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A77B61DB-15DD-4179-9DE8-B2B58E2F6509}"/>
              </a:ext>
            </a:extLst>
          </p:cNvPr>
          <p:cNvGrpSpPr/>
          <p:nvPr/>
        </p:nvGrpSpPr>
        <p:grpSpPr>
          <a:xfrm>
            <a:off x="244012" y="5334509"/>
            <a:ext cx="1430447" cy="899998"/>
            <a:chOff x="597529" y="3313568"/>
            <a:chExt cx="1430447" cy="899998"/>
          </a:xfrm>
        </p:grpSpPr>
        <p:pic>
          <p:nvPicPr>
            <p:cNvPr id="19" name="Grafický objekt 18" descr="Stred terča výplň plnou farbou">
              <a:extLst>
                <a:ext uri="{FF2B5EF4-FFF2-40B4-BE49-F238E27FC236}">
                  <a16:creationId xmlns:a16="http://schemas.microsoft.com/office/drawing/2014/main" id="{7A296293-7330-4C30-8A4E-5A76DFFE1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2800" y="3391968"/>
              <a:ext cx="639903" cy="639903"/>
            </a:xfrm>
            <a:prstGeom prst="rect">
              <a:avLst/>
            </a:prstGeom>
          </p:spPr>
        </p:pic>
        <p:sp>
          <p:nvSpPr>
            <p:cNvPr id="20" name="Vývojový diagram: spojnica mimo strany 19">
              <a:extLst>
                <a:ext uri="{FF2B5EF4-FFF2-40B4-BE49-F238E27FC236}">
                  <a16:creationId xmlns:a16="http://schemas.microsoft.com/office/drawing/2014/main" id="{5A663F55-6F47-4F05-8BDC-B4F8244EAD90}"/>
                </a:ext>
              </a:extLst>
            </p:cNvPr>
            <p:cNvSpPr/>
            <p:nvPr/>
          </p:nvSpPr>
          <p:spPr>
            <a:xfrm>
              <a:off x="597529" y="3313568"/>
              <a:ext cx="1430447" cy="899998"/>
            </a:xfrm>
            <a:prstGeom prst="flowChartOffpageConnector">
              <a:avLst/>
            </a:prstGeom>
            <a:noFill/>
            <a:ln w="38100">
              <a:solidFill>
                <a:srgbClr val="88C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21" name="Obdĺžnik: zaoblené rohy 20">
            <a:extLst>
              <a:ext uri="{FF2B5EF4-FFF2-40B4-BE49-F238E27FC236}">
                <a16:creationId xmlns:a16="http://schemas.microsoft.com/office/drawing/2014/main" id="{2508E2E7-92AF-4753-A613-C0A88A2B4538}"/>
              </a:ext>
            </a:extLst>
          </p:cNvPr>
          <p:cNvSpPr/>
          <p:nvPr/>
        </p:nvSpPr>
        <p:spPr>
          <a:xfrm>
            <a:off x="1944135" y="5334507"/>
            <a:ext cx="4522509" cy="900000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92D050"/>
              </a:buClr>
            </a:pPr>
            <a:r>
              <a:rPr lang="en-US" sz="2000" dirty="0">
                <a:solidFill>
                  <a:schemeClr val="tx1"/>
                </a:solidFill>
              </a:rPr>
              <a:t>Pilot technology for confirmation the research at real condition</a:t>
            </a:r>
          </a:p>
        </p:txBody>
      </p:sp>
      <p:pic>
        <p:nvPicPr>
          <p:cNvPr id="22" name="Picture 1265238947">
            <a:extLst>
              <a:ext uri="{FF2B5EF4-FFF2-40B4-BE49-F238E27FC236}">
                <a16:creationId xmlns:a16="http://schemas.microsoft.com/office/drawing/2014/main" id="{DA009D98-C9DC-48EF-B47C-5452AA6B6D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r="3137"/>
          <a:stretch/>
        </p:blipFill>
        <p:spPr bwMode="auto">
          <a:xfrm>
            <a:off x="6826852" y="1488404"/>
            <a:ext cx="4194495" cy="2542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Obdĺžnik: zaoblené rohy 22">
            <a:extLst>
              <a:ext uri="{FF2B5EF4-FFF2-40B4-BE49-F238E27FC236}">
                <a16:creationId xmlns:a16="http://schemas.microsoft.com/office/drawing/2014/main" id="{B6175027-1852-4508-A466-A3501957B7EA}"/>
              </a:ext>
            </a:extLst>
          </p:cNvPr>
          <p:cNvSpPr/>
          <p:nvPr/>
        </p:nvSpPr>
        <p:spPr>
          <a:xfrm>
            <a:off x="7349051" y="4142133"/>
            <a:ext cx="3888325" cy="2058644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</a:rPr>
              <a:t>Project received status IPCEI based on EC decision </a:t>
            </a:r>
          </a:p>
        </p:txBody>
      </p:sp>
      <p:sp>
        <p:nvSpPr>
          <p:cNvPr id="24" name="Zástupný symbol pro datum 4">
            <a:extLst>
              <a:ext uri="{FF2B5EF4-FFF2-40B4-BE49-F238E27FC236}">
                <a16:creationId xmlns:a16="http://schemas.microsoft.com/office/drawing/2014/main" id="{65E0750E-7059-45CA-89E4-B29B065F6681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  <p:pic>
        <p:nvPicPr>
          <p:cNvPr id="25" name="Obrázok 24">
            <a:extLst>
              <a:ext uri="{FF2B5EF4-FFF2-40B4-BE49-F238E27FC236}">
                <a16:creationId xmlns:a16="http://schemas.microsoft.com/office/drawing/2014/main" id="{8FE185C3-EB00-4DF7-B2BF-849948CB80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4510" y="5299279"/>
            <a:ext cx="1135444" cy="7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1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2E8D54F-AAAE-4F42-9EF7-F49780EC09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Project H2I-S&amp;D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B0D1E6-5CF5-4913-8474-F2EFE561EED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2D1DA98-67C0-43F9-93F3-03B387BB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636E8FD5-5C58-4211-B840-E48149869870}"/>
              </a:ext>
            </a:extLst>
          </p:cNvPr>
          <p:cNvSpPr txBox="1">
            <a:spLocks/>
          </p:cNvSpPr>
          <p:nvPr/>
        </p:nvSpPr>
        <p:spPr>
          <a:xfrm>
            <a:off x="2501900" y="1477735"/>
            <a:ext cx="7188200" cy="482600"/>
          </a:xfr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Project Duration: 2022 – 2029 (based on call)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620C8DC-CD60-4897-BA8D-D72D283428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79" y="4025353"/>
            <a:ext cx="5334431" cy="2626885"/>
          </a:xfrm>
          <a:prstGeom prst="rect">
            <a:avLst/>
          </a:prstGeom>
          <a:noFill/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6D70E8F4-B7D8-467D-B0E9-7764E715CAD8}"/>
              </a:ext>
            </a:extLst>
          </p:cNvPr>
          <p:cNvSpPr txBox="1"/>
          <p:nvPr/>
        </p:nvSpPr>
        <p:spPr>
          <a:xfrm>
            <a:off x="688392" y="2247299"/>
            <a:ext cx="2160000" cy="442674"/>
          </a:xfrm>
          <a:prstGeom prst="round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R&amp;D phase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1FF28481-1F16-4FD3-A3DE-6DFB919DD330}"/>
              </a:ext>
            </a:extLst>
          </p:cNvPr>
          <p:cNvSpPr txBox="1"/>
          <p:nvPr/>
        </p:nvSpPr>
        <p:spPr>
          <a:xfrm>
            <a:off x="8355051" y="2247299"/>
            <a:ext cx="2160000" cy="442674"/>
          </a:xfrm>
          <a:prstGeom prst="roundRect">
            <a:avLst/>
          </a:prstGeom>
          <a:solidFill>
            <a:srgbClr val="27C9F5"/>
          </a:solidFill>
          <a:ln w="3175">
            <a:solidFill>
              <a:schemeClr val="tx1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FID phase</a:t>
            </a:r>
            <a:endParaRPr lang="en-GB" sz="2000" b="1" baseline="-25000" dirty="0">
              <a:solidFill>
                <a:schemeClr val="bg1"/>
              </a:solidFill>
            </a:endParaRPr>
          </a:p>
        </p:txBody>
      </p:sp>
      <p:cxnSp>
        <p:nvCxnSpPr>
          <p:cNvPr id="10" name="Spojnica: zalomená 9">
            <a:extLst>
              <a:ext uri="{FF2B5EF4-FFF2-40B4-BE49-F238E27FC236}">
                <a16:creationId xmlns:a16="http://schemas.microsoft.com/office/drawing/2014/main" id="{4DF7C70B-5ABC-4B5F-9B56-96B8FBBDC702}"/>
              </a:ext>
            </a:extLst>
          </p:cNvPr>
          <p:cNvCxnSpPr>
            <a:stCxn id="6" idx="2"/>
            <a:endCxn id="8" idx="0"/>
          </p:cNvCxnSpPr>
          <p:nvPr/>
        </p:nvCxnSpPr>
        <p:spPr>
          <a:xfrm rot="5400000">
            <a:off x="3788714" y="-59987"/>
            <a:ext cx="286964" cy="4327608"/>
          </a:xfrm>
          <a:prstGeom prst="bentConnector3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483DC2BD-F390-4AE1-B2A4-6CE5C04B2F69}"/>
              </a:ext>
            </a:extLst>
          </p:cNvPr>
          <p:cNvSpPr/>
          <p:nvPr/>
        </p:nvSpPr>
        <p:spPr>
          <a:xfrm>
            <a:off x="247805" y="2763726"/>
            <a:ext cx="3888325" cy="2058644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</a:rPr>
              <a:t>Laboratory experiments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Geochemical interaction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Microbial interaction</a:t>
            </a:r>
          </a:p>
          <a:p>
            <a:pPr marL="800100" lvl="1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Testing of materials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</a:rPr>
              <a:t>Modelling of the reservoir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6576A98E-8547-4AAE-8F10-FC96D4439A00}"/>
              </a:ext>
            </a:extLst>
          </p:cNvPr>
          <p:cNvSpPr/>
          <p:nvPr/>
        </p:nvSpPr>
        <p:spPr>
          <a:xfrm>
            <a:off x="7979113" y="2763726"/>
            <a:ext cx="3987123" cy="2126567"/>
          </a:xfrm>
          <a:prstGeom prst="roundRect">
            <a:avLst/>
          </a:prstGeom>
          <a:solidFill>
            <a:srgbClr val="FFFFFF"/>
          </a:solidFill>
          <a:ln>
            <a:solidFill>
              <a:srgbClr val="27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27C9F5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Building the technology for </a:t>
            </a:r>
            <a:r>
              <a:rPr lang="en-GB" sz="2000" b="1" dirty="0">
                <a:solidFill>
                  <a:schemeClr val="tx1"/>
                </a:solidFill>
              </a:rPr>
              <a:t>H</a:t>
            </a:r>
            <a:r>
              <a:rPr lang="en-GB" sz="2000" b="1" baseline="-25000" dirty="0">
                <a:solidFill>
                  <a:schemeClr val="tx1"/>
                </a:solidFill>
              </a:rPr>
              <a:t>2</a:t>
            </a:r>
            <a:r>
              <a:rPr lang="en-GB" sz="2000" b="1" dirty="0">
                <a:solidFill>
                  <a:schemeClr val="tx1"/>
                </a:solidFill>
              </a:rPr>
              <a:t> production </a:t>
            </a:r>
            <a:r>
              <a:rPr lang="en-GB" sz="2000" dirty="0">
                <a:solidFill>
                  <a:schemeClr val="tx1"/>
                </a:solidFill>
              </a:rPr>
              <a:t>and </a:t>
            </a:r>
            <a:r>
              <a:rPr lang="en-GB" sz="2000" b="1" dirty="0">
                <a:solidFill>
                  <a:schemeClr val="tx1"/>
                </a:solidFill>
              </a:rPr>
              <a:t>related storing technology</a:t>
            </a:r>
          </a:p>
          <a:p>
            <a:pPr marL="342900" indent="-342900">
              <a:buClr>
                <a:srgbClr val="27C9F5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Testing the </a:t>
            </a:r>
            <a:r>
              <a:rPr lang="en-GB" sz="2000" b="1" dirty="0">
                <a:solidFill>
                  <a:schemeClr val="tx1"/>
                </a:solidFill>
              </a:rPr>
              <a:t>H</a:t>
            </a:r>
            <a:r>
              <a:rPr lang="en-GB" sz="2000" b="1" baseline="-25000" dirty="0">
                <a:solidFill>
                  <a:schemeClr val="tx1"/>
                </a:solidFill>
              </a:rPr>
              <a:t>2</a:t>
            </a:r>
            <a:r>
              <a:rPr lang="en-GB" sz="2000" b="1" dirty="0">
                <a:solidFill>
                  <a:schemeClr val="tx1"/>
                </a:solidFill>
              </a:rPr>
              <a:t> purification </a:t>
            </a:r>
            <a:r>
              <a:rPr lang="en-GB" sz="2000" dirty="0">
                <a:solidFill>
                  <a:schemeClr val="tx1"/>
                </a:solidFill>
              </a:rPr>
              <a:t>technology</a:t>
            </a:r>
          </a:p>
        </p:txBody>
      </p:sp>
      <p:cxnSp>
        <p:nvCxnSpPr>
          <p:cNvPr id="13" name="Spojnica: zalomená 12">
            <a:extLst>
              <a:ext uri="{FF2B5EF4-FFF2-40B4-BE49-F238E27FC236}">
                <a16:creationId xmlns:a16="http://schemas.microsoft.com/office/drawing/2014/main" id="{57ADD904-1388-40E3-9843-E4463D2A36FA}"/>
              </a:ext>
            </a:extLst>
          </p:cNvPr>
          <p:cNvCxnSpPr/>
          <p:nvPr/>
        </p:nvCxnSpPr>
        <p:spPr>
          <a:xfrm rot="16200000" flipH="1">
            <a:off x="7622043" y="434291"/>
            <a:ext cx="286964" cy="3339051"/>
          </a:xfrm>
          <a:prstGeom prst="bentConnector3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ástupný symbol pro datum 4">
            <a:extLst>
              <a:ext uri="{FF2B5EF4-FFF2-40B4-BE49-F238E27FC236}">
                <a16:creationId xmlns:a16="http://schemas.microsoft.com/office/drawing/2014/main" id="{8D63C8E3-5B2B-4E36-AFDF-DE4C69ECDD78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825240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D3774D-BAC8-4285-9048-843DBB81D8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Project BIO-UGS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BF50D75-6508-4050-8E4C-8E52C454C08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 dirty="0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EA78CDC-D0E9-47F0-8553-A776060F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17</a:t>
            </a:fld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AA2B60BF-9F90-4061-89D5-EB2ED293A6B4}"/>
              </a:ext>
            </a:extLst>
          </p:cNvPr>
          <p:cNvGrpSpPr/>
          <p:nvPr/>
        </p:nvGrpSpPr>
        <p:grpSpPr>
          <a:xfrm>
            <a:off x="606334" y="1536916"/>
            <a:ext cx="1430447" cy="900000"/>
            <a:chOff x="597529" y="3313567"/>
            <a:chExt cx="1430447" cy="900000"/>
          </a:xfrm>
        </p:grpSpPr>
        <p:pic>
          <p:nvPicPr>
            <p:cNvPr id="7" name="Grafický objekt 6" descr="Stred terča výplň plnou farbou">
              <a:extLst>
                <a:ext uri="{FF2B5EF4-FFF2-40B4-BE49-F238E27FC236}">
                  <a16:creationId xmlns:a16="http://schemas.microsoft.com/office/drawing/2014/main" id="{EDD592D2-756D-42F9-915E-B81BD448E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2800" y="3391968"/>
              <a:ext cx="639903" cy="639903"/>
            </a:xfrm>
            <a:prstGeom prst="rect">
              <a:avLst/>
            </a:prstGeom>
          </p:spPr>
        </p:pic>
        <p:sp>
          <p:nvSpPr>
            <p:cNvPr id="8" name="Vývojový diagram: spojnica mimo strany 7">
              <a:extLst>
                <a:ext uri="{FF2B5EF4-FFF2-40B4-BE49-F238E27FC236}">
                  <a16:creationId xmlns:a16="http://schemas.microsoft.com/office/drawing/2014/main" id="{7E3C0721-3CD6-4BA0-9D1B-B77E4BE68881}"/>
                </a:ext>
              </a:extLst>
            </p:cNvPr>
            <p:cNvSpPr/>
            <p:nvPr/>
          </p:nvSpPr>
          <p:spPr>
            <a:xfrm>
              <a:off x="597529" y="3313567"/>
              <a:ext cx="1430447" cy="900000"/>
            </a:xfrm>
            <a:prstGeom prst="flowChartOffpageConnector">
              <a:avLst/>
            </a:prstGeom>
            <a:noFill/>
            <a:ln w="38100">
              <a:solidFill>
                <a:srgbClr val="88C9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</p:grpSp>
      <p:sp>
        <p:nvSpPr>
          <p:cNvPr id="9" name="Obdĺžnik: zaoblené rohy 8">
            <a:extLst>
              <a:ext uri="{FF2B5EF4-FFF2-40B4-BE49-F238E27FC236}">
                <a16:creationId xmlns:a16="http://schemas.microsoft.com/office/drawing/2014/main" id="{360FF7AF-0727-476D-8BE3-88B4B26F92E7}"/>
              </a:ext>
            </a:extLst>
          </p:cNvPr>
          <p:cNvSpPr/>
          <p:nvPr/>
        </p:nvSpPr>
        <p:spPr>
          <a:xfrm>
            <a:off x="2306455" y="1501307"/>
            <a:ext cx="6697539" cy="900000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92D050"/>
              </a:buClr>
            </a:pPr>
            <a:r>
              <a:rPr lang="en-US" sz="2000" dirty="0">
                <a:solidFill>
                  <a:schemeClr val="tx1"/>
                </a:solidFill>
              </a:rPr>
              <a:t>Identification of possibility to use UGS in G</a:t>
            </a:r>
            <a:r>
              <a:rPr lang="sk-SK" sz="2000" dirty="0" err="1">
                <a:solidFill>
                  <a:schemeClr val="tx1"/>
                </a:solidFill>
              </a:rPr>
              <a:t>ermany</a:t>
            </a:r>
            <a:r>
              <a:rPr lang="en-US" sz="2000" dirty="0">
                <a:solidFill>
                  <a:schemeClr val="tx1"/>
                </a:solidFill>
              </a:rPr>
              <a:t> for microbial production of synthetic methane</a:t>
            </a:r>
            <a:endParaRPr lang="sk-SK" sz="2000" dirty="0"/>
          </a:p>
        </p:txBody>
      </p:sp>
      <p:pic>
        <p:nvPicPr>
          <p:cNvPr id="10" name="Picture 5" descr="https://www.dbi-gruppe.de/files/Bilder/00_Marketing/News/200220_Bio-UGS_Gesamtprozess_2.png">
            <a:extLst>
              <a:ext uri="{FF2B5EF4-FFF2-40B4-BE49-F238E27FC236}">
                <a16:creationId xmlns:a16="http://schemas.microsoft.com/office/drawing/2014/main" id="{3616C310-69C4-43E6-AD8F-FEF81293868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933" y="3257351"/>
            <a:ext cx="4475441" cy="28293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809F659-5BCA-4FCA-80FF-85DA94BA1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2186743"/>
              </p:ext>
            </p:extLst>
          </p:nvPr>
        </p:nvGraphicFramePr>
        <p:xfrm>
          <a:off x="465539" y="2575329"/>
          <a:ext cx="8499080" cy="50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6FF81623-4F63-4AF6-B34F-364DBF7A20E7}"/>
              </a:ext>
            </a:extLst>
          </p:cNvPr>
          <p:cNvSpPr txBox="1">
            <a:spLocks/>
          </p:cNvSpPr>
          <p:nvPr/>
        </p:nvSpPr>
        <p:spPr>
          <a:xfrm>
            <a:off x="293944" y="3221742"/>
            <a:ext cx="6543899" cy="10661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8EC21F"/>
              </a:buClr>
              <a:buFont typeface="Wingdings" panose="05000000000000000000" pitchFamily="2" charset="2"/>
              <a:buChar char="§"/>
            </a:pPr>
            <a:r>
              <a:rPr lang="en-GB" sz="2000" b="1" dirty="0"/>
              <a:t>Project timeline: </a:t>
            </a:r>
            <a:r>
              <a:rPr lang="en-GB" sz="2000" dirty="0"/>
              <a:t>2020 – 2023</a:t>
            </a:r>
            <a:endParaRPr lang="sk-SK" sz="2000" dirty="0"/>
          </a:p>
          <a:p>
            <a:pPr fontAlgn="auto">
              <a:spcAft>
                <a:spcPts val="0"/>
              </a:spcAft>
              <a:buClr>
                <a:srgbClr val="8EC21F"/>
              </a:buClr>
              <a:buFont typeface="Wingdings" panose="05000000000000000000" pitchFamily="2" charset="2"/>
              <a:buChar char="§"/>
            </a:pPr>
            <a:r>
              <a:rPr lang="en-GB" sz="2000" b="1" dirty="0"/>
              <a:t>Project leader: DBI</a:t>
            </a:r>
            <a:r>
              <a:rPr lang="sk-SK" sz="2000" b="1" dirty="0"/>
              <a:t>-GUT</a:t>
            </a:r>
            <a:endParaRPr lang="en-GB" sz="2000" dirty="0"/>
          </a:p>
          <a:p>
            <a:pPr>
              <a:buClr>
                <a:srgbClr val="8EC21F"/>
              </a:buClr>
              <a:buFont typeface="Wingdings" panose="05000000000000000000" pitchFamily="2" charset="2"/>
              <a:buChar char="§"/>
            </a:pPr>
            <a:r>
              <a:rPr lang="en-GB" sz="2000" b="1" dirty="0"/>
              <a:t>Role in project: N</a:t>
            </a:r>
            <a:r>
              <a:rPr lang="sk-SK" sz="2000" b="1" dirty="0"/>
              <a:t>AFTA</a:t>
            </a:r>
            <a:r>
              <a:rPr lang="en-GB" sz="2000" b="1" dirty="0"/>
              <a:t> – partner</a:t>
            </a:r>
          </a:p>
          <a:p>
            <a:pPr fontAlgn="auto">
              <a:spcAft>
                <a:spcPts val="0"/>
              </a:spcAft>
              <a:buClr>
                <a:srgbClr val="8EC21F"/>
              </a:buClr>
              <a:buFont typeface="Wingdings" panose="05000000000000000000" pitchFamily="2" charset="2"/>
              <a:buChar char="§"/>
            </a:pPr>
            <a:endParaRPr lang="en-GB" sz="2000" dirty="0"/>
          </a:p>
          <a:p>
            <a:pPr fontAlgn="auto">
              <a:spcAft>
                <a:spcPts val="0"/>
              </a:spcAft>
              <a:buClr>
                <a:srgbClr val="8EC21F"/>
              </a:buClr>
              <a:buFont typeface="Wingdings" panose="05000000000000000000" pitchFamily="2" charset="2"/>
              <a:buChar char="§"/>
            </a:pPr>
            <a:endParaRPr lang="en-GB" sz="2000" dirty="0"/>
          </a:p>
        </p:txBody>
      </p: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9936370E-1E6C-4073-BBA6-7C527F391075}"/>
              </a:ext>
            </a:extLst>
          </p:cNvPr>
          <p:cNvSpPr/>
          <p:nvPr/>
        </p:nvSpPr>
        <p:spPr>
          <a:xfrm>
            <a:off x="456538" y="4900412"/>
            <a:ext cx="5756908" cy="1313895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</a:rPr>
              <a:t>Preliminary results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At least one from our UGS in Germany seems to be feasible for methanation process</a:t>
            </a:r>
          </a:p>
        </p:txBody>
      </p:sp>
      <p:sp>
        <p:nvSpPr>
          <p:cNvPr id="14" name="Zástupný symbol pro datum 4">
            <a:extLst>
              <a:ext uri="{FF2B5EF4-FFF2-40B4-BE49-F238E27FC236}">
                <a16:creationId xmlns:a16="http://schemas.microsoft.com/office/drawing/2014/main" id="{05D7E12C-BDC0-486F-A188-238F4CC002FA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38794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DC9572B-C569-44E6-955F-53269B1357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PV </a:t>
            </a:r>
            <a:r>
              <a:rPr lang="sk-SK" dirty="0" err="1"/>
              <a:t>plant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0CF361D-E923-4F50-846B-8A370DB4F68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994A992-B1BB-45C7-8F46-294C342A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FAF820C7-00D9-4AD2-90AC-EA7D007B8F9A}"/>
              </a:ext>
            </a:extLst>
          </p:cNvPr>
          <p:cNvSpPr/>
          <p:nvPr/>
        </p:nvSpPr>
        <p:spPr>
          <a:xfrm>
            <a:off x="230035" y="1810276"/>
            <a:ext cx="5756908" cy="2159628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schemeClr val="tx1"/>
                </a:solidFill>
              </a:rPr>
              <a:t>1. step </a:t>
            </a:r>
          </a:p>
          <a:p>
            <a:pPr marL="7429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chemeClr val="tx1"/>
                </a:solidFill>
              </a:rPr>
              <a:t>Small installation </a:t>
            </a:r>
            <a:r>
              <a:rPr lang="en-GB" sz="2000" dirty="0">
                <a:solidFill>
                  <a:schemeClr val="tx1"/>
                </a:solidFill>
              </a:rPr>
              <a:t>– </a:t>
            </a:r>
            <a:r>
              <a:rPr lang="en-GB" sz="2000" b="1" dirty="0">
                <a:solidFill>
                  <a:schemeClr val="tx1"/>
                </a:solidFill>
              </a:rPr>
              <a:t>top</a:t>
            </a:r>
            <a:r>
              <a:rPr lang="en-GB" sz="2000" dirty="0">
                <a:solidFill>
                  <a:schemeClr val="tx1"/>
                </a:solidFill>
              </a:rPr>
              <a:t> of the building – already </a:t>
            </a:r>
            <a:r>
              <a:rPr lang="en-GB" sz="2000" b="1" dirty="0">
                <a:solidFill>
                  <a:schemeClr val="tx1"/>
                </a:solidFill>
              </a:rPr>
              <a:t>finished</a:t>
            </a:r>
            <a:r>
              <a:rPr lang="en-GB" sz="2000" dirty="0">
                <a:solidFill>
                  <a:schemeClr val="tx1"/>
                </a:solidFill>
              </a:rPr>
              <a:t> and in </a:t>
            </a:r>
            <a:r>
              <a:rPr lang="en-GB" sz="2000" b="1" dirty="0">
                <a:solidFill>
                  <a:schemeClr val="tx1"/>
                </a:solidFill>
              </a:rPr>
              <a:t>operation</a:t>
            </a:r>
            <a:endParaRPr lang="sk-SK" sz="2000" b="1" dirty="0">
              <a:solidFill>
                <a:schemeClr val="tx1"/>
              </a:solidFill>
            </a:endParaRPr>
          </a:p>
          <a:p>
            <a:pPr marL="28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sk-SK" sz="2000" b="1" dirty="0">
                <a:solidFill>
                  <a:schemeClr val="tx1"/>
                </a:solidFill>
              </a:rPr>
              <a:t>2. step</a:t>
            </a:r>
          </a:p>
          <a:p>
            <a:pPr marL="7429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Installation in </a:t>
            </a:r>
            <a:r>
              <a:rPr lang="en-GB" sz="2000" b="1" dirty="0">
                <a:solidFill>
                  <a:schemeClr val="tx1"/>
                </a:solidFill>
              </a:rPr>
              <a:t>MW scale </a:t>
            </a:r>
            <a:r>
              <a:rPr lang="en-GB" sz="2000" dirty="0">
                <a:solidFill>
                  <a:schemeClr val="tx1"/>
                </a:solidFill>
              </a:rPr>
              <a:t>– under preparation</a:t>
            </a:r>
          </a:p>
        </p:txBody>
      </p:sp>
      <p:pic>
        <p:nvPicPr>
          <p:cNvPr id="7" name="Obrázok 10" descr="Obrázok, na ktorom je obloha, zem, solárna bunka, vonkajšie&#10;&#10;Automaticky generovaný popis">
            <a:extLst>
              <a:ext uri="{FF2B5EF4-FFF2-40B4-BE49-F238E27FC236}">
                <a16:creationId xmlns:a16="http://schemas.microsoft.com/office/drawing/2014/main" id="{5C8080AF-C56F-4A88-9B7C-5942D75BD7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599" y="1494197"/>
            <a:ext cx="3722381" cy="2791785"/>
          </a:xfrm>
          <a:prstGeom prst="rect">
            <a:avLst/>
          </a:prstGeom>
        </p:spPr>
      </p:pic>
      <p:pic>
        <p:nvPicPr>
          <p:cNvPr id="8" name="Zástupný objekt pre obrázok 6">
            <a:extLst>
              <a:ext uri="{FF2B5EF4-FFF2-40B4-BE49-F238E27FC236}">
                <a16:creationId xmlns:a16="http://schemas.microsoft.com/office/drawing/2014/main" id="{7238D190-0277-4B8C-A8EC-F73F45CD2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6" b="16646"/>
          <a:stretch>
            <a:fillRect/>
          </a:stretch>
        </p:blipFill>
        <p:spPr>
          <a:xfrm>
            <a:off x="1540610" y="4186014"/>
            <a:ext cx="4337467" cy="217033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8F98744-E863-4F19-813B-DE09571E156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57599" y="4665222"/>
            <a:ext cx="3572602" cy="1702239"/>
          </a:xfrm>
          <a:prstGeom prst="rect">
            <a:avLst/>
          </a:prstGeom>
        </p:spPr>
      </p:pic>
      <p:sp>
        <p:nvSpPr>
          <p:cNvPr id="10" name="Zástupný symbol pro datum 4">
            <a:extLst>
              <a:ext uri="{FF2B5EF4-FFF2-40B4-BE49-F238E27FC236}">
                <a16:creationId xmlns:a16="http://schemas.microsoft.com/office/drawing/2014/main" id="{D6BAB693-FB1D-4968-959D-ACE2E62A0A09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6089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25F67-FA07-4B5F-8EBD-FF601735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04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78D0D3-A277-45E0-8EE5-79ECEF2ABF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err="1"/>
              <a:t>Summary</a:t>
            </a:r>
            <a:endParaRPr lang="en-GB" dirty="0"/>
          </a:p>
        </p:txBody>
      </p:sp>
      <p:sp>
        <p:nvSpPr>
          <p:cNvPr id="7" name="Zástupný symbol pro datum 4">
            <a:extLst>
              <a:ext uri="{FF2B5EF4-FFF2-40B4-BE49-F238E27FC236}">
                <a16:creationId xmlns:a16="http://schemas.microsoft.com/office/drawing/2014/main" id="{DC64EE99-BCBE-4766-A226-93D61634B384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34663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681DC7-07C4-4EE7-A90C-A18ABCF1D0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 err="1"/>
              <a:t>Summary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9AF3D50-F302-4562-98F0-955809B2205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76B8FAA-40A3-40D9-AD01-007912DE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20</a:t>
            </a:fld>
            <a:endParaRPr lang="cs-CZ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199D604E-C360-4398-BAAB-EF127D2848C2}"/>
              </a:ext>
            </a:extLst>
          </p:cNvPr>
          <p:cNvGrpSpPr/>
          <p:nvPr/>
        </p:nvGrpSpPr>
        <p:grpSpPr>
          <a:xfrm>
            <a:off x="372322" y="1728438"/>
            <a:ext cx="720000" cy="720000"/>
            <a:chOff x="1886834" y="2029643"/>
            <a:chExt cx="576000" cy="576000"/>
          </a:xfrm>
        </p:grpSpPr>
        <p:sp>
          <p:nvSpPr>
            <p:cNvPr id="7" name="Slza 6">
              <a:extLst>
                <a:ext uri="{FF2B5EF4-FFF2-40B4-BE49-F238E27FC236}">
                  <a16:creationId xmlns:a16="http://schemas.microsoft.com/office/drawing/2014/main" id="{1AF19211-D52F-4B20-A43B-BB2598AE550C}"/>
                </a:ext>
              </a:extLst>
            </p:cNvPr>
            <p:cNvSpPr/>
            <p:nvPr/>
          </p:nvSpPr>
          <p:spPr>
            <a:xfrm rot="2199552">
              <a:off x="1886834" y="2029643"/>
              <a:ext cx="576000" cy="576000"/>
            </a:xfrm>
            <a:prstGeom prst="teardrop">
              <a:avLst/>
            </a:prstGeom>
            <a:solidFill>
              <a:srgbClr val="8E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" name="Ovál 7">
              <a:extLst>
                <a:ext uri="{FF2B5EF4-FFF2-40B4-BE49-F238E27FC236}">
                  <a16:creationId xmlns:a16="http://schemas.microsoft.com/office/drawing/2014/main" id="{65F4D1AD-DBF4-453B-9683-CE380D8D9D95}"/>
                </a:ext>
              </a:extLst>
            </p:cNvPr>
            <p:cNvSpPr/>
            <p:nvPr/>
          </p:nvSpPr>
          <p:spPr>
            <a:xfrm>
              <a:off x="1940834" y="207587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9" name="Grafický objekt 8" descr="Schránka obrys">
              <a:extLst>
                <a:ext uri="{FF2B5EF4-FFF2-40B4-BE49-F238E27FC236}">
                  <a16:creationId xmlns:a16="http://schemas.microsoft.com/office/drawing/2014/main" id="{AA303FD1-85E2-454B-9560-6F8A848DD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974064" y="2129873"/>
              <a:ext cx="365125" cy="365125"/>
            </a:xfrm>
            <a:prstGeom prst="rect">
              <a:avLst/>
            </a:prstGeom>
          </p:spPr>
        </p:pic>
      </p:grpSp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EEA0B37D-0950-4F2D-B0EB-1C7AD4EBE560}"/>
              </a:ext>
            </a:extLst>
          </p:cNvPr>
          <p:cNvSpPr/>
          <p:nvPr/>
        </p:nvSpPr>
        <p:spPr>
          <a:xfrm>
            <a:off x="1393568" y="1652200"/>
            <a:ext cx="7967062" cy="648000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2D050"/>
              </a:buClr>
            </a:pPr>
            <a:r>
              <a:rPr lang="en-GB" sz="2000" b="1" dirty="0">
                <a:solidFill>
                  <a:schemeClr val="tx1"/>
                </a:solidFill>
              </a:rPr>
              <a:t>Storing of 5% </a:t>
            </a:r>
            <a:r>
              <a:rPr lang="en-GB" sz="2000" dirty="0">
                <a:solidFill>
                  <a:schemeClr val="tx1"/>
                </a:solidFill>
              </a:rPr>
              <a:t>H</a:t>
            </a:r>
            <a:r>
              <a:rPr lang="en-GB" sz="2000" baseline="-25000" dirty="0">
                <a:solidFill>
                  <a:schemeClr val="tx1"/>
                </a:solidFill>
              </a:rPr>
              <a:t>2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dirty="0">
                <a:solidFill>
                  <a:schemeClr val="tx1"/>
                </a:solidFill>
              </a:rPr>
              <a:t>is realistic </a:t>
            </a:r>
            <a:r>
              <a:rPr lang="en-GB" sz="2000" dirty="0">
                <a:solidFill>
                  <a:schemeClr val="tx1"/>
                </a:solidFill>
              </a:rPr>
              <a:t>without the large investment cost</a:t>
            </a:r>
          </a:p>
        </p:txBody>
      </p:sp>
      <p:sp>
        <p:nvSpPr>
          <p:cNvPr id="11" name="Obdĺžnik: zaoblené rohy 10">
            <a:extLst>
              <a:ext uri="{FF2B5EF4-FFF2-40B4-BE49-F238E27FC236}">
                <a16:creationId xmlns:a16="http://schemas.microsoft.com/office/drawing/2014/main" id="{9D361B74-5DEB-43DB-80E8-EF6F91F1FC52}"/>
              </a:ext>
            </a:extLst>
          </p:cNvPr>
          <p:cNvSpPr/>
          <p:nvPr/>
        </p:nvSpPr>
        <p:spPr>
          <a:xfrm>
            <a:off x="1393568" y="2540044"/>
            <a:ext cx="7967062" cy="648000"/>
          </a:xfrm>
          <a:prstGeom prst="roundRect">
            <a:avLst/>
          </a:prstGeom>
          <a:solidFill>
            <a:srgbClr val="FFFFFF"/>
          </a:solidFill>
          <a:ln>
            <a:solidFill>
              <a:srgbClr val="0C45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2D050"/>
              </a:buClr>
            </a:pPr>
            <a:r>
              <a:rPr lang="en-GB" sz="2000" b="1" dirty="0">
                <a:solidFill>
                  <a:schemeClr val="tx1"/>
                </a:solidFill>
              </a:rPr>
              <a:t>R&amp;D </a:t>
            </a:r>
            <a:r>
              <a:rPr lang="en-GB" sz="2000" dirty="0">
                <a:solidFill>
                  <a:schemeClr val="tx1"/>
                </a:solidFill>
              </a:rPr>
              <a:t>and </a:t>
            </a:r>
            <a:r>
              <a:rPr lang="en-GB" sz="2000" b="1" dirty="0">
                <a:solidFill>
                  <a:schemeClr val="tx1"/>
                </a:solidFill>
              </a:rPr>
              <a:t>pilot projects </a:t>
            </a:r>
            <a:r>
              <a:rPr lang="en-GB" sz="2000" dirty="0">
                <a:solidFill>
                  <a:schemeClr val="tx1"/>
                </a:solidFill>
              </a:rPr>
              <a:t>are </a:t>
            </a:r>
            <a:r>
              <a:rPr lang="en-GB" sz="2000" b="1" dirty="0">
                <a:solidFill>
                  <a:schemeClr val="tx1"/>
                </a:solidFill>
              </a:rPr>
              <a:t>needed</a:t>
            </a:r>
            <a:r>
              <a:rPr lang="en-GB" sz="2000" dirty="0">
                <a:solidFill>
                  <a:schemeClr val="tx1"/>
                </a:solidFill>
              </a:rPr>
              <a:t> to confirm feasibility for storing of </a:t>
            </a:r>
            <a:r>
              <a:rPr lang="en-GB" sz="2000" b="1" dirty="0">
                <a:solidFill>
                  <a:schemeClr val="tx1"/>
                </a:solidFill>
              </a:rPr>
              <a:t>higher % of H</a:t>
            </a:r>
            <a:r>
              <a:rPr lang="en-GB" sz="20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477530E9-98CF-46B2-AB31-E248FBDB2736}"/>
              </a:ext>
            </a:extLst>
          </p:cNvPr>
          <p:cNvSpPr/>
          <p:nvPr/>
        </p:nvSpPr>
        <p:spPr>
          <a:xfrm>
            <a:off x="1393568" y="3461160"/>
            <a:ext cx="7967063" cy="648000"/>
          </a:xfrm>
          <a:prstGeom prst="roundRect">
            <a:avLst/>
          </a:prstGeom>
          <a:solidFill>
            <a:srgbClr val="FFFFFF"/>
          </a:solidFill>
          <a:ln>
            <a:solidFill>
              <a:srgbClr val="27C9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2D050"/>
              </a:buClr>
            </a:pPr>
            <a:r>
              <a:rPr lang="en-GB" sz="2000" dirty="0">
                <a:solidFill>
                  <a:schemeClr val="tx1"/>
                </a:solidFill>
              </a:rPr>
              <a:t>The </a:t>
            </a:r>
            <a:r>
              <a:rPr lang="en-GB" sz="2000" b="1" dirty="0">
                <a:solidFill>
                  <a:schemeClr val="tx1"/>
                </a:solidFill>
              </a:rPr>
              <a:t>legislation in Europe</a:t>
            </a:r>
            <a:r>
              <a:rPr lang="en-GB" sz="2000" dirty="0">
                <a:solidFill>
                  <a:schemeClr val="tx1"/>
                </a:solidFill>
              </a:rPr>
              <a:t> is </a:t>
            </a:r>
            <a:r>
              <a:rPr lang="en-GB" sz="2000" b="1" dirty="0">
                <a:solidFill>
                  <a:schemeClr val="tx1"/>
                </a:solidFill>
              </a:rPr>
              <a:t>missing</a:t>
            </a:r>
            <a:r>
              <a:rPr lang="en-GB" sz="2000" dirty="0">
                <a:solidFill>
                  <a:schemeClr val="tx1"/>
                </a:solidFill>
              </a:rPr>
              <a:t>, however seems that the process </a:t>
            </a:r>
            <a:r>
              <a:rPr lang="en-GB" sz="2000" b="1" dirty="0">
                <a:solidFill>
                  <a:schemeClr val="tx1"/>
                </a:solidFill>
              </a:rPr>
              <a:t>is starting</a:t>
            </a:r>
            <a:r>
              <a:rPr lang="en-GB" sz="2000" dirty="0">
                <a:solidFill>
                  <a:schemeClr val="tx1"/>
                </a:solidFill>
              </a:rPr>
              <a:t> – EU gas package 12/2021</a:t>
            </a:r>
          </a:p>
        </p:txBody>
      </p: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317A5673-C7DD-4537-AAA6-C8E37AAF6794}"/>
              </a:ext>
            </a:extLst>
          </p:cNvPr>
          <p:cNvSpPr/>
          <p:nvPr/>
        </p:nvSpPr>
        <p:spPr>
          <a:xfrm>
            <a:off x="1393568" y="4393859"/>
            <a:ext cx="7967062" cy="648000"/>
          </a:xfrm>
          <a:prstGeom prst="roundRect">
            <a:avLst/>
          </a:prstGeom>
          <a:solidFill>
            <a:srgbClr val="FFFFFF"/>
          </a:solidFill>
          <a:ln>
            <a:solidFill>
              <a:srgbClr val="288A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2D050"/>
              </a:buClr>
            </a:pPr>
            <a:r>
              <a:rPr lang="en-GB" sz="2000" b="1" dirty="0">
                <a:solidFill>
                  <a:schemeClr val="tx1"/>
                </a:solidFill>
              </a:rPr>
              <a:t>Microbial methanation </a:t>
            </a:r>
            <a:r>
              <a:rPr lang="en-GB" sz="2000" dirty="0">
                <a:solidFill>
                  <a:schemeClr val="tx1"/>
                </a:solidFill>
              </a:rPr>
              <a:t>could be feasible – using methane in existing infrastructure is proofed and well known</a:t>
            </a:r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3E61E872-FCF0-4CDF-8A19-73395903AAB5}"/>
              </a:ext>
            </a:extLst>
          </p:cNvPr>
          <p:cNvSpPr/>
          <p:nvPr/>
        </p:nvSpPr>
        <p:spPr>
          <a:xfrm>
            <a:off x="1393568" y="5281703"/>
            <a:ext cx="7967062" cy="750353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2D050"/>
              </a:buClr>
            </a:pPr>
            <a:endParaRPr lang="sk-SK" sz="2000" dirty="0">
              <a:solidFill>
                <a:schemeClr val="tx1"/>
              </a:solidFill>
            </a:endParaRPr>
          </a:p>
          <a:p>
            <a:pPr>
              <a:buClr>
                <a:srgbClr val="92D050"/>
              </a:buClr>
            </a:pPr>
            <a:r>
              <a:rPr lang="en-GB" sz="2000" b="1" dirty="0">
                <a:solidFill>
                  <a:schemeClr val="tx1"/>
                </a:solidFill>
              </a:rPr>
              <a:t>UGS is part of the transition </a:t>
            </a:r>
            <a:r>
              <a:rPr lang="en-GB" sz="2000" dirty="0">
                <a:solidFill>
                  <a:schemeClr val="tx1"/>
                </a:solidFill>
              </a:rPr>
              <a:t>and will be definitely </a:t>
            </a:r>
            <a:r>
              <a:rPr lang="en-GB" sz="2000" b="1" dirty="0">
                <a:solidFill>
                  <a:schemeClr val="tx1"/>
                </a:solidFill>
              </a:rPr>
              <a:t>needed</a:t>
            </a:r>
            <a:r>
              <a:rPr lang="en-GB" sz="2000" dirty="0">
                <a:solidFill>
                  <a:schemeClr val="tx1"/>
                </a:solidFill>
              </a:rPr>
              <a:t> in the </a:t>
            </a:r>
            <a:r>
              <a:rPr lang="en-GB" sz="2000" b="1" dirty="0">
                <a:solidFill>
                  <a:schemeClr val="tx1"/>
                </a:solidFill>
              </a:rPr>
              <a:t>future </a:t>
            </a:r>
            <a:r>
              <a:rPr lang="en-GB" sz="2000" dirty="0">
                <a:solidFill>
                  <a:schemeClr val="tx1"/>
                </a:solidFill>
              </a:rPr>
              <a:t>energy system</a:t>
            </a:r>
            <a:endParaRPr lang="en-GB" sz="2000" dirty="0"/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sk-SK" sz="2000" dirty="0">
              <a:solidFill>
                <a:schemeClr val="tx1"/>
              </a:solidFill>
            </a:endParaRPr>
          </a:p>
        </p:txBody>
      </p: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8D8CEDFC-5B30-4A0C-A820-8E4BF23CF683}"/>
              </a:ext>
            </a:extLst>
          </p:cNvPr>
          <p:cNvGrpSpPr/>
          <p:nvPr/>
        </p:nvGrpSpPr>
        <p:grpSpPr>
          <a:xfrm>
            <a:off x="372322" y="2591477"/>
            <a:ext cx="720000" cy="720000"/>
            <a:chOff x="1886834" y="2029643"/>
            <a:chExt cx="576000" cy="576000"/>
          </a:xfrm>
        </p:grpSpPr>
        <p:sp>
          <p:nvSpPr>
            <p:cNvPr id="16" name="Slza 15">
              <a:extLst>
                <a:ext uri="{FF2B5EF4-FFF2-40B4-BE49-F238E27FC236}">
                  <a16:creationId xmlns:a16="http://schemas.microsoft.com/office/drawing/2014/main" id="{95F033D4-4C77-4988-89D6-B6DA422E67BD}"/>
                </a:ext>
              </a:extLst>
            </p:cNvPr>
            <p:cNvSpPr/>
            <p:nvPr/>
          </p:nvSpPr>
          <p:spPr>
            <a:xfrm rot="2199552">
              <a:off x="1886834" y="2029643"/>
              <a:ext cx="576000" cy="576000"/>
            </a:xfrm>
            <a:prstGeom prst="teardrop">
              <a:avLst/>
            </a:prstGeom>
            <a:solidFill>
              <a:srgbClr val="0C45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17" name="Ovál 16">
              <a:extLst>
                <a:ext uri="{FF2B5EF4-FFF2-40B4-BE49-F238E27FC236}">
                  <a16:creationId xmlns:a16="http://schemas.microsoft.com/office/drawing/2014/main" id="{92C3D0F4-D8B9-49E7-978A-6F48157B2198}"/>
                </a:ext>
              </a:extLst>
            </p:cNvPr>
            <p:cNvSpPr/>
            <p:nvPr/>
          </p:nvSpPr>
          <p:spPr>
            <a:xfrm>
              <a:off x="1940834" y="207587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18" name="Grafický objekt 17" descr="Schránka obrys">
              <a:extLst>
                <a:ext uri="{FF2B5EF4-FFF2-40B4-BE49-F238E27FC236}">
                  <a16:creationId xmlns:a16="http://schemas.microsoft.com/office/drawing/2014/main" id="{1360A7C0-8422-4140-8F5B-B50D5072C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974064" y="2129873"/>
              <a:ext cx="365125" cy="365125"/>
            </a:xfrm>
            <a:prstGeom prst="rect">
              <a:avLst/>
            </a:prstGeom>
          </p:spPr>
        </p:pic>
      </p:grp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F0E11A97-D9A3-4765-ABC1-A78FE1D3BB98}"/>
              </a:ext>
            </a:extLst>
          </p:cNvPr>
          <p:cNvGrpSpPr/>
          <p:nvPr/>
        </p:nvGrpSpPr>
        <p:grpSpPr>
          <a:xfrm>
            <a:off x="372322" y="3492135"/>
            <a:ext cx="720000" cy="720000"/>
            <a:chOff x="1886834" y="2029643"/>
            <a:chExt cx="576000" cy="576000"/>
          </a:xfrm>
        </p:grpSpPr>
        <p:sp>
          <p:nvSpPr>
            <p:cNvPr id="20" name="Slza 19">
              <a:extLst>
                <a:ext uri="{FF2B5EF4-FFF2-40B4-BE49-F238E27FC236}">
                  <a16:creationId xmlns:a16="http://schemas.microsoft.com/office/drawing/2014/main" id="{C87998F9-8E7D-4D84-AE5C-E22C7B99CC72}"/>
                </a:ext>
              </a:extLst>
            </p:cNvPr>
            <p:cNvSpPr/>
            <p:nvPr/>
          </p:nvSpPr>
          <p:spPr>
            <a:xfrm rot="2199552">
              <a:off x="1886834" y="2029643"/>
              <a:ext cx="576000" cy="576000"/>
            </a:xfrm>
            <a:prstGeom prst="teardrop">
              <a:avLst/>
            </a:prstGeom>
            <a:solidFill>
              <a:srgbClr val="27C9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97BCC3E8-05B7-400E-A48D-F35A6A47FA06}"/>
                </a:ext>
              </a:extLst>
            </p:cNvPr>
            <p:cNvSpPr/>
            <p:nvPr/>
          </p:nvSpPr>
          <p:spPr>
            <a:xfrm>
              <a:off x="1940834" y="207587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2" name="Grafický objekt 21" descr="Schránka obrys">
              <a:extLst>
                <a:ext uri="{FF2B5EF4-FFF2-40B4-BE49-F238E27FC236}">
                  <a16:creationId xmlns:a16="http://schemas.microsoft.com/office/drawing/2014/main" id="{B779C605-35ED-4159-98E2-32BC38A44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974064" y="2129873"/>
              <a:ext cx="365125" cy="365125"/>
            </a:xfrm>
            <a:prstGeom prst="rect">
              <a:avLst/>
            </a:prstGeom>
          </p:spPr>
        </p:pic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9E7E35BF-51CB-4A24-8942-55A2160B429F}"/>
              </a:ext>
            </a:extLst>
          </p:cNvPr>
          <p:cNvGrpSpPr/>
          <p:nvPr/>
        </p:nvGrpSpPr>
        <p:grpSpPr>
          <a:xfrm>
            <a:off x="372322" y="4393859"/>
            <a:ext cx="720000" cy="720000"/>
            <a:chOff x="1886834" y="2029643"/>
            <a:chExt cx="576000" cy="576000"/>
          </a:xfrm>
        </p:grpSpPr>
        <p:sp>
          <p:nvSpPr>
            <p:cNvPr id="24" name="Slza 23">
              <a:extLst>
                <a:ext uri="{FF2B5EF4-FFF2-40B4-BE49-F238E27FC236}">
                  <a16:creationId xmlns:a16="http://schemas.microsoft.com/office/drawing/2014/main" id="{C349EAFF-AA98-4C01-89A3-CA105390C231}"/>
                </a:ext>
              </a:extLst>
            </p:cNvPr>
            <p:cNvSpPr/>
            <p:nvPr/>
          </p:nvSpPr>
          <p:spPr>
            <a:xfrm rot="2199552">
              <a:off x="1886834" y="2029643"/>
              <a:ext cx="576000" cy="576000"/>
            </a:xfrm>
            <a:prstGeom prst="teardrop">
              <a:avLst/>
            </a:prstGeom>
            <a:solidFill>
              <a:srgbClr val="288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solidFill>
                  <a:srgbClr val="288ACC"/>
                </a:solidFill>
              </a:endParaRPr>
            </a:p>
          </p:txBody>
        </p:sp>
        <p:sp>
          <p:nvSpPr>
            <p:cNvPr id="25" name="Ovál 24">
              <a:extLst>
                <a:ext uri="{FF2B5EF4-FFF2-40B4-BE49-F238E27FC236}">
                  <a16:creationId xmlns:a16="http://schemas.microsoft.com/office/drawing/2014/main" id="{48F5BFCA-D7AE-454F-93DF-950266C63853}"/>
                </a:ext>
              </a:extLst>
            </p:cNvPr>
            <p:cNvSpPr/>
            <p:nvPr/>
          </p:nvSpPr>
          <p:spPr>
            <a:xfrm>
              <a:off x="1940834" y="207587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6" name="Grafický objekt 25" descr="Schránka obrys">
              <a:extLst>
                <a:ext uri="{FF2B5EF4-FFF2-40B4-BE49-F238E27FC236}">
                  <a16:creationId xmlns:a16="http://schemas.microsoft.com/office/drawing/2014/main" id="{34A83702-231A-4108-B5F2-1615D9078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974064" y="2129873"/>
              <a:ext cx="365125" cy="365125"/>
            </a:xfrm>
            <a:prstGeom prst="rect">
              <a:avLst/>
            </a:prstGeom>
          </p:spPr>
        </p:pic>
      </p:grp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7B4B9D0A-A899-4F7D-AA4D-34FE46EA30C5}"/>
              </a:ext>
            </a:extLst>
          </p:cNvPr>
          <p:cNvGrpSpPr/>
          <p:nvPr/>
        </p:nvGrpSpPr>
        <p:grpSpPr>
          <a:xfrm>
            <a:off x="372322" y="5319742"/>
            <a:ext cx="720000" cy="720000"/>
            <a:chOff x="1886834" y="2029643"/>
            <a:chExt cx="576000" cy="576000"/>
          </a:xfrm>
        </p:grpSpPr>
        <p:sp>
          <p:nvSpPr>
            <p:cNvPr id="28" name="Slza 27">
              <a:extLst>
                <a:ext uri="{FF2B5EF4-FFF2-40B4-BE49-F238E27FC236}">
                  <a16:creationId xmlns:a16="http://schemas.microsoft.com/office/drawing/2014/main" id="{7F0EB5C3-1F6E-4CA4-B404-76C154C9E664}"/>
                </a:ext>
              </a:extLst>
            </p:cNvPr>
            <p:cNvSpPr/>
            <p:nvPr/>
          </p:nvSpPr>
          <p:spPr>
            <a:xfrm rot="2199552">
              <a:off x="1886834" y="2029643"/>
              <a:ext cx="576000" cy="576000"/>
            </a:xfrm>
            <a:prstGeom prst="teardrop">
              <a:avLst/>
            </a:prstGeom>
            <a:solidFill>
              <a:srgbClr val="8E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29" name="Ovál 28">
              <a:extLst>
                <a:ext uri="{FF2B5EF4-FFF2-40B4-BE49-F238E27FC236}">
                  <a16:creationId xmlns:a16="http://schemas.microsoft.com/office/drawing/2014/main" id="{9FB695DB-EA00-4E47-8DEB-29F21058BA57}"/>
                </a:ext>
              </a:extLst>
            </p:cNvPr>
            <p:cNvSpPr/>
            <p:nvPr/>
          </p:nvSpPr>
          <p:spPr>
            <a:xfrm>
              <a:off x="1940834" y="207587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30" name="Grafický objekt 29" descr="Schránka obrys">
              <a:extLst>
                <a:ext uri="{FF2B5EF4-FFF2-40B4-BE49-F238E27FC236}">
                  <a16:creationId xmlns:a16="http://schemas.microsoft.com/office/drawing/2014/main" id="{E3C0D3BB-A7F2-4C3A-AB15-B9B85897F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1974064" y="2129873"/>
              <a:ext cx="365125" cy="365125"/>
            </a:xfrm>
            <a:prstGeom prst="rect">
              <a:avLst/>
            </a:prstGeom>
          </p:spPr>
        </p:pic>
      </p:grpSp>
      <p:sp>
        <p:nvSpPr>
          <p:cNvPr id="31" name="Zástupný symbol pro datum 4">
            <a:extLst>
              <a:ext uri="{FF2B5EF4-FFF2-40B4-BE49-F238E27FC236}">
                <a16:creationId xmlns:a16="http://schemas.microsoft.com/office/drawing/2014/main" id="{A1CA9D4D-78A9-4D8E-9A45-A824C3DDCF7D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014292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BA6380A-1799-44DD-A2FB-091BDF72FF6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 dirty="0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BF6F7B5A-4F98-4778-80DD-9BB64EFE3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8" name="Zástupný text 2">
            <a:extLst>
              <a:ext uri="{FF2B5EF4-FFF2-40B4-BE49-F238E27FC236}">
                <a16:creationId xmlns:a16="http://schemas.microsoft.com/office/drawing/2014/main" id="{2FA5E976-DCDB-4324-9EB7-20113B288520}"/>
              </a:ext>
            </a:extLst>
          </p:cNvPr>
          <p:cNvSpPr txBox="1">
            <a:spLocks/>
          </p:cNvSpPr>
          <p:nvPr/>
        </p:nvSpPr>
        <p:spPr>
          <a:xfrm>
            <a:off x="0" y="490539"/>
            <a:ext cx="11658026" cy="78592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wrap="square" lIns="828000" tIns="288000" rIns="91440" bIns="2160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2BF44"/>
              </a:buClr>
              <a:buFontTx/>
              <a:buNone/>
              <a:defRPr sz="20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dirty="0"/>
              <a:t>AGENDA</a:t>
            </a:r>
          </a:p>
        </p:txBody>
      </p:sp>
      <p:sp>
        <p:nvSpPr>
          <p:cNvPr id="58" name="Zástupný symbol pro datum 4">
            <a:extLst>
              <a:ext uri="{FF2B5EF4-FFF2-40B4-BE49-F238E27FC236}">
                <a16:creationId xmlns:a16="http://schemas.microsoft.com/office/drawing/2014/main" id="{FED64B3D-1AB0-4BEA-83AD-0BB8D62BA0E5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C7E6A541-A4F8-43EE-8E3A-CB79EFCF34D6}"/>
              </a:ext>
            </a:extLst>
          </p:cNvPr>
          <p:cNvGrpSpPr/>
          <p:nvPr/>
        </p:nvGrpSpPr>
        <p:grpSpPr>
          <a:xfrm>
            <a:off x="-1065552" y="1892175"/>
            <a:ext cx="13142652" cy="4536357"/>
            <a:chOff x="-1177449" y="1548226"/>
            <a:chExt cx="13142652" cy="4536357"/>
          </a:xfrm>
        </p:grpSpPr>
        <p:sp>
          <p:nvSpPr>
            <p:cNvPr id="55" name="BlokTextu 54">
              <a:extLst>
                <a:ext uri="{FF2B5EF4-FFF2-40B4-BE49-F238E27FC236}">
                  <a16:creationId xmlns:a16="http://schemas.microsoft.com/office/drawing/2014/main" id="{F34E2A7E-0686-48B9-AD48-FE0BFB75C08C}"/>
                </a:ext>
              </a:extLst>
            </p:cNvPr>
            <p:cNvSpPr txBox="1"/>
            <p:nvPr/>
          </p:nvSpPr>
          <p:spPr>
            <a:xfrm>
              <a:off x="8853771" y="3891384"/>
              <a:ext cx="3111432" cy="313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>
                  <a:srgbClr val="92D050"/>
                </a:buClr>
              </a:pPr>
              <a:r>
                <a:rPr lang="en-GB" sz="1600" b="1" dirty="0">
                  <a:solidFill>
                    <a:srgbClr val="151515">
                      <a:hueOff val="0"/>
                      <a:satOff val="0"/>
                      <a:lumOff val="0"/>
                      <a:alphaOff val="0"/>
                    </a:srgbClr>
                  </a:solidFill>
                  <a:latin typeface="Arial" panose="020B0604020202020204"/>
                </a:rPr>
                <a:t>Summary</a:t>
              </a:r>
            </a:p>
          </p:txBody>
        </p:sp>
        <p:grpSp>
          <p:nvGrpSpPr>
            <p:cNvPr id="3" name="Skupina 2">
              <a:extLst>
                <a:ext uri="{FF2B5EF4-FFF2-40B4-BE49-F238E27FC236}">
                  <a16:creationId xmlns:a16="http://schemas.microsoft.com/office/drawing/2014/main" id="{E57CC45A-F8C3-4F3F-A25C-A0BFFC324642}"/>
                </a:ext>
              </a:extLst>
            </p:cNvPr>
            <p:cNvGrpSpPr/>
            <p:nvPr/>
          </p:nvGrpSpPr>
          <p:grpSpPr>
            <a:xfrm>
              <a:off x="-1177449" y="1548226"/>
              <a:ext cx="12723578" cy="4536357"/>
              <a:chOff x="-1177449" y="1548226"/>
              <a:chExt cx="12723578" cy="4536357"/>
            </a:xfrm>
          </p:grpSpPr>
          <p:sp>
            <p:nvSpPr>
              <p:cNvPr id="47" name="Ovál 46">
                <a:extLst>
                  <a:ext uri="{FF2B5EF4-FFF2-40B4-BE49-F238E27FC236}">
                    <a16:creationId xmlns:a16="http://schemas.microsoft.com/office/drawing/2014/main" id="{95407D0C-BEAE-45B9-A5F7-CE3926E9EDCF}"/>
                  </a:ext>
                </a:extLst>
              </p:cNvPr>
              <p:cNvSpPr/>
              <p:nvPr/>
            </p:nvSpPr>
            <p:spPr>
              <a:xfrm>
                <a:off x="7897048" y="4187248"/>
                <a:ext cx="1440000" cy="14400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 dirty="0"/>
              </a:p>
            </p:txBody>
          </p:sp>
          <p:grpSp>
            <p:nvGrpSpPr>
              <p:cNvPr id="2" name="Skupina 1">
                <a:extLst>
                  <a:ext uri="{FF2B5EF4-FFF2-40B4-BE49-F238E27FC236}">
                    <a16:creationId xmlns:a16="http://schemas.microsoft.com/office/drawing/2014/main" id="{B43411D9-6C95-4AB3-97DB-F72A413F9CA1}"/>
                  </a:ext>
                </a:extLst>
              </p:cNvPr>
              <p:cNvGrpSpPr/>
              <p:nvPr/>
            </p:nvGrpSpPr>
            <p:grpSpPr>
              <a:xfrm>
                <a:off x="-1177449" y="1548226"/>
                <a:ext cx="12723578" cy="4536357"/>
                <a:chOff x="-1177449" y="1548226"/>
                <a:chExt cx="12723578" cy="4536357"/>
              </a:xfrm>
            </p:grpSpPr>
            <p:grpSp>
              <p:nvGrpSpPr>
                <p:cNvPr id="8" name="Skupina 7">
                  <a:extLst>
                    <a:ext uri="{FF2B5EF4-FFF2-40B4-BE49-F238E27FC236}">
                      <a16:creationId xmlns:a16="http://schemas.microsoft.com/office/drawing/2014/main" id="{70B1F242-D403-494C-9D28-7ACCC2319683}"/>
                    </a:ext>
                  </a:extLst>
                </p:cNvPr>
                <p:cNvGrpSpPr/>
                <p:nvPr/>
              </p:nvGrpSpPr>
              <p:grpSpPr>
                <a:xfrm>
                  <a:off x="-1177449" y="1548226"/>
                  <a:ext cx="12723578" cy="4536357"/>
                  <a:chOff x="-2147776" y="1844574"/>
                  <a:chExt cx="12723578" cy="4536357"/>
                </a:xfrm>
              </p:grpSpPr>
              <p:cxnSp>
                <p:nvCxnSpPr>
                  <p:cNvPr id="56" name="Rovná spojnica 55">
                    <a:extLst>
                      <a:ext uri="{FF2B5EF4-FFF2-40B4-BE49-F238E27FC236}">
                        <a16:creationId xmlns:a16="http://schemas.microsoft.com/office/drawing/2014/main" id="{83A7CDF1-46F9-4589-A2B6-DE0B652084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-2147776" y="2062418"/>
                    <a:ext cx="12723578" cy="4318513"/>
                  </a:xfrm>
                  <a:prstGeom prst="line">
                    <a:avLst/>
                  </a:prstGeom>
                  <a:ln w="120650">
                    <a:solidFill>
                      <a:schemeClr val="bg1">
                        <a:lumMod val="65000"/>
                      </a:schemeClr>
                    </a:solidFill>
                  </a:ln>
                  <a:scene3d>
                    <a:camera prst="isometricOffAxis2Top"/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BlokTextu 42">
                    <a:extLst>
                      <a:ext uri="{FF2B5EF4-FFF2-40B4-BE49-F238E27FC236}">
                        <a16:creationId xmlns:a16="http://schemas.microsoft.com/office/drawing/2014/main" id="{52DF10F5-17CB-40A7-909F-9EB56307C005}"/>
                      </a:ext>
                    </a:extLst>
                  </p:cNvPr>
                  <p:cNvSpPr txBox="1"/>
                  <p:nvPr/>
                </p:nvSpPr>
                <p:spPr>
                  <a:xfrm>
                    <a:off x="1972885" y="1852095"/>
                    <a:ext cx="4425105" cy="33855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lvl="0">
                      <a:buClr>
                        <a:srgbClr val="92D050"/>
                      </a:buClr>
                    </a:pPr>
                    <a:r>
                      <a:rPr lang="en-GB" sz="1600" b="1" dirty="0"/>
                      <a:t>Introduction</a:t>
                    </a:r>
                  </a:p>
                </p:txBody>
              </p:sp>
              <p:grpSp>
                <p:nvGrpSpPr>
                  <p:cNvPr id="83" name="Skupina 82">
                    <a:extLst>
                      <a:ext uri="{FF2B5EF4-FFF2-40B4-BE49-F238E27FC236}">
                        <a16:creationId xmlns:a16="http://schemas.microsoft.com/office/drawing/2014/main" id="{F16DEFB4-FA84-4147-854F-2D1D4AA1AC55}"/>
                      </a:ext>
                    </a:extLst>
                  </p:cNvPr>
                  <p:cNvGrpSpPr/>
                  <p:nvPr/>
                </p:nvGrpSpPr>
                <p:grpSpPr>
                  <a:xfrm>
                    <a:off x="2915067" y="2682616"/>
                    <a:ext cx="1440000" cy="2073392"/>
                    <a:chOff x="2003310" y="2038659"/>
                    <a:chExt cx="1440000" cy="2073392"/>
                  </a:xfrm>
                </p:grpSpPr>
                <p:grpSp>
                  <p:nvGrpSpPr>
                    <p:cNvPr id="37" name="Skupina 36">
                      <a:extLst>
                        <a:ext uri="{FF2B5EF4-FFF2-40B4-BE49-F238E27FC236}">
                          <a16:creationId xmlns:a16="http://schemas.microsoft.com/office/drawing/2014/main" id="{87C939A8-87F7-4FFA-8B59-2EC456B0B3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003310" y="2672051"/>
                      <a:ext cx="1440000" cy="1440000"/>
                      <a:chOff x="3036269" y="3120048"/>
                      <a:chExt cx="1440000" cy="1440000"/>
                    </a:xfrm>
                    <a:scene3d>
                      <a:camera prst="isometricOffAxis2Top"/>
                      <a:lightRig rig="threePt" dir="t"/>
                    </a:scene3d>
                  </p:grpSpPr>
                  <p:sp>
                    <p:nvSpPr>
                      <p:cNvPr id="39" name="Ovál 38">
                        <a:extLst>
                          <a:ext uri="{FF2B5EF4-FFF2-40B4-BE49-F238E27FC236}">
                            <a16:creationId xmlns:a16="http://schemas.microsoft.com/office/drawing/2014/main" id="{84C6541A-D4BF-452A-A0E6-E325DF1CD7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36269" y="3120048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 dirty="0"/>
                      </a:p>
                    </p:txBody>
                  </p:sp>
                  <p:sp>
                    <p:nvSpPr>
                      <p:cNvPr id="40" name="Ovál 39">
                        <a:extLst>
                          <a:ext uri="{FF2B5EF4-FFF2-40B4-BE49-F238E27FC236}">
                            <a16:creationId xmlns:a16="http://schemas.microsoft.com/office/drawing/2014/main" id="{2D26DA7D-81B4-407F-933E-208FA904F9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16269" y="3300048"/>
                        <a:ext cx="1080000" cy="108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 dirty="0"/>
                      </a:p>
                    </p:txBody>
                  </p:sp>
                  <p:sp>
                    <p:nvSpPr>
                      <p:cNvPr id="41" name="Ovál 40">
                        <a:extLst>
                          <a:ext uri="{FF2B5EF4-FFF2-40B4-BE49-F238E27FC236}">
                            <a16:creationId xmlns:a16="http://schemas.microsoft.com/office/drawing/2014/main" id="{4D0C791D-2CAB-4BD7-ACB7-48FEB719822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396269" y="3480048"/>
                        <a:ext cx="720000" cy="720000"/>
                      </a:xfrm>
                      <a:prstGeom prst="ellipse">
                        <a:avLst/>
                      </a:prstGeom>
                      <a:solidFill>
                        <a:srgbClr val="FFC000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 dirty="0"/>
                      </a:p>
                    </p:txBody>
                  </p:sp>
                </p:grpSp>
                <p:grpSp>
                  <p:nvGrpSpPr>
                    <p:cNvPr id="67" name="Skupina 66">
                      <a:extLst>
                        <a:ext uri="{FF2B5EF4-FFF2-40B4-BE49-F238E27FC236}">
                          <a16:creationId xmlns:a16="http://schemas.microsoft.com/office/drawing/2014/main" id="{F8A50024-0A89-4BBE-BB79-4D65307BF3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43310" y="2038659"/>
                      <a:ext cx="360000" cy="1374542"/>
                      <a:chOff x="537408" y="1673532"/>
                      <a:chExt cx="360000" cy="1033657"/>
                    </a:xfrm>
                  </p:grpSpPr>
                  <p:sp>
                    <p:nvSpPr>
                      <p:cNvPr id="68" name="Obdĺžnik 67">
                        <a:extLst>
                          <a:ext uri="{FF2B5EF4-FFF2-40B4-BE49-F238E27FC236}">
                            <a16:creationId xmlns:a16="http://schemas.microsoft.com/office/drawing/2014/main" id="{79B082A9-2B9D-4C26-8C6E-1D1E65A8D1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7408" y="1673532"/>
                        <a:ext cx="360000" cy="26207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sk-SK" dirty="0"/>
                          <a:t>2</a:t>
                        </a:r>
                      </a:p>
                    </p:txBody>
                  </p:sp>
                  <p:cxnSp>
                    <p:nvCxnSpPr>
                      <p:cNvPr id="69" name="Rovná spojnica 68">
                        <a:extLst>
                          <a:ext uri="{FF2B5EF4-FFF2-40B4-BE49-F238E27FC236}">
                            <a16:creationId xmlns:a16="http://schemas.microsoft.com/office/drawing/2014/main" id="{F482A625-ED4E-4261-9339-7DA372909CF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09130" y="1935602"/>
                        <a:ext cx="8278" cy="771587"/>
                      </a:xfrm>
                      <a:prstGeom prst="line">
                        <a:avLst/>
                      </a:prstGeom>
                      <a:ln w="31750">
                        <a:solidFill>
                          <a:srgbClr val="FFC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2" name="BlokTextu 71">
                    <a:extLst>
                      <a:ext uri="{FF2B5EF4-FFF2-40B4-BE49-F238E27FC236}">
                        <a16:creationId xmlns:a16="http://schemas.microsoft.com/office/drawing/2014/main" id="{A3554F94-57B7-41D8-9D1C-A3ADA660B8E6}"/>
                      </a:ext>
                    </a:extLst>
                  </p:cNvPr>
                  <p:cNvSpPr txBox="1"/>
                  <p:nvPr/>
                </p:nvSpPr>
                <p:spPr>
                  <a:xfrm>
                    <a:off x="3896071" y="2724007"/>
                    <a:ext cx="4228238" cy="3139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7112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lr>
                        <a:srgbClr val="92D050"/>
                      </a:buClr>
                    </a:pPr>
                    <a:r>
                      <a:rPr lang="en-GB" sz="1600" b="1" dirty="0">
                        <a:solidFill>
                          <a:srgbClr val="151515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Arial" panose="020B0604020202020204"/>
                      </a:rPr>
                      <a:t>Energy storage</a:t>
                    </a:r>
                  </a:p>
                </p:txBody>
              </p:sp>
              <p:grpSp>
                <p:nvGrpSpPr>
                  <p:cNvPr id="82" name="Skupina 81">
                    <a:extLst>
                      <a:ext uri="{FF2B5EF4-FFF2-40B4-BE49-F238E27FC236}">
                        <a16:creationId xmlns:a16="http://schemas.microsoft.com/office/drawing/2014/main" id="{B7EC969C-EDE8-45A0-BA70-0D7AC4A9A28A}"/>
                      </a:ext>
                    </a:extLst>
                  </p:cNvPr>
                  <p:cNvGrpSpPr/>
                  <p:nvPr/>
                </p:nvGrpSpPr>
                <p:grpSpPr>
                  <a:xfrm>
                    <a:off x="4771763" y="3520241"/>
                    <a:ext cx="1440000" cy="1760338"/>
                    <a:chOff x="3627683" y="2797401"/>
                    <a:chExt cx="1440000" cy="1760338"/>
                  </a:xfrm>
                </p:grpSpPr>
                <p:grpSp>
                  <p:nvGrpSpPr>
                    <p:cNvPr id="50" name="Skupina 49">
                      <a:extLst>
                        <a:ext uri="{FF2B5EF4-FFF2-40B4-BE49-F238E27FC236}">
                          <a16:creationId xmlns:a16="http://schemas.microsoft.com/office/drawing/2014/main" id="{BA52845A-0DFD-4522-BFF7-36A1D60476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627683" y="3117739"/>
                      <a:ext cx="1440000" cy="1440000"/>
                      <a:chOff x="2497834" y="2944452"/>
                      <a:chExt cx="1440000" cy="1440000"/>
                    </a:xfrm>
                    <a:scene3d>
                      <a:camera prst="isometricOffAxis2Top"/>
                      <a:lightRig rig="threePt" dir="t"/>
                    </a:scene3d>
                  </p:grpSpPr>
                  <p:sp>
                    <p:nvSpPr>
                      <p:cNvPr id="52" name="Ovál 51">
                        <a:extLst>
                          <a:ext uri="{FF2B5EF4-FFF2-40B4-BE49-F238E27FC236}">
                            <a16:creationId xmlns:a16="http://schemas.microsoft.com/office/drawing/2014/main" id="{E71A23D3-ADBA-4C59-B60E-F4C8D9D1534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97834" y="2944452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 dirty="0"/>
                      </a:p>
                    </p:txBody>
                  </p:sp>
                  <p:sp>
                    <p:nvSpPr>
                      <p:cNvPr id="53" name="Ovál 52">
                        <a:extLst>
                          <a:ext uri="{FF2B5EF4-FFF2-40B4-BE49-F238E27FC236}">
                            <a16:creationId xmlns:a16="http://schemas.microsoft.com/office/drawing/2014/main" id="{48D311A6-1CD5-4D4D-B503-32AA12D9D3C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677834" y="3124452"/>
                        <a:ext cx="1080000" cy="108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 dirty="0"/>
                      </a:p>
                    </p:txBody>
                  </p:sp>
                  <p:sp>
                    <p:nvSpPr>
                      <p:cNvPr id="54" name="Ovál 53">
                        <a:extLst>
                          <a:ext uri="{FF2B5EF4-FFF2-40B4-BE49-F238E27FC236}">
                            <a16:creationId xmlns:a16="http://schemas.microsoft.com/office/drawing/2014/main" id="{0CA68DAA-7687-4987-AAD9-68E307F788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57834" y="3304452"/>
                        <a:ext cx="720000" cy="720000"/>
                      </a:xfrm>
                      <a:prstGeom prst="ellipse">
                        <a:avLst/>
                      </a:prstGeom>
                      <a:solidFill>
                        <a:srgbClr val="00B0F0"/>
                      </a:solidFill>
                      <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 dirty="0"/>
                      </a:p>
                    </p:txBody>
                  </p:sp>
                </p:grpSp>
                <p:grpSp>
                  <p:nvGrpSpPr>
                    <p:cNvPr id="73" name="Skupina 72">
                      <a:extLst>
                        <a:ext uri="{FF2B5EF4-FFF2-40B4-BE49-F238E27FC236}">
                          <a16:creationId xmlns:a16="http://schemas.microsoft.com/office/drawing/2014/main" id="{17C2DF6E-E7EE-4F61-98DF-9C682D3DD8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72599" y="2797401"/>
                      <a:ext cx="360000" cy="1069155"/>
                      <a:chOff x="35261" y="1792808"/>
                      <a:chExt cx="360000" cy="804007"/>
                    </a:xfrm>
                  </p:grpSpPr>
                  <p:sp>
                    <p:nvSpPr>
                      <p:cNvPr id="74" name="Obdĺžnik 73">
                        <a:extLst>
                          <a:ext uri="{FF2B5EF4-FFF2-40B4-BE49-F238E27FC236}">
                            <a16:creationId xmlns:a16="http://schemas.microsoft.com/office/drawing/2014/main" id="{84B6175E-E87C-4DCB-9170-68E9E6E9D9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61" y="1792808"/>
                        <a:ext cx="360000" cy="270721"/>
                      </a:xfrm>
                      <a:prstGeom prst="rect">
                        <a:avLst/>
                      </a:prstGeom>
                      <a:solidFill>
                        <a:srgbClr val="00B0F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sk-SK" dirty="0"/>
                          <a:t>3</a:t>
                        </a:r>
                      </a:p>
                    </p:txBody>
                  </p:sp>
                  <p:cxnSp>
                    <p:nvCxnSpPr>
                      <p:cNvPr id="75" name="Rovná spojnica 74">
                        <a:extLst>
                          <a:ext uri="{FF2B5EF4-FFF2-40B4-BE49-F238E27FC236}">
                            <a16:creationId xmlns:a16="http://schemas.microsoft.com/office/drawing/2014/main" id="{68E67C25-CF57-459D-843A-25C57440AC38}"/>
                          </a:ext>
                        </a:extLst>
                      </p:cNvPr>
                      <p:cNvCxnSpPr>
                        <a:cxnSpLocks/>
                        <a:endCxn id="74" idx="2"/>
                      </p:cNvCxnSpPr>
                      <p:nvPr/>
                    </p:nvCxnSpPr>
                    <p:spPr>
                      <a:xfrm flipV="1">
                        <a:off x="215261" y="2063532"/>
                        <a:ext cx="0" cy="533283"/>
                      </a:xfrm>
                      <a:prstGeom prst="line">
                        <a:avLst/>
                      </a:prstGeom>
                      <a:ln w="31750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8" name="BlokTextu 77">
                    <a:extLst>
                      <a:ext uri="{FF2B5EF4-FFF2-40B4-BE49-F238E27FC236}">
                        <a16:creationId xmlns:a16="http://schemas.microsoft.com/office/drawing/2014/main" id="{525DD972-4EDD-4091-AA97-40FBA0D682AF}"/>
                      </a:ext>
                    </a:extLst>
                  </p:cNvPr>
                  <p:cNvSpPr txBox="1"/>
                  <p:nvPr/>
                </p:nvSpPr>
                <p:spPr>
                  <a:xfrm>
                    <a:off x="5757319" y="3496008"/>
                    <a:ext cx="3111432" cy="31393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defTabSz="102235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  <a:buClr>
                        <a:srgbClr val="92D050"/>
                      </a:buClr>
                    </a:pPr>
                    <a:r>
                      <a:rPr lang="en-GB" sz="1600" b="1" dirty="0">
                        <a:solidFill>
                          <a:srgbClr val="151515">
                            <a:hueOff val="0"/>
                            <a:satOff val="0"/>
                            <a:lumOff val="0"/>
                            <a:alphaOff val="0"/>
                          </a:srgbClr>
                        </a:solidFill>
                        <a:latin typeface="Arial" panose="020B0604020202020204"/>
                      </a:rPr>
                      <a:t>Actual projects</a:t>
                    </a:r>
                  </a:p>
                </p:txBody>
              </p:sp>
              <p:grpSp>
                <p:nvGrpSpPr>
                  <p:cNvPr id="88" name="Skupina 87">
                    <a:extLst>
                      <a:ext uri="{FF2B5EF4-FFF2-40B4-BE49-F238E27FC236}">
                        <a16:creationId xmlns:a16="http://schemas.microsoft.com/office/drawing/2014/main" id="{F9750BDF-56A8-4419-A877-BB61EBCFEE1D}"/>
                      </a:ext>
                    </a:extLst>
                  </p:cNvPr>
                  <p:cNvGrpSpPr/>
                  <p:nvPr/>
                </p:nvGrpSpPr>
                <p:grpSpPr>
                  <a:xfrm>
                    <a:off x="1045177" y="1844574"/>
                    <a:ext cx="1440000" cy="2296399"/>
                    <a:chOff x="481232" y="1433303"/>
                    <a:chExt cx="1440000" cy="2296399"/>
                  </a:xfrm>
                </p:grpSpPr>
                <p:grpSp>
                  <p:nvGrpSpPr>
                    <p:cNvPr id="33" name="Skupina 32">
                      <a:extLst>
                        <a:ext uri="{FF2B5EF4-FFF2-40B4-BE49-F238E27FC236}">
                          <a16:creationId xmlns:a16="http://schemas.microsoft.com/office/drawing/2014/main" id="{0C0B512A-4D6F-46C7-8964-47EA037917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81232" y="2289702"/>
                      <a:ext cx="1440000" cy="1440000"/>
                      <a:chOff x="3528371" y="3249000"/>
                      <a:chExt cx="1440000" cy="1440000"/>
                    </a:xfrm>
                    <a:scene3d>
                      <a:camera prst="isometricOffAxis2Top"/>
                      <a:lightRig rig="threePt" dir="t"/>
                    </a:scene3d>
                  </p:grpSpPr>
                  <p:sp>
                    <p:nvSpPr>
                      <p:cNvPr id="24" name="Ovál 23">
                        <a:extLst>
                          <a:ext uri="{FF2B5EF4-FFF2-40B4-BE49-F238E27FC236}">
                            <a16:creationId xmlns:a16="http://schemas.microsoft.com/office/drawing/2014/main" id="{9D6416DB-7F0A-4AD6-910F-DAFAA37F27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528371" y="3249000"/>
                        <a:ext cx="1440000" cy="1440000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  <a:effectLst>
                        <a:outerShdw blurRad="50800" dist="38100" dir="8100000" algn="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/>
                      </a:p>
                    </p:txBody>
                  </p:sp>
                  <p:sp>
                    <p:nvSpPr>
                      <p:cNvPr id="28" name="Ovál 27">
                        <a:extLst>
                          <a:ext uri="{FF2B5EF4-FFF2-40B4-BE49-F238E27FC236}">
                            <a16:creationId xmlns:a16="http://schemas.microsoft.com/office/drawing/2014/main" id="{079FC40C-10BD-494F-A42F-4979A30BD7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08371" y="3429000"/>
                        <a:ext cx="1080000" cy="1080000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 dirty="0"/>
                      </a:p>
                    </p:txBody>
                  </p:sp>
                  <p:sp>
                    <p:nvSpPr>
                      <p:cNvPr id="29" name="Ovál 28">
                        <a:extLst>
                          <a:ext uri="{FF2B5EF4-FFF2-40B4-BE49-F238E27FC236}">
                            <a16:creationId xmlns:a16="http://schemas.microsoft.com/office/drawing/2014/main" id="{DB6475E5-75D6-494E-9F5D-36EB448678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88371" y="3609000"/>
                        <a:ext cx="720000" cy="720000"/>
                      </a:xfrm>
                      <a:prstGeom prst="ellipse">
                        <a:avLst/>
                      </a:prstGeom>
                      <a:ln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k-SK" dirty="0"/>
                      </a:p>
                    </p:txBody>
                  </p:sp>
                </p:grpSp>
                <p:grpSp>
                  <p:nvGrpSpPr>
                    <p:cNvPr id="16" name="Skupina 15">
                      <a:extLst>
                        <a:ext uri="{FF2B5EF4-FFF2-40B4-BE49-F238E27FC236}">
                          <a16:creationId xmlns:a16="http://schemas.microsoft.com/office/drawing/2014/main" id="{757E7639-469F-45FC-A901-A0E7C37A99C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21232" y="1433303"/>
                      <a:ext cx="360000" cy="1624651"/>
                      <a:chOff x="1029510" y="1603256"/>
                      <a:chExt cx="360000" cy="1221740"/>
                    </a:xfrm>
                  </p:grpSpPr>
                  <p:sp>
                    <p:nvSpPr>
                      <p:cNvPr id="15" name="Obdĺžnik 14">
                        <a:extLst>
                          <a:ext uri="{FF2B5EF4-FFF2-40B4-BE49-F238E27FC236}">
                            <a16:creationId xmlns:a16="http://schemas.microsoft.com/office/drawing/2014/main" id="{B69B7EE0-A2FF-4656-ADBA-6B2AA3ED82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29510" y="1603256"/>
                        <a:ext cx="360000" cy="270721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sk-SK" dirty="0"/>
                          <a:t>1</a:t>
                        </a:r>
                      </a:p>
                    </p:txBody>
                  </p:sp>
                  <p:cxnSp>
                    <p:nvCxnSpPr>
                      <p:cNvPr id="14" name="Rovná spojnica 13">
                        <a:extLst>
                          <a:ext uri="{FF2B5EF4-FFF2-40B4-BE49-F238E27FC236}">
                            <a16:creationId xmlns:a16="http://schemas.microsoft.com/office/drawing/2014/main" id="{2A173916-1ECA-421E-AA93-A74B2C79A272}"/>
                          </a:ext>
                        </a:extLst>
                      </p:cNvPr>
                      <p:cNvCxnSpPr>
                        <a:cxnSpLocks/>
                        <a:endCxn id="15" idx="2"/>
                      </p:cNvCxnSpPr>
                      <p:nvPr/>
                    </p:nvCxnSpPr>
                    <p:spPr>
                      <a:xfrm flipV="1">
                        <a:off x="1201232" y="1873977"/>
                        <a:ext cx="8278" cy="951019"/>
                      </a:xfrm>
                      <a:prstGeom prst="line">
                        <a:avLst/>
                      </a:prstGeom>
                      <a:ln w="31750">
                        <a:solidFill>
                          <a:srgbClr val="92D05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</p:grpSp>
            <p:sp>
              <p:nvSpPr>
                <p:cNvPr id="45" name="Obdĺžnik 44">
                  <a:extLst>
                    <a:ext uri="{FF2B5EF4-FFF2-40B4-BE49-F238E27FC236}">
                      <a16:creationId xmlns:a16="http://schemas.microsoft.com/office/drawing/2014/main" id="{FB9F0459-4B29-4F45-9681-9E63E23C6BEE}"/>
                    </a:ext>
                  </a:extLst>
                </p:cNvPr>
                <p:cNvSpPr/>
                <p:nvPr/>
              </p:nvSpPr>
              <p:spPr>
                <a:xfrm>
                  <a:off x="8456153" y="3861491"/>
                  <a:ext cx="360000" cy="36000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k-SK" dirty="0"/>
                    <a:t>4</a:t>
                  </a:r>
                </a:p>
              </p:txBody>
            </p:sp>
            <p:sp>
              <p:nvSpPr>
                <p:cNvPr id="49" name="Ovál 48">
                  <a:extLst>
                    <a:ext uri="{FF2B5EF4-FFF2-40B4-BE49-F238E27FC236}">
                      <a16:creationId xmlns:a16="http://schemas.microsoft.com/office/drawing/2014/main" id="{357A32D3-F647-40A9-8936-4B053BBC6243}"/>
                    </a:ext>
                  </a:extLst>
                </p:cNvPr>
                <p:cNvSpPr/>
                <p:nvPr/>
              </p:nvSpPr>
              <p:spPr>
                <a:xfrm>
                  <a:off x="8077048" y="4367248"/>
                  <a:ext cx="1080000" cy="1080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sp>
              <p:nvSpPr>
                <p:cNvPr id="51" name="Ovál 50">
                  <a:extLst>
                    <a:ext uri="{FF2B5EF4-FFF2-40B4-BE49-F238E27FC236}">
                      <a16:creationId xmlns:a16="http://schemas.microsoft.com/office/drawing/2014/main" id="{57AF6DA4-C952-47A1-B338-7E32A1A2396E}"/>
                    </a:ext>
                  </a:extLst>
                </p:cNvPr>
                <p:cNvSpPr/>
                <p:nvPr/>
              </p:nvSpPr>
              <p:spPr>
                <a:xfrm>
                  <a:off x="8257048" y="4547248"/>
                  <a:ext cx="720000" cy="72000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  <a:scene3d>
                  <a:camera prst="isometricOffAxis2Top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k-SK" dirty="0"/>
                </a:p>
              </p:txBody>
            </p:sp>
            <p:cxnSp>
              <p:nvCxnSpPr>
                <p:cNvPr id="46" name="Rovná spojnica 45">
                  <a:extLst>
                    <a:ext uri="{FF2B5EF4-FFF2-40B4-BE49-F238E27FC236}">
                      <a16:creationId xmlns:a16="http://schemas.microsoft.com/office/drawing/2014/main" id="{9600038D-2C94-4DE8-AE5E-C4300B754F3E}"/>
                    </a:ext>
                  </a:extLst>
                </p:cNvPr>
                <p:cNvCxnSpPr>
                  <a:cxnSpLocks/>
                  <a:endCxn id="45" idx="2"/>
                </p:cNvCxnSpPr>
                <p:nvPr/>
              </p:nvCxnSpPr>
              <p:spPr>
                <a:xfrm flipV="1">
                  <a:off x="8636153" y="4221492"/>
                  <a:ext cx="0" cy="709151"/>
                </a:xfrm>
                <a:prstGeom prst="line">
                  <a:avLst/>
                </a:prstGeom>
                <a:ln w="317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131847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3425487" y="2392882"/>
            <a:ext cx="6263640" cy="949127"/>
          </a:xfrm>
        </p:spPr>
        <p:txBody>
          <a:bodyPr>
            <a:normAutofit/>
          </a:bodyPr>
          <a:lstStyle/>
          <a:p>
            <a:r>
              <a:rPr lang="sk-SK" dirty="0" err="1"/>
              <a:t>Thank</a:t>
            </a:r>
            <a:r>
              <a:rPr lang="sk-SK" dirty="0"/>
              <a:t> </a:t>
            </a:r>
            <a:r>
              <a:rPr lang="sk-SK" dirty="0" err="1"/>
              <a:t>you</a:t>
            </a:r>
            <a:endParaRPr lang="en-US" dirty="0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4942932-5DDD-4C98-8E6A-A57DA70BA4AE}"/>
              </a:ext>
            </a:extLst>
          </p:cNvPr>
          <p:cNvGrpSpPr/>
          <p:nvPr/>
        </p:nvGrpSpPr>
        <p:grpSpPr>
          <a:xfrm>
            <a:off x="990503" y="3515992"/>
            <a:ext cx="4713573" cy="1301078"/>
            <a:chOff x="4567160" y="1928640"/>
            <a:chExt cx="5234793" cy="1568734"/>
          </a:xfrm>
        </p:grpSpPr>
        <p:grpSp>
          <p:nvGrpSpPr>
            <p:cNvPr id="4" name="Group 40">
              <a:extLst>
                <a:ext uri="{FF2B5EF4-FFF2-40B4-BE49-F238E27FC236}">
                  <a16:creationId xmlns:a16="http://schemas.microsoft.com/office/drawing/2014/main" id="{C09482C8-8C6F-4E40-8D02-88D444E4AEED}"/>
                </a:ext>
              </a:extLst>
            </p:cNvPr>
            <p:cNvGrpSpPr/>
            <p:nvPr/>
          </p:nvGrpSpPr>
          <p:grpSpPr>
            <a:xfrm>
              <a:off x="4567160" y="1928640"/>
              <a:ext cx="5234793" cy="1530704"/>
              <a:chOff x="3783398" y="307152"/>
              <a:chExt cx="3343314" cy="1530704"/>
            </a:xfrm>
          </p:grpSpPr>
          <p:sp>
            <p:nvSpPr>
              <p:cNvPr id="9" name="TextBox 45">
                <a:extLst>
                  <a:ext uri="{FF2B5EF4-FFF2-40B4-BE49-F238E27FC236}">
                    <a16:creationId xmlns:a16="http://schemas.microsoft.com/office/drawing/2014/main" id="{65F68E6C-08BC-40E0-8AE8-D8F191884D09}"/>
                  </a:ext>
                </a:extLst>
              </p:cNvPr>
              <p:cNvSpPr txBox="1"/>
              <p:nvPr/>
            </p:nvSpPr>
            <p:spPr>
              <a:xfrm>
                <a:off x="3783398" y="307152"/>
                <a:ext cx="2520565" cy="482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latin typeface="+mn-lt"/>
                  </a:rPr>
                  <a:t>Contact</a:t>
                </a:r>
                <a:r>
                  <a:rPr lang="sk-SK" sz="2000" b="1" dirty="0">
                    <a:latin typeface="+mn-lt"/>
                  </a:rPr>
                  <a:t>:</a:t>
                </a:r>
                <a:endParaRPr lang="en-GB" sz="2000" b="1" dirty="0">
                  <a:latin typeface="+mn-lt"/>
                </a:endParaRPr>
              </a:p>
            </p:txBody>
          </p:sp>
          <p:sp>
            <p:nvSpPr>
              <p:cNvPr id="7" name="TextBox 43">
                <a:extLst>
                  <a:ext uri="{FF2B5EF4-FFF2-40B4-BE49-F238E27FC236}">
                    <a16:creationId xmlns:a16="http://schemas.microsoft.com/office/drawing/2014/main" id="{64A9A5D1-E9A8-4229-AA53-197D7AC3584E}"/>
                  </a:ext>
                </a:extLst>
              </p:cNvPr>
              <p:cNvSpPr txBox="1"/>
              <p:nvPr/>
            </p:nvSpPr>
            <p:spPr>
              <a:xfrm>
                <a:off x="5440898" y="650362"/>
                <a:ext cx="1685814" cy="1187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/>
                  <a:t>Roman Zavada</a:t>
                </a:r>
              </a:p>
              <a:p>
                <a:pPr marL="285750" indent="-285750">
                  <a:buClr>
                    <a:srgbClr val="92D050"/>
                  </a:buClr>
                  <a:buFont typeface="Wingdings" panose="05000000000000000000" pitchFamily="2" charset="2"/>
                  <a:buChar char="§"/>
                </a:pPr>
                <a:r>
                  <a:rPr lang="en-GB" sz="1200" dirty="0"/>
                  <a:t>Head of Innovation Unit</a:t>
                </a:r>
              </a:p>
              <a:p>
                <a:pPr marL="285750" indent="-285750">
                  <a:buClr>
                    <a:srgbClr val="92D050"/>
                  </a:buClr>
                  <a:buFont typeface="Wingdings" panose="05000000000000000000" pitchFamily="2" charset="2"/>
                  <a:buChar char="§"/>
                </a:pPr>
                <a:r>
                  <a:rPr lang="en-GB" sz="1200" dirty="0"/>
                  <a:t>roman.zavada@naft.sk</a:t>
                </a:r>
              </a:p>
              <a:p>
                <a:pPr lvl="1"/>
                <a:endParaRPr lang="en-GB" sz="1400" dirty="0"/>
              </a:p>
            </p:txBody>
          </p:sp>
        </p:grpSp>
        <p:pic>
          <p:nvPicPr>
            <p:cNvPr id="5" name="Obrázok 4" descr="Obrázok, na ktorom je muž, osoba, okuliare, stojaci&#10;&#10;Automaticky generovaný popis">
              <a:extLst>
                <a:ext uri="{FF2B5EF4-FFF2-40B4-BE49-F238E27FC236}">
                  <a16:creationId xmlns:a16="http://schemas.microsoft.com/office/drawing/2014/main" id="{13A9670C-60C3-47C6-A572-A41BBC35E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503" y="2357037"/>
              <a:ext cx="1274960" cy="1140337"/>
            </a:xfrm>
            <a:prstGeom prst="rect">
              <a:avLst/>
            </a:prstGeom>
          </p:spPr>
        </p:pic>
      </p:grpSp>
      <p:sp>
        <p:nvSpPr>
          <p:cNvPr id="13" name="Zástupný symbol pro datum 4">
            <a:extLst>
              <a:ext uri="{FF2B5EF4-FFF2-40B4-BE49-F238E27FC236}">
                <a16:creationId xmlns:a16="http://schemas.microsoft.com/office/drawing/2014/main" id="{DBAD5103-466D-4111-93E5-55CE5596F8AB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17859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25F67-FA07-4B5F-8EBD-FF601735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78D0D3-A277-45E0-8EE5-79ECEF2ABF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 err="1"/>
              <a:t>Introduction</a:t>
            </a:r>
            <a:endParaRPr lang="sk-SK" dirty="0"/>
          </a:p>
        </p:txBody>
      </p:sp>
      <p:sp>
        <p:nvSpPr>
          <p:cNvPr id="7" name="Zástupný symbol pro datum 4">
            <a:extLst>
              <a:ext uri="{FF2B5EF4-FFF2-40B4-BE49-F238E27FC236}">
                <a16:creationId xmlns:a16="http://schemas.microsoft.com/office/drawing/2014/main" id="{DC64EE99-BCBE-4766-A226-93D61634B384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404262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ĺžnik 14">
            <a:extLst>
              <a:ext uri="{FF2B5EF4-FFF2-40B4-BE49-F238E27FC236}">
                <a16:creationId xmlns:a16="http://schemas.microsoft.com/office/drawing/2014/main" id="{74243520-3846-4F22-B3B9-15F4DE9FD078}"/>
              </a:ext>
            </a:extLst>
          </p:cNvPr>
          <p:cNvSpPr/>
          <p:nvPr/>
        </p:nvSpPr>
        <p:spPr>
          <a:xfrm>
            <a:off x="4632688" y="4732600"/>
            <a:ext cx="6535090" cy="2041454"/>
          </a:xfrm>
          <a:prstGeom prst="rect">
            <a:avLst/>
          </a:prstGeom>
          <a:solidFill>
            <a:srgbClr val="3A5E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1ABC8A-A16B-48AA-B422-097900C64D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NAFTAS </a:t>
            </a:r>
            <a:r>
              <a:rPr lang="sk-SK" dirty="0" err="1"/>
              <a:t>introduction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C9AFD4A-2E5D-4668-89EB-A07A0F91D9D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075E588-100C-4B1C-99A7-AFADB85B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2AB84441-526B-4F5B-88A3-44F9A96E8E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367"/>
            <a:ext cx="3908147" cy="2157687"/>
          </a:xfrm>
          <a:prstGeom prst="rect">
            <a:avLst/>
          </a:prstGeom>
        </p:spPr>
      </p:pic>
      <p:pic>
        <p:nvPicPr>
          <p:cNvPr id="9" name="Zástupný objekt pre obrázok 6">
            <a:extLst>
              <a:ext uri="{FF2B5EF4-FFF2-40B4-BE49-F238E27FC236}">
                <a16:creationId xmlns:a16="http://schemas.microsoft.com/office/drawing/2014/main" id="{F4777B2E-041A-4A0D-B2F8-54AD460C9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9" b="4"/>
          <a:stretch/>
        </p:blipFill>
        <p:spPr>
          <a:xfrm>
            <a:off x="0" y="1283019"/>
            <a:ext cx="2970445" cy="3383269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8F54282-4AEF-4479-AADE-2A5E513999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6" r="12358" b="2"/>
          <a:stretch/>
        </p:blipFill>
        <p:spPr>
          <a:xfrm>
            <a:off x="3010569" y="1366181"/>
            <a:ext cx="2970465" cy="3383268"/>
          </a:xfrm>
          <a:prstGeom prst="rect">
            <a:avLst/>
          </a:prstGeom>
        </p:spPr>
      </p:pic>
      <p:pic>
        <p:nvPicPr>
          <p:cNvPr id="12" name="Zástupný symbol pro obrázek 2" descr="Obrázok, na ktorom je trávnik, hora, obloha, vonkajšie&#10;&#10;Automaticky generovaný popis">
            <a:extLst>
              <a:ext uri="{FF2B5EF4-FFF2-40B4-BE49-F238E27FC236}">
                <a16:creationId xmlns:a16="http://schemas.microsoft.com/office/drawing/2014/main" id="{EA6E37A0-F2F0-4495-8FCC-81AC281059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r="13805" b="4"/>
          <a:stretch/>
        </p:blipFill>
        <p:spPr>
          <a:xfrm>
            <a:off x="6096000" y="1317045"/>
            <a:ext cx="2971800" cy="3383268"/>
          </a:xfrm>
          <a:prstGeom prst="rect">
            <a:avLst/>
          </a:prstGeom>
        </p:spPr>
      </p:pic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DCC82F28-FC48-4D0D-ABCA-02047739CB40}"/>
              </a:ext>
            </a:extLst>
          </p:cNvPr>
          <p:cNvSpPr/>
          <p:nvPr/>
        </p:nvSpPr>
        <p:spPr>
          <a:xfrm>
            <a:off x="4797870" y="5678079"/>
            <a:ext cx="5266720" cy="9702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NAFTA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b="1" dirty="0">
                <a:solidFill>
                  <a:schemeClr val="tx1"/>
                </a:solidFill>
              </a:rPr>
              <a:t>6th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biggest</a:t>
            </a:r>
            <a:r>
              <a:rPr lang="en-US" dirty="0">
                <a:solidFill>
                  <a:schemeClr val="tx1"/>
                </a:solidFill>
              </a:rPr>
              <a:t> underground storage operator </a:t>
            </a:r>
            <a:r>
              <a:rPr lang="en-US" b="1" dirty="0">
                <a:solidFill>
                  <a:schemeClr val="tx1"/>
                </a:solidFill>
              </a:rPr>
              <a:t>in Europe </a:t>
            </a:r>
            <a:r>
              <a:rPr lang="en-US" dirty="0">
                <a:solidFill>
                  <a:schemeClr val="tx1"/>
                </a:solidFill>
              </a:rPr>
              <a:t>with total capacity of approx. </a:t>
            </a:r>
            <a:r>
              <a:rPr lang="en-US" b="1" dirty="0">
                <a:solidFill>
                  <a:schemeClr val="tx1"/>
                </a:solidFill>
              </a:rPr>
              <a:t>60 </a:t>
            </a:r>
            <a:r>
              <a:rPr lang="en-US" b="1" dirty="0" err="1">
                <a:solidFill>
                  <a:schemeClr val="tx1"/>
                </a:solidFill>
              </a:rPr>
              <a:t>TWh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标题 2">
            <a:extLst>
              <a:ext uri="{FF2B5EF4-FFF2-40B4-BE49-F238E27FC236}">
                <a16:creationId xmlns:a16="http://schemas.microsoft.com/office/drawing/2014/main" id="{46B6D8FB-0217-441B-A057-DB3FDE96ACA6}"/>
              </a:ext>
            </a:extLst>
          </p:cNvPr>
          <p:cNvSpPr txBox="1">
            <a:spLocks/>
          </p:cNvSpPr>
          <p:nvPr/>
        </p:nvSpPr>
        <p:spPr>
          <a:xfrm>
            <a:off x="4768544" y="4907486"/>
            <a:ext cx="5266720" cy="49794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rgbClr val="FFFFFF"/>
                </a:solidFill>
              </a:rPr>
              <a:t>NAFTAs Introduction</a:t>
            </a:r>
          </a:p>
        </p:txBody>
      </p:sp>
      <p:sp>
        <p:nvSpPr>
          <p:cNvPr id="19" name="Zástupný symbol pro datum 4">
            <a:extLst>
              <a:ext uri="{FF2B5EF4-FFF2-40B4-BE49-F238E27FC236}">
                <a16:creationId xmlns:a16="http://schemas.microsoft.com/office/drawing/2014/main" id="{8B8B0DC5-405D-4193-BA42-A7159EF409BD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  <p:pic>
        <p:nvPicPr>
          <p:cNvPr id="21" name="Zástupný symbol pro obrázek 2" descr="Obrázok, na ktorom je strom, dom, mesto, záhrada&#10;&#10;Automaticky generovaný popis">
            <a:extLst>
              <a:ext uri="{FF2B5EF4-FFF2-40B4-BE49-F238E27FC236}">
                <a16:creationId xmlns:a16="http://schemas.microsoft.com/office/drawing/2014/main" id="{1F2A61B1-6CBF-4376-A80A-52D3A84D23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r="14866" b="4"/>
          <a:stretch/>
        </p:blipFill>
        <p:spPr>
          <a:xfrm>
            <a:off x="9106589" y="1317045"/>
            <a:ext cx="2971800" cy="33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25F67-FA07-4B5F-8EBD-FF601735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02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78D0D3-A277-45E0-8EE5-79ECEF2ABF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k-SK" dirty="0"/>
              <a:t>Energy </a:t>
            </a:r>
            <a:r>
              <a:rPr lang="sk-SK" dirty="0" err="1"/>
              <a:t>storage</a:t>
            </a:r>
            <a:endParaRPr lang="sk-SK" dirty="0"/>
          </a:p>
        </p:txBody>
      </p:sp>
      <p:sp>
        <p:nvSpPr>
          <p:cNvPr id="7" name="Zástupný symbol pro datum 4">
            <a:extLst>
              <a:ext uri="{FF2B5EF4-FFF2-40B4-BE49-F238E27FC236}">
                <a16:creationId xmlns:a16="http://schemas.microsoft.com/office/drawing/2014/main" id="{DC64EE99-BCBE-4766-A226-93D61634B384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9449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AA5B4D3-5D1A-4775-B7D4-4591EA893E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Energy </a:t>
            </a:r>
            <a:r>
              <a:rPr lang="sk-SK" dirty="0" err="1"/>
              <a:t>storage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3E88B8F-A621-4219-852C-BBC545FA2E8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BE802C3-B9A5-4E71-9151-EA058198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4D59918-2F02-4D8C-BF95-50446EC6E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7" y="2316254"/>
            <a:ext cx="4875962" cy="2406654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35CFE03D-C463-41E5-9A7E-0770D24B8159}"/>
              </a:ext>
            </a:extLst>
          </p:cNvPr>
          <p:cNvSpPr txBox="1"/>
          <p:nvPr/>
        </p:nvSpPr>
        <p:spPr>
          <a:xfrm flipH="1">
            <a:off x="99936" y="1840425"/>
            <a:ext cx="5804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n-lt"/>
              </a:rPr>
              <a:t>Rene</a:t>
            </a:r>
            <a:r>
              <a:rPr lang="sk-SK" sz="2000" b="1" dirty="0">
                <a:latin typeface="+mn-lt"/>
              </a:rPr>
              <a:t>w</a:t>
            </a:r>
            <a:r>
              <a:rPr lang="en-GB" sz="2000" b="1" dirty="0">
                <a:latin typeface="+mn-lt"/>
              </a:rPr>
              <a:t>able generation capacity by the region</a:t>
            </a:r>
            <a:r>
              <a:rPr lang="en-GB" sz="2000" b="1" baseline="30000" dirty="0">
                <a:latin typeface="+mn-lt"/>
              </a:rPr>
              <a:t>1</a:t>
            </a:r>
            <a:r>
              <a:rPr lang="sk-SK" sz="2000" b="1" baseline="30000" dirty="0"/>
              <a:t>)</a:t>
            </a:r>
            <a:endParaRPr lang="en-GB" sz="2000" b="1" baseline="30000" dirty="0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2D36E24C-414B-4843-A43C-B46C99C4C1D4}"/>
              </a:ext>
            </a:extLst>
          </p:cNvPr>
          <p:cNvSpPr txBox="1"/>
          <p:nvPr/>
        </p:nvSpPr>
        <p:spPr>
          <a:xfrm flipH="1">
            <a:off x="-8" y="6058869"/>
            <a:ext cx="58045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aseline="30000" dirty="0">
                <a:latin typeface="+mn-lt"/>
              </a:rPr>
              <a:t>1) </a:t>
            </a:r>
            <a:r>
              <a:rPr lang="en-GB" sz="800" dirty="0">
                <a:latin typeface="+mn-lt"/>
              </a:rPr>
              <a:t>IRENA renewable capacity Highlights</a:t>
            </a:r>
            <a:r>
              <a:rPr lang="sk-SK" sz="800" dirty="0">
                <a:latin typeface="+mn-lt"/>
              </a:rPr>
              <a:t> (11.4.2022)</a:t>
            </a:r>
          </a:p>
          <a:p>
            <a:r>
              <a:rPr lang="sk-SK" sz="800" baseline="30000" dirty="0">
                <a:latin typeface="+mn-lt"/>
              </a:rPr>
              <a:t>2) </a:t>
            </a:r>
            <a:r>
              <a:rPr lang="sk-SK" sz="800" dirty="0">
                <a:latin typeface="+mn-lt"/>
              </a:rPr>
              <a:t>GIE 6/2021 - </a:t>
            </a:r>
            <a:r>
              <a:rPr lang="en-US" sz="800" dirty="0">
                <a:latin typeface="+mn-lt"/>
              </a:rPr>
              <a:t>Picturing the value of underground</a:t>
            </a:r>
            <a:r>
              <a:rPr lang="sk-SK" sz="800" dirty="0">
                <a:latin typeface="+mn-lt"/>
              </a:rPr>
              <a:t> </a:t>
            </a:r>
            <a:r>
              <a:rPr lang="en-US" sz="800" dirty="0">
                <a:latin typeface="+mn-lt"/>
              </a:rPr>
              <a:t>gas storage to the European</a:t>
            </a:r>
            <a:r>
              <a:rPr lang="sk-SK" sz="800" dirty="0">
                <a:latin typeface="+mn-lt"/>
              </a:rPr>
              <a:t> </a:t>
            </a:r>
            <a:r>
              <a:rPr lang="en-US" sz="800" dirty="0">
                <a:latin typeface="+mn-lt"/>
              </a:rPr>
              <a:t>hydrogen system</a:t>
            </a:r>
            <a:r>
              <a:rPr lang="en-GB" sz="800" dirty="0">
                <a:latin typeface="+mn-lt"/>
              </a:rPr>
              <a:t>	</a:t>
            </a:r>
            <a:endParaRPr lang="en-GB" sz="800" baseline="30000" dirty="0">
              <a:latin typeface="+mn-lt"/>
            </a:endParaRP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9D678ED2-FA87-4810-8B5A-7DFD0F545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365" y="2520786"/>
            <a:ext cx="4381268" cy="2437214"/>
          </a:xfrm>
          <a:prstGeom prst="rect">
            <a:avLst/>
          </a:prstGeom>
        </p:spPr>
      </p:pic>
      <p:sp>
        <p:nvSpPr>
          <p:cNvPr id="10" name="Obdĺžnik: zaoblené rohy 9">
            <a:extLst>
              <a:ext uri="{FF2B5EF4-FFF2-40B4-BE49-F238E27FC236}">
                <a16:creationId xmlns:a16="http://schemas.microsoft.com/office/drawing/2014/main" id="{4422C24A-03A1-4514-9225-E701547EC997}"/>
              </a:ext>
            </a:extLst>
          </p:cNvPr>
          <p:cNvSpPr/>
          <p:nvPr/>
        </p:nvSpPr>
        <p:spPr>
          <a:xfrm>
            <a:off x="5086474" y="2753513"/>
            <a:ext cx="2201662" cy="1865890"/>
          </a:xfrm>
          <a:prstGeom prst="roundRect">
            <a:avLst/>
          </a:prstGeom>
          <a:solidFill>
            <a:srgbClr val="88C94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GROWTH of RE generation capacity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6DEE82D9-7765-4B20-8734-C4BE1BD0AE1F}"/>
              </a:ext>
            </a:extLst>
          </p:cNvPr>
          <p:cNvSpPr txBox="1"/>
          <p:nvPr/>
        </p:nvSpPr>
        <p:spPr>
          <a:xfrm flipH="1">
            <a:off x="6605701" y="1555550"/>
            <a:ext cx="5804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n-lt"/>
              </a:rPr>
              <a:t>Hourly variable renewable electricity generation and load, EU27 and UK, 2050</a:t>
            </a:r>
            <a:r>
              <a:rPr lang="sk-SK" sz="2000" b="1" baseline="30000" dirty="0">
                <a:latin typeface="+mn-lt"/>
              </a:rPr>
              <a:t>2</a:t>
            </a:r>
            <a:endParaRPr lang="en-GB" sz="2000" b="1" baseline="30000" dirty="0">
              <a:latin typeface="+mn-lt"/>
            </a:endParaRPr>
          </a:p>
        </p:txBody>
      </p:sp>
      <p:sp>
        <p:nvSpPr>
          <p:cNvPr id="12" name="Obdĺžnik: zaoblené rohy 11">
            <a:extLst>
              <a:ext uri="{FF2B5EF4-FFF2-40B4-BE49-F238E27FC236}">
                <a16:creationId xmlns:a16="http://schemas.microsoft.com/office/drawing/2014/main" id="{A425998A-5157-4A40-9759-7A9EE9B0C58B}"/>
              </a:ext>
            </a:extLst>
          </p:cNvPr>
          <p:cNvSpPr/>
          <p:nvPr/>
        </p:nvSpPr>
        <p:spPr>
          <a:xfrm>
            <a:off x="6652746" y="5025609"/>
            <a:ext cx="5463754" cy="1082763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Increasing of time with </a:t>
            </a:r>
            <a:r>
              <a:rPr lang="en-GB" sz="2000" b="1" dirty="0">
                <a:solidFill>
                  <a:schemeClr val="tx1"/>
                </a:solidFill>
              </a:rPr>
              <a:t>excess</a:t>
            </a:r>
            <a:r>
              <a:rPr lang="en-GB" sz="2000" dirty="0">
                <a:solidFill>
                  <a:schemeClr val="tx1"/>
                </a:solidFill>
              </a:rPr>
              <a:t> of the energy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Increasing of time with </a:t>
            </a:r>
            <a:r>
              <a:rPr lang="en-GB" sz="2000" b="1" dirty="0">
                <a:solidFill>
                  <a:schemeClr val="tx1"/>
                </a:solidFill>
              </a:rPr>
              <a:t>lack</a:t>
            </a:r>
            <a:r>
              <a:rPr lang="en-GB" sz="2000" dirty="0">
                <a:solidFill>
                  <a:schemeClr val="tx1"/>
                </a:solidFill>
              </a:rPr>
              <a:t> of energy</a:t>
            </a:r>
          </a:p>
        </p:txBody>
      </p: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DA845968-A3BB-471E-9913-D86EAED90C9E}"/>
              </a:ext>
            </a:extLst>
          </p:cNvPr>
          <p:cNvSpPr/>
          <p:nvPr/>
        </p:nvSpPr>
        <p:spPr>
          <a:xfrm>
            <a:off x="96787" y="4882393"/>
            <a:ext cx="5756908" cy="1082763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chemeClr val="tx1"/>
                </a:solidFill>
              </a:rPr>
              <a:t>Differences between the consumption &amp; production during </a:t>
            </a:r>
            <a:r>
              <a:rPr lang="en-GB" sz="2000" b="1" dirty="0">
                <a:solidFill>
                  <a:schemeClr val="tx1"/>
                </a:solidFill>
              </a:rPr>
              <a:t>the winter / summer – seasonal storage is needed</a:t>
            </a:r>
          </a:p>
        </p:txBody>
      </p:sp>
      <p:cxnSp>
        <p:nvCxnSpPr>
          <p:cNvPr id="14" name="Spojnica: zalomená 13">
            <a:extLst>
              <a:ext uri="{FF2B5EF4-FFF2-40B4-BE49-F238E27FC236}">
                <a16:creationId xmlns:a16="http://schemas.microsoft.com/office/drawing/2014/main" id="{96EB682B-742F-4C27-A9D2-CC2855BEC8AE}"/>
              </a:ext>
            </a:extLst>
          </p:cNvPr>
          <p:cNvCxnSpPr>
            <a:cxnSpLocks/>
            <a:stCxn id="6" idx="3"/>
            <a:endCxn id="10" idx="0"/>
          </p:cNvCxnSpPr>
          <p:nvPr/>
        </p:nvCxnSpPr>
        <p:spPr>
          <a:xfrm flipV="1">
            <a:off x="4972749" y="2753513"/>
            <a:ext cx="1214556" cy="766068"/>
          </a:xfrm>
          <a:prstGeom prst="bentConnector4">
            <a:avLst>
              <a:gd name="adj1" fmla="val 4682"/>
              <a:gd name="adj2" fmla="val 138247"/>
            </a:avLst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pojnica: zalomená 14">
            <a:extLst>
              <a:ext uri="{FF2B5EF4-FFF2-40B4-BE49-F238E27FC236}">
                <a16:creationId xmlns:a16="http://schemas.microsoft.com/office/drawing/2014/main" id="{D18C3471-2CDD-403C-A60F-B7CFF1D8DEA2}"/>
              </a:ext>
            </a:extLst>
          </p:cNvPr>
          <p:cNvCxnSpPr>
            <a:cxnSpLocks/>
            <a:stCxn id="10" idx="2"/>
            <a:endCxn id="13" idx="3"/>
          </p:cNvCxnSpPr>
          <p:nvPr/>
        </p:nvCxnSpPr>
        <p:spPr>
          <a:xfrm rot="5400000">
            <a:off x="5618314" y="4854784"/>
            <a:ext cx="804372" cy="333610"/>
          </a:xfrm>
          <a:prstGeom prst="bentConnector2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text 2">
            <a:extLst>
              <a:ext uri="{FF2B5EF4-FFF2-40B4-BE49-F238E27FC236}">
                <a16:creationId xmlns:a16="http://schemas.microsoft.com/office/drawing/2014/main" id="{79AAA2B6-3340-4DEC-A888-6CBE942808BF}"/>
              </a:ext>
            </a:extLst>
          </p:cNvPr>
          <p:cNvSpPr txBox="1">
            <a:spLocks/>
          </p:cNvSpPr>
          <p:nvPr/>
        </p:nvSpPr>
        <p:spPr>
          <a:xfrm>
            <a:off x="252336" y="1380143"/>
            <a:ext cx="7188200" cy="482600"/>
          </a:xfrm>
        </p:spPr>
        <p:txBody>
          <a:bodyPr/>
          <a:lstStyle>
            <a:defPPr>
              <a:defRPr lang="zh-CN"/>
            </a:defPPr>
            <a:lvl1pPr marL="0" algn="ctr" defTabSz="914400" rtl="0" eaLnBrk="1" latinLnBrk="0" hangingPunct="1"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tx1"/>
                </a:solidFill>
              </a:rPr>
              <a:t>Why we will need an energy storage ? </a:t>
            </a:r>
          </a:p>
        </p:txBody>
      </p:sp>
      <p:cxnSp>
        <p:nvCxnSpPr>
          <p:cNvPr id="17" name="Spojnica: zalomená 16">
            <a:extLst>
              <a:ext uri="{FF2B5EF4-FFF2-40B4-BE49-F238E27FC236}">
                <a16:creationId xmlns:a16="http://schemas.microsoft.com/office/drawing/2014/main" id="{400D029B-D200-44D9-A739-EDDE466FD15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46231" y="4860476"/>
            <a:ext cx="947588" cy="465441"/>
          </a:xfrm>
          <a:prstGeom prst="bentConnector2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datum 4">
            <a:extLst>
              <a:ext uri="{FF2B5EF4-FFF2-40B4-BE49-F238E27FC236}">
                <a16:creationId xmlns:a16="http://schemas.microsoft.com/office/drawing/2014/main" id="{160658AF-795F-4844-84AE-2B49FD67E721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98429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705EE0-D43D-4CCE-A79D-260DEE415C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Energy </a:t>
            </a:r>
            <a:r>
              <a:rPr lang="sk-SK" dirty="0" err="1"/>
              <a:t>storage</a:t>
            </a:r>
            <a:r>
              <a:rPr lang="sk-SK" dirty="0"/>
              <a:t> &amp; NAFTA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0A077DA9-3B18-4155-AD5B-2623166B400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75A52D23-C9BE-46AB-958F-DC66DB3F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8</a:t>
            </a:fld>
            <a:endParaRPr lang="cs-CZ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0D9031B-8F16-4B04-90BF-04219F1C0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12178" y="4901871"/>
            <a:ext cx="734372" cy="731108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026A91D-883D-41EE-AE19-77F024224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13" y="3394807"/>
            <a:ext cx="7973766" cy="2620981"/>
          </a:xfrm>
          <a:prstGeom prst="rect">
            <a:avLst/>
          </a:prstGeom>
        </p:spPr>
      </p:pic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5EEAEB2E-5EA0-45FC-BFCA-37070C613846}"/>
              </a:ext>
            </a:extLst>
          </p:cNvPr>
          <p:cNvSpPr/>
          <p:nvPr/>
        </p:nvSpPr>
        <p:spPr>
          <a:xfrm>
            <a:off x="228408" y="1778100"/>
            <a:ext cx="6500966" cy="1383437"/>
          </a:xfrm>
          <a:prstGeom prst="roundRect">
            <a:avLst/>
          </a:prstGeom>
          <a:solidFill>
            <a:srgbClr val="FFFFFF"/>
          </a:solidFill>
          <a:ln>
            <a:solidFill>
              <a:srgbClr val="88C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Demonstration</a:t>
            </a:r>
            <a:r>
              <a:rPr lang="en-US" sz="2000" dirty="0">
                <a:solidFill>
                  <a:schemeClr val="tx1"/>
                </a:solidFill>
              </a:rPr>
              <a:t> of Storability of the renewable gases in </a:t>
            </a:r>
            <a:r>
              <a:rPr lang="en-US" sz="2000" b="1" dirty="0">
                <a:solidFill>
                  <a:schemeClr val="tx1"/>
                </a:solidFill>
              </a:rPr>
              <a:t>Gas Storage facilities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tx1"/>
                </a:solidFill>
              </a:rPr>
              <a:t>Research</a:t>
            </a:r>
            <a:r>
              <a:rPr lang="en-US" sz="2000" dirty="0">
                <a:solidFill>
                  <a:schemeClr val="tx1"/>
                </a:solidFill>
              </a:rPr>
              <a:t> o</a:t>
            </a:r>
            <a:r>
              <a:rPr lang="sk-SK" sz="2000" dirty="0">
                <a:solidFill>
                  <a:schemeClr val="tx1"/>
                </a:solidFill>
              </a:rPr>
              <a:t>f</a:t>
            </a:r>
            <a:r>
              <a:rPr lang="en-US" sz="2000" dirty="0">
                <a:solidFill>
                  <a:schemeClr val="tx1"/>
                </a:solidFill>
              </a:rPr>
              <a:t> effects of </a:t>
            </a:r>
            <a:r>
              <a:rPr lang="en-US" sz="2000" b="1" dirty="0">
                <a:solidFill>
                  <a:schemeClr val="tx1"/>
                </a:solidFill>
              </a:rPr>
              <a:t>hydrogen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admixtures</a:t>
            </a:r>
            <a:r>
              <a:rPr lang="en-US" sz="2000" dirty="0">
                <a:solidFill>
                  <a:schemeClr val="tx1"/>
                </a:solidFill>
              </a:rPr>
              <a:t> in existing </a:t>
            </a:r>
            <a:r>
              <a:rPr lang="en-US" sz="2000" b="1" dirty="0">
                <a:solidFill>
                  <a:schemeClr val="tx1"/>
                </a:solidFill>
              </a:rPr>
              <a:t>Gas Storage Facilities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80612A72-7E2B-4545-8753-63F3BBFB4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200" y="1509204"/>
            <a:ext cx="4394392" cy="2403681"/>
          </a:xfrm>
          <a:prstGeom prst="rect">
            <a:avLst/>
          </a:prstGeom>
        </p:spPr>
      </p:pic>
      <p:sp>
        <p:nvSpPr>
          <p:cNvPr id="10" name="Zástupný symbol pro datum 4">
            <a:extLst>
              <a:ext uri="{FF2B5EF4-FFF2-40B4-BE49-F238E27FC236}">
                <a16:creationId xmlns:a16="http://schemas.microsoft.com/office/drawing/2014/main" id="{E60C71A2-B57C-4F19-8B86-A0BD67BF7774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299297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25F67-FA07-4B5F-8EBD-FF601735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03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78D0D3-A277-45E0-8EE5-79ECEF2ABF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Actual projects</a:t>
            </a:r>
          </a:p>
        </p:txBody>
      </p:sp>
      <p:sp>
        <p:nvSpPr>
          <p:cNvPr id="7" name="Zástupný symbol pro datum 4">
            <a:extLst>
              <a:ext uri="{FF2B5EF4-FFF2-40B4-BE49-F238E27FC236}">
                <a16:creationId xmlns:a16="http://schemas.microsoft.com/office/drawing/2014/main" id="{DC64EE99-BCBE-4766-A226-93D61634B384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326976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742621-C09B-4185-A8B3-BE434C77B2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 err="1"/>
              <a:t>Actual</a:t>
            </a:r>
            <a:r>
              <a:rPr lang="sk-SK" dirty="0"/>
              <a:t> </a:t>
            </a:r>
            <a:r>
              <a:rPr lang="sk-SK" dirty="0" err="1"/>
              <a:t>projects</a:t>
            </a:r>
            <a:endParaRPr lang="sk-SK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4D2DF0B-79CA-48AA-9D92-81C221D9024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05.10.2022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700B12F-3121-4BF7-B19A-A993C595F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Šípka: päťuholník 5">
            <a:extLst>
              <a:ext uri="{FF2B5EF4-FFF2-40B4-BE49-F238E27FC236}">
                <a16:creationId xmlns:a16="http://schemas.microsoft.com/office/drawing/2014/main" id="{B2A8375D-BF7B-47B2-94A0-3959250A2E18}"/>
              </a:ext>
            </a:extLst>
          </p:cNvPr>
          <p:cNvSpPr/>
          <p:nvPr/>
        </p:nvSpPr>
        <p:spPr>
          <a:xfrm>
            <a:off x="5284534" y="3194057"/>
            <a:ext cx="1472666" cy="705852"/>
          </a:xfrm>
          <a:prstGeom prst="homePlate">
            <a:avLst/>
          </a:prstGeom>
          <a:solidFill>
            <a:srgbClr val="27C9F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: päťuholník 6">
            <a:extLst>
              <a:ext uri="{FF2B5EF4-FFF2-40B4-BE49-F238E27FC236}">
                <a16:creationId xmlns:a16="http://schemas.microsoft.com/office/drawing/2014/main" id="{3C3509EA-EF9D-4855-87EC-2D2D8FA06D64}"/>
              </a:ext>
            </a:extLst>
          </p:cNvPr>
          <p:cNvSpPr/>
          <p:nvPr/>
        </p:nvSpPr>
        <p:spPr>
          <a:xfrm rot="10800000">
            <a:off x="3797431" y="2212314"/>
            <a:ext cx="1472666" cy="705852"/>
          </a:xfrm>
          <a:prstGeom prst="homePlate">
            <a:avLst/>
          </a:prstGeom>
          <a:solidFill>
            <a:srgbClr val="8EC2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5706B924-0D82-4DAA-8F78-ECEFB6082EEE}"/>
              </a:ext>
            </a:extLst>
          </p:cNvPr>
          <p:cNvGrpSpPr/>
          <p:nvPr/>
        </p:nvGrpSpPr>
        <p:grpSpPr>
          <a:xfrm>
            <a:off x="7232048" y="1815941"/>
            <a:ext cx="4453286" cy="2552299"/>
            <a:chOff x="596765" y="2608445"/>
            <a:chExt cx="4453286" cy="2552299"/>
          </a:xfrm>
          <a:solidFill>
            <a:srgbClr val="27C9F5"/>
          </a:solidFill>
        </p:grpSpPr>
        <p:sp>
          <p:nvSpPr>
            <p:cNvPr id="9" name="Obdĺžnik: zaoblené rohy 8">
              <a:extLst>
                <a:ext uri="{FF2B5EF4-FFF2-40B4-BE49-F238E27FC236}">
                  <a16:creationId xmlns:a16="http://schemas.microsoft.com/office/drawing/2014/main" id="{E68AC879-93F3-44AC-9BBD-EFCE4B979856}"/>
                </a:ext>
              </a:extLst>
            </p:cNvPr>
            <p:cNvSpPr/>
            <p:nvPr/>
          </p:nvSpPr>
          <p:spPr>
            <a:xfrm>
              <a:off x="596765" y="2608445"/>
              <a:ext cx="4453286" cy="255229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Future system</a:t>
              </a:r>
            </a:p>
            <a:p>
              <a:pPr algn="ctr"/>
              <a:endParaRPr lang="sk-SK" sz="2400" dirty="0"/>
            </a:p>
            <a:p>
              <a:pPr algn="ctr"/>
              <a:r>
                <a:rPr lang="en-GB" sz="2400" dirty="0"/>
                <a:t>Blended gas</a:t>
              </a:r>
            </a:p>
            <a:p>
              <a:pPr algn="ctr"/>
              <a:r>
                <a:rPr lang="en-GB" sz="2400" dirty="0"/>
                <a:t>Pure H2</a:t>
              </a:r>
            </a:p>
            <a:p>
              <a:pPr algn="ctr"/>
              <a:r>
                <a:rPr lang="en-GB" sz="2400" dirty="0"/>
                <a:t>Synthetic methane / biomethane</a:t>
              </a:r>
            </a:p>
          </p:txBody>
        </p:sp>
        <p:cxnSp>
          <p:nvCxnSpPr>
            <p:cNvPr id="10" name="Rovná spojnica 9">
              <a:extLst>
                <a:ext uri="{FF2B5EF4-FFF2-40B4-BE49-F238E27FC236}">
                  <a16:creationId xmlns:a16="http://schemas.microsoft.com/office/drawing/2014/main" id="{9CC516D9-82F5-43E5-A1DB-D58FBBBF3418}"/>
                </a:ext>
              </a:extLst>
            </p:cNvPr>
            <p:cNvCxnSpPr>
              <a:cxnSpLocks/>
            </p:cNvCxnSpPr>
            <p:nvPr/>
          </p:nvCxnSpPr>
          <p:spPr>
            <a:xfrm>
              <a:off x="731785" y="3377634"/>
              <a:ext cx="4183246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AD76F049-D61B-4E22-9C54-7055FC6C38D5}"/>
              </a:ext>
            </a:extLst>
          </p:cNvPr>
          <p:cNvGrpSpPr/>
          <p:nvPr/>
        </p:nvGrpSpPr>
        <p:grpSpPr>
          <a:xfrm>
            <a:off x="507462" y="1990129"/>
            <a:ext cx="2685449" cy="1934678"/>
            <a:chOff x="596765" y="2608446"/>
            <a:chExt cx="2685449" cy="1934678"/>
          </a:xfrm>
        </p:grpSpPr>
        <p:sp>
          <p:nvSpPr>
            <p:cNvPr id="12" name="Obdĺžnik: zaoblené rohy 11">
              <a:extLst>
                <a:ext uri="{FF2B5EF4-FFF2-40B4-BE49-F238E27FC236}">
                  <a16:creationId xmlns:a16="http://schemas.microsoft.com/office/drawing/2014/main" id="{89F48D9F-97A1-4800-AAE8-FE0239DA686E}"/>
                </a:ext>
              </a:extLst>
            </p:cNvPr>
            <p:cNvSpPr/>
            <p:nvPr/>
          </p:nvSpPr>
          <p:spPr>
            <a:xfrm>
              <a:off x="596765" y="2608446"/>
              <a:ext cx="2685449" cy="1934678"/>
            </a:xfrm>
            <a:prstGeom prst="roundRect">
              <a:avLst/>
            </a:prstGeom>
            <a:solidFill>
              <a:srgbClr val="8EC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chemeClr val="tx1"/>
                  </a:solidFill>
                </a:rPr>
                <a:t>Current situation</a:t>
              </a:r>
            </a:p>
            <a:p>
              <a:pPr algn="ctr"/>
              <a:endParaRPr lang="sk-SK" sz="2400" dirty="0"/>
            </a:p>
            <a:p>
              <a:pPr algn="ctr"/>
              <a:r>
                <a:rPr lang="en-GB" sz="2400" dirty="0"/>
                <a:t>Storing of natural gas</a:t>
              </a:r>
            </a:p>
          </p:txBody>
        </p:sp>
        <p:cxnSp>
          <p:nvCxnSpPr>
            <p:cNvPr id="13" name="Rovná spojnica 12">
              <a:extLst>
                <a:ext uri="{FF2B5EF4-FFF2-40B4-BE49-F238E27FC236}">
                  <a16:creationId xmlns:a16="http://schemas.microsoft.com/office/drawing/2014/main" id="{09A24C81-7078-4B71-8F48-64982BDA39BC}"/>
                </a:ext>
              </a:extLst>
            </p:cNvPr>
            <p:cNvCxnSpPr>
              <a:cxnSpLocks/>
            </p:cNvCxnSpPr>
            <p:nvPr/>
          </p:nvCxnSpPr>
          <p:spPr>
            <a:xfrm>
              <a:off x="746391" y="3604661"/>
              <a:ext cx="238619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bdĺžnik 13">
            <a:extLst>
              <a:ext uri="{FF2B5EF4-FFF2-40B4-BE49-F238E27FC236}">
                <a16:creationId xmlns:a16="http://schemas.microsoft.com/office/drawing/2014/main" id="{67EC90AE-9C28-4974-B09C-3D164732DEDD}"/>
              </a:ext>
            </a:extLst>
          </p:cNvPr>
          <p:cNvSpPr/>
          <p:nvPr/>
        </p:nvSpPr>
        <p:spPr>
          <a:xfrm>
            <a:off x="372442" y="1492923"/>
            <a:ext cx="11650579" cy="4207711"/>
          </a:xfrm>
          <a:prstGeom prst="rect">
            <a:avLst/>
          </a:prstGeom>
          <a:noFill/>
          <a:ln>
            <a:solidFill>
              <a:srgbClr val="8EC2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: zaoblené rohy 14">
            <a:extLst>
              <a:ext uri="{FF2B5EF4-FFF2-40B4-BE49-F238E27FC236}">
                <a16:creationId xmlns:a16="http://schemas.microsoft.com/office/drawing/2014/main" id="{EF28E22A-4656-44E8-A058-9EEC3BC31D19}"/>
              </a:ext>
            </a:extLst>
          </p:cNvPr>
          <p:cNvSpPr/>
          <p:nvPr/>
        </p:nvSpPr>
        <p:spPr>
          <a:xfrm>
            <a:off x="1790124" y="4761835"/>
            <a:ext cx="7495312" cy="1495861"/>
          </a:xfrm>
          <a:prstGeom prst="roundRect">
            <a:avLst/>
          </a:prstGeom>
          <a:solidFill>
            <a:srgbClr val="8EC21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The future is an integrated &amp; resilient infrastructure  comprising modified existing gas infrastructure with renewable power sources &amp; storage green gases</a:t>
            </a: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16" name="Rovná spojnica 15">
            <a:extLst>
              <a:ext uri="{FF2B5EF4-FFF2-40B4-BE49-F238E27FC236}">
                <a16:creationId xmlns:a16="http://schemas.microsoft.com/office/drawing/2014/main" id="{2508F3F9-E141-4CBA-89FE-12C5EC5BC2FA}"/>
              </a:ext>
            </a:extLst>
          </p:cNvPr>
          <p:cNvCxnSpPr/>
          <p:nvPr/>
        </p:nvCxnSpPr>
        <p:spPr>
          <a:xfrm>
            <a:off x="5284534" y="1698196"/>
            <a:ext cx="0" cy="27238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ástupný symbol pro datum 4">
            <a:extLst>
              <a:ext uri="{FF2B5EF4-FFF2-40B4-BE49-F238E27FC236}">
                <a16:creationId xmlns:a16="http://schemas.microsoft.com/office/drawing/2014/main" id="{34D977F9-B6CA-4880-978B-A1B2DAE22920}"/>
              </a:ext>
            </a:extLst>
          </p:cNvPr>
          <p:cNvSpPr txBox="1">
            <a:spLocks/>
          </p:cNvSpPr>
          <p:nvPr/>
        </p:nvSpPr>
        <p:spPr>
          <a:xfrm>
            <a:off x="-8" y="6623778"/>
            <a:ext cx="550578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i="1" dirty="0">
                <a:latin typeface="Calibri" panose="020F0502020204030204" pitchFamily="34" charset="0"/>
              </a:rPr>
              <a:t>IGU </a:t>
            </a:r>
            <a:r>
              <a:rPr lang="sk-SK" sz="1200" i="1" dirty="0" err="1">
                <a:latin typeface="Calibri" panose="020F0502020204030204" pitchFamily="34" charset="0"/>
              </a:rPr>
              <a:t>Delegate</a:t>
            </a:r>
            <a:r>
              <a:rPr lang="sk-SK" sz="1200" i="1" dirty="0">
                <a:latin typeface="Calibri" panose="020F0502020204030204" pitchFamily="34" charset="0"/>
              </a:rPr>
              <a:t> </a:t>
            </a:r>
            <a:r>
              <a:rPr lang="sk-SK" sz="1200" i="1" dirty="0" err="1">
                <a:latin typeface="Calibri" panose="020F0502020204030204" pitchFamily="34" charset="0"/>
              </a:rPr>
              <a:t>meeting</a:t>
            </a:r>
            <a:r>
              <a:rPr lang="sk-SK" sz="1200" i="1" dirty="0">
                <a:latin typeface="Calibri" panose="020F0502020204030204" pitchFamily="34" charset="0"/>
              </a:rPr>
              <a:t> – Bratislava 5.10.2022</a:t>
            </a:r>
            <a:endParaRPr lang="sk-SK" sz="1200" dirty="0"/>
          </a:p>
        </p:txBody>
      </p:sp>
    </p:spTree>
    <p:extLst>
      <p:ext uri="{BB962C8B-B14F-4D97-AF65-F5344CB8AC3E}">
        <p14:creationId xmlns:p14="http://schemas.microsoft.com/office/powerpoint/2010/main" val="5580989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51515"/>
      </a:dk1>
      <a:lt1>
        <a:srgbClr val="FFFFFF"/>
      </a:lt1>
      <a:dk2>
        <a:srgbClr val="AEABAB"/>
      </a:dk2>
      <a:lt2>
        <a:srgbClr val="FFFFFF"/>
      </a:lt2>
      <a:accent1>
        <a:srgbClr val="72BF44"/>
      </a:accent1>
      <a:accent2>
        <a:srgbClr val="D8D8D8"/>
      </a:accent2>
      <a:accent3>
        <a:srgbClr val="72BF44"/>
      </a:accent3>
      <a:accent4>
        <a:srgbClr val="FFFFF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87D4D30F-3AEC-2344-A6C2-EC0749A9279A}" vid="{1A3E6CAD-4CB4-754E-B232-E5B323254C4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B21545863C3C429E31C578088E7AAA" ma:contentTypeVersion="0" ma:contentTypeDescription="Umožňuje vytvoriť nový dokument." ma:contentTypeScope="" ma:versionID="20c2b005b29229e148aa22182ff0fbc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4c69576d780a68e06f0ac293a541b9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ABCF7F-54EF-4371-9746-762D86457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5E0028-9F41-427A-8B9D-5889459B6736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8277A1-90BF-4D7E-BBBC-8137567A0B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NAFTA_vzor prezentácie</Template>
  <TotalTime>59366</TotalTime>
  <Words>918</Words>
  <Application>Microsoft Office PowerPoint</Application>
  <PresentationFormat>Širokouhlá</PresentationFormat>
  <Paragraphs>178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Courier New</vt:lpstr>
      <vt:lpstr>Wingdings</vt:lpstr>
      <vt:lpstr>Motiv Office</vt:lpstr>
      <vt:lpstr>Innovations projects in NAFTA </vt:lpstr>
      <vt:lpstr>Prezentácia programu PowerPoint</vt:lpstr>
      <vt:lpstr>Prezentácia programu PowerPoint</vt:lpstr>
      <vt:lpstr>Prezentácia programu PowerPoint</vt:lpstr>
      <vt:lpstr>02</vt:lpstr>
      <vt:lpstr>Prezentácia programu PowerPoint</vt:lpstr>
      <vt:lpstr>Prezentácia programu PowerPoint</vt:lpstr>
      <vt:lpstr>03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04</vt:lpstr>
      <vt:lpstr>Prezentácia programu PowerPoint</vt:lpstr>
      <vt:lpstr>Thank you</vt:lpstr>
    </vt:vector>
  </TitlesOfParts>
  <Company>NAFTA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Rišková Ewa</dc:creator>
  <cp:lastModifiedBy>Zavada Roman</cp:lastModifiedBy>
  <cp:revision>2067</cp:revision>
  <cp:lastPrinted>2021-04-29T10:27:26Z</cp:lastPrinted>
  <dcterms:created xsi:type="dcterms:W3CDTF">2017-02-23T13:00:16Z</dcterms:created>
  <dcterms:modified xsi:type="dcterms:W3CDTF">2022-10-05T11:33:33Z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0x01010079B21545863C3C429E31C578088E7AAA</vt:lpwstr>
  </property>
</Properties>
</file>