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56" r:id="rId2"/>
    <p:sldId id="257" r:id="rId3"/>
    <p:sldId id="278" r:id="rId4"/>
    <p:sldId id="299" r:id="rId5"/>
    <p:sldId id="312" r:id="rId6"/>
    <p:sldId id="313" r:id="rId7"/>
    <p:sldId id="314" r:id="rId8"/>
    <p:sldId id="315" r:id="rId9"/>
    <p:sldId id="316" r:id="rId10"/>
    <p:sldId id="317" r:id="rId11"/>
    <p:sldId id="319" r:id="rId12"/>
    <p:sldId id="300" r:id="rId13"/>
    <p:sldId id="302" r:id="rId14"/>
    <p:sldId id="327" r:id="rId15"/>
    <p:sldId id="328" r:id="rId16"/>
    <p:sldId id="329" r:id="rId17"/>
    <p:sldId id="330" r:id="rId18"/>
    <p:sldId id="331" r:id="rId19"/>
    <p:sldId id="332" r:id="rId20"/>
    <p:sldId id="333" r:id="rId21"/>
    <p:sldId id="334" r:id="rId22"/>
    <p:sldId id="347" r:id="rId23"/>
    <p:sldId id="355" r:id="rId24"/>
    <p:sldId id="340" r:id="rId25"/>
    <p:sldId id="354" r:id="rId26"/>
    <p:sldId id="348" r:id="rId27"/>
    <p:sldId id="349" r:id="rId28"/>
    <p:sldId id="350" r:id="rId29"/>
    <p:sldId id="351" r:id="rId30"/>
    <p:sldId id="352" r:id="rId31"/>
    <p:sldId id="325" r:id="rId32"/>
    <p:sldId id="326" r:id="rId33"/>
    <p:sldId id="345" r:id="rId34"/>
    <p:sldId id="346" r:id="rId35"/>
    <p:sldId id="307" r:id="rId36"/>
    <p:sldId id="308" r:id="rId37"/>
    <p:sldId id="353" r:id="rId38"/>
    <p:sldId id="321" r:id="rId39"/>
    <p:sldId id="320" r:id="rId40"/>
    <p:sldId id="335" r:id="rId41"/>
    <p:sldId id="336" r:id="rId42"/>
    <p:sldId id="298" r:id="rId43"/>
    <p:sldId id="297" r:id="rId4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381A5C6-6C8C-47B1-AC5C-7C11DC07A16B}">
          <p14:sldIdLst>
            <p14:sldId id="256"/>
            <p14:sldId id="257"/>
            <p14:sldId id="278"/>
            <p14:sldId id="299"/>
            <p14:sldId id="312"/>
            <p14:sldId id="313"/>
            <p14:sldId id="314"/>
            <p14:sldId id="315"/>
            <p14:sldId id="316"/>
            <p14:sldId id="317"/>
            <p14:sldId id="319"/>
            <p14:sldId id="300"/>
            <p14:sldId id="302"/>
            <p14:sldId id="327"/>
            <p14:sldId id="328"/>
            <p14:sldId id="329"/>
            <p14:sldId id="330"/>
            <p14:sldId id="331"/>
            <p14:sldId id="332"/>
            <p14:sldId id="333"/>
            <p14:sldId id="334"/>
            <p14:sldId id="347"/>
            <p14:sldId id="355"/>
            <p14:sldId id="340"/>
            <p14:sldId id="354"/>
            <p14:sldId id="348"/>
            <p14:sldId id="349"/>
            <p14:sldId id="350"/>
            <p14:sldId id="351"/>
            <p14:sldId id="352"/>
            <p14:sldId id="325"/>
            <p14:sldId id="326"/>
            <p14:sldId id="345"/>
            <p14:sldId id="346"/>
            <p14:sldId id="307"/>
            <p14:sldId id="308"/>
            <p14:sldId id="353"/>
            <p14:sldId id="321"/>
            <p14:sldId id="320"/>
            <p14:sldId id="335"/>
            <p14:sldId id="336"/>
            <p14:sldId id="298"/>
            <p14:sldId id="297"/>
          </p14:sldIdLst>
        </p14:section>
        <p14:section name="Untitled Section" id="{C3048951-0133-4F4C-A95D-9A5ED6F9F12F}">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ette Sørum Nordal" initials="ASN" lastIdx="1" clrIdx="0"/>
  <p:cmAuthor id="1" name="Anette Sorum Nordal" initials="ASN" lastIdx="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EA"/>
    <a:srgbClr val="0079B3"/>
    <a:srgbClr val="369F78"/>
    <a:srgbClr val="A9D9E9"/>
    <a:srgbClr val="54646E"/>
    <a:srgbClr val="359F66"/>
    <a:srgbClr val="007BBC"/>
    <a:srgbClr val="006DAF"/>
    <a:srgbClr val="3AA359"/>
    <a:srgbClr val="1472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5" autoAdjust="0"/>
    <p:restoredTop sz="73397" autoAdjust="0"/>
  </p:normalViewPr>
  <p:slideViewPr>
    <p:cSldViewPr snapToGrid="0" snapToObjects="1">
      <p:cViewPr>
        <p:scale>
          <a:sx n="70" d="100"/>
          <a:sy n="70" d="100"/>
        </p:scale>
        <p:origin x="-1805" y="-163"/>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108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2"/>
            <a:ext cx="2945659" cy="496332"/>
          </a:xfrm>
          <a:prstGeom prst="rect">
            <a:avLst/>
          </a:prstGeom>
        </p:spPr>
        <p:txBody>
          <a:bodyPr vert="horz" lIns="91440" tIns="45720" rIns="91440" bIns="45720" rtlCol="0"/>
          <a:lstStyle>
            <a:lvl1pPr algn="r">
              <a:defRPr sz="1200"/>
            </a:lvl1pPr>
          </a:lstStyle>
          <a:p>
            <a:fld id="{8B4E252A-25D5-7A47-AA6A-3CA6E5A856E9}" type="datetimeFigureOut">
              <a:rPr lang="en-US" smtClean="0"/>
              <a:t>11/1/2017</a:t>
            </a:fld>
            <a:endParaRPr lang="en-US"/>
          </a:p>
        </p:txBody>
      </p:sp>
      <p:sp>
        <p:nvSpPr>
          <p:cNvPr id="4" name="Footer Placeholder 3"/>
          <p:cNvSpPr>
            <a:spLocks noGrp="1"/>
          </p:cNvSpPr>
          <p:nvPr>
            <p:ph type="ftr" sz="quarter" idx="2"/>
          </p:nvPr>
        </p:nvSpPr>
        <p:spPr>
          <a:xfrm>
            <a:off x="1" y="9428585"/>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5"/>
            <a:ext cx="2945659" cy="496332"/>
          </a:xfrm>
          <a:prstGeom prst="rect">
            <a:avLst/>
          </a:prstGeom>
        </p:spPr>
        <p:txBody>
          <a:bodyPr vert="horz" lIns="91440" tIns="45720" rIns="91440" bIns="45720" rtlCol="0" anchor="b"/>
          <a:lstStyle>
            <a:lvl1pPr algn="r">
              <a:defRPr sz="1200"/>
            </a:lvl1pPr>
          </a:lstStyle>
          <a:p>
            <a:fld id="{284C26B6-20F2-FF4B-AA8B-1DC96C7279F3}" type="slidenum">
              <a:rPr lang="en-US" smtClean="0"/>
              <a:t>‹nr.›</a:t>
            </a:fld>
            <a:endParaRPr lang="en-US"/>
          </a:p>
        </p:txBody>
      </p:sp>
    </p:spTree>
    <p:extLst>
      <p:ext uri="{BB962C8B-B14F-4D97-AF65-F5344CB8AC3E}">
        <p14:creationId xmlns:p14="http://schemas.microsoft.com/office/powerpoint/2010/main" val="24359775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2"/>
            <a:ext cx="2945659" cy="496332"/>
          </a:xfrm>
          <a:prstGeom prst="rect">
            <a:avLst/>
          </a:prstGeom>
        </p:spPr>
        <p:txBody>
          <a:bodyPr vert="horz" lIns="91440" tIns="45720" rIns="91440" bIns="45720" rtlCol="0"/>
          <a:lstStyle>
            <a:lvl1pPr algn="r">
              <a:defRPr sz="1200"/>
            </a:lvl1pPr>
          </a:lstStyle>
          <a:p>
            <a:fld id="{C601ED84-CA03-3C40-9134-78DA107F774C}" type="datetimeFigureOut">
              <a:rPr lang="en-US" smtClean="0"/>
              <a:t>11/1/2017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5"/>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5"/>
            <a:ext cx="2945659" cy="496332"/>
          </a:xfrm>
          <a:prstGeom prst="rect">
            <a:avLst/>
          </a:prstGeom>
        </p:spPr>
        <p:txBody>
          <a:bodyPr vert="horz" lIns="91440" tIns="45720" rIns="91440" bIns="45720" rtlCol="0" anchor="b"/>
          <a:lstStyle>
            <a:lvl1pPr algn="r">
              <a:defRPr sz="1200"/>
            </a:lvl1pPr>
          </a:lstStyle>
          <a:p>
            <a:fld id="{5E922D7A-A9C6-884A-95BF-0C21FD558440}" type="slidenum">
              <a:rPr lang="en-US" smtClean="0"/>
              <a:t>‹nr.›</a:t>
            </a:fld>
            <a:endParaRPr lang="en-US"/>
          </a:p>
        </p:txBody>
      </p:sp>
    </p:spTree>
    <p:extLst>
      <p:ext uri="{BB962C8B-B14F-4D97-AF65-F5344CB8AC3E}">
        <p14:creationId xmlns:p14="http://schemas.microsoft.com/office/powerpoint/2010/main" val="13947737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1</a:t>
            </a:fld>
            <a:endParaRPr lang="en-US"/>
          </a:p>
        </p:txBody>
      </p:sp>
    </p:spTree>
    <p:extLst>
      <p:ext uri="{BB962C8B-B14F-4D97-AF65-F5344CB8AC3E}">
        <p14:creationId xmlns:p14="http://schemas.microsoft.com/office/powerpoint/2010/main" val="313000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10</a:t>
            </a:fld>
            <a:endParaRPr lang="en-US"/>
          </a:p>
        </p:txBody>
      </p:sp>
    </p:spTree>
    <p:extLst>
      <p:ext uri="{BB962C8B-B14F-4D97-AF65-F5344CB8AC3E}">
        <p14:creationId xmlns:p14="http://schemas.microsoft.com/office/powerpoint/2010/main" val="2954250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11</a:t>
            </a:fld>
            <a:endParaRPr lang="en-US"/>
          </a:p>
        </p:txBody>
      </p:sp>
    </p:spTree>
    <p:extLst>
      <p:ext uri="{BB962C8B-B14F-4D97-AF65-F5344CB8AC3E}">
        <p14:creationId xmlns:p14="http://schemas.microsoft.com/office/powerpoint/2010/main" val="1246435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12</a:t>
            </a:fld>
            <a:endParaRPr lang="en-US"/>
          </a:p>
        </p:txBody>
      </p:sp>
    </p:spTree>
    <p:extLst>
      <p:ext uri="{BB962C8B-B14F-4D97-AF65-F5344CB8AC3E}">
        <p14:creationId xmlns:p14="http://schemas.microsoft.com/office/powerpoint/2010/main" val="136619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13</a:t>
            </a:fld>
            <a:endParaRPr lang="en-US"/>
          </a:p>
        </p:txBody>
      </p:sp>
    </p:spTree>
    <p:extLst>
      <p:ext uri="{BB962C8B-B14F-4D97-AF65-F5344CB8AC3E}">
        <p14:creationId xmlns:p14="http://schemas.microsoft.com/office/powerpoint/2010/main" val="466236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14</a:t>
            </a:fld>
            <a:endParaRPr lang="en-US"/>
          </a:p>
        </p:txBody>
      </p:sp>
    </p:spTree>
    <p:extLst>
      <p:ext uri="{BB962C8B-B14F-4D97-AF65-F5344CB8AC3E}">
        <p14:creationId xmlns:p14="http://schemas.microsoft.com/office/powerpoint/2010/main" val="3150996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  </a:t>
            </a:r>
            <a:r>
              <a:rPr lang="es-ES" sz="1200" kern="1200" dirty="0" err="1" smtClean="0">
                <a:solidFill>
                  <a:schemeClr val="tx1"/>
                </a:solidFill>
                <a:effectLst/>
                <a:latin typeface="+mn-lt"/>
                <a:ea typeface="+mn-ea"/>
                <a:cs typeface="+mn-cs"/>
              </a:rPr>
              <a:t>Exhibition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coming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very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nicely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over</a:t>
            </a:r>
            <a:r>
              <a:rPr lang="es-ES" sz="1200" kern="1200" dirty="0" smtClean="0">
                <a:solidFill>
                  <a:schemeClr val="tx1"/>
                </a:solidFill>
                <a:effectLst/>
                <a:latin typeface="+mn-lt"/>
                <a:ea typeface="+mn-ea"/>
                <a:cs typeface="+mn-cs"/>
              </a:rPr>
              <a:t> 90 </a:t>
            </a:r>
            <a:r>
              <a:rPr lang="es-ES" sz="1200" kern="1200" dirty="0" err="1" smtClean="0">
                <a:solidFill>
                  <a:schemeClr val="tx1"/>
                </a:solidFill>
                <a:effectLst/>
                <a:latin typeface="+mn-lt"/>
                <a:ea typeface="+mn-ea"/>
                <a:cs typeface="+mn-cs"/>
              </a:rPr>
              <a:t>percent</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allocated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Numerous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specialized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pavilions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including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Showcase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America</a:t>
            </a:r>
            <a:r>
              <a:rPr lang="es-ES" sz="1200" kern="1200" dirty="0" smtClean="0">
                <a:solidFill>
                  <a:schemeClr val="tx1"/>
                </a:solidFill>
                <a:effectLst/>
                <a:latin typeface="+mn-lt"/>
                <a:ea typeface="+mn-ea"/>
                <a:cs typeface="+mn-cs"/>
              </a:rPr>
              <a:t> — </a:t>
            </a:r>
            <a:r>
              <a:rPr lang="es-ES" sz="1200" kern="1200" dirty="0" err="1" smtClean="0">
                <a:solidFill>
                  <a:schemeClr val="tx1"/>
                </a:solidFill>
                <a:effectLst/>
                <a:latin typeface="+mn-lt"/>
                <a:ea typeface="+mn-ea"/>
                <a:cs typeface="+mn-cs"/>
              </a:rPr>
              <a:t>over</a:t>
            </a:r>
            <a:r>
              <a:rPr lang="es-ES" sz="1200" kern="1200" dirty="0" smtClean="0">
                <a:solidFill>
                  <a:schemeClr val="tx1"/>
                </a:solidFill>
                <a:effectLst/>
                <a:latin typeface="+mn-lt"/>
                <a:ea typeface="+mn-ea"/>
                <a:cs typeface="+mn-cs"/>
              </a:rPr>
              <a:t> 50 </a:t>
            </a:r>
            <a:r>
              <a:rPr lang="es-ES" sz="1200" kern="1200" dirty="0" err="1" smtClean="0">
                <a:solidFill>
                  <a:schemeClr val="tx1"/>
                </a:solidFill>
                <a:effectLst/>
                <a:latin typeface="+mn-lt"/>
                <a:ea typeface="+mn-ea"/>
                <a:cs typeface="+mn-cs"/>
              </a:rPr>
              <a:t>companies</a:t>
            </a:r>
            <a:r>
              <a:rPr lang="es-ES" sz="1200" kern="1200" dirty="0" smtClean="0">
                <a:solidFill>
                  <a:schemeClr val="tx1"/>
                </a:solidFill>
                <a:effectLst/>
                <a:latin typeface="+mn-lt"/>
                <a:ea typeface="+mn-ea"/>
                <a:cs typeface="+mn-cs"/>
              </a:rPr>
              <a:t>; Gas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Transportation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Robotics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Automation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copy</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latest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floorplan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attached</a:t>
            </a:r>
            <a:r>
              <a:rPr lang="es-ES" sz="1200" kern="1200" dirty="0" smtClean="0">
                <a:solidFill>
                  <a:schemeClr val="tx1"/>
                </a:solidFill>
                <a:effectLst/>
                <a:latin typeface="+mn-lt"/>
                <a:ea typeface="+mn-ea"/>
                <a:cs typeface="+mn-cs"/>
              </a:rPr>
              <a:t>);</a:t>
            </a:r>
          </a:p>
          <a:p>
            <a:r>
              <a:rPr lang="es-ES" sz="1200" kern="1200" dirty="0" smtClean="0">
                <a:solidFill>
                  <a:schemeClr val="tx1"/>
                </a:solidFill>
                <a:effectLst/>
                <a:latin typeface="+mn-lt"/>
                <a:ea typeface="+mn-ea"/>
                <a:cs typeface="+mn-cs"/>
              </a:rPr>
              <a:t>B.  43 </a:t>
            </a:r>
            <a:r>
              <a:rPr lang="es-ES" sz="1200" kern="1200" dirty="0" err="1" smtClean="0">
                <a:solidFill>
                  <a:schemeClr val="tx1"/>
                </a:solidFill>
                <a:effectLst/>
                <a:latin typeface="+mn-lt"/>
                <a:ea typeface="+mn-ea"/>
                <a:cs typeface="+mn-cs"/>
              </a:rPr>
              <a:t>Keynote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Speakers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confirmed</a:t>
            </a:r>
            <a:r>
              <a:rPr lang="es-ES" sz="1200" kern="1200" dirty="0" smtClean="0">
                <a:solidFill>
                  <a:schemeClr val="tx1"/>
                </a:solidFill>
                <a:effectLst/>
                <a:latin typeface="+mn-lt"/>
                <a:ea typeface="+mn-ea"/>
                <a:cs typeface="+mn-cs"/>
              </a:rPr>
              <a:t> — </a:t>
            </a:r>
            <a:r>
              <a:rPr lang="es-ES" sz="1200" kern="1200" dirty="0" err="1" smtClean="0">
                <a:solidFill>
                  <a:schemeClr val="tx1"/>
                </a:solidFill>
                <a:effectLst/>
                <a:latin typeface="+mn-lt"/>
                <a:ea typeface="+mn-ea"/>
                <a:cs typeface="+mn-cs"/>
              </a:rPr>
              <a:t>all</a:t>
            </a:r>
            <a:r>
              <a:rPr lang="es-ES" sz="1200" kern="1200" dirty="0" smtClean="0">
                <a:solidFill>
                  <a:schemeClr val="tx1"/>
                </a:solidFill>
                <a:effectLst/>
                <a:latin typeface="+mn-lt"/>
                <a:ea typeface="+mn-ea"/>
                <a:cs typeface="+mn-cs"/>
              </a:rPr>
              <a:t> at CEO </a:t>
            </a:r>
            <a:r>
              <a:rPr lang="es-ES" sz="1200" kern="1200" dirty="0" err="1" smtClean="0">
                <a:solidFill>
                  <a:schemeClr val="tx1"/>
                </a:solidFill>
                <a:effectLst/>
                <a:latin typeface="+mn-lt"/>
                <a:ea typeface="+mn-ea"/>
                <a:cs typeface="+mn-cs"/>
              </a:rPr>
              <a:t>or</a:t>
            </a:r>
            <a:r>
              <a:rPr lang="es-ES" sz="1200" kern="1200" dirty="0" smtClean="0">
                <a:solidFill>
                  <a:schemeClr val="tx1"/>
                </a:solidFill>
                <a:effectLst/>
                <a:latin typeface="+mn-lt"/>
                <a:ea typeface="+mn-ea"/>
                <a:cs typeface="+mn-cs"/>
              </a:rPr>
              <a:t> Ministerial </a:t>
            </a:r>
            <a:r>
              <a:rPr lang="es-ES" sz="1200" kern="1200" dirty="0" err="1" smtClean="0">
                <a:solidFill>
                  <a:schemeClr val="tx1"/>
                </a:solidFill>
                <a:effectLst/>
                <a:latin typeface="+mn-lt"/>
                <a:ea typeface="+mn-ea"/>
                <a:cs typeface="+mn-cs"/>
              </a:rPr>
              <a:t>level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copy</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latest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listing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attached</a:t>
            </a:r>
            <a:r>
              <a:rPr lang="es-ES" sz="1200" kern="1200" dirty="0" smtClean="0">
                <a:solidFill>
                  <a:schemeClr val="tx1"/>
                </a:solidFill>
                <a:effectLst/>
                <a:latin typeface="+mn-lt"/>
                <a:ea typeface="+mn-ea"/>
                <a:cs typeface="+mn-cs"/>
              </a:rPr>
              <a:t>)</a:t>
            </a:r>
          </a:p>
          <a:p>
            <a:r>
              <a:rPr lang="es-ES" sz="1200" kern="1200" dirty="0" smtClean="0">
                <a:solidFill>
                  <a:schemeClr val="tx1"/>
                </a:solidFill>
                <a:effectLst/>
                <a:latin typeface="+mn-lt"/>
                <a:ea typeface="+mn-ea"/>
                <a:cs typeface="+mn-cs"/>
              </a:rPr>
              <a:t>C.  Social </a:t>
            </a:r>
            <a:r>
              <a:rPr lang="es-ES" sz="1200" kern="1200" dirty="0" err="1" smtClean="0">
                <a:solidFill>
                  <a:schemeClr val="tx1"/>
                </a:solidFill>
                <a:effectLst/>
                <a:latin typeface="+mn-lt"/>
                <a:ea typeface="+mn-ea"/>
                <a:cs typeface="+mn-cs"/>
              </a:rPr>
              <a:t>events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well</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hand</a:t>
            </a:r>
            <a:r>
              <a:rPr lang="es-ES" sz="1200" kern="1200" dirty="0" smtClean="0">
                <a:solidFill>
                  <a:schemeClr val="tx1"/>
                </a:solidFill>
                <a:effectLst/>
                <a:latin typeface="+mn-lt"/>
                <a:ea typeface="+mn-ea"/>
                <a:cs typeface="+mn-cs"/>
              </a:rPr>
              <a:t> — </a:t>
            </a:r>
            <a:r>
              <a:rPr lang="es-ES" sz="1200" kern="1200" dirty="0" err="1" smtClean="0">
                <a:solidFill>
                  <a:schemeClr val="tx1"/>
                </a:solidFill>
                <a:effectLst/>
                <a:latin typeface="+mn-lt"/>
                <a:ea typeface="+mn-ea"/>
                <a:cs typeface="+mn-cs"/>
              </a:rPr>
              <a:t>Presidents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Dinner</a:t>
            </a:r>
            <a:r>
              <a:rPr lang="es-ES" sz="1200" kern="1200" dirty="0" smtClean="0">
                <a:solidFill>
                  <a:schemeClr val="tx1"/>
                </a:solidFill>
                <a:effectLst/>
                <a:latin typeface="+mn-lt"/>
                <a:ea typeface="+mn-ea"/>
                <a:cs typeface="+mn-cs"/>
              </a:rPr>
              <a:t> at </a:t>
            </a:r>
            <a:r>
              <a:rPr lang="es-ES" sz="1200" kern="1200" dirty="0" err="1" smtClean="0">
                <a:solidFill>
                  <a:schemeClr val="tx1"/>
                </a:solidFill>
                <a:effectLst/>
                <a:latin typeface="+mn-lt"/>
                <a:ea typeface="+mn-ea"/>
                <a:cs typeface="+mn-cs"/>
              </a:rPr>
              <a:t>National</a:t>
            </a:r>
            <a:r>
              <a:rPr lang="es-ES" sz="1200" kern="1200" dirty="0" smtClean="0">
                <a:solidFill>
                  <a:schemeClr val="tx1"/>
                </a:solidFill>
                <a:effectLst/>
                <a:latin typeface="+mn-lt"/>
                <a:ea typeface="+mn-ea"/>
                <a:cs typeface="+mn-cs"/>
              </a:rPr>
              <a:t> Air and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Museum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Opening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Reception</a:t>
            </a:r>
            <a:r>
              <a:rPr lang="es-ES" sz="1200" kern="1200" dirty="0" smtClean="0">
                <a:solidFill>
                  <a:schemeClr val="tx1"/>
                </a:solidFill>
                <a:effectLst/>
                <a:latin typeface="+mn-lt"/>
                <a:ea typeface="+mn-ea"/>
                <a:cs typeface="+mn-cs"/>
              </a:rPr>
              <a:t> at Union </a:t>
            </a:r>
            <a:r>
              <a:rPr lang="es-ES" sz="1200" kern="1200" dirty="0" err="1" smtClean="0">
                <a:solidFill>
                  <a:schemeClr val="tx1"/>
                </a:solidFill>
                <a:effectLst/>
                <a:latin typeface="+mn-lt"/>
                <a:ea typeface="+mn-ea"/>
                <a:cs typeface="+mn-cs"/>
              </a:rPr>
              <a:t>Station</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D.  </a:t>
            </a:r>
            <a:r>
              <a:rPr lang="es-ES" sz="1200" kern="1200" dirty="0" err="1" smtClean="0">
                <a:solidFill>
                  <a:schemeClr val="tx1"/>
                </a:solidFill>
                <a:effectLst/>
                <a:latin typeface="+mn-lt"/>
                <a:ea typeface="+mn-ea"/>
                <a:cs typeface="+mn-cs"/>
              </a:rPr>
              <a:t>Very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engagement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outside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organizations</a:t>
            </a:r>
            <a:r>
              <a:rPr lang="es-ES" sz="1200" kern="1200" dirty="0" smtClean="0">
                <a:solidFill>
                  <a:schemeClr val="tx1"/>
                </a:solidFill>
                <a:effectLst/>
                <a:latin typeface="+mn-lt"/>
                <a:ea typeface="+mn-ea"/>
                <a:cs typeface="+mn-cs"/>
              </a:rPr>
              <a:t> — Sept. 26 </a:t>
            </a:r>
            <a:r>
              <a:rPr lang="es-ES" sz="1200" kern="1200" dirty="0" err="1" smtClean="0">
                <a:solidFill>
                  <a:schemeClr val="tx1"/>
                </a:solidFill>
                <a:effectLst/>
                <a:latin typeface="+mn-lt"/>
                <a:ea typeface="+mn-ea"/>
                <a:cs typeface="+mn-cs"/>
              </a:rPr>
              <a:t>event</a:t>
            </a:r>
            <a:r>
              <a:rPr lang="es-ES" sz="1200" kern="1200" dirty="0" smtClean="0">
                <a:solidFill>
                  <a:schemeClr val="tx1"/>
                </a:solidFill>
                <a:effectLst/>
                <a:latin typeface="+mn-lt"/>
                <a:ea typeface="+mn-ea"/>
                <a:cs typeface="+mn-cs"/>
              </a:rPr>
              <a:t>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Canadian Embassy; </a:t>
            </a:r>
            <a:r>
              <a:rPr lang="es-ES" sz="1200" kern="1200" dirty="0" err="1" smtClean="0">
                <a:solidFill>
                  <a:schemeClr val="tx1"/>
                </a:solidFill>
                <a:effectLst/>
                <a:latin typeface="+mn-lt"/>
                <a:ea typeface="+mn-ea"/>
                <a:cs typeface="+mn-cs"/>
              </a:rPr>
              <a:t>Over</a:t>
            </a:r>
            <a:r>
              <a:rPr lang="es-ES" sz="1200" kern="1200" dirty="0" smtClean="0">
                <a:solidFill>
                  <a:schemeClr val="tx1"/>
                </a:solidFill>
                <a:effectLst/>
                <a:latin typeface="+mn-lt"/>
                <a:ea typeface="+mn-ea"/>
                <a:cs typeface="+mn-cs"/>
              </a:rPr>
              <a:t> 30 </a:t>
            </a:r>
            <a:r>
              <a:rPr lang="es-ES" sz="1200" kern="1200" dirty="0" err="1" smtClean="0">
                <a:solidFill>
                  <a:schemeClr val="tx1"/>
                </a:solidFill>
                <a:effectLst/>
                <a:latin typeface="+mn-lt"/>
                <a:ea typeface="+mn-ea"/>
                <a:cs typeface="+mn-cs"/>
              </a:rPr>
              <a:t>Members</a:t>
            </a:r>
            <a:r>
              <a:rPr lang="es-ES" sz="1200" kern="1200" dirty="0" smtClean="0">
                <a:solidFill>
                  <a:schemeClr val="tx1"/>
                </a:solidFill>
                <a:effectLst/>
                <a:latin typeface="+mn-lt"/>
                <a:ea typeface="+mn-ea"/>
                <a:cs typeface="+mn-cs"/>
              </a:rPr>
              <a:t> of US </a:t>
            </a:r>
            <a:r>
              <a:rPr lang="es-ES" sz="1200" kern="1200" dirty="0" err="1" smtClean="0">
                <a:solidFill>
                  <a:schemeClr val="tx1"/>
                </a:solidFill>
                <a:effectLst/>
                <a:latin typeface="+mn-lt"/>
                <a:ea typeface="+mn-ea"/>
                <a:cs typeface="+mn-cs"/>
              </a:rPr>
              <a:t>Congress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Senators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signed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Honorary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Members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National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Organizing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Committee</a:t>
            </a:r>
            <a:r>
              <a:rPr lang="es-ES" sz="1200" kern="1200" dirty="0" smtClean="0">
                <a:solidFill>
                  <a:schemeClr val="tx1"/>
                </a:solidFill>
                <a:effectLst/>
                <a:latin typeface="+mn-lt"/>
                <a:ea typeface="+mn-ea"/>
                <a:cs typeface="+mn-cs"/>
              </a:rPr>
              <a:t>.</a:t>
            </a:r>
          </a:p>
          <a:p>
            <a:endParaRPr lang="es-ES" dirty="0"/>
          </a:p>
        </p:txBody>
      </p:sp>
      <p:sp>
        <p:nvSpPr>
          <p:cNvPr id="4" name="Marcador de número de diapositiva 3"/>
          <p:cNvSpPr>
            <a:spLocks noGrp="1"/>
          </p:cNvSpPr>
          <p:nvPr>
            <p:ph type="sldNum" sz="quarter" idx="10"/>
          </p:nvPr>
        </p:nvSpPr>
        <p:spPr/>
        <p:txBody>
          <a:bodyPr/>
          <a:lstStyle/>
          <a:p>
            <a:fld id="{5E922D7A-A9C6-884A-95BF-0C21FD558440}" type="slidenum">
              <a:rPr lang="en-US" smtClean="0"/>
              <a:t>15</a:t>
            </a:fld>
            <a:endParaRPr lang="en-US"/>
          </a:p>
        </p:txBody>
      </p:sp>
    </p:spTree>
    <p:extLst>
      <p:ext uri="{BB962C8B-B14F-4D97-AF65-F5344CB8AC3E}">
        <p14:creationId xmlns:p14="http://schemas.microsoft.com/office/powerpoint/2010/main" val="2372661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E922D7A-A9C6-884A-95BF-0C21FD558440}" type="slidenum">
              <a:rPr lang="en-US" smtClean="0"/>
              <a:t>16</a:t>
            </a:fld>
            <a:endParaRPr lang="en-US"/>
          </a:p>
        </p:txBody>
      </p:sp>
    </p:spTree>
    <p:extLst>
      <p:ext uri="{BB962C8B-B14F-4D97-AF65-F5344CB8AC3E}">
        <p14:creationId xmlns:p14="http://schemas.microsoft.com/office/powerpoint/2010/main" val="1302631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22 </a:t>
            </a:r>
            <a:r>
              <a:rPr lang="es-ES" sz="1200" kern="1200" dirty="0" err="1" smtClean="0">
                <a:solidFill>
                  <a:schemeClr val="tx1"/>
                </a:solidFill>
                <a:effectLst/>
                <a:latin typeface="+mn-lt"/>
                <a:ea typeface="+mn-ea"/>
                <a:cs typeface="+mn-cs"/>
              </a:rPr>
              <a:t>Current</a:t>
            </a:r>
            <a:r>
              <a:rPr lang="es-ES" sz="1200" kern="1200" dirty="0" smtClean="0">
                <a:solidFill>
                  <a:schemeClr val="tx1"/>
                </a:solidFill>
                <a:effectLst/>
                <a:latin typeface="+mn-lt"/>
                <a:ea typeface="+mn-ea"/>
                <a:cs typeface="+mn-cs"/>
              </a:rPr>
              <a:t> Debate </a:t>
            </a:r>
            <a:r>
              <a:rPr lang="es-ES" sz="1200" kern="1200" dirty="0" err="1" smtClean="0">
                <a:solidFill>
                  <a:schemeClr val="tx1"/>
                </a:solidFill>
                <a:effectLst/>
                <a:latin typeface="+mn-lt"/>
                <a:ea typeface="+mn-ea"/>
                <a:cs typeface="+mn-cs"/>
              </a:rPr>
              <a:t>sessions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represent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most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timely</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topical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strategic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commercial</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technical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issues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facing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global gas </a:t>
            </a:r>
            <a:r>
              <a:rPr lang="es-ES" sz="1200" kern="1200" dirty="0" err="1" smtClean="0">
                <a:solidFill>
                  <a:schemeClr val="tx1"/>
                </a:solidFill>
                <a:effectLst/>
                <a:latin typeface="+mn-lt"/>
                <a:ea typeface="+mn-ea"/>
                <a:cs typeface="+mn-cs"/>
              </a:rPr>
              <a:t>industry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currently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populating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all</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sessions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very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senior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level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speakers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throughout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gas </a:t>
            </a:r>
            <a:r>
              <a:rPr lang="es-ES" sz="1200" kern="1200" dirty="0" err="1" smtClean="0">
                <a:solidFill>
                  <a:schemeClr val="tx1"/>
                </a:solidFill>
                <a:effectLst/>
                <a:latin typeface="+mn-lt"/>
                <a:ea typeface="+mn-ea"/>
                <a:cs typeface="+mn-cs"/>
              </a:rPr>
              <a:t>value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chain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government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consulting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firms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financial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community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customer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groups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NGOs</a:t>
            </a:r>
            <a:r>
              <a:rPr lang="es-ES" sz="1200" kern="1200" dirty="0" smtClean="0">
                <a:solidFill>
                  <a:schemeClr val="tx1"/>
                </a:solidFill>
                <a:effectLst/>
                <a:latin typeface="+mn-lt"/>
                <a:ea typeface="+mn-ea"/>
                <a:cs typeface="+mn-cs"/>
              </a:rPr>
              <a:t> and a </a:t>
            </a:r>
            <a:r>
              <a:rPr lang="es-ES" sz="1200" kern="1200" dirty="0" err="1" smtClean="0">
                <a:solidFill>
                  <a:schemeClr val="tx1"/>
                </a:solidFill>
                <a:effectLst/>
                <a:latin typeface="+mn-lt"/>
                <a:ea typeface="+mn-ea"/>
                <a:cs typeface="+mn-cs"/>
              </a:rPr>
              <a:t>wide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variety</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constituencies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expect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this</a:t>
            </a:r>
            <a:r>
              <a:rPr lang="es-ES" sz="1200" kern="1200" dirty="0" smtClean="0">
                <a:solidFill>
                  <a:schemeClr val="tx1"/>
                </a:solidFill>
                <a:effectLst/>
                <a:latin typeface="+mn-lt"/>
                <a:ea typeface="+mn-ea"/>
                <a:cs typeface="+mn-cs"/>
              </a:rPr>
              <a:t> speaker </a:t>
            </a:r>
            <a:r>
              <a:rPr lang="es-ES" sz="1200" kern="1200" dirty="0" err="1" smtClean="0">
                <a:solidFill>
                  <a:schemeClr val="tx1"/>
                </a:solidFill>
                <a:effectLst/>
                <a:latin typeface="+mn-lt"/>
                <a:ea typeface="+mn-ea"/>
                <a:cs typeface="+mn-cs"/>
              </a:rPr>
              <a:t>group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be </a:t>
            </a:r>
            <a:r>
              <a:rPr lang="es-ES" sz="1200" kern="1200" dirty="0" err="1" smtClean="0">
                <a:solidFill>
                  <a:schemeClr val="tx1"/>
                </a:solidFill>
                <a:effectLst/>
                <a:latin typeface="+mn-lt"/>
                <a:ea typeface="+mn-ea"/>
                <a:cs typeface="+mn-cs"/>
              </a:rPr>
              <a:t>very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diverse</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across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globe</a:t>
            </a:r>
            <a:r>
              <a:rPr lang="es-ES" sz="1200" kern="1200" dirty="0" smtClean="0">
                <a:solidFill>
                  <a:schemeClr val="tx1"/>
                </a:solidFill>
                <a:effectLst/>
                <a:latin typeface="+mn-lt"/>
                <a:ea typeface="+mn-ea"/>
                <a:cs typeface="+mn-cs"/>
              </a:rPr>
              <a:t>.</a:t>
            </a: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5E922D7A-A9C6-884A-95BF-0C21FD558440}" type="slidenum">
              <a:rPr lang="en-US" smtClean="0"/>
              <a:t>17</a:t>
            </a:fld>
            <a:endParaRPr lang="en-US"/>
          </a:p>
        </p:txBody>
      </p:sp>
    </p:spTree>
    <p:extLst>
      <p:ext uri="{BB962C8B-B14F-4D97-AF65-F5344CB8AC3E}">
        <p14:creationId xmlns:p14="http://schemas.microsoft.com/office/powerpoint/2010/main" val="2287790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E922D7A-A9C6-884A-95BF-0C21FD558440}" type="slidenum">
              <a:rPr lang="en-US" smtClean="0"/>
              <a:t>18</a:t>
            </a:fld>
            <a:endParaRPr lang="en-US"/>
          </a:p>
        </p:txBody>
      </p:sp>
    </p:spTree>
    <p:extLst>
      <p:ext uri="{BB962C8B-B14F-4D97-AF65-F5344CB8AC3E}">
        <p14:creationId xmlns:p14="http://schemas.microsoft.com/office/powerpoint/2010/main" val="2723158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We</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particularly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excited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about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program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filter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function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WGC </a:t>
            </a:r>
            <a:r>
              <a:rPr lang="es-ES" sz="1200" kern="1200" dirty="0" err="1" smtClean="0">
                <a:solidFill>
                  <a:schemeClr val="tx1"/>
                </a:solidFill>
                <a:effectLst/>
                <a:latin typeface="+mn-lt"/>
                <a:ea typeface="+mn-ea"/>
                <a:cs typeface="+mn-cs"/>
              </a:rPr>
              <a:t>website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Simply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clicking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type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session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you</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looking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you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will</a:t>
            </a:r>
            <a:r>
              <a:rPr lang="es-ES" sz="1200" kern="1200" dirty="0" smtClean="0">
                <a:solidFill>
                  <a:schemeClr val="tx1"/>
                </a:solidFill>
                <a:effectLst/>
                <a:latin typeface="+mn-lt"/>
                <a:ea typeface="+mn-ea"/>
                <a:cs typeface="+mn-cs"/>
              </a:rPr>
              <a:t> be </a:t>
            </a:r>
            <a:r>
              <a:rPr lang="es-ES" sz="1200" kern="1200" dirty="0" err="1" smtClean="0">
                <a:solidFill>
                  <a:schemeClr val="tx1"/>
                </a:solidFill>
                <a:effectLst/>
                <a:latin typeface="+mn-lt"/>
                <a:ea typeface="+mn-ea"/>
                <a:cs typeface="+mn-cs"/>
              </a:rPr>
              <a:t>able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plan </a:t>
            </a:r>
            <a:r>
              <a:rPr lang="es-ES" sz="1200" kern="1200" dirty="0" err="1" smtClean="0">
                <a:solidFill>
                  <a:schemeClr val="tx1"/>
                </a:solidFill>
                <a:effectLst/>
                <a:latin typeface="+mn-lt"/>
                <a:ea typeface="+mn-ea"/>
                <a:cs typeface="+mn-cs"/>
              </a:rPr>
              <a:t>out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your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entire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week</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example</a:t>
            </a:r>
            <a:r>
              <a:rPr lang="es-ES" sz="1200" kern="1200" dirty="0" smtClean="0">
                <a:solidFill>
                  <a:schemeClr val="tx1"/>
                </a:solidFill>
                <a:effectLst/>
                <a:latin typeface="+mn-lt"/>
                <a:ea typeface="+mn-ea"/>
                <a:cs typeface="+mn-cs"/>
              </a:rPr>
              <a:t> (SLIDE 21), </a:t>
            </a:r>
            <a:r>
              <a:rPr lang="es-ES" sz="1200" kern="1200" dirty="0" err="1" smtClean="0">
                <a:solidFill>
                  <a:schemeClr val="tx1"/>
                </a:solidFill>
                <a:effectLst/>
                <a:latin typeface="+mn-lt"/>
                <a:ea typeface="+mn-ea"/>
                <a:cs typeface="+mn-cs"/>
              </a:rPr>
              <a:t>if</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you</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interested</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all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sessions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relating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LNG, </a:t>
            </a:r>
            <a:r>
              <a:rPr lang="es-ES" sz="1200" kern="1200" dirty="0" err="1" smtClean="0">
                <a:solidFill>
                  <a:schemeClr val="tx1"/>
                </a:solidFill>
                <a:effectLst/>
                <a:latin typeface="+mn-lt"/>
                <a:ea typeface="+mn-ea"/>
                <a:cs typeface="+mn-cs"/>
              </a:rPr>
              <a:t>by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using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program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filter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function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you</a:t>
            </a:r>
            <a:r>
              <a:rPr lang="es-ES" sz="1200" kern="1200" dirty="0" smtClean="0">
                <a:solidFill>
                  <a:schemeClr val="tx1"/>
                </a:solidFill>
                <a:effectLst/>
                <a:latin typeface="+mn-lt"/>
                <a:ea typeface="+mn-ea"/>
                <a:cs typeface="+mn-cs"/>
              </a:rPr>
              <a:t> can </a:t>
            </a:r>
            <a:r>
              <a:rPr lang="es-ES" sz="1200" kern="1200" dirty="0" err="1" smtClean="0">
                <a:solidFill>
                  <a:schemeClr val="tx1"/>
                </a:solidFill>
                <a:effectLst/>
                <a:latin typeface="+mn-lt"/>
                <a:ea typeface="+mn-ea"/>
                <a:cs typeface="+mn-cs"/>
              </a:rPr>
              <a:t>see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how</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you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would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spend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your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week</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attending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various</a:t>
            </a:r>
            <a:r>
              <a:rPr lang="es-ES" sz="1200" kern="1200" dirty="0" smtClean="0">
                <a:solidFill>
                  <a:schemeClr val="tx1"/>
                </a:solidFill>
                <a:effectLst/>
                <a:latin typeface="+mn-lt"/>
                <a:ea typeface="+mn-ea"/>
                <a:cs typeface="+mn-cs"/>
              </a:rPr>
              <a:t> LNG </a:t>
            </a:r>
            <a:r>
              <a:rPr lang="es-ES" sz="1200" kern="1200" dirty="0" err="1" smtClean="0">
                <a:solidFill>
                  <a:schemeClr val="tx1"/>
                </a:solidFill>
                <a:effectLst/>
                <a:latin typeface="+mn-lt"/>
                <a:ea typeface="+mn-ea"/>
                <a:cs typeface="+mn-cs"/>
              </a:rPr>
              <a:t>sessions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this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across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keynotes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luncheons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Current</a:t>
            </a:r>
            <a:r>
              <a:rPr lang="es-ES" sz="1200" kern="1200" dirty="0" smtClean="0">
                <a:solidFill>
                  <a:schemeClr val="tx1"/>
                </a:solidFill>
                <a:effectLst/>
                <a:latin typeface="+mn-lt"/>
                <a:ea typeface="+mn-ea"/>
                <a:cs typeface="+mn-cs"/>
              </a:rPr>
              <a:t> Debates,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Industry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Insights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Technical</a:t>
            </a:r>
            <a:r>
              <a:rPr lang="es-ES" sz="1200" kern="1200" dirty="0" smtClean="0">
                <a:solidFill>
                  <a:schemeClr val="tx1"/>
                </a:solidFill>
                <a:effectLst/>
                <a:latin typeface="+mn-lt"/>
                <a:ea typeface="+mn-ea"/>
                <a:cs typeface="+mn-cs"/>
              </a:rPr>
              <a:t> and Innovation Center.</a:t>
            </a:r>
          </a:p>
          <a:p>
            <a:endParaRPr lang="es-ES" dirty="0"/>
          </a:p>
        </p:txBody>
      </p:sp>
      <p:sp>
        <p:nvSpPr>
          <p:cNvPr id="4" name="Marcador de número de diapositiva 3"/>
          <p:cNvSpPr>
            <a:spLocks noGrp="1"/>
          </p:cNvSpPr>
          <p:nvPr>
            <p:ph type="sldNum" sz="quarter" idx="10"/>
          </p:nvPr>
        </p:nvSpPr>
        <p:spPr/>
        <p:txBody>
          <a:bodyPr/>
          <a:lstStyle/>
          <a:p>
            <a:fld id="{5E922D7A-A9C6-884A-95BF-0C21FD558440}" type="slidenum">
              <a:rPr lang="en-US" smtClean="0"/>
              <a:t>19</a:t>
            </a:fld>
            <a:endParaRPr lang="en-US"/>
          </a:p>
        </p:txBody>
      </p:sp>
    </p:spTree>
    <p:extLst>
      <p:ext uri="{BB962C8B-B14F-4D97-AF65-F5344CB8AC3E}">
        <p14:creationId xmlns:p14="http://schemas.microsoft.com/office/powerpoint/2010/main" val="4072207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2</a:t>
            </a:fld>
            <a:endParaRPr lang="en-US"/>
          </a:p>
        </p:txBody>
      </p:sp>
    </p:spTree>
    <p:extLst>
      <p:ext uri="{BB962C8B-B14F-4D97-AF65-F5344CB8AC3E}">
        <p14:creationId xmlns:p14="http://schemas.microsoft.com/office/powerpoint/2010/main" val="290382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20</a:t>
            </a:fld>
            <a:endParaRPr lang="en-US"/>
          </a:p>
        </p:txBody>
      </p:sp>
    </p:spTree>
    <p:extLst>
      <p:ext uri="{BB962C8B-B14F-4D97-AF65-F5344CB8AC3E}">
        <p14:creationId xmlns:p14="http://schemas.microsoft.com/office/powerpoint/2010/main" val="2076222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err="1" smtClean="0">
                <a:solidFill>
                  <a:schemeClr val="tx1"/>
                </a:solidFill>
                <a:effectLst/>
                <a:latin typeface="+mn-lt"/>
                <a:ea typeface="+mn-ea"/>
                <a:cs typeface="+mn-cs"/>
              </a:rPr>
              <a:t>Concluding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remarks</a:t>
            </a:r>
            <a:r>
              <a:rPr lang="es-ES" sz="1200" kern="1200" dirty="0" smtClean="0">
                <a:solidFill>
                  <a:schemeClr val="tx1"/>
                </a:solidFill>
                <a:effectLst/>
                <a:latin typeface="+mn-lt"/>
                <a:ea typeface="+mn-ea"/>
                <a:cs typeface="+mn-cs"/>
              </a:rPr>
              <a:t>:</a:t>
            </a:r>
          </a:p>
          <a:p>
            <a:r>
              <a:rPr lang="es-ES" sz="1200" kern="1200" dirty="0" smtClean="0">
                <a:solidFill>
                  <a:schemeClr val="tx1"/>
                </a:solidFill>
                <a:effectLst/>
                <a:latin typeface="+mn-lt"/>
                <a:ea typeface="+mn-ea"/>
                <a:cs typeface="+mn-cs"/>
              </a:rPr>
              <a:t> </a:t>
            </a:r>
          </a:p>
          <a:p>
            <a:r>
              <a:rPr lang="es-ES" sz="1200" kern="1200" dirty="0" err="1" smtClean="0">
                <a:solidFill>
                  <a:schemeClr val="tx1"/>
                </a:solidFill>
                <a:effectLst/>
                <a:latin typeface="+mn-lt"/>
                <a:ea typeface="+mn-ea"/>
                <a:cs typeface="+mn-cs"/>
              </a:rPr>
              <a:t>Most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importantly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would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encourage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committee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members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register</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soon</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possible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IGU </a:t>
            </a:r>
            <a:r>
              <a:rPr lang="es-ES" sz="1200" kern="1200" dirty="0" err="1" smtClean="0">
                <a:solidFill>
                  <a:schemeClr val="tx1"/>
                </a:solidFill>
                <a:effectLst/>
                <a:latin typeface="+mn-lt"/>
                <a:ea typeface="+mn-ea"/>
                <a:cs typeface="+mn-cs"/>
              </a:rPr>
              <a:t>headquarters</a:t>
            </a:r>
            <a:r>
              <a:rPr lang="es-ES" sz="1200" kern="1200" dirty="0" smtClean="0">
                <a:solidFill>
                  <a:schemeClr val="tx1"/>
                </a:solidFill>
                <a:effectLst/>
                <a:latin typeface="+mn-lt"/>
                <a:ea typeface="+mn-ea"/>
                <a:cs typeface="+mn-cs"/>
              </a:rPr>
              <a:t> hotel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three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year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old</a:t>
            </a:r>
            <a:r>
              <a:rPr lang="es-ES" sz="1200" kern="1200" dirty="0" smtClean="0">
                <a:solidFill>
                  <a:schemeClr val="tx1"/>
                </a:solidFill>
                <a:effectLst/>
                <a:latin typeface="+mn-lt"/>
                <a:ea typeface="+mn-ea"/>
                <a:cs typeface="+mn-cs"/>
              </a:rPr>
              <a:t> JW </a:t>
            </a:r>
            <a:r>
              <a:rPr lang="es-ES" sz="1200" kern="1200" dirty="0" err="1" smtClean="0">
                <a:solidFill>
                  <a:schemeClr val="tx1"/>
                </a:solidFill>
                <a:effectLst/>
                <a:latin typeface="+mn-lt"/>
                <a:ea typeface="+mn-ea"/>
                <a:cs typeface="+mn-cs"/>
              </a:rPr>
              <a:t>Marriott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physically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connected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Convention</a:t>
            </a:r>
            <a:r>
              <a:rPr lang="es-ES" sz="1200" kern="1200" dirty="0" smtClean="0">
                <a:solidFill>
                  <a:schemeClr val="tx1"/>
                </a:solidFill>
                <a:effectLst/>
                <a:latin typeface="+mn-lt"/>
                <a:ea typeface="+mn-ea"/>
                <a:cs typeface="+mn-cs"/>
              </a:rPr>
              <a:t> Center, and </a:t>
            </a:r>
            <a:r>
              <a:rPr lang="es-ES" sz="1200" kern="1200" dirty="0" err="1" smtClean="0">
                <a:solidFill>
                  <a:schemeClr val="tx1"/>
                </a:solidFill>
                <a:effectLst/>
                <a:latin typeface="+mn-lt"/>
                <a:ea typeface="+mn-ea"/>
                <a:cs typeface="+mn-cs"/>
              </a:rPr>
              <a:t>will</a:t>
            </a:r>
            <a:r>
              <a:rPr lang="es-ES" sz="1200" kern="1200" dirty="0" smtClean="0">
                <a:solidFill>
                  <a:schemeClr val="tx1"/>
                </a:solidFill>
                <a:effectLst/>
                <a:latin typeface="+mn-lt"/>
                <a:ea typeface="+mn-ea"/>
                <a:cs typeface="+mn-cs"/>
              </a:rPr>
              <a:t> be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site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all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meetings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While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have</a:t>
            </a:r>
            <a:r>
              <a:rPr lang="es-ES" sz="1200" kern="1200" dirty="0" smtClean="0">
                <a:solidFill>
                  <a:schemeClr val="tx1"/>
                </a:solidFill>
                <a:effectLst/>
                <a:latin typeface="+mn-lt"/>
                <a:ea typeface="+mn-ea"/>
                <a:cs typeface="+mn-cs"/>
              </a:rPr>
              <a:t> 1,100 </a:t>
            </a:r>
            <a:r>
              <a:rPr lang="es-ES" sz="1200" kern="1200" dirty="0" err="1" smtClean="0">
                <a:solidFill>
                  <a:schemeClr val="tx1"/>
                </a:solidFill>
                <a:effectLst/>
                <a:latin typeface="+mn-lt"/>
                <a:ea typeface="+mn-ea"/>
                <a:cs typeface="+mn-cs"/>
              </a:rPr>
              <a:t>rooms</a:t>
            </a:r>
            <a:r>
              <a:rPr lang="es-ES" sz="1200" kern="1200" dirty="0" smtClean="0">
                <a:solidFill>
                  <a:schemeClr val="tx1"/>
                </a:solidFill>
                <a:effectLst/>
                <a:latin typeface="+mn-lt"/>
                <a:ea typeface="+mn-ea"/>
                <a:cs typeface="+mn-cs"/>
              </a:rPr>
              <a:t> at </a:t>
            </a:r>
            <a:r>
              <a:rPr lang="es-ES" sz="1200" kern="1200" dirty="0" err="1" smtClean="0">
                <a:solidFill>
                  <a:schemeClr val="tx1"/>
                </a:solidFill>
                <a:effectLst/>
                <a:latin typeface="+mn-lt"/>
                <a:ea typeface="+mn-ea"/>
                <a:cs typeface="+mn-cs"/>
              </a:rPr>
              <a:t>this</a:t>
            </a:r>
            <a:r>
              <a:rPr lang="es-ES" sz="1200" kern="1200" dirty="0" smtClean="0">
                <a:solidFill>
                  <a:schemeClr val="tx1"/>
                </a:solidFill>
                <a:effectLst/>
                <a:latin typeface="+mn-lt"/>
                <a:ea typeface="+mn-ea"/>
                <a:cs typeface="+mn-cs"/>
              </a:rPr>
              <a:t> hotel, </a:t>
            </a:r>
            <a:r>
              <a:rPr lang="es-ES" sz="1200" kern="1200" dirty="0" err="1" smtClean="0">
                <a:solidFill>
                  <a:schemeClr val="tx1"/>
                </a:solidFill>
                <a:effectLst/>
                <a:latin typeface="+mn-lt"/>
                <a:ea typeface="+mn-ea"/>
                <a:cs typeface="+mn-cs"/>
              </a:rPr>
              <a:t>they</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going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fast</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we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would</a:t>
            </a:r>
            <a:r>
              <a:rPr lang="es-ES" sz="1200" kern="1200" dirty="0" smtClean="0">
                <a:solidFill>
                  <a:schemeClr val="tx1"/>
                </a:solidFill>
                <a:effectLst/>
                <a:latin typeface="+mn-lt"/>
                <a:ea typeface="+mn-ea"/>
                <a:cs typeface="+mn-cs"/>
              </a:rPr>
              <a:t> hope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all</a:t>
            </a:r>
            <a:r>
              <a:rPr lang="es-ES" sz="1200" kern="1200" dirty="0" smtClean="0">
                <a:solidFill>
                  <a:schemeClr val="tx1"/>
                </a:solidFill>
                <a:effectLst/>
                <a:latin typeface="+mn-lt"/>
                <a:ea typeface="+mn-ea"/>
                <a:cs typeface="+mn-cs"/>
              </a:rPr>
              <a:t> IGU </a:t>
            </a:r>
            <a:r>
              <a:rPr lang="es-ES" sz="1200" kern="1200" dirty="0" err="1" smtClean="0">
                <a:solidFill>
                  <a:schemeClr val="tx1"/>
                </a:solidFill>
                <a:effectLst/>
                <a:latin typeface="+mn-lt"/>
                <a:ea typeface="+mn-ea"/>
                <a:cs typeface="+mn-cs"/>
              </a:rPr>
              <a:t>members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will</a:t>
            </a:r>
            <a:r>
              <a:rPr lang="es-ES" sz="1200" kern="1200" dirty="0" smtClean="0">
                <a:solidFill>
                  <a:schemeClr val="tx1"/>
                </a:solidFill>
                <a:effectLst/>
                <a:latin typeface="+mn-lt"/>
                <a:ea typeface="+mn-ea"/>
                <a:cs typeface="+mn-cs"/>
              </a:rPr>
              <a:t> be </a:t>
            </a:r>
            <a:r>
              <a:rPr lang="es-ES" sz="1200" kern="1200" dirty="0" err="1" smtClean="0">
                <a:solidFill>
                  <a:schemeClr val="tx1"/>
                </a:solidFill>
                <a:effectLst/>
                <a:latin typeface="+mn-lt"/>
                <a:ea typeface="+mn-ea"/>
                <a:cs typeface="+mn-cs"/>
              </a:rPr>
              <a:t>staying</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this</a:t>
            </a:r>
            <a:r>
              <a:rPr lang="es-ES" sz="1200" kern="1200" dirty="0" smtClean="0">
                <a:solidFill>
                  <a:schemeClr val="tx1"/>
                </a:solidFill>
                <a:effectLst/>
                <a:latin typeface="+mn-lt"/>
                <a:ea typeface="+mn-ea"/>
                <a:cs typeface="+mn-cs"/>
              </a:rPr>
              <a:t> hotel.  </a:t>
            </a:r>
            <a:r>
              <a:rPr lang="es-ES" sz="1200" kern="1200" dirty="0" err="1" smtClean="0">
                <a:solidFill>
                  <a:schemeClr val="tx1"/>
                </a:solidFill>
                <a:effectLst/>
                <a:latin typeface="+mn-lt"/>
                <a:ea typeface="+mn-ea"/>
                <a:cs typeface="+mn-cs"/>
              </a:rPr>
              <a:t>But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do so, </a:t>
            </a:r>
            <a:r>
              <a:rPr lang="es-ES" sz="1200" kern="1200" dirty="0" err="1" smtClean="0">
                <a:solidFill>
                  <a:schemeClr val="tx1"/>
                </a:solidFill>
                <a:effectLst/>
                <a:latin typeface="+mn-lt"/>
                <a:ea typeface="+mn-ea"/>
                <a:cs typeface="+mn-cs"/>
              </a:rPr>
              <a:t>you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need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register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conference</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soon</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possible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take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advantage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early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bird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rate</a:t>
            </a:r>
            <a:r>
              <a:rPr lang="es-ES" sz="1200" kern="1200" dirty="0" smtClean="0">
                <a:solidFill>
                  <a:schemeClr val="tx1"/>
                </a:solidFill>
                <a:effectLst/>
                <a:latin typeface="+mn-lt"/>
                <a:ea typeface="+mn-ea"/>
                <a:cs typeface="+mn-cs"/>
              </a:rPr>
              <a:t> —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closes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Jan. 31 — </a:t>
            </a:r>
            <a:r>
              <a:rPr lang="es-ES" sz="1200" kern="1200" dirty="0" err="1" smtClean="0">
                <a:solidFill>
                  <a:schemeClr val="tx1"/>
                </a:solidFill>
                <a:effectLst/>
                <a:latin typeface="+mn-lt"/>
                <a:ea typeface="+mn-ea"/>
                <a:cs typeface="+mn-cs"/>
              </a:rPr>
              <a:t>but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waiting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until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does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not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guarantee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you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get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Marriott</a:t>
            </a:r>
            <a:r>
              <a:rPr lang="es-ES" sz="1200" kern="1200" dirty="0" smtClean="0">
                <a:solidFill>
                  <a:schemeClr val="tx1"/>
                </a:solidFill>
                <a:effectLst/>
                <a:latin typeface="+mn-lt"/>
                <a:ea typeface="+mn-ea"/>
                <a:cs typeface="+mn-cs"/>
              </a:rPr>
              <a:t>).</a:t>
            </a:r>
          </a:p>
          <a:p>
            <a:endParaRPr lang="es-ES" dirty="0"/>
          </a:p>
        </p:txBody>
      </p:sp>
      <p:sp>
        <p:nvSpPr>
          <p:cNvPr id="4" name="Marcador de número de diapositiva 3"/>
          <p:cNvSpPr>
            <a:spLocks noGrp="1"/>
          </p:cNvSpPr>
          <p:nvPr>
            <p:ph type="sldNum" sz="quarter" idx="10"/>
          </p:nvPr>
        </p:nvSpPr>
        <p:spPr/>
        <p:txBody>
          <a:bodyPr/>
          <a:lstStyle/>
          <a:p>
            <a:fld id="{5E922D7A-A9C6-884A-95BF-0C21FD558440}" type="slidenum">
              <a:rPr lang="en-US" smtClean="0"/>
              <a:t>21</a:t>
            </a:fld>
            <a:endParaRPr lang="en-US"/>
          </a:p>
        </p:txBody>
      </p:sp>
    </p:spTree>
    <p:extLst>
      <p:ext uri="{BB962C8B-B14F-4D97-AF65-F5344CB8AC3E}">
        <p14:creationId xmlns:p14="http://schemas.microsoft.com/office/powerpoint/2010/main" val="1998703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22</a:t>
            </a:fld>
            <a:endParaRPr lang="en-US"/>
          </a:p>
        </p:txBody>
      </p:sp>
    </p:spTree>
    <p:extLst>
      <p:ext uri="{BB962C8B-B14F-4D97-AF65-F5344CB8AC3E}">
        <p14:creationId xmlns:p14="http://schemas.microsoft.com/office/powerpoint/2010/main" val="2495174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23</a:t>
            </a:fld>
            <a:endParaRPr lang="en-US"/>
          </a:p>
        </p:txBody>
      </p:sp>
    </p:spTree>
    <p:extLst>
      <p:ext uri="{BB962C8B-B14F-4D97-AF65-F5344CB8AC3E}">
        <p14:creationId xmlns:p14="http://schemas.microsoft.com/office/powerpoint/2010/main" val="3902654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24</a:t>
            </a:fld>
            <a:endParaRPr lang="en-US"/>
          </a:p>
        </p:txBody>
      </p:sp>
    </p:spTree>
    <p:extLst>
      <p:ext uri="{BB962C8B-B14F-4D97-AF65-F5344CB8AC3E}">
        <p14:creationId xmlns:p14="http://schemas.microsoft.com/office/powerpoint/2010/main" val="2222509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25</a:t>
            </a:fld>
            <a:endParaRPr lang="en-US"/>
          </a:p>
        </p:txBody>
      </p:sp>
    </p:spTree>
    <p:extLst>
      <p:ext uri="{BB962C8B-B14F-4D97-AF65-F5344CB8AC3E}">
        <p14:creationId xmlns:p14="http://schemas.microsoft.com/office/powerpoint/2010/main" val="2307871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26</a:t>
            </a:fld>
            <a:endParaRPr lang="en-US"/>
          </a:p>
        </p:txBody>
      </p:sp>
    </p:spTree>
    <p:extLst>
      <p:ext uri="{BB962C8B-B14F-4D97-AF65-F5344CB8AC3E}">
        <p14:creationId xmlns:p14="http://schemas.microsoft.com/office/powerpoint/2010/main" val="199438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27</a:t>
            </a:fld>
            <a:endParaRPr lang="en-US"/>
          </a:p>
        </p:txBody>
      </p:sp>
    </p:spTree>
    <p:extLst>
      <p:ext uri="{BB962C8B-B14F-4D97-AF65-F5344CB8AC3E}">
        <p14:creationId xmlns:p14="http://schemas.microsoft.com/office/powerpoint/2010/main" val="1429413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28</a:t>
            </a:fld>
            <a:endParaRPr lang="en-US"/>
          </a:p>
        </p:txBody>
      </p:sp>
    </p:spTree>
    <p:extLst>
      <p:ext uri="{BB962C8B-B14F-4D97-AF65-F5344CB8AC3E}">
        <p14:creationId xmlns:p14="http://schemas.microsoft.com/office/powerpoint/2010/main" val="2946850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29</a:t>
            </a:fld>
            <a:endParaRPr lang="en-US"/>
          </a:p>
        </p:txBody>
      </p:sp>
    </p:spTree>
    <p:extLst>
      <p:ext uri="{BB962C8B-B14F-4D97-AF65-F5344CB8AC3E}">
        <p14:creationId xmlns:p14="http://schemas.microsoft.com/office/powerpoint/2010/main" val="2674873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3</a:t>
            </a:fld>
            <a:endParaRPr lang="en-US"/>
          </a:p>
        </p:txBody>
      </p:sp>
    </p:spTree>
    <p:extLst>
      <p:ext uri="{BB962C8B-B14F-4D97-AF65-F5344CB8AC3E}">
        <p14:creationId xmlns:p14="http://schemas.microsoft.com/office/powerpoint/2010/main" val="2097231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30</a:t>
            </a:fld>
            <a:endParaRPr lang="en-US"/>
          </a:p>
        </p:txBody>
      </p:sp>
    </p:spTree>
    <p:extLst>
      <p:ext uri="{BB962C8B-B14F-4D97-AF65-F5344CB8AC3E}">
        <p14:creationId xmlns:p14="http://schemas.microsoft.com/office/powerpoint/2010/main" val="3440921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31</a:t>
            </a:fld>
            <a:endParaRPr lang="en-US"/>
          </a:p>
        </p:txBody>
      </p:sp>
    </p:spTree>
    <p:extLst>
      <p:ext uri="{BB962C8B-B14F-4D97-AF65-F5344CB8AC3E}">
        <p14:creationId xmlns:p14="http://schemas.microsoft.com/office/powerpoint/2010/main" val="3797870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E922D7A-A9C6-884A-95BF-0C21FD558440}" type="slidenum">
              <a:rPr lang="en-US" smtClean="0"/>
              <a:t>32</a:t>
            </a:fld>
            <a:endParaRPr lang="en-US"/>
          </a:p>
        </p:txBody>
      </p:sp>
    </p:spTree>
    <p:extLst>
      <p:ext uri="{BB962C8B-B14F-4D97-AF65-F5344CB8AC3E}">
        <p14:creationId xmlns:p14="http://schemas.microsoft.com/office/powerpoint/2010/main" val="585160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33</a:t>
            </a:fld>
            <a:endParaRPr lang="en-US"/>
          </a:p>
        </p:txBody>
      </p:sp>
    </p:spTree>
    <p:extLst>
      <p:ext uri="{BB962C8B-B14F-4D97-AF65-F5344CB8AC3E}">
        <p14:creationId xmlns:p14="http://schemas.microsoft.com/office/powerpoint/2010/main" val="1156327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34</a:t>
            </a:fld>
            <a:endParaRPr lang="en-US"/>
          </a:p>
        </p:txBody>
      </p:sp>
    </p:spTree>
    <p:extLst>
      <p:ext uri="{BB962C8B-B14F-4D97-AF65-F5344CB8AC3E}">
        <p14:creationId xmlns:p14="http://schemas.microsoft.com/office/powerpoint/2010/main" val="3078222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35</a:t>
            </a:fld>
            <a:endParaRPr lang="en-US"/>
          </a:p>
        </p:txBody>
      </p:sp>
    </p:spTree>
    <p:extLst>
      <p:ext uri="{BB962C8B-B14F-4D97-AF65-F5344CB8AC3E}">
        <p14:creationId xmlns:p14="http://schemas.microsoft.com/office/powerpoint/2010/main" val="3471502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36</a:t>
            </a:fld>
            <a:endParaRPr lang="en-US"/>
          </a:p>
        </p:txBody>
      </p:sp>
    </p:spTree>
    <p:extLst>
      <p:ext uri="{BB962C8B-B14F-4D97-AF65-F5344CB8AC3E}">
        <p14:creationId xmlns:p14="http://schemas.microsoft.com/office/powerpoint/2010/main" val="3479118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37</a:t>
            </a:fld>
            <a:endParaRPr lang="en-US"/>
          </a:p>
        </p:txBody>
      </p:sp>
    </p:spTree>
    <p:extLst>
      <p:ext uri="{BB962C8B-B14F-4D97-AF65-F5344CB8AC3E}">
        <p14:creationId xmlns:p14="http://schemas.microsoft.com/office/powerpoint/2010/main" val="3218486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38</a:t>
            </a:fld>
            <a:endParaRPr lang="en-US"/>
          </a:p>
        </p:txBody>
      </p:sp>
    </p:spTree>
    <p:extLst>
      <p:ext uri="{BB962C8B-B14F-4D97-AF65-F5344CB8AC3E}">
        <p14:creationId xmlns:p14="http://schemas.microsoft.com/office/powerpoint/2010/main" val="265416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39</a:t>
            </a:fld>
            <a:endParaRPr lang="en-US"/>
          </a:p>
        </p:txBody>
      </p:sp>
    </p:spTree>
    <p:extLst>
      <p:ext uri="{BB962C8B-B14F-4D97-AF65-F5344CB8AC3E}">
        <p14:creationId xmlns:p14="http://schemas.microsoft.com/office/powerpoint/2010/main" val="3797645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4</a:t>
            </a:fld>
            <a:endParaRPr lang="en-US"/>
          </a:p>
        </p:txBody>
      </p:sp>
    </p:spTree>
    <p:extLst>
      <p:ext uri="{BB962C8B-B14F-4D97-AF65-F5344CB8AC3E}">
        <p14:creationId xmlns:p14="http://schemas.microsoft.com/office/powerpoint/2010/main" val="2902574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40</a:t>
            </a:fld>
            <a:endParaRPr lang="en-US"/>
          </a:p>
        </p:txBody>
      </p:sp>
    </p:spTree>
    <p:extLst>
      <p:ext uri="{BB962C8B-B14F-4D97-AF65-F5344CB8AC3E}">
        <p14:creationId xmlns:p14="http://schemas.microsoft.com/office/powerpoint/2010/main" val="3985851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41</a:t>
            </a:fld>
            <a:endParaRPr lang="en-US"/>
          </a:p>
        </p:txBody>
      </p:sp>
    </p:spTree>
    <p:extLst>
      <p:ext uri="{BB962C8B-B14F-4D97-AF65-F5344CB8AC3E}">
        <p14:creationId xmlns:p14="http://schemas.microsoft.com/office/powerpoint/2010/main" val="1484928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42</a:t>
            </a:fld>
            <a:endParaRPr lang="en-US"/>
          </a:p>
        </p:txBody>
      </p:sp>
    </p:spTree>
    <p:extLst>
      <p:ext uri="{BB962C8B-B14F-4D97-AF65-F5344CB8AC3E}">
        <p14:creationId xmlns:p14="http://schemas.microsoft.com/office/powerpoint/2010/main" val="917634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43</a:t>
            </a:fld>
            <a:endParaRPr lang="en-US"/>
          </a:p>
        </p:txBody>
      </p:sp>
    </p:spTree>
    <p:extLst>
      <p:ext uri="{BB962C8B-B14F-4D97-AF65-F5344CB8AC3E}">
        <p14:creationId xmlns:p14="http://schemas.microsoft.com/office/powerpoint/2010/main" val="334031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5</a:t>
            </a:fld>
            <a:endParaRPr lang="en-US"/>
          </a:p>
        </p:txBody>
      </p:sp>
    </p:spTree>
    <p:extLst>
      <p:ext uri="{BB962C8B-B14F-4D97-AF65-F5344CB8AC3E}">
        <p14:creationId xmlns:p14="http://schemas.microsoft.com/office/powerpoint/2010/main" val="2610930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6</a:t>
            </a:fld>
            <a:endParaRPr lang="en-US"/>
          </a:p>
        </p:txBody>
      </p:sp>
    </p:spTree>
    <p:extLst>
      <p:ext uri="{BB962C8B-B14F-4D97-AF65-F5344CB8AC3E}">
        <p14:creationId xmlns:p14="http://schemas.microsoft.com/office/powerpoint/2010/main" val="132144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7</a:t>
            </a:fld>
            <a:endParaRPr lang="en-US"/>
          </a:p>
        </p:txBody>
      </p:sp>
    </p:spTree>
    <p:extLst>
      <p:ext uri="{BB962C8B-B14F-4D97-AF65-F5344CB8AC3E}">
        <p14:creationId xmlns:p14="http://schemas.microsoft.com/office/powerpoint/2010/main" val="138164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First execution of strategy: UNEP-IGU event MID-SEPT</a:t>
            </a:r>
          </a:p>
          <a:p>
            <a:r>
              <a:rPr lang="en-US" dirty="0" smtClean="0"/>
              <a:t>in order to present the role of the gas in achieving the </a:t>
            </a:r>
            <a:r>
              <a:rPr lang="en-US" dirty="0" err="1" smtClean="0"/>
              <a:t>sust</a:t>
            </a:r>
            <a:r>
              <a:rPr lang="en-US" dirty="0" smtClean="0"/>
              <a:t>. Dev. Goals and sharing criteria and sharing next steps for deeper collaboration. AFTER THIS MEETING: EXTEND TO ALL OUR PARTNERS. Incoming committee chairs to participate. </a:t>
            </a:r>
            <a:endParaRPr lang="es-ES" dirty="0"/>
          </a:p>
        </p:txBody>
      </p:sp>
      <p:sp>
        <p:nvSpPr>
          <p:cNvPr id="4" name="Marcador de número de diapositiva 3"/>
          <p:cNvSpPr>
            <a:spLocks noGrp="1"/>
          </p:cNvSpPr>
          <p:nvPr>
            <p:ph type="sldNum" sz="quarter" idx="10"/>
          </p:nvPr>
        </p:nvSpPr>
        <p:spPr/>
        <p:txBody>
          <a:bodyPr/>
          <a:lstStyle/>
          <a:p>
            <a:fld id="{5E922D7A-A9C6-884A-95BF-0C21FD558440}" type="slidenum">
              <a:rPr lang="en-US" smtClean="0"/>
              <a:t>8</a:t>
            </a:fld>
            <a:endParaRPr lang="en-US"/>
          </a:p>
        </p:txBody>
      </p:sp>
    </p:spTree>
    <p:extLst>
      <p:ext uri="{BB962C8B-B14F-4D97-AF65-F5344CB8AC3E}">
        <p14:creationId xmlns:p14="http://schemas.microsoft.com/office/powerpoint/2010/main" val="3788718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E922D7A-A9C6-884A-95BF-0C21FD558440}" type="slidenum">
              <a:rPr lang="en-US" smtClean="0"/>
              <a:t>9</a:t>
            </a:fld>
            <a:endParaRPr lang="en-US"/>
          </a:p>
        </p:txBody>
      </p:sp>
    </p:spTree>
    <p:extLst>
      <p:ext uri="{BB962C8B-B14F-4D97-AF65-F5344CB8AC3E}">
        <p14:creationId xmlns:p14="http://schemas.microsoft.com/office/powerpoint/2010/main" val="2966815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13808"/>
          <a:stretch/>
        </p:blipFill>
        <p:spPr>
          <a:xfrm>
            <a:off x="0" y="0"/>
            <a:ext cx="9144000" cy="6858000"/>
          </a:xfrm>
          <a:prstGeom prst="rect">
            <a:avLst/>
          </a:prstGeom>
        </p:spPr>
      </p:pic>
      <p:sp>
        <p:nvSpPr>
          <p:cNvPr id="2" name="Title 1"/>
          <p:cNvSpPr>
            <a:spLocks noGrp="1"/>
          </p:cNvSpPr>
          <p:nvPr>
            <p:ph type="ctrTitle"/>
          </p:nvPr>
        </p:nvSpPr>
        <p:spPr>
          <a:xfrm>
            <a:off x="2939499" y="2194324"/>
            <a:ext cx="5974853" cy="1470025"/>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947486" y="3702499"/>
            <a:ext cx="5831073" cy="774648"/>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3051328" y="4499657"/>
            <a:ext cx="1292072" cy="300943"/>
          </a:xfrm>
          <a:prstGeom prst="rect">
            <a:avLst/>
          </a:prstGeom>
          <a:solidFill>
            <a:srgbClr val="FFFFFF"/>
          </a:solidFill>
        </p:spPr>
        <p:txBody>
          <a:bodyPr/>
          <a:lstStyle>
            <a:lvl1pPr algn="ctr">
              <a:defRPr sz="1200" b="1" spc="100">
                <a:solidFill>
                  <a:srgbClr val="007BBC"/>
                </a:solidFill>
              </a:defRPr>
            </a:lvl1pPr>
          </a:lstStyle>
          <a:p>
            <a:fld id="{E13F901A-F43E-E543-AA6F-B28089D63311}" type="datetime4">
              <a:rPr lang="en-US" smtClean="0"/>
              <a:pPr/>
              <a:t>November 1, 2017</a:t>
            </a:fld>
            <a:endParaRPr lang="en-US" dirty="0"/>
          </a:p>
        </p:txBody>
      </p:sp>
      <p:sp>
        <p:nvSpPr>
          <p:cNvPr id="7" name="Rectangle 6"/>
          <p:cNvSpPr/>
          <p:nvPr userDrawn="1"/>
        </p:nvSpPr>
        <p:spPr>
          <a:xfrm>
            <a:off x="-1" y="0"/>
            <a:ext cx="236220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3051328" y="3712271"/>
            <a:ext cx="6092672"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54" y="1665515"/>
            <a:ext cx="1453290" cy="3135085"/>
          </a:xfrm>
          <a:prstGeom prst="rect">
            <a:avLst/>
          </a:prstGeom>
        </p:spPr>
      </p:pic>
    </p:spTree>
    <p:extLst>
      <p:ext uri="{BB962C8B-B14F-4D97-AF65-F5344CB8AC3E}">
        <p14:creationId xmlns:p14="http://schemas.microsoft.com/office/powerpoint/2010/main" val="239356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solidFill>
                  <a:srgbClr val="007BBC"/>
                </a:solidFill>
              </a:rPr>
              <a:t>FUELING THE </a:t>
            </a:r>
            <a:r>
              <a:rPr lang="en-US" dirty="0" smtClean="0">
                <a:solidFill>
                  <a:srgbClr val="007BBC"/>
                </a:solidFill>
              </a:rPr>
              <a:t>FUTURE</a:t>
            </a:r>
            <a:endParaRPr lang="en-US" dirty="0">
              <a:solidFill>
                <a:srgbClr val="359F66"/>
              </a:solidFill>
            </a:endParaRPr>
          </a:p>
        </p:txBody>
      </p:sp>
      <p:sp>
        <p:nvSpPr>
          <p:cNvPr id="6" name="Slide Number Placeholder 5"/>
          <p:cNvSpPr>
            <a:spLocks noGrp="1"/>
          </p:cNvSpPr>
          <p:nvPr>
            <p:ph type="sldNum" sz="quarter" idx="12"/>
          </p:nvPr>
        </p:nvSpPr>
        <p:spPr/>
        <p:txBody>
          <a:bodyPr/>
          <a:lstStyle/>
          <a:p>
            <a:fld id="{272E7E90-9755-3E4A-B049-C951E85CD3B9}" type="slidenum">
              <a:rPr lang="en-US" smtClean="0"/>
              <a:t>‹nr.›</a:t>
            </a:fld>
            <a:endParaRPr lang="en-US"/>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275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WGC-cover-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r="13808"/>
          <a:stretch/>
        </p:blipFill>
        <p:spPr>
          <a:xfrm>
            <a:off x="0" y="0"/>
            <a:ext cx="9144000" cy="6858000"/>
          </a:xfrm>
          <a:prstGeom prst="rect">
            <a:avLst/>
          </a:prstGeom>
        </p:spPr>
      </p:pic>
      <p:sp>
        <p:nvSpPr>
          <p:cNvPr id="2" name="Title 1"/>
          <p:cNvSpPr>
            <a:spLocks noGrp="1"/>
          </p:cNvSpPr>
          <p:nvPr>
            <p:ph type="title" hasCustomPrompt="1"/>
          </p:nvPr>
        </p:nvSpPr>
        <p:spPr>
          <a:xfrm>
            <a:off x="457200" y="2304046"/>
            <a:ext cx="8037513" cy="1362075"/>
          </a:xfrm>
        </p:spPr>
        <p:txBody>
          <a:bodyPr anchor="b">
            <a:normAutofit/>
          </a:bodyPr>
          <a:lstStyle>
            <a:lvl1pPr algn="l">
              <a:defRPr sz="3600" b="0" cap="none">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3738004"/>
            <a:ext cx="8037513" cy="668896"/>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72E7E90-9755-3E4A-B049-C951E85CD3B9}" type="slidenum">
              <a:rPr lang="en-US" smtClean="0"/>
              <a:pPr/>
              <a:t>‹nr.›</a:t>
            </a:fld>
            <a:endParaRPr lang="en-US" dirty="0"/>
          </a:p>
        </p:txBody>
      </p:sp>
      <p:cxnSp>
        <p:nvCxnSpPr>
          <p:cNvPr id="8" name="Straight Connector 7"/>
          <p:cNvCxnSpPr/>
          <p:nvPr userDrawn="1"/>
        </p:nvCxnSpPr>
        <p:spPr>
          <a:xfrm>
            <a:off x="543168" y="3712271"/>
            <a:ext cx="8600832"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457200" y="6228558"/>
            <a:ext cx="2573394" cy="365125"/>
          </a:xfrm>
        </p:spPr>
        <p:txBody>
          <a:bodyPr/>
          <a:lstStyle>
            <a:lvl1pPr>
              <a:defRPr>
                <a:solidFill>
                  <a:schemeClr val="bg1"/>
                </a:solidFill>
              </a:defRPr>
            </a:lvl1pPr>
          </a:lstStyle>
          <a:p>
            <a:r>
              <a:rPr lang="en-US" dirty="0"/>
              <a:t>FUELING THE </a:t>
            </a:r>
            <a:r>
              <a:rPr lang="en-US" dirty="0" smtClean="0"/>
              <a:t>FUTURE</a:t>
            </a:r>
            <a:endParaRPr lang="en-US" dirty="0">
              <a:solidFill>
                <a:srgbClr val="A9D9E9"/>
              </a:solidFill>
            </a:endParaRPr>
          </a:p>
        </p:txBody>
      </p:sp>
    </p:spTree>
    <p:extLst>
      <p:ext uri="{BB962C8B-B14F-4D97-AF65-F5344CB8AC3E}">
        <p14:creationId xmlns:p14="http://schemas.microsoft.com/office/powerpoint/2010/main" val="3777757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614" r="23386"/>
          <a:stretch/>
        </p:blipFill>
        <p:spPr>
          <a:xfrm>
            <a:off x="-1" y="0"/>
            <a:ext cx="9144001" cy="6858000"/>
          </a:xfrm>
          <a:prstGeom prst="rect">
            <a:avLst/>
          </a:prstGeom>
        </p:spPr>
      </p:pic>
      <p:sp>
        <p:nvSpPr>
          <p:cNvPr id="2" name="Title 1"/>
          <p:cNvSpPr>
            <a:spLocks noGrp="1"/>
          </p:cNvSpPr>
          <p:nvPr>
            <p:ph type="title" hasCustomPrompt="1"/>
          </p:nvPr>
        </p:nvSpPr>
        <p:spPr>
          <a:xfrm>
            <a:off x="457200" y="2304046"/>
            <a:ext cx="8037513" cy="1362075"/>
          </a:xfrm>
        </p:spPr>
        <p:txBody>
          <a:bodyPr anchor="b">
            <a:normAutofit/>
          </a:bodyPr>
          <a:lstStyle>
            <a:lvl1pPr algn="l">
              <a:defRPr sz="3600" b="0" cap="none">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3738004"/>
            <a:ext cx="8037513" cy="668896"/>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72E7E90-9755-3E4A-B049-C951E85CD3B9}" type="slidenum">
              <a:rPr lang="en-US" smtClean="0"/>
              <a:pPr/>
              <a:t>‹nr.›</a:t>
            </a:fld>
            <a:endParaRPr lang="en-US" dirty="0"/>
          </a:p>
        </p:txBody>
      </p:sp>
      <p:cxnSp>
        <p:nvCxnSpPr>
          <p:cNvPr id="8" name="Straight Connector 7"/>
          <p:cNvCxnSpPr/>
          <p:nvPr userDrawn="1"/>
        </p:nvCxnSpPr>
        <p:spPr>
          <a:xfrm>
            <a:off x="543168" y="3712271"/>
            <a:ext cx="8600832"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457200" y="6228558"/>
            <a:ext cx="2573394" cy="365125"/>
          </a:xfrm>
        </p:spPr>
        <p:txBody>
          <a:bodyPr/>
          <a:lstStyle>
            <a:lvl1pPr>
              <a:defRPr>
                <a:solidFill>
                  <a:schemeClr val="bg1"/>
                </a:solidFill>
              </a:defRPr>
            </a:lvl1pPr>
          </a:lstStyle>
          <a:p>
            <a:r>
              <a:rPr lang="en-US" dirty="0"/>
              <a:t>FUELING THE </a:t>
            </a:r>
            <a:r>
              <a:rPr lang="en-US" dirty="0" smtClean="0"/>
              <a:t>FUTURE</a:t>
            </a:r>
            <a:endParaRPr lang="en-US" dirty="0">
              <a:solidFill>
                <a:srgbClr val="A9D9E9"/>
              </a:solidFill>
            </a:endParaRPr>
          </a:p>
        </p:txBody>
      </p:sp>
    </p:spTree>
    <p:extLst>
      <p:ext uri="{BB962C8B-B14F-4D97-AF65-F5344CB8AC3E}">
        <p14:creationId xmlns:p14="http://schemas.microsoft.com/office/powerpoint/2010/main" val="1409338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solidFill>
                  <a:srgbClr val="007BBC"/>
                </a:solidFill>
              </a:rPr>
              <a:t>FUELING THE </a:t>
            </a:r>
            <a:r>
              <a:rPr lang="en-US" dirty="0" smtClean="0">
                <a:solidFill>
                  <a:srgbClr val="007BBC"/>
                </a:solidFill>
              </a:rPr>
              <a:t>FUTURE</a:t>
            </a:r>
            <a:endParaRPr lang="en-US" dirty="0">
              <a:solidFill>
                <a:srgbClr val="359F66"/>
              </a:solidFill>
            </a:endParaRPr>
          </a:p>
        </p:txBody>
      </p:sp>
      <p:sp>
        <p:nvSpPr>
          <p:cNvPr id="7" name="Slide Number Placeholder 6"/>
          <p:cNvSpPr>
            <a:spLocks noGrp="1"/>
          </p:cNvSpPr>
          <p:nvPr>
            <p:ph type="sldNum" sz="quarter" idx="12"/>
          </p:nvPr>
        </p:nvSpPr>
        <p:spPr/>
        <p:txBody>
          <a:bodyPr/>
          <a:lstStyle/>
          <a:p>
            <a:fld id="{272E7E90-9755-3E4A-B049-C951E85CD3B9}" type="slidenum">
              <a:rPr lang="en-US" smtClean="0"/>
              <a:t>‹nr.›</a:t>
            </a:fld>
            <a:endParaRPr lang="en-US"/>
          </a:p>
        </p:txBody>
      </p:sp>
    </p:spTree>
    <p:extLst>
      <p:ext uri="{BB962C8B-B14F-4D97-AF65-F5344CB8AC3E}">
        <p14:creationId xmlns:p14="http://schemas.microsoft.com/office/powerpoint/2010/main" val="316827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dirty="0">
                <a:solidFill>
                  <a:srgbClr val="007BBC"/>
                </a:solidFill>
              </a:rPr>
              <a:t>FUELING THE </a:t>
            </a:r>
            <a:r>
              <a:rPr lang="en-US" dirty="0" smtClean="0">
                <a:solidFill>
                  <a:srgbClr val="007BBC"/>
                </a:solidFill>
              </a:rPr>
              <a:t>FUTURE</a:t>
            </a:r>
            <a:endParaRPr lang="en-US" dirty="0">
              <a:solidFill>
                <a:srgbClr val="359F66"/>
              </a:solidFill>
            </a:endParaRPr>
          </a:p>
        </p:txBody>
      </p:sp>
      <p:sp>
        <p:nvSpPr>
          <p:cNvPr id="9" name="Slide Number Placeholder 8"/>
          <p:cNvSpPr>
            <a:spLocks noGrp="1"/>
          </p:cNvSpPr>
          <p:nvPr>
            <p:ph type="sldNum" sz="quarter" idx="12"/>
          </p:nvPr>
        </p:nvSpPr>
        <p:spPr/>
        <p:txBody>
          <a:bodyPr/>
          <a:lstStyle/>
          <a:p>
            <a:fld id="{272E7E90-9755-3E4A-B049-C951E85CD3B9}" type="slidenum">
              <a:rPr lang="en-US" smtClean="0"/>
              <a:t>‹nr.›</a:t>
            </a:fld>
            <a:endParaRPr lang="en-US"/>
          </a:p>
        </p:txBody>
      </p:sp>
    </p:spTree>
    <p:extLst>
      <p:ext uri="{BB962C8B-B14F-4D97-AF65-F5344CB8AC3E}">
        <p14:creationId xmlns:p14="http://schemas.microsoft.com/office/powerpoint/2010/main" val="171320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solidFill>
                  <a:srgbClr val="007BBC"/>
                </a:solidFill>
              </a:rPr>
              <a:t>FUELING THE </a:t>
            </a:r>
            <a:r>
              <a:rPr lang="en-US" dirty="0" smtClean="0">
                <a:solidFill>
                  <a:srgbClr val="007BBC"/>
                </a:solidFill>
              </a:rPr>
              <a:t>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t>‹nr.›</a:t>
            </a:fld>
            <a:endParaRPr lang="en-US"/>
          </a:p>
        </p:txBody>
      </p:sp>
    </p:spTree>
    <p:extLst>
      <p:ext uri="{BB962C8B-B14F-4D97-AF65-F5344CB8AC3E}">
        <p14:creationId xmlns:p14="http://schemas.microsoft.com/office/powerpoint/2010/main" val="1208157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13808"/>
          <a:stretch/>
        </p:blipFill>
        <p:spPr>
          <a:xfrm>
            <a:off x="0" y="0"/>
            <a:ext cx="9144000" cy="6858000"/>
          </a:xfrm>
          <a:prstGeom prst="rect">
            <a:avLst/>
          </a:prstGeom>
        </p:spPr>
      </p:pic>
      <p:sp>
        <p:nvSpPr>
          <p:cNvPr id="9" name="Slide Number Placeholder 5"/>
          <p:cNvSpPr>
            <a:spLocks noGrp="1"/>
          </p:cNvSpPr>
          <p:nvPr>
            <p:ph type="sldNum" sz="quarter" idx="12"/>
          </p:nvPr>
        </p:nvSpPr>
        <p:spPr>
          <a:xfrm>
            <a:off x="3030594" y="6228558"/>
            <a:ext cx="731646" cy="365125"/>
          </a:xfrm>
        </p:spPr>
        <p:txBody>
          <a:bodyPr/>
          <a:lstStyle>
            <a:lvl1pPr>
              <a:defRPr>
                <a:solidFill>
                  <a:schemeClr val="bg1"/>
                </a:solidFill>
              </a:defRPr>
            </a:lvl1pPr>
          </a:lstStyle>
          <a:p>
            <a:fld id="{272E7E90-9755-3E4A-B049-C951E85CD3B9}" type="slidenum">
              <a:rPr lang="en-US" smtClean="0"/>
              <a:pPr/>
              <a:t>‹nr.›</a:t>
            </a:fld>
            <a:endParaRPr lang="en-US" dirty="0"/>
          </a:p>
        </p:txBody>
      </p:sp>
      <p:sp>
        <p:nvSpPr>
          <p:cNvPr id="10" name="Footer Placeholder 4"/>
          <p:cNvSpPr>
            <a:spLocks noGrp="1"/>
          </p:cNvSpPr>
          <p:nvPr>
            <p:ph type="ftr" sz="quarter" idx="11"/>
          </p:nvPr>
        </p:nvSpPr>
        <p:spPr>
          <a:xfrm>
            <a:off x="457200" y="6228558"/>
            <a:ext cx="2573394" cy="365125"/>
          </a:xfrm>
        </p:spPr>
        <p:txBody>
          <a:bodyPr/>
          <a:lstStyle>
            <a:lvl1pPr>
              <a:defRPr>
                <a:solidFill>
                  <a:schemeClr val="bg1"/>
                </a:solidFill>
              </a:defRPr>
            </a:lvl1pPr>
          </a:lstStyle>
          <a:p>
            <a:r>
              <a:rPr lang="en-US" dirty="0"/>
              <a:t>FUELING THE </a:t>
            </a:r>
            <a:r>
              <a:rPr lang="en-US" dirty="0" smtClean="0"/>
              <a:t>FUTURE</a:t>
            </a:r>
            <a:endParaRPr lang="en-US" dirty="0">
              <a:solidFill>
                <a:srgbClr val="A9D9E9"/>
              </a:solidFill>
            </a:endParaRPr>
          </a:p>
        </p:txBody>
      </p:sp>
    </p:spTree>
    <p:extLst>
      <p:ext uri="{BB962C8B-B14F-4D97-AF65-F5344CB8AC3E}">
        <p14:creationId xmlns:p14="http://schemas.microsoft.com/office/powerpoint/2010/main" val="269293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13019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dirty="0">
                <a:solidFill>
                  <a:srgbClr val="007BBC"/>
                </a:solidFill>
              </a:rPr>
              <a:t>FUELING THE </a:t>
            </a:r>
            <a:r>
              <a:rPr lang="en-US" dirty="0" smtClean="0">
                <a:solidFill>
                  <a:srgbClr val="007BBC"/>
                </a:solidFill>
              </a:rPr>
              <a:t>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‹nr.›</a:t>
            </a:fld>
            <a:endParaRPr lang="en-US"/>
          </a:p>
        </p:txBody>
      </p:sp>
    </p:spTree>
    <p:extLst>
      <p:ext uri="{BB962C8B-B14F-4D97-AF65-F5344CB8AC3E}">
        <p14:creationId xmlns:p14="http://schemas.microsoft.com/office/powerpoint/2010/main" val="74874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21694" y="5982476"/>
            <a:ext cx="1865106" cy="721229"/>
          </a:xfrm>
          <a:prstGeom prst="rect">
            <a:avLst/>
          </a:prstGeom>
        </p:spPr>
      </p:pic>
      <p:sp>
        <p:nvSpPr>
          <p:cNvPr id="9" name="Rectangle 8"/>
          <p:cNvSpPr/>
          <p:nvPr userDrawn="1"/>
        </p:nvSpPr>
        <p:spPr>
          <a:xfrm>
            <a:off x="1" y="6126163"/>
            <a:ext cx="6785680" cy="564110"/>
          </a:xfrm>
          <a:prstGeom prst="rect">
            <a:avLst/>
          </a:prstGeom>
          <a:gradFill flip="none" rotWithShape="1">
            <a:gsLst>
              <a:gs pos="98000">
                <a:schemeClr val="bg1"/>
              </a:gs>
              <a:gs pos="0">
                <a:srgbClr val="DCE6E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1067"/>
            <a:ext cx="8229600"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33662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6228558"/>
            <a:ext cx="2573394" cy="365125"/>
          </a:xfrm>
          <a:prstGeom prst="rect">
            <a:avLst/>
          </a:prstGeom>
        </p:spPr>
        <p:txBody>
          <a:bodyPr vert="horz" lIns="0" tIns="45720" rIns="91440" bIns="45720" rtlCol="0" anchor="ctr"/>
          <a:lstStyle>
            <a:lvl1pPr algn="l">
              <a:defRPr sz="1200" b="1" spc="110">
                <a:solidFill>
                  <a:srgbClr val="1169AF"/>
                </a:solidFill>
              </a:defRPr>
            </a:lvl1pPr>
          </a:lstStyle>
          <a:p>
            <a:r>
              <a:rPr lang="en-US" dirty="0">
                <a:solidFill>
                  <a:srgbClr val="0079B3"/>
                </a:solidFill>
              </a:rPr>
              <a:t>FUELING THE </a:t>
            </a:r>
            <a:r>
              <a:rPr lang="en-US" dirty="0" smtClean="0">
                <a:solidFill>
                  <a:srgbClr val="0079B3"/>
                </a:solidFill>
              </a:rPr>
              <a:t>FUTURE</a:t>
            </a:r>
            <a:endParaRPr lang="en-US" dirty="0">
              <a:solidFill>
                <a:srgbClr val="369F78"/>
              </a:solidFill>
            </a:endParaRPr>
          </a:p>
        </p:txBody>
      </p:sp>
      <p:sp>
        <p:nvSpPr>
          <p:cNvPr id="6" name="Slide Number Placeholder 5"/>
          <p:cNvSpPr>
            <a:spLocks noGrp="1"/>
          </p:cNvSpPr>
          <p:nvPr>
            <p:ph type="sldNum" sz="quarter" idx="4"/>
          </p:nvPr>
        </p:nvSpPr>
        <p:spPr>
          <a:xfrm>
            <a:off x="3030594" y="6228558"/>
            <a:ext cx="731646" cy="365125"/>
          </a:xfrm>
          <a:prstGeom prst="rect">
            <a:avLst/>
          </a:prstGeom>
        </p:spPr>
        <p:txBody>
          <a:bodyPr vert="horz" lIns="91440" tIns="45720" rIns="91440" bIns="45720" rtlCol="0" anchor="ctr"/>
          <a:lstStyle>
            <a:lvl1pPr algn="l">
              <a:defRPr sz="1200">
                <a:solidFill>
                  <a:srgbClr val="0079B3"/>
                </a:solidFill>
              </a:defRPr>
            </a:lvl1pPr>
          </a:lstStyle>
          <a:p>
            <a:fld id="{272E7E90-9755-3E4A-B049-C951E85CD3B9}" type="slidenum">
              <a:rPr lang="en-US" smtClean="0"/>
              <a:pPr/>
              <a:t>‹nr.›</a:t>
            </a:fld>
            <a:endParaRPr lang="en-US" dirty="0"/>
          </a:p>
        </p:txBody>
      </p:sp>
      <p:sp>
        <p:nvSpPr>
          <p:cNvPr id="11" name="Rectangle 10"/>
          <p:cNvSpPr/>
          <p:nvPr userDrawn="1"/>
        </p:nvSpPr>
        <p:spPr>
          <a:xfrm>
            <a:off x="0" y="1202608"/>
            <a:ext cx="8686800" cy="45719"/>
          </a:xfrm>
          <a:prstGeom prst="rect">
            <a:avLst/>
          </a:prstGeom>
          <a:gradFill flip="none" rotWithShape="1">
            <a:gsLst>
              <a:gs pos="89000">
                <a:schemeClr val="bg1"/>
              </a:gs>
              <a:gs pos="0">
                <a:srgbClr val="DCE6E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12">
            <a:extLst>
              <a:ext uri="{28A0092B-C50C-407E-A947-70E740481C1C}">
                <a14:useLocalDpi xmlns:a14="http://schemas.microsoft.com/office/drawing/2010/main" val="0"/>
              </a:ext>
            </a:extLst>
          </a:blip>
          <a:srcRect t="68371" r="13808" b="28951"/>
          <a:stretch/>
        </p:blipFill>
        <p:spPr>
          <a:xfrm>
            <a:off x="0" y="6674292"/>
            <a:ext cx="9144000" cy="183707"/>
          </a:xfrm>
          <a:prstGeom prst="rect">
            <a:avLst/>
          </a:prstGeom>
        </p:spPr>
      </p:pic>
    </p:spTree>
    <p:extLst>
      <p:ext uri="{BB962C8B-B14F-4D97-AF65-F5344CB8AC3E}">
        <p14:creationId xmlns:p14="http://schemas.microsoft.com/office/powerpoint/2010/main" val="1136086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52" r:id="rId5"/>
    <p:sldLayoutId id="2147483653" r:id="rId6"/>
    <p:sldLayoutId id="2147483654" r:id="rId7"/>
    <p:sldLayoutId id="2147483656" r:id="rId8"/>
    <p:sldLayoutId id="2147483655" r:id="rId9"/>
  </p:sldLayoutIdLst>
  <p:hf hdr="0" dt="0"/>
  <p:txStyles>
    <p:titleStyle>
      <a:lvl1pPr algn="l" defTabSz="457200" rtl="0" eaLnBrk="1" latinLnBrk="0" hangingPunct="1">
        <a:spcBef>
          <a:spcPct val="0"/>
        </a:spcBef>
        <a:buNone/>
        <a:defRPr sz="3600" kern="1200">
          <a:solidFill>
            <a:srgbClr val="0079B3"/>
          </a:solidFill>
          <a:latin typeface="+mj-lt"/>
          <a:ea typeface="+mj-ea"/>
          <a:cs typeface="+mj-cs"/>
        </a:defRPr>
      </a:lvl1pPr>
    </p:titleStyle>
    <p:bodyStyle>
      <a:lvl1pPr marL="231775" indent="-231775" algn="l" defTabSz="457200" rtl="0" eaLnBrk="1" latinLnBrk="0" hangingPunct="1">
        <a:spcBef>
          <a:spcPct val="20000"/>
        </a:spcBef>
        <a:buFont typeface="Arial"/>
        <a:buChar char="•"/>
        <a:defRPr sz="2400" kern="1200">
          <a:solidFill>
            <a:srgbClr val="54646E"/>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54646E"/>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4646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4646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4646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29.tiff"/><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cwc.eventsair.com/wgc-2018/review-portal"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mailto:cfa@wgc2018.co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Progress on the IGU’s Triennium Strategic Plan </a:t>
            </a:r>
            <a:br>
              <a:rPr lang="en-US" dirty="0"/>
            </a:br>
            <a:r>
              <a:rPr lang="en-US" dirty="0"/>
              <a:t/>
            </a:r>
            <a:br>
              <a:rPr lang="en-US" dirty="0"/>
            </a:br>
            <a:r>
              <a:rPr lang="en-US" sz="2700" dirty="0"/>
              <a:t>Coordination Committee </a:t>
            </a:r>
            <a:br>
              <a:rPr lang="en-US" sz="2700" dirty="0"/>
            </a:br>
            <a:r>
              <a:rPr lang="en-US" sz="2700" dirty="0" smtClean="0"/>
              <a:t>Sept-Nov 2017 </a:t>
            </a:r>
            <a:r>
              <a:rPr lang="en-US" sz="2700" dirty="0"/>
              <a:t>Update</a:t>
            </a:r>
            <a:endParaRPr lang="en-US" dirty="0"/>
          </a:p>
        </p:txBody>
      </p:sp>
      <p:sp>
        <p:nvSpPr>
          <p:cNvPr id="3" name="Subtitle 2"/>
          <p:cNvSpPr>
            <a:spLocks noGrp="1"/>
          </p:cNvSpPr>
          <p:nvPr>
            <p:ph type="subTitle" idx="1"/>
          </p:nvPr>
        </p:nvSpPr>
        <p:spPr>
          <a:xfrm>
            <a:off x="2947486" y="3702498"/>
            <a:ext cx="5831073" cy="2114641"/>
          </a:xfrm>
        </p:spPr>
        <p:txBody>
          <a:bodyPr>
            <a:normAutofit/>
          </a:bodyPr>
          <a:lstStyle/>
          <a:p>
            <a:r>
              <a:rPr lang="en-US" sz="1800" dirty="0" smtClean="0"/>
              <a:t>Mel </a:t>
            </a:r>
            <a:r>
              <a:rPr lang="en-US" sz="1800" dirty="0"/>
              <a:t>Ydreos – Executive Director, Public Affairs and </a:t>
            </a:r>
          </a:p>
          <a:p>
            <a:r>
              <a:rPr lang="en-US" sz="1800" dirty="0"/>
              <a:t>Chair, Coordination Committee</a:t>
            </a:r>
          </a:p>
          <a:p>
            <a:r>
              <a:rPr lang="en-US" sz="1800" dirty="0"/>
              <a:t>Rod Rinholm – Acting Chair, Coordination Committee </a:t>
            </a:r>
          </a:p>
          <a:p>
            <a:r>
              <a:rPr lang="en-US" sz="1800" dirty="0" smtClean="0"/>
              <a:t>Anette Sorum </a:t>
            </a:r>
            <a:r>
              <a:rPr lang="en-US" sz="1800" dirty="0"/>
              <a:t>Nordal – Secretary, Coordination Committee</a:t>
            </a:r>
          </a:p>
          <a:p>
            <a:r>
              <a:rPr lang="en-US" sz="1800" dirty="0"/>
              <a:t>Terence Thorn – Sr. Advisor, USA Presidency</a:t>
            </a:r>
          </a:p>
        </p:txBody>
      </p:sp>
      <p:sp>
        <p:nvSpPr>
          <p:cNvPr id="5" name="Date Placeholder 4"/>
          <p:cNvSpPr>
            <a:spLocks noGrp="1"/>
          </p:cNvSpPr>
          <p:nvPr>
            <p:ph type="dt" sz="half" idx="10"/>
          </p:nvPr>
        </p:nvSpPr>
        <p:spPr>
          <a:xfrm>
            <a:off x="3051327" y="5589155"/>
            <a:ext cx="2697720" cy="300943"/>
          </a:xfrm>
        </p:spPr>
        <p:txBody>
          <a:bodyPr/>
          <a:lstStyle/>
          <a:p>
            <a:r>
              <a:rPr lang="en-US" dirty="0"/>
              <a:t>Sept-Nov 2017 </a:t>
            </a:r>
          </a:p>
        </p:txBody>
      </p:sp>
    </p:spTree>
    <p:extLst>
      <p:ext uri="{BB962C8B-B14F-4D97-AF65-F5344CB8AC3E}">
        <p14:creationId xmlns:p14="http://schemas.microsoft.com/office/powerpoint/2010/main" val="2353928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Credible Global Voice of Gas </a:t>
            </a:r>
            <a:endParaRPr lang="en-US" dirty="0"/>
          </a:p>
        </p:txBody>
      </p:sp>
      <p:sp>
        <p:nvSpPr>
          <p:cNvPr id="4" name="Footer Placeholder 3"/>
          <p:cNvSpPr>
            <a:spLocks noGrp="1"/>
          </p:cNvSpPr>
          <p:nvPr>
            <p:ph type="ftr" sz="quarter" idx="11"/>
          </p:nvPr>
        </p:nvSpPr>
        <p:spPr/>
        <p:txBody>
          <a:bodyPr/>
          <a:lstStyle/>
          <a:p>
            <a:r>
              <a:rPr lang="en-US" dirty="0" smtClean="0">
                <a:solidFill>
                  <a:srgbClr val="007BBC"/>
                </a:solidFill>
              </a:rPr>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t>10</a:t>
            </a:fld>
            <a:endParaRPr lang="en-US" dirty="0"/>
          </a:p>
        </p:txBody>
      </p:sp>
      <p:pic>
        <p:nvPicPr>
          <p:cNvPr id="6" name="Content Placeholder 5" descr="linkin.tiff"/>
          <p:cNvPicPr>
            <a:picLocks noGrp="1" noChangeAspect="1"/>
          </p:cNvPicPr>
          <p:nvPr>
            <p:ph idx="1"/>
          </p:nvPr>
        </p:nvPicPr>
        <p:blipFill>
          <a:blip r:embed="rId3" cstate="screen">
            <a:extLst>
              <a:ext uri="{28A0092B-C50C-407E-A947-70E740481C1C}">
                <a14:useLocalDpi xmlns:a14="http://schemas.microsoft.com/office/drawing/2010/main"/>
              </a:ext>
            </a:extLst>
          </a:blip>
          <a:srcRect t="-63849" b="-63849"/>
          <a:stretch>
            <a:fillRect/>
          </a:stretch>
        </p:blipFill>
        <p:spPr>
          <a:xfrm>
            <a:off x="373105" y="2939408"/>
            <a:ext cx="1694626" cy="931978"/>
          </a:xfrm>
        </p:spPr>
      </p:pic>
      <p:pic>
        <p:nvPicPr>
          <p:cNvPr id="8" name="Picture 7" descr="twitt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9001" y="2961331"/>
            <a:ext cx="1364875" cy="988669"/>
          </a:xfrm>
          <a:prstGeom prst="rect">
            <a:avLst/>
          </a:prstGeom>
        </p:spPr>
      </p:pic>
      <p:sp>
        <p:nvSpPr>
          <p:cNvPr id="10" name="TextBox 9"/>
          <p:cNvSpPr txBox="1"/>
          <p:nvPr/>
        </p:nvSpPr>
        <p:spPr>
          <a:xfrm>
            <a:off x="3007199" y="1414611"/>
            <a:ext cx="5838754" cy="4708981"/>
          </a:xfrm>
          <a:prstGeom prst="rect">
            <a:avLst/>
          </a:prstGeom>
          <a:noFill/>
        </p:spPr>
        <p:txBody>
          <a:bodyPr wrap="square" rtlCol="0">
            <a:spAutoFit/>
          </a:bodyPr>
          <a:lstStyle/>
          <a:p>
            <a:r>
              <a:rPr lang="en-US" sz="2000" dirty="0" smtClean="0">
                <a:solidFill>
                  <a:srgbClr val="54646E"/>
                </a:solidFill>
              </a:rPr>
              <a:t>Updated and modernized the website </a:t>
            </a:r>
            <a:endParaRPr lang="en-US" sz="2000" dirty="0">
              <a:solidFill>
                <a:srgbClr val="54646E"/>
              </a:solidFill>
            </a:endParaRPr>
          </a:p>
          <a:p>
            <a:endParaRPr lang="en-US" sz="2000" dirty="0" smtClean="0">
              <a:solidFill>
                <a:srgbClr val="54646E"/>
              </a:solidFill>
            </a:endParaRPr>
          </a:p>
          <a:p>
            <a:r>
              <a:rPr lang="en-US" sz="2000" dirty="0" smtClean="0">
                <a:solidFill>
                  <a:srgbClr val="54646E"/>
                </a:solidFill>
              </a:rPr>
              <a:t>Launched the 1</a:t>
            </a:r>
            <a:r>
              <a:rPr lang="en-US" sz="2000" baseline="30000" dirty="0" smtClean="0">
                <a:solidFill>
                  <a:srgbClr val="54646E"/>
                </a:solidFill>
              </a:rPr>
              <a:t>st</a:t>
            </a:r>
            <a:r>
              <a:rPr lang="en-US" sz="2000" dirty="0" smtClean="0">
                <a:solidFill>
                  <a:srgbClr val="54646E"/>
                </a:solidFill>
              </a:rPr>
              <a:t> Edition of the Global Gas Insights pocketbook</a:t>
            </a:r>
            <a:endParaRPr lang="en-US" sz="2000" dirty="0">
              <a:solidFill>
                <a:srgbClr val="54646E"/>
              </a:solidFill>
            </a:endParaRPr>
          </a:p>
          <a:p>
            <a:endParaRPr lang="en-US" sz="2000" dirty="0" smtClean="0">
              <a:solidFill>
                <a:srgbClr val="54646E"/>
              </a:solidFill>
            </a:endParaRPr>
          </a:p>
          <a:p>
            <a:r>
              <a:rPr lang="en-US" sz="2000" dirty="0" smtClean="0">
                <a:solidFill>
                  <a:srgbClr val="54646E"/>
                </a:solidFill>
              </a:rPr>
              <a:t>Continued presence on Twitter and LinkedIn with over 3500 followers</a:t>
            </a:r>
            <a:endParaRPr lang="en-US" sz="2000" dirty="0">
              <a:solidFill>
                <a:srgbClr val="54646E"/>
              </a:solidFill>
            </a:endParaRPr>
          </a:p>
          <a:p>
            <a:endParaRPr lang="en-US" sz="2000" dirty="0">
              <a:solidFill>
                <a:srgbClr val="54646E"/>
              </a:solidFill>
            </a:endParaRPr>
          </a:p>
          <a:p>
            <a:r>
              <a:rPr lang="en-US" sz="2000" dirty="0" smtClean="0">
                <a:solidFill>
                  <a:srgbClr val="54646E"/>
                </a:solidFill>
              </a:rPr>
              <a:t>Continuing </a:t>
            </a:r>
            <a:r>
              <a:rPr lang="en-US" sz="2000" dirty="0">
                <a:solidFill>
                  <a:srgbClr val="54646E"/>
                </a:solidFill>
              </a:rPr>
              <a:t>to reach out and build relationships with the major global media outlets and journalists. </a:t>
            </a:r>
            <a:r>
              <a:rPr lang="nb-NO" sz="2000" dirty="0" err="1" smtClean="0">
                <a:solidFill>
                  <a:srgbClr val="54646E"/>
                </a:solidFill>
              </a:rPr>
              <a:t>Frequent</a:t>
            </a:r>
            <a:r>
              <a:rPr lang="nb-NO" sz="2000" dirty="0" smtClean="0">
                <a:solidFill>
                  <a:srgbClr val="54646E"/>
                </a:solidFill>
              </a:rPr>
              <a:t> </a:t>
            </a:r>
            <a:r>
              <a:rPr lang="nb-NO" sz="2000" dirty="0" err="1" smtClean="0">
                <a:solidFill>
                  <a:srgbClr val="54646E"/>
                </a:solidFill>
              </a:rPr>
              <a:t>contact</a:t>
            </a:r>
            <a:r>
              <a:rPr lang="nb-NO" sz="2000" dirty="0" smtClean="0">
                <a:solidFill>
                  <a:srgbClr val="54646E"/>
                </a:solidFill>
              </a:rPr>
              <a:t> from global journalists. </a:t>
            </a:r>
          </a:p>
          <a:p>
            <a:endParaRPr lang="nb-NO" sz="2000" dirty="0">
              <a:solidFill>
                <a:srgbClr val="54646E"/>
              </a:solidFill>
            </a:endParaRPr>
          </a:p>
          <a:p>
            <a:r>
              <a:rPr lang="en-US" sz="2000" dirty="0" smtClean="0">
                <a:solidFill>
                  <a:srgbClr val="54646E"/>
                </a:solidFill>
              </a:rPr>
              <a:t>Strong </a:t>
            </a:r>
            <a:r>
              <a:rPr lang="en-US" sz="2000" dirty="0">
                <a:solidFill>
                  <a:srgbClr val="54646E"/>
                </a:solidFill>
              </a:rPr>
              <a:t>progress on the organization of WGC 2018 with input from the National Organizing Committee, host partners and the Financial Advisory Board  </a:t>
            </a:r>
          </a:p>
        </p:txBody>
      </p:sp>
      <p:pic>
        <p:nvPicPr>
          <p:cNvPr id="11" name="Picture 10" descr="WSJ.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507" y="4522604"/>
            <a:ext cx="2176933" cy="178665"/>
          </a:xfrm>
          <a:prstGeom prst="rect">
            <a:avLst/>
          </a:prstGeom>
        </p:spPr>
      </p:pic>
      <p:pic>
        <p:nvPicPr>
          <p:cNvPr id="12" name="Picture 11" descr="economist.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631" y="4088232"/>
            <a:ext cx="777306" cy="359864"/>
          </a:xfrm>
          <a:prstGeom prst="rect">
            <a:avLst/>
          </a:prstGeom>
        </p:spPr>
      </p:pic>
      <p:pic>
        <p:nvPicPr>
          <p:cNvPr id="13" name="Picture 12" descr="FT.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9620" y="4179256"/>
            <a:ext cx="1847579" cy="167117"/>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4857" y="5090247"/>
            <a:ext cx="2383649" cy="92174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472" y="1297422"/>
            <a:ext cx="1780498" cy="79330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440" y="2161339"/>
            <a:ext cx="1015999" cy="712661"/>
          </a:xfrm>
          <a:prstGeom prst="rect">
            <a:avLst/>
          </a:prstGeom>
        </p:spPr>
      </p:pic>
    </p:spTree>
    <p:extLst>
      <p:ext uri="{BB962C8B-B14F-4D97-AF65-F5344CB8AC3E}">
        <p14:creationId xmlns:p14="http://schemas.microsoft.com/office/powerpoint/2010/main" val="2421614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Deliver Member Value </a:t>
            </a:r>
            <a:endParaRPr lang="en-US" dirty="0"/>
          </a:p>
        </p:txBody>
      </p:sp>
      <p:sp>
        <p:nvSpPr>
          <p:cNvPr id="4" name="Footer Placeholder 3"/>
          <p:cNvSpPr>
            <a:spLocks noGrp="1"/>
          </p:cNvSpPr>
          <p:nvPr>
            <p:ph type="ftr" sz="quarter" idx="11"/>
          </p:nvPr>
        </p:nvSpPr>
        <p:spPr/>
        <p:txBody>
          <a:bodyPr/>
          <a:lstStyle/>
          <a:p>
            <a:r>
              <a:rPr lang="en-US" dirty="0" smtClean="0">
                <a:solidFill>
                  <a:srgbClr val="007BBC"/>
                </a:solidFill>
              </a:rPr>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t>11</a:t>
            </a:fld>
            <a:endParaRPr lang="en-US" dirty="0"/>
          </a:p>
        </p:txBody>
      </p:sp>
      <p:sp>
        <p:nvSpPr>
          <p:cNvPr id="3" name="Content Placeholder 2"/>
          <p:cNvSpPr>
            <a:spLocks noGrp="1"/>
          </p:cNvSpPr>
          <p:nvPr>
            <p:ph idx="1"/>
          </p:nvPr>
        </p:nvSpPr>
        <p:spPr>
          <a:xfrm>
            <a:off x="2998756" y="1433492"/>
            <a:ext cx="5688044" cy="4521864"/>
          </a:xfrm>
        </p:spPr>
        <p:txBody>
          <a:bodyPr>
            <a:noAutofit/>
          </a:bodyPr>
          <a:lstStyle/>
          <a:p>
            <a:pPr marL="0" indent="0">
              <a:buNone/>
            </a:pPr>
            <a:r>
              <a:rPr lang="en-US" sz="2000" dirty="0"/>
              <a:t>Continue to evolve the monthly newsletter. </a:t>
            </a:r>
            <a:r>
              <a:rPr lang="en-US" sz="2000" dirty="0" smtClean="0"/>
              <a:t>Committee contributions are required. Increased </a:t>
            </a:r>
            <a:r>
              <a:rPr lang="en-US" sz="2000" dirty="0"/>
              <a:t>the frequency of communications with the Executive Committee and Council </a:t>
            </a:r>
          </a:p>
          <a:p>
            <a:pPr marL="0" indent="0">
              <a:buNone/>
            </a:pPr>
            <a:endParaRPr lang="nb-NO" sz="2000" dirty="0" smtClean="0"/>
          </a:p>
          <a:p>
            <a:pPr marL="0" indent="0">
              <a:buNone/>
            </a:pPr>
            <a:r>
              <a:rPr lang="nb-NO" sz="2000" dirty="0" smtClean="0"/>
              <a:t>Facts </a:t>
            </a:r>
            <a:r>
              <a:rPr lang="nb-NO" sz="2000" dirty="0"/>
              <a:t>and Figures section on igu.org </a:t>
            </a:r>
            <a:r>
              <a:rPr lang="nb-NO" sz="2000" dirty="0" smtClean="0"/>
              <a:t>has been completely redesigned, research has been completed and expect to launch new section in January, 2018 </a:t>
            </a:r>
            <a:endParaRPr lang="en-US" sz="2000" dirty="0"/>
          </a:p>
          <a:p>
            <a:pPr marL="0" indent="0">
              <a:buNone/>
            </a:pPr>
            <a:endParaRPr lang="en-US" sz="2000" dirty="0" smtClean="0"/>
          </a:p>
          <a:p>
            <a:pPr marL="0" indent="0">
              <a:buNone/>
            </a:pPr>
            <a:r>
              <a:rPr lang="nb-NO" sz="2000" dirty="0"/>
              <a:t>Developed a new Membership Brochure in support of the IGU Marketing Plan </a:t>
            </a:r>
            <a:endParaRPr lang="nb-NO" sz="2800" dirty="0"/>
          </a:p>
          <a:p>
            <a:pPr marL="0" indent="0">
              <a:buNone/>
            </a:pPr>
            <a:r>
              <a:rPr lang="en-US" sz="2000" dirty="0" smtClean="0"/>
              <a:t>IGU </a:t>
            </a:r>
            <a:r>
              <a:rPr lang="en-US" sz="2000" dirty="0"/>
              <a:t>m</a:t>
            </a:r>
            <a:r>
              <a:rPr lang="en-US" sz="2000" dirty="0" smtClean="0"/>
              <a:t>embers discount for LNG 2019</a:t>
            </a:r>
            <a:endParaRPr lang="en-US" sz="2000" dirty="0"/>
          </a:p>
          <a:p>
            <a:pPr marL="0" indent="0">
              <a:buNone/>
            </a:pPr>
            <a:endParaRPr lang="nb-NO" sz="2000" dirty="0"/>
          </a:p>
          <a:p>
            <a:pPr marL="0" indent="0">
              <a:buNone/>
            </a:pPr>
            <a:endParaRPr lang="en-US" sz="2800" dirty="0" smtClean="0">
              <a:solidFill>
                <a:schemeClr val="tx1"/>
              </a:solidFill>
            </a:endParaRPr>
          </a:p>
          <a:p>
            <a:pPr marL="0" indent="0">
              <a:buNone/>
            </a:pPr>
            <a:endParaRPr lang="en-US" sz="2800" dirty="0"/>
          </a:p>
          <a:p>
            <a:pPr marL="0" indent="0">
              <a:buNone/>
            </a:pPr>
            <a:endParaRPr lang="en-US" sz="2800" dirty="0"/>
          </a:p>
        </p:txBody>
      </p:sp>
      <p:pic>
        <p:nvPicPr>
          <p:cNvPr id="6" name="Picture 5" descr="nov.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269" y="1673512"/>
            <a:ext cx="1172270" cy="847141"/>
          </a:xfrm>
          <a:prstGeom prst="rect">
            <a:avLst/>
          </a:prstGeom>
        </p:spPr>
      </p:pic>
      <p:pic>
        <p:nvPicPr>
          <p:cNvPr id="7" name="Picture 6" descr="dec.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416" y="1722967"/>
            <a:ext cx="955036" cy="723288"/>
          </a:xfrm>
          <a:prstGeom prst="rect">
            <a:avLst/>
          </a:prstGeom>
        </p:spPr>
      </p:pic>
      <p:pic>
        <p:nvPicPr>
          <p:cNvPr id="8" name="Picture 7" descr="ja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5955" y="1755880"/>
            <a:ext cx="1062895" cy="657461"/>
          </a:xfrm>
          <a:prstGeom prst="rect">
            <a:avLst/>
          </a:prstGeom>
        </p:spPr>
      </p:pic>
      <p:pic>
        <p:nvPicPr>
          <p:cNvPr id="9" name="Picture 8" descr="feb.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91347" y="1782177"/>
            <a:ext cx="1121938" cy="787563"/>
          </a:xfrm>
          <a:prstGeom prst="rect">
            <a:avLst/>
          </a:prstGeom>
        </p:spPr>
      </p:pic>
      <p:pic>
        <p:nvPicPr>
          <p:cNvPr id="6147"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48133" y="3224823"/>
            <a:ext cx="2284051" cy="66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206" y="4224087"/>
            <a:ext cx="1230900" cy="16702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4657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1"/>
          <p:cNvSpPr txBox="1">
            <a:spLocks noChangeArrowheads="1"/>
          </p:cNvSpPr>
          <p:nvPr/>
        </p:nvSpPr>
        <p:spPr bwMode="auto">
          <a:xfrm>
            <a:off x="755650" y="4677836"/>
            <a:ext cx="3240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AU" altLang="pt-BR" sz="2400" smtClean="0">
                <a:solidFill>
                  <a:prstClr val="white"/>
                </a:solidFill>
                <a:latin typeface="Arial" charset="0"/>
              </a:rPr>
              <a:t>May 24-26 2017 </a:t>
            </a:r>
          </a:p>
        </p:txBody>
      </p:sp>
      <p:sp>
        <p:nvSpPr>
          <p:cNvPr id="3" name="Content Placeholder 2"/>
          <p:cNvSpPr>
            <a:spLocks noGrp="1"/>
          </p:cNvSpPr>
          <p:nvPr>
            <p:ph idx="1"/>
          </p:nvPr>
        </p:nvSpPr>
        <p:spPr>
          <a:xfrm>
            <a:off x="395417" y="1498198"/>
            <a:ext cx="4732637" cy="4646141"/>
          </a:xfrm>
        </p:spPr>
        <p:txBody>
          <a:bodyPr>
            <a:normAutofit fontScale="92500" lnSpcReduction="10000"/>
          </a:bodyPr>
          <a:lstStyle/>
          <a:p>
            <a:r>
              <a:rPr lang="en-US" dirty="0" smtClean="0"/>
              <a:t>Successful event held</a:t>
            </a:r>
          </a:p>
          <a:p>
            <a:pPr lvl="1"/>
            <a:r>
              <a:rPr lang="en-US" dirty="0" smtClean="0"/>
              <a:t>300+ attendees</a:t>
            </a:r>
          </a:p>
          <a:p>
            <a:pPr lvl="1"/>
            <a:r>
              <a:rPr lang="en-US" dirty="0" smtClean="0"/>
              <a:t>400+ approved </a:t>
            </a:r>
            <a:r>
              <a:rPr lang="en-US" dirty="0"/>
              <a:t>papers and </a:t>
            </a:r>
            <a:r>
              <a:rPr lang="en-US" dirty="0" smtClean="0"/>
              <a:t>presentations</a:t>
            </a:r>
          </a:p>
          <a:p>
            <a:r>
              <a:rPr lang="en-US" dirty="0" smtClean="0"/>
              <a:t>Plenary sessions</a:t>
            </a:r>
          </a:p>
          <a:p>
            <a:pPr lvl="1"/>
            <a:r>
              <a:rPr lang="en-US" dirty="0" smtClean="0"/>
              <a:t>Natural Gas and Renewable Energy </a:t>
            </a:r>
          </a:p>
          <a:p>
            <a:pPr lvl="1"/>
            <a:r>
              <a:rPr lang="en-US" dirty="0" smtClean="0"/>
              <a:t>Innovations in the Gas Value Chain</a:t>
            </a:r>
          </a:p>
          <a:p>
            <a:pPr lvl="1"/>
            <a:r>
              <a:rPr lang="en-US" dirty="0" smtClean="0"/>
              <a:t>The Brazilian Gas Industry</a:t>
            </a:r>
          </a:p>
          <a:p>
            <a:r>
              <a:rPr lang="en-US" dirty="0" smtClean="0"/>
              <a:t>Major themes and messages</a:t>
            </a:r>
          </a:p>
          <a:p>
            <a:pPr lvl="1"/>
            <a:r>
              <a:rPr lang="en-US" dirty="0" smtClean="0"/>
              <a:t>Critical role of technology and innovation across gas value chain</a:t>
            </a:r>
          </a:p>
          <a:p>
            <a:pPr lvl="1"/>
            <a:r>
              <a:rPr lang="en-US" dirty="0" smtClean="0"/>
              <a:t>Environmental/methane emissions</a:t>
            </a:r>
          </a:p>
          <a:p>
            <a:pPr lvl="1"/>
            <a:r>
              <a:rPr lang="en-US" dirty="0" smtClean="0"/>
              <a:t>Integration and cooperation with renewables</a:t>
            </a:r>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200757" y="154705"/>
            <a:ext cx="8943243" cy="932145"/>
          </a:xfrm>
          <a:prstGeom prst="rect">
            <a:avLst/>
          </a:prstGeom>
        </p:spPr>
      </p:pic>
      <p:pic>
        <p:nvPicPr>
          <p:cNvPr id="6" name="Picture 5"/>
          <p:cNvPicPr>
            <a:picLocks noChangeAspect="1"/>
          </p:cNvPicPr>
          <p:nvPr/>
        </p:nvPicPr>
        <p:blipFill>
          <a:blip r:embed="rId4"/>
          <a:stretch>
            <a:fillRect/>
          </a:stretch>
        </p:blipFill>
        <p:spPr>
          <a:xfrm>
            <a:off x="5820032" y="1739116"/>
            <a:ext cx="3101545" cy="3978568"/>
          </a:xfrm>
          <a:prstGeom prst="rect">
            <a:avLst/>
          </a:prstGeom>
        </p:spPr>
      </p:pic>
      <p:sp>
        <p:nvSpPr>
          <p:cNvPr id="8" name="TextBox 7"/>
          <p:cNvSpPr txBox="1"/>
          <p:nvPr/>
        </p:nvSpPr>
        <p:spPr>
          <a:xfrm>
            <a:off x="5770604" y="1298143"/>
            <a:ext cx="3101545" cy="400110"/>
          </a:xfrm>
          <a:prstGeom prst="rect">
            <a:avLst/>
          </a:prstGeom>
          <a:noFill/>
        </p:spPr>
        <p:txBody>
          <a:bodyPr wrap="square" rtlCol="0">
            <a:spAutoFit/>
          </a:bodyPr>
          <a:lstStyle/>
          <a:p>
            <a:r>
              <a:rPr lang="en-US" sz="2000" b="1" dirty="0" smtClean="0">
                <a:solidFill>
                  <a:schemeClr val="accent5"/>
                </a:solidFill>
              </a:rPr>
              <a:t>Conference Topics</a:t>
            </a:r>
            <a:endParaRPr lang="en-US" sz="2000" b="1" dirty="0">
              <a:solidFill>
                <a:schemeClr val="accent5"/>
              </a:solidFill>
            </a:endParaRPr>
          </a:p>
        </p:txBody>
      </p:sp>
    </p:spTree>
    <p:extLst>
      <p:ext uri="{BB962C8B-B14F-4D97-AF65-F5344CB8AC3E}">
        <p14:creationId xmlns:p14="http://schemas.microsoft.com/office/powerpoint/2010/main" val="4006929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WGC 2018 Progress and Committee Guidelines</a:t>
            </a:r>
            <a:endParaRPr lang="en-US" dirty="0"/>
          </a:p>
        </p:txBody>
      </p:sp>
      <p:sp>
        <p:nvSpPr>
          <p:cNvPr id="4" name="Slide Number Placeholder 3"/>
          <p:cNvSpPr>
            <a:spLocks noGrp="1"/>
          </p:cNvSpPr>
          <p:nvPr>
            <p:ph type="sldNum" sz="quarter" idx="12"/>
          </p:nvPr>
        </p:nvSpPr>
        <p:spPr/>
        <p:txBody>
          <a:bodyPr/>
          <a:lstStyle/>
          <a:p>
            <a:fld id="{272E7E90-9755-3E4A-B049-C951E85CD3B9}" type="slidenum">
              <a:rPr lang="en-US" smtClean="0"/>
              <a:pPr/>
              <a:t>13</a:t>
            </a:fld>
            <a:endParaRPr lang="en-US" dirty="0"/>
          </a:p>
        </p:txBody>
      </p:sp>
      <p:sp>
        <p:nvSpPr>
          <p:cNvPr id="5" name="Footer Placeholder 4"/>
          <p:cNvSpPr>
            <a:spLocks noGrp="1"/>
          </p:cNvSpPr>
          <p:nvPr>
            <p:ph type="ftr" sz="quarter" idx="11"/>
          </p:nvPr>
        </p:nvSpPr>
        <p:spPr>
          <a:xfrm>
            <a:off x="457200" y="6228558"/>
            <a:ext cx="2033081" cy="365125"/>
          </a:xfrm>
        </p:spPr>
        <p:txBody>
          <a:bodyPr/>
          <a:lstStyle/>
          <a:p>
            <a:r>
              <a:rPr lang="en-US" dirty="0"/>
              <a:t>FUELING THE FUTURE </a:t>
            </a:r>
            <a:endParaRPr lang="en-US" dirty="0">
              <a:solidFill>
                <a:srgbClr val="A9D9E9"/>
              </a:solidFill>
            </a:endParaRPr>
          </a:p>
        </p:txBody>
      </p:sp>
    </p:spTree>
    <p:extLst>
      <p:ext uri="{BB962C8B-B14F-4D97-AF65-F5344CB8AC3E}">
        <p14:creationId xmlns:p14="http://schemas.microsoft.com/office/powerpoint/2010/main" val="2297485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Update </a:t>
            </a:r>
            <a:r>
              <a:rPr lang="en-US" dirty="0" smtClean="0"/>
              <a:t>on WGC 2018 Program</a:t>
            </a:r>
            <a:endParaRPr lang="en-US" dirty="0"/>
          </a:p>
        </p:txBody>
      </p:sp>
      <p:sp>
        <p:nvSpPr>
          <p:cNvPr id="4" name="Footer Placeholder 3"/>
          <p:cNvSpPr>
            <a:spLocks noGrp="1"/>
          </p:cNvSpPr>
          <p:nvPr>
            <p:ph type="ftr" sz="quarter" idx="11"/>
          </p:nvPr>
        </p:nvSpPr>
        <p:spPr/>
        <p:txBody>
          <a:bodyPr/>
          <a:lstStyle/>
          <a:p>
            <a:r>
              <a:rPr lang="en-US" dirty="0" smtClean="0">
                <a:solidFill>
                  <a:srgbClr val="007BBC"/>
                </a:solidFill>
              </a:rPr>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t>14</a:t>
            </a:fld>
            <a:endParaRPr lang="en-US" dirty="0"/>
          </a:p>
        </p:txBody>
      </p:sp>
      <p:pic>
        <p:nvPicPr>
          <p:cNvPr id="3" name="Picture 2" descr="wg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23" y="1282839"/>
            <a:ext cx="5974990" cy="4613842"/>
          </a:xfrm>
          <a:prstGeom prst="rect">
            <a:avLst/>
          </a:prstGeom>
        </p:spPr>
      </p:pic>
      <p:pic>
        <p:nvPicPr>
          <p:cNvPr id="6" name="Picture 5"/>
          <p:cNvPicPr>
            <a:picLocks noChangeAspect="1"/>
          </p:cNvPicPr>
          <p:nvPr/>
        </p:nvPicPr>
        <p:blipFill>
          <a:blip r:embed="rId4"/>
          <a:stretch>
            <a:fillRect/>
          </a:stretch>
        </p:blipFill>
        <p:spPr>
          <a:xfrm>
            <a:off x="4572000" y="3969115"/>
            <a:ext cx="4426690" cy="1991469"/>
          </a:xfrm>
          <a:prstGeom prst="rect">
            <a:avLst/>
          </a:prstGeom>
        </p:spPr>
      </p:pic>
    </p:spTree>
    <p:extLst>
      <p:ext uri="{BB962C8B-B14F-4D97-AF65-F5344CB8AC3E}">
        <p14:creationId xmlns:p14="http://schemas.microsoft.com/office/powerpoint/2010/main" val="1385206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57200" y="6228558"/>
            <a:ext cx="1867711" cy="365125"/>
          </a:xfrm>
        </p:spPr>
        <p:txBody>
          <a:bodyPr/>
          <a:lstStyle/>
          <a:p>
            <a:r>
              <a:rPr lang="en-US" dirty="0"/>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t>15</a:t>
            </a:fld>
            <a:endParaRPr lang="en-US" dirty="0"/>
          </a:p>
        </p:txBody>
      </p:sp>
      <p:sp>
        <p:nvSpPr>
          <p:cNvPr id="6" name="Content Placeholder 5"/>
          <p:cNvSpPr>
            <a:spLocks noGrp="1"/>
          </p:cNvSpPr>
          <p:nvPr>
            <p:ph idx="1"/>
          </p:nvPr>
        </p:nvSpPr>
        <p:spPr>
          <a:xfrm>
            <a:off x="365759" y="1336629"/>
            <a:ext cx="8573193" cy="4759371"/>
          </a:xfrm>
        </p:spPr>
        <p:txBody>
          <a:bodyPr>
            <a:normAutofit fontScale="77500" lnSpcReduction="20000"/>
          </a:bodyPr>
          <a:lstStyle/>
          <a:p>
            <a:r>
              <a:rPr lang="en-US" sz="2000" dirty="0" smtClean="0"/>
              <a:t>Exhibition – </a:t>
            </a:r>
            <a:r>
              <a:rPr lang="en-US" sz="2000" dirty="0" smtClean="0">
                <a:solidFill>
                  <a:schemeClr val="accent3">
                    <a:lumMod val="75000"/>
                  </a:schemeClr>
                </a:solidFill>
              </a:rPr>
              <a:t>90% of space allocated</a:t>
            </a:r>
          </a:p>
          <a:p>
            <a:pPr lvl="1"/>
            <a:r>
              <a:rPr lang="en-US" sz="1600" dirty="0" smtClean="0">
                <a:solidFill>
                  <a:schemeClr val="accent3">
                    <a:lumMod val="75000"/>
                  </a:schemeClr>
                </a:solidFill>
              </a:rPr>
              <a:t>Numerous specialized pavilions</a:t>
            </a:r>
          </a:p>
          <a:p>
            <a:r>
              <a:rPr lang="en-US" sz="2000" dirty="0" smtClean="0"/>
              <a:t>Sponsorship –  Hosts/Principals/</a:t>
            </a:r>
            <a:r>
              <a:rPr lang="en-US" sz="2000" dirty="0" err="1" smtClean="0"/>
              <a:t>Globals</a:t>
            </a:r>
            <a:r>
              <a:rPr lang="en-US" sz="2000" dirty="0" smtClean="0"/>
              <a:t>/Diamonds confirmed</a:t>
            </a:r>
            <a:endParaRPr lang="en-US" sz="2000" dirty="0" smtClean="0">
              <a:solidFill>
                <a:schemeClr val="accent3">
                  <a:lumMod val="75000"/>
                </a:schemeClr>
              </a:solidFill>
            </a:endParaRPr>
          </a:p>
          <a:p>
            <a:r>
              <a:rPr lang="en-US" sz="2000" dirty="0" smtClean="0"/>
              <a:t>Conference</a:t>
            </a:r>
          </a:p>
          <a:p>
            <a:pPr lvl="1"/>
            <a:r>
              <a:rPr lang="en-US" sz="1600" dirty="0" smtClean="0"/>
              <a:t>Keynote sessions</a:t>
            </a:r>
          </a:p>
          <a:p>
            <a:pPr lvl="1"/>
            <a:r>
              <a:rPr lang="en-US" sz="1600" dirty="0" smtClean="0"/>
              <a:t>Luncheon sessions</a:t>
            </a:r>
          </a:p>
          <a:p>
            <a:pPr lvl="1"/>
            <a:r>
              <a:rPr lang="en-US" sz="1600" dirty="0" smtClean="0"/>
              <a:t>Current Issues Debates sessions</a:t>
            </a:r>
          </a:p>
          <a:p>
            <a:pPr lvl="1"/>
            <a:r>
              <a:rPr lang="en-US" sz="1600" dirty="0" smtClean="0"/>
              <a:t>Industry Insights Sessions – </a:t>
            </a:r>
            <a:r>
              <a:rPr lang="en-US" sz="1600" dirty="0" smtClean="0">
                <a:solidFill>
                  <a:schemeClr val="accent3">
                    <a:lumMod val="75000"/>
                  </a:schemeClr>
                </a:solidFill>
              </a:rPr>
              <a:t>Call for Abstracts</a:t>
            </a:r>
          </a:p>
          <a:p>
            <a:pPr lvl="1"/>
            <a:r>
              <a:rPr lang="en-US" sz="1600" dirty="0" smtClean="0"/>
              <a:t>Technical and Innovation Center – </a:t>
            </a:r>
            <a:r>
              <a:rPr lang="en-US" sz="1600" dirty="0" smtClean="0">
                <a:solidFill>
                  <a:schemeClr val="accent3">
                    <a:lumMod val="75000"/>
                  </a:schemeClr>
                </a:solidFill>
              </a:rPr>
              <a:t>conducted on floor of exhibit hall</a:t>
            </a:r>
            <a:endParaRPr lang="en-US" sz="1600" dirty="0">
              <a:solidFill>
                <a:schemeClr val="accent3">
                  <a:lumMod val="75000"/>
                </a:schemeClr>
              </a:solidFill>
            </a:endParaRPr>
          </a:p>
          <a:p>
            <a:r>
              <a:rPr lang="en-US" sz="2000" dirty="0" smtClean="0"/>
              <a:t>Social Events</a:t>
            </a:r>
          </a:p>
          <a:p>
            <a:r>
              <a:rPr lang="en-US" sz="2000" dirty="0" smtClean="0"/>
              <a:t>Engagement with outside audiences</a:t>
            </a:r>
          </a:p>
          <a:p>
            <a:pPr lvl="1"/>
            <a:r>
              <a:rPr lang="en-US" sz="1600" dirty="0" smtClean="0"/>
              <a:t>Diplomatic Corps</a:t>
            </a:r>
          </a:p>
          <a:p>
            <a:pPr lvl="1"/>
            <a:r>
              <a:rPr lang="en-US" sz="1600" dirty="0" smtClean="0"/>
              <a:t>Washington, DC based policy makers</a:t>
            </a:r>
          </a:p>
          <a:p>
            <a:pPr lvl="1"/>
            <a:r>
              <a:rPr lang="en-US" sz="1600" dirty="0" smtClean="0"/>
              <a:t>Customer Groups</a:t>
            </a:r>
          </a:p>
          <a:p>
            <a:pPr lvl="1"/>
            <a:r>
              <a:rPr lang="en-US" sz="1600" dirty="0" smtClean="0"/>
              <a:t>Regulatory Authorities</a:t>
            </a:r>
          </a:p>
          <a:p>
            <a:pPr lvl="1"/>
            <a:r>
              <a:rPr lang="en-US" sz="1600" dirty="0" smtClean="0"/>
              <a:t>Financial Community</a:t>
            </a:r>
          </a:p>
          <a:p>
            <a:pPr lvl="1"/>
            <a:r>
              <a:rPr lang="en-US" sz="1600" dirty="0" smtClean="0"/>
              <a:t>LPG</a:t>
            </a:r>
          </a:p>
          <a:p>
            <a:pPr lvl="1"/>
            <a:r>
              <a:rPr lang="en-US" sz="1600" dirty="0" smtClean="0"/>
              <a:t>Young Professionals</a:t>
            </a:r>
          </a:p>
          <a:p>
            <a:pPr lvl="1"/>
            <a:r>
              <a:rPr lang="en-US" sz="1600" dirty="0" smtClean="0"/>
              <a:t>STEM</a:t>
            </a:r>
            <a:endParaRPr lang="en-US" sz="1600" dirty="0"/>
          </a:p>
          <a:p>
            <a:r>
              <a:rPr lang="en-US" sz="2100" dirty="0" smtClean="0"/>
              <a:t>Ongoing and Upcoming Marketing Activities    </a:t>
            </a:r>
            <a:r>
              <a:rPr lang="en-US" b="1" dirty="0" smtClean="0">
                <a:solidFill>
                  <a:schemeClr val="accent3">
                    <a:lumMod val="75000"/>
                  </a:schemeClr>
                </a:solidFill>
              </a:rPr>
              <a:t>wgc2018.com </a:t>
            </a:r>
            <a:r>
              <a:rPr lang="en-US" sz="2100" dirty="0" smtClean="0"/>
              <a:t> </a:t>
            </a:r>
          </a:p>
          <a:p>
            <a:pPr lvl="1"/>
            <a:r>
              <a:rPr lang="en-US" sz="1700" dirty="0" smtClean="0"/>
              <a:t>Newsletters, global events, USA events, CWC events</a:t>
            </a:r>
            <a:endParaRPr lang="en-US" sz="1700" dirty="0"/>
          </a:p>
        </p:txBody>
      </p:sp>
      <p:sp>
        <p:nvSpPr>
          <p:cNvPr id="7" name="Title 6"/>
          <p:cNvSpPr>
            <a:spLocks noGrp="1"/>
          </p:cNvSpPr>
          <p:nvPr>
            <p:ph type="title"/>
          </p:nvPr>
        </p:nvSpPr>
        <p:spPr>
          <a:xfrm>
            <a:off x="457200" y="-390630"/>
            <a:ext cx="8229600" cy="1143000"/>
          </a:xfrm>
        </p:spPr>
        <p:txBody>
          <a:bodyPr>
            <a:normAutofit/>
          </a:bodyPr>
          <a:lstStyle/>
          <a:p>
            <a:r>
              <a:rPr lang="en-US" sz="3200" dirty="0" smtClean="0"/>
              <a:t>WGC 2018 Status Report</a:t>
            </a:r>
            <a:endParaRPr lang="en-US" sz="3200" dirty="0"/>
          </a:p>
        </p:txBody>
      </p:sp>
    </p:spTree>
    <p:extLst>
      <p:ext uri="{BB962C8B-B14F-4D97-AF65-F5344CB8AC3E}">
        <p14:creationId xmlns:p14="http://schemas.microsoft.com/office/powerpoint/2010/main" val="834605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Program Overview</a:t>
            </a:r>
            <a:endParaRPr lang="en-US" dirty="0"/>
          </a:p>
        </p:txBody>
      </p:sp>
      <p:sp>
        <p:nvSpPr>
          <p:cNvPr id="4" name="Footer Placeholder 3"/>
          <p:cNvSpPr>
            <a:spLocks noGrp="1"/>
          </p:cNvSpPr>
          <p:nvPr>
            <p:ph type="ftr" sz="quarter" idx="11"/>
          </p:nvPr>
        </p:nvSpPr>
        <p:spPr>
          <a:xfrm>
            <a:off x="457200" y="6228558"/>
            <a:ext cx="1974715" cy="365125"/>
          </a:xfrm>
        </p:spPr>
        <p:txBody>
          <a:bodyPr/>
          <a:lstStyle/>
          <a:p>
            <a:r>
              <a:rPr lang="en-US" dirty="0">
                <a:solidFill>
                  <a:srgbClr val="007BBC"/>
                </a:solidFill>
              </a:rPr>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t>16</a:t>
            </a:fld>
            <a:endParaRPr lang="en-US"/>
          </a:p>
        </p:txBody>
      </p:sp>
      <p:sp>
        <p:nvSpPr>
          <p:cNvPr id="11" name="Content Placeholder 2"/>
          <p:cNvSpPr>
            <a:spLocks noGrp="1"/>
          </p:cNvSpPr>
          <p:nvPr>
            <p:ph idx="1"/>
          </p:nvPr>
        </p:nvSpPr>
        <p:spPr>
          <a:xfrm>
            <a:off x="350189" y="5674097"/>
            <a:ext cx="5407349" cy="1108922"/>
          </a:xfrm>
        </p:spPr>
        <p:txBody>
          <a:bodyPr>
            <a:noAutofit/>
          </a:bodyPr>
          <a:lstStyle/>
          <a:p>
            <a:pPr marL="0" indent="0">
              <a:buNone/>
            </a:pPr>
            <a:r>
              <a:rPr lang="en-GB" sz="1600" i="1" dirty="0" smtClean="0"/>
              <a:t>NB: Timings subject to change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5" y="1529890"/>
            <a:ext cx="8988065" cy="3477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413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17</a:t>
            </a:fld>
            <a:endParaRPr lang="en-US"/>
          </a:p>
        </p:txBody>
      </p:sp>
      <p:sp>
        <p:nvSpPr>
          <p:cNvPr id="5" name="Title 4"/>
          <p:cNvSpPr>
            <a:spLocks noGrp="1"/>
          </p:cNvSpPr>
          <p:nvPr>
            <p:ph type="title"/>
          </p:nvPr>
        </p:nvSpPr>
        <p:spPr/>
        <p:txBody>
          <a:bodyPr/>
          <a:lstStyle/>
          <a:p>
            <a:r>
              <a:rPr lang="en-GB" dirty="0" smtClean="0"/>
              <a:t>Current Debate Sessions</a:t>
            </a:r>
            <a:endParaRPr lang="en-GB" dirty="0"/>
          </a:p>
        </p:txBody>
      </p:sp>
      <p:pic>
        <p:nvPicPr>
          <p:cNvPr id="1027"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223" t="2790" r="5695" b="4279"/>
          <a:stretch/>
        </p:blipFill>
        <p:spPr bwMode="auto">
          <a:xfrm>
            <a:off x="216334" y="1393902"/>
            <a:ext cx="8546072" cy="4360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6889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36629"/>
            <a:ext cx="3616036" cy="4525963"/>
          </a:xfrm>
        </p:spPr>
        <p:txBody>
          <a:bodyPr>
            <a:normAutofit/>
          </a:bodyPr>
          <a:lstStyle/>
          <a:p>
            <a:r>
              <a:rPr lang="en-US" dirty="0" smtClean="0"/>
              <a:t>68+ </a:t>
            </a:r>
            <a:r>
              <a:rPr lang="en-US" dirty="0"/>
              <a:t>sessions currently defined by committees and task forces </a:t>
            </a:r>
          </a:p>
          <a:p>
            <a:pPr lvl="1"/>
            <a:r>
              <a:rPr lang="en-US" dirty="0" smtClean="0"/>
              <a:t>Industry Insight Sessions</a:t>
            </a:r>
          </a:p>
          <a:p>
            <a:pPr lvl="1"/>
            <a:r>
              <a:rPr lang="en-US" dirty="0" smtClean="0"/>
              <a:t>Technical and Innovation Center (TIC) Sessions</a:t>
            </a:r>
          </a:p>
          <a:p>
            <a:r>
              <a:rPr lang="en-US" dirty="0" smtClean="0"/>
              <a:t>1000 abstracts received</a:t>
            </a:r>
          </a:p>
          <a:p>
            <a:r>
              <a:rPr lang="en-US" dirty="0" smtClean="0"/>
              <a:t>Opportunity for additional II and TIC sessions based on Call for Abstracts results</a:t>
            </a:r>
            <a:endParaRPr lang="en-US" dirty="0"/>
          </a:p>
        </p:txBody>
      </p:sp>
      <p:sp>
        <p:nvSpPr>
          <p:cNvPr id="4" name="Footer Placeholder 3"/>
          <p:cNvSpPr>
            <a:spLocks noGrp="1"/>
          </p:cNvSpPr>
          <p:nvPr>
            <p:ph type="ftr" sz="quarter" idx="11"/>
          </p:nvPr>
        </p:nvSpPr>
        <p:spPr/>
        <p:txBody>
          <a:bodyPr/>
          <a:lstStyle/>
          <a:p>
            <a:r>
              <a:rPr lang="en-US" dirty="0">
                <a:solidFill>
                  <a:srgbClr val="007BBC"/>
                </a:solidFill>
              </a:rPr>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t>18</a:t>
            </a:fld>
            <a:endParaRPr lang="en-US"/>
          </a:p>
        </p:txBody>
      </p:sp>
      <p:sp>
        <p:nvSpPr>
          <p:cNvPr id="6" name="Title 5"/>
          <p:cNvSpPr>
            <a:spLocks noGrp="1"/>
          </p:cNvSpPr>
          <p:nvPr>
            <p:ph type="title"/>
          </p:nvPr>
        </p:nvSpPr>
        <p:spPr>
          <a:xfrm>
            <a:off x="457200" y="-11101"/>
            <a:ext cx="8229600" cy="1143000"/>
          </a:xfrm>
        </p:spPr>
        <p:txBody>
          <a:bodyPr>
            <a:normAutofit/>
          </a:bodyPr>
          <a:lstStyle/>
          <a:p>
            <a:r>
              <a:rPr lang="en-US" dirty="0" smtClean="0"/>
              <a:t>Committee Sessions at WGC2018</a:t>
            </a:r>
            <a:endParaRPr lang="en-US" dirty="0"/>
          </a:p>
        </p:txBody>
      </p:sp>
      <p:pic>
        <p:nvPicPr>
          <p:cNvPr id="9" name="Picture 8"/>
          <p:cNvPicPr>
            <a:picLocks noChangeAspect="1"/>
          </p:cNvPicPr>
          <p:nvPr/>
        </p:nvPicPr>
        <p:blipFill>
          <a:blip r:embed="rId3"/>
          <a:stretch>
            <a:fillRect/>
          </a:stretch>
        </p:blipFill>
        <p:spPr>
          <a:xfrm>
            <a:off x="4698788" y="1319311"/>
            <a:ext cx="3988012" cy="4565449"/>
          </a:xfrm>
          <a:prstGeom prst="rect">
            <a:avLst/>
          </a:prstGeom>
          <a:ln>
            <a:solidFill>
              <a:schemeClr val="accent1"/>
            </a:solidFill>
          </a:ln>
          <a:effectLst>
            <a:outerShdw blurRad="50800" dist="50800" dir="5400000" algn="ctr" rotWithShape="0">
              <a:schemeClr val="tx2">
                <a:lumMod val="20000"/>
                <a:lumOff val="80000"/>
              </a:schemeClr>
            </a:outerShdw>
          </a:effectLst>
        </p:spPr>
      </p:pic>
    </p:spTree>
    <p:extLst>
      <p:ext uri="{BB962C8B-B14F-4D97-AF65-F5344CB8AC3E}">
        <p14:creationId xmlns:p14="http://schemas.microsoft.com/office/powerpoint/2010/main" val="33205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19</a:t>
            </a:fld>
            <a:endParaRPr lang="en-US"/>
          </a:p>
        </p:txBody>
      </p:sp>
      <p:sp>
        <p:nvSpPr>
          <p:cNvPr id="5" name="Title 4"/>
          <p:cNvSpPr>
            <a:spLocks noGrp="1"/>
          </p:cNvSpPr>
          <p:nvPr>
            <p:ph type="title"/>
          </p:nvPr>
        </p:nvSpPr>
        <p:spPr/>
        <p:txBody>
          <a:bodyPr/>
          <a:lstStyle/>
          <a:p>
            <a:r>
              <a:rPr lang="en-GB" dirty="0" smtClean="0"/>
              <a:t>How to use the Program filter function</a:t>
            </a:r>
            <a:endParaRPr lang="en-GB"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289377"/>
            <a:ext cx="9210169" cy="4128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702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57200" y="6228558"/>
            <a:ext cx="1867711" cy="365125"/>
          </a:xfrm>
        </p:spPr>
        <p:txBody>
          <a:bodyPr/>
          <a:lstStyle/>
          <a:p>
            <a:r>
              <a:rPr lang="en-US" dirty="0"/>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t>2</a:t>
            </a:fld>
            <a:endParaRPr lang="en-US"/>
          </a:p>
        </p:txBody>
      </p:sp>
      <p:sp>
        <p:nvSpPr>
          <p:cNvPr id="6" name="Content Placeholder 5"/>
          <p:cNvSpPr>
            <a:spLocks noGrp="1"/>
          </p:cNvSpPr>
          <p:nvPr>
            <p:ph idx="1"/>
          </p:nvPr>
        </p:nvSpPr>
        <p:spPr/>
        <p:txBody>
          <a:bodyPr>
            <a:normAutofit fontScale="92500" lnSpcReduction="10000"/>
          </a:bodyPr>
          <a:lstStyle/>
          <a:p>
            <a:r>
              <a:rPr lang="en-US" sz="2000" dirty="0" smtClean="0"/>
              <a:t>General IGU Updates</a:t>
            </a:r>
            <a:r>
              <a:rPr lang="en-US" sz="2000" dirty="0"/>
              <a:t> </a:t>
            </a:r>
          </a:p>
          <a:p>
            <a:r>
              <a:rPr lang="en-US" sz="2000" dirty="0" smtClean="0"/>
              <a:t>Update </a:t>
            </a:r>
            <a:r>
              <a:rPr lang="en-US" sz="2000" dirty="0"/>
              <a:t>on the Triennium Strategic Objectives </a:t>
            </a:r>
            <a:endParaRPr lang="en-US" sz="1600" dirty="0" smtClean="0"/>
          </a:p>
          <a:p>
            <a:r>
              <a:rPr lang="en-US" sz="2000" dirty="0" smtClean="0"/>
              <a:t>WGC </a:t>
            </a:r>
            <a:r>
              <a:rPr lang="en-US" sz="2000" dirty="0"/>
              <a:t>2018 Progress and Committee Guidelines </a:t>
            </a:r>
          </a:p>
          <a:p>
            <a:r>
              <a:rPr lang="nb-NO" sz="2000" dirty="0" smtClean="0"/>
              <a:t>Call for papers and Committee Sessions</a:t>
            </a:r>
          </a:p>
          <a:p>
            <a:pPr lvl="1"/>
            <a:r>
              <a:rPr lang="en-US" dirty="0"/>
              <a:t>review of papers (guidelines from CWC)</a:t>
            </a:r>
            <a:endParaRPr lang="es-ES" dirty="0"/>
          </a:p>
          <a:p>
            <a:pPr lvl="1"/>
            <a:r>
              <a:rPr lang="nb-NO" dirty="0"/>
              <a:t>important dates</a:t>
            </a:r>
            <a:endParaRPr lang="es-ES" dirty="0"/>
          </a:p>
          <a:p>
            <a:pPr lvl="1"/>
            <a:r>
              <a:rPr lang="es-ES" dirty="0" err="1"/>
              <a:t>committee</a:t>
            </a:r>
            <a:r>
              <a:rPr lang="es-ES" dirty="0"/>
              <a:t> </a:t>
            </a:r>
            <a:r>
              <a:rPr lang="es-ES" dirty="0" err="1"/>
              <a:t>session</a:t>
            </a:r>
            <a:r>
              <a:rPr lang="es-ES" dirty="0"/>
              <a:t> </a:t>
            </a:r>
            <a:r>
              <a:rPr lang="es-ES" dirty="0" err="1"/>
              <a:t>preparations</a:t>
            </a:r>
            <a:r>
              <a:rPr lang="es-ES" dirty="0"/>
              <a:t> </a:t>
            </a:r>
          </a:p>
          <a:p>
            <a:r>
              <a:rPr lang="nb-NO" sz="2000" dirty="0" smtClean="0"/>
              <a:t>Committee Reports</a:t>
            </a:r>
          </a:p>
          <a:p>
            <a:pPr lvl="1"/>
            <a:r>
              <a:rPr lang="nb-NO" dirty="0"/>
              <a:t>Final templates</a:t>
            </a:r>
            <a:endParaRPr lang="es-ES" dirty="0"/>
          </a:p>
          <a:p>
            <a:pPr lvl="1"/>
            <a:r>
              <a:rPr lang="nb-NO" dirty="0"/>
              <a:t>Executive Summary</a:t>
            </a:r>
            <a:r>
              <a:rPr lang="es-ES" dirty="0"/>
              <a:t>: </a:t>
            </a:r>
            <a:r>
              <a:rPr lang="es-ES" dirty="0" err="1"/>
              <a:t>content</a:t>
            </a:r>
            <a:r>
              <a:rPr lang="es-ES" dirty="0"/>
              <a:t>, </a:t>
            </a:r>
            <a:r>
              <a:rPr lang="es-ES" dirty="0" err="1"/>
              <a:t>aim</a:t>
            </a:r>
            <a:endParaRPr lang="es-ES" dirty="0"/>
          </a:p>
          <a:p>
            <a:pPr lvl="1"/>
            <a:r>
              <a:rPr lang="es-ES" dirty="0" err="1"/>
              <a:t>Timeline</a:t>
            </a:r>
            <a:endParaRPr lang="es-ES" dirty="0"/>
          </a:p>
          <a:p>
            <a:r>
              <a:rPr lang="nb-NO" sz="2000" dirty="0" smtClean="0"/>
              <a:t>Upcoming Events</a:t>
            </a:r>
          </a:p>
          <a:p>
            <a:pPr lvl="1"/>
            <a:r>
              <a:rPr lang="nb-NO" sz="1600" dirty="0" smtClean="0"/>
              <a:t>CC Meeting – Tokyo, Japan</a:t>
            </a:r>
          </a:p>
          <a:p>
            <a:pPr lvl="1"/>
            <a:r>
              <a:rPr lang="nb-NO" sz="1600" dirty="0" smtClean="0"/>
              <a:t>Safety Summit – Washington DC, USA</a:t>
            </a:r>
            <a:endParaRPr lang="nb-NO" sz="1600" dirty="0"/>
          </a:p>
          <a:p>
            <a:pPr marL="0" indent="0">
              <a:buNone/>
            </a:pPr>
            <a:endParaRPr lang="en-US" dirty="0"/>
          </a:p>
        </p:txBody>
      </p:sp>
      <p:sp>
        <p:nvSpPr>
          <p:cNvPr id="7" name="Title 6"/>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727968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20</a:t>
            </a:fld>
            <a:endParaRPr lang="en-US"/>
          </a:p>
        </p:txBody>
      </p:sp>
      <p:sp>
        <p:nvSpPr>
          <p:cNvPr id="5" name="Title 4"/>
          <p:cNvSpPr>
            <a:spLocks noGrp="1"/>
          </p:cNvSpPr>
          <p:nvPr>
            <p:ph type="title"/>
          </p:nvPr>
        </p:nvSpPr>
        <p:spPr/>
        <p:txBody>
          <a:bodyPr>
            <a:normAutofit/>
          </a:bodyPr>
          <a:lstStyle/>
          <a:p>
            <a:r>
              <a:rPr lang="en-GB" dirty="0" smtClean="0"/>
              <a:t>Example: Searching for LNG Sessions</a:t>
            </a:r>
            <a:endParaRPr lang="en-GB"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5057" y="1704643"/>
            <a:ext cx="8229600" cy="246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flipH="1">
            <a:off x="1949570" y="3260785"/>
            <a:ext cx="64698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596551" y="3120605"/>
            <a:ext cx="1673525" cy="2803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Select “NONE”</a:t>
            </a:r>
            <a:endParaRPr lang="en-GB" dirty="0"/>
          </a:p>
        </p:txBody>
      </p:sp>
      <p:cxnSp>
        <p:nvCxnSpPr>
          <p:cNvPr id="18" name="Straight Arrow Connector 17"/>
          <p:cNvCxnSpPr/>
          <p:nvPr/>
        </p:nvCxnSpPr>
        <p:spPr>
          <a:xfrm flipH="1">
            <a:off x="4034288" y="3689230"/>
            <a:ext cx="64698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4681269" y="3587148"/>
            <a:ext cx="1673525" cy="2803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Select “LNG”</a:t>
            </a:r>
            <a:endParaRPr lang="en-GB" dirty="0"/>
          </a:p>
        </p:txBody>
      </p:sp>
      <p:cxnSp>
        <p:nvCxnSpPr>
          <p:cNvPr id="20" name="Straight Arrow Connector 19"/>
          <p:cNvCxnSpPr/>
          <p:nvPr/>
        </p:nvCxnSpPr>
        <p:spPr>
          <a:xfrm flipH="1">
            <a:off x="2596551" y="2050211"/>
            <a:ext cx="64698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243532" y="1910031"/>
            <a:ext cx="2337759" cy="2803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Leave all boxes ticked</a:t>
            </a:r>
            <a:endParaRPr lang="en-GB" dirty="0"/>
          </a:p>
        </p:txBody>
      </p:sp>
      <p:cxnSp>
        <p:nvCxnSpPr>
          <p:cNvPr id="33" name="Straight Arrow Connector 32"/>
          <p:cNvCxnSpPr/>
          <p:nvPr/>
        </p:nvCxnSpPr>
        <p:spPr>
          <a:xfrm flipH="1">
            <a:off x="2070340" y="2190390"/>
            <a:ext cx="1173192" cy="2595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3127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21</a:t>
            </a:fld>
            <a:endParaRPr lang="en-US"/>
          </a:p>
        </p:txBody>
      </p:sp>
      <p:sp>
        <p:nvSpPr>
          <p:cNvPr id="5" name="Title 4"/>
          <p:cNvSpPr>
            <a:spLocks noGrp="1"/>
          </p:cNvSpPr>
          <p:nvPr>
            <p:ph type="title"/>
          </p:nvPr>
        </p:nvSpPr>
        <p:spPr/>
        <p:txBody>
          <a:bodyPr/>
          <a:lstStyle/>
          <a:p>
            <a:r>
              <a:rPr lang="en-GB" dirty="0" smtClean="0"/>
              <a:t>“LNG” Filter Results</a:t>
            </a:r>
            <a:endParaRPr lang="en-GB"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91632" y="1336675"/>
            <a:ext cx="616073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0846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WGC 2018 </a:t>
            </a:r>
            <a:br>
              <a:rPr lang="en-US" dirty="0" smtClean="0"/>
            </a:br>
            <a:r>
              <a:rPr lang="en-US" dirty="0"/>
              <a:t>Call for </a:t>
            </a:r>
            <a:r>
              <a:rPr lang="en-US" dirty="0" smtClean="0"/>
              <a:t>Abstracts - </a:t>
            </a:r>
            <a:r>
              <a:rPr lang="en-US" dirty="0"/>
              <a:t>Reviewing </a:t>
            </a:r>
            <a:r>
              <a:rPr lang="en-US" dirty="0" smtClean="0"/>
              <a:t>Process</a:t>
            </a:r>
            <a:endParaRPr lang="en-US" dirty="0"/>
          </a:p>
        </p:txBody>
      </p:sp>
      <p:sp>
        <p:nvSpPr>
          <p:cNvPr id="4" name="Slide Number Placeholder 3"/>
          <p:cNvSpPr>
            <a:spLocks noGrp="1"/>
          </p:cNvSpPr>
          <p:nvPr>
            <p:ph type="sldNum" sz="quarter" idx="12"/>
          </p:nvPr>
        </p:nvSpPr>
        <p:spPr/>
        <p:txBody>
          <a:bodyPr/>
          <a:lstStyle/>
          <a:p>
            <a:fld id="{272E7E90-9755-3E4A-B049-C951E85CD3B9}" type="slidenum">
              <a:rPr lang="en-US" smtClean="0"/>
              <a:pPr/>
              <a:t>22</a:t>
            </a:fld>
            <a:endParaRPr lang="en-US" dirty="0"/>
          </a:p>
        </p:txBody>
      </p:sp>
      <p:sp>
        <p:nvSpPr>
          <p:cNvPr id="5" name="Footer Placeholder 4"/>
          <p:cNvSpPr>
            <a:spLocks noGrp="1"/>
          </p:cNvSpPr>
          <p:nvPr>
            <p:ph type="ftr" sz="quarter" idx="11"/>
          </p:nvPr>
        </p:nvSpPr>
        <p:spPr>
          <a:xfrm>
            <a:off x="457200" y="6228558"/>
            <a:ext cx="2033081" cy="365125"/>
          </a:xfrm>
        </p:spPr>
        <p:txBody>
          <a:bodyPr/>
          <a:lstStyle/>
          <a:p>
            <a:r>
              <a:rPr lang="en-US" dirty="0"/>
              <a:t>FUELING THE FUTURE </a:t>
            </a:r>
            <a:endParaRPr lang="en-US" dirty="0">
              <a:solidFill>
                <a:srgbClr val="A9D9E9"/>
              </a:solidFill>
            </a:endParaRPr>
          </a:p>
        </p:txBody>
      </p:sp>
    </p:spTree>
    <p:extLst>
      <p:ext uri="{BB962C8B-B14F-4D97-AF65-F5344CB8AC3E}">
        <p14:creationId xmlns:p14="http://schemas.microsoft.com/office/powerpoint/2010/main" val="3064689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67"/>
            <a:ext cx="8229600" cy="1143000"/>
          </a:xfrm>
        </p:spPr>
        <p:txBody>
          <a:bodyPr>
            <a:normAutofit/>
          </a:bodyPr>
          <a:lstStyle/>
          <a:p>
            <a:r>
              <a:rPr lang="en-US" sz="3200" dirty="0" smtClean="0"/>
              <a:t>KEY DATES</a:t>
            </a:r>
            <a:endParaRPr lang="en-US" sz="3200" dirty="0"/>
          </a:p>
        </p:txBody>
      </p:sp>
      <p:sp>
        <p:nvSpPr>
          <p:cNvPr id="4" name="Footer Placeholder 3"/>
          <p:cNvSpPr>
            <a:spLocks noGrp="1"/>
          </p:cNvSpPr>
          <p:nvPr>
            <p:ph type="ftr" sz="quarter" idx="11"/>
          </p:nvPr>
        </p:nvSpPr>
        <p:spPr>
          <a:xfrm>
            <a:off x="457200" y="6228558"/>
            <a:ext cx="1867711" cy="365125"/>
          </a:xfrm>
        </p:spPr>
        <p:txBody>
          <a:bodyPr/>
          <a:lstStyle/>
          <a:p>
            <a:r>
              <a:rPr lang="en-US" dirty="0"/>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pPr/>
              <a:t>23</a:t>
            </a:fld>
            <a:endParaRPr lang="en-US"/>
          </a:p>
        </p:txBody>
      </p:sp>
      <p:pic>
        <p:nvPicPr>
          <p:cNvPr id="102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4350" y="1085291"/>
            <a:ext cx="8236744" cy="484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29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67"/>
            <a:ext cx="8229600" cy="1143000"/>
          </a:xfrm>
        </p:spPr>
        <p:txBody>
          <a:bodyPr>
            <a:normAutofit/>
          </a:bodyPr>
          <a:lstStyle/>
          <a:p>
            <a:r>
              <a:rPr lang="en-US" sz="3200" dirty="0" smtClean="0"/>
              <a:t>REVIEW PERIOD</a:t>
            </a:r>
            <a:endParaRPr lang="en-US" sz="3200" dirty="0"/>
          </a:p>
        </p:txBody>
      </p:sp>
      <p:sp>
        <p:nvSpPr>
          <p:cNvPr id="3" name="Content Placeholder 2"/>
          <p:cNvSpPr>
            <a:spLocks noGrp="1"/>
          </p:cNvSpPr>
          <p:nvPr>
            <p:ph idx="1"/>
          </p:nvPr>
        </p:nvSpPr>
        <p:spPr>
          <a:xfrm>
            <a:off x="285009" y="1373323"/>
            <a:ext cx="8657110" cy="4525963"/>
          </a:xfrm>
        </p:spPr>
        <p:txBody>
          <a:bodyPr>
            <a:noAutofit/>
          </a:bodyPr>
          <a:lstStyle/>
          <a:p>
            <a:pPr marL="0" indent="0">
              <a:buNone/>
            </a:pPr>
            <a:r>
              <a:rPr lang="en-US" sz="1600" b="1" dirty="0"/>
              <a:t>When will committees be given details on the reviewing process</a:t>
            </a:r>
            <a:r>
              <a:rPr lang="en-US" sz="1600" b="1" dirty="0" smtClean="0"/>
              <a:t>?</a:t>
            </a:r>
            <a:endParaRPr lang="en-GB" sz="1050" dirty="0"/>
          </a:p>
          <a:p>
            <a:r>
              <a:rPr lang="en-US" sz="1600" dirty="0" smtClean="0"/>
              <a:t>4-6 </a:t>
            </a:r>
            <a:r>
              <a:rPr lang="en-US" sz="1600" dirty="0"/>
              <a:t>weeks in advance </a:t>
            </a:r>
            <a:r>
              <a:rPr lang="en-US" sz="1600" dirty="0" smtClean="0"/>
              <a:t>of </a:t>
            </a:r>
            <a:r>
              <a:rPr lang="en-US" sz="1600" dirty="0"/>
              <a:t>the reviewing </a:t>
            </a:r>
            <a:r>
              <a:rPr lang="en-US" sz="1600" dirty="0" smtClean="0"/>
              <a:t>period</a:t>
            </a:r>
          </a:p>
          <a:p>
            <a:r>
              <a:rPr lang="en-US" sz="1600" dirty="0" smtClean="0"/>
              <a:t>This will include the </a:t>
            </a:r>
            <a:r>
              <a:rPr lang="en-US" sz="1600" dirty="0"/>
              <a:t>criteria for scoring and log in details for the online </a:t>
            </a:r>
            <a:r>
              <a:rPr lang="en-US" sz="1600" dirty="0" smtClean="0"/>
              <a:t>portal</a:t>
            </a:r>
          </a:p>
          <a:p>
            <a:pPr marL="0" indent="0">
              <a:buNone/>
            </a:pPr>
            <a:endParaRPr lang="en-GB" sz="1050" b="1" dirty="0" smtClean="0"/>
          </a:p>
          <a:p>
            <a:pPr marL="0" indent="0">
              <a:buNone/>
            </a:pPr>
            <a:r>
              <a:rPr lang="en-GB" sz="1600" b="1" dirty="0" smtClean="0"/>
              <a:t>When </a:t>
            </a:r>
            <a:r>
              <a:rPr lang="en-GB" sz="1600" b="1" dirty="0"/>
              <a:t>can committees view the abstracts that have been submitted? </a:t>
            </a:r>
            <a:endParaRPr lang="en-GB" sz="1050" dirty="0"/>
          </a:p>
          <a:p>
            <a:r>
              <a:rPr lang="en-GB" sz="1600" dirty="0" smtClean="0"/>
              <a:t>Committees will be provided access to the online portal on October </a:t>
            </a:r>
            <a:r>
              <a:rPr lang="en-GB" sz="1600" dirty="0"/>
              <a:t>1, </a:t>
            </a:r>
            <a:r>
              <a:rPr lang="en-GB" sz="1600" dirty="0" smtClean="0"/>
              <a:t>2017</a:t>
            </a:r>
          </a:p>
          <a:p>
            <a:r>
              <a:rPr lang="en-GB" sz="1600" dirty="0" smtClean="0"/>
              <a:t>CWC working </a:t>
            </a:r>
            <a:r>
              <a:rPr lang="en-GB" sz="1600" dirty="0"/>
              <a:t>with committees who have meetings scheduled in advance of this date to provide them with the abstracts in time for their </a:t>
            </a:r>
            <a:r>
              <a:rPr lang="en-GB" sz="1600" dirty="0" smtClean="0"/>
              <a:t>meetings</a:t>
            </a:r>
          </a:p>
          <a:p>
            <a:pPr marL="0" indent="0">
              <a:buNone/>
            </a:pPr>
            <a:endParaRPr lang="en-GB" sz="1050" dirty="0"/>
          </a:p>
          <a:p>
            <a:pPr marL="0" indent="0">
              <a:buNone/>
            </a:pPr>
            <a:r>
              <a:rPr lang="en-US" sz="1600" b="1" dirty="0" smtClean="0"/>
              <a:t>How </a:t>
            </a:r>
            <a:r>
              <a:rPr lang="en-US" sz="1600" b="1" dirty="0"/>
              <a:t>will committees review the abstracts</a:t>
            </a:r>
            <a:r>
              <a:rPr lang="en-US" sz="1600" b="1" dirty="0" smtClean="0"/>
              <a:t>?</a:t>
            </a:r>
            <a:endParaRPr lang="en-GB" sz="1050" dirty="0"/>
          </a:p>
          <a:p>
            <a:r>
              <a:rPr lang="en-US" sz="1600" dirty="0"/>
              <a:t>You will be able to access the abstracts via the online </a:t>
            </a:r>
            <a:r>
              <a:rPr lang="en-US" sz="1600" dirty="0" smtClean="0"/>
              <a:t>portal</a:t>
            </a:r>
          </a:p>
          <a:p>
            <a:r>
              <a:rPr lang="en-US" sz="1600" dirty="0" smtClean="0"/>
              <a:t>Through </a:t>
            </a:r>
            <a:r>
              <a:rPr lang="en-US" sz="1600" dirty="0"/>
              <a:t>the portal you will be able to view, download and score </a:t>
            </a:r>
            <a:r>
              <a:rPr lang="en-US" sz="1600" dirty="0" smtClean="0"/>
              <a:t>submissions</a:t>
            </a:r>
          </a:p>
          <a:p>
            <a:endParaRPr lang="en-GB" sz="1050" dirty="0"/>
          </a:p>
          <a:p>
            <a:pPr marL="0" indent="0">
              <a:buNone/>
            </a:pPr>
            <a:r>
              <a:rPr lang="en-US" sz="1600" b="1" dirty="0" smtClean="0"/>
              <a:t>What </a:t>
            </a:r>
            <a:r>
              <a:rPr lang="en-US" sz="1600" b="1" dirty="0"/>
              <a:t>format do the abstracts take</a:t>
            </a:r>
            <a:r>
              <a:rPr lang="en-US" sz="1600" b="1" dirty="0" smtClean="0"/>
              <a:t>?</a:t>
            </a:r>
            <a:endParaRPr lang="en-GB" sz="1050" dirty="0"/>
          </a:p>
          <a:p>
            <a:r>
              <a:rPr lang="en-US" sz="1600" dirty="0" smtClean="0"/>
              <a:t>Either text </a:t>
            </a:r>
            <a:r>
              <a:rPr lang="en-US" sz="1600" dirty="0"/>
              <a:t>(maximum 1,000 words) </a:t>
            </a:r>
            <a:r>
              <a:rPr lang="en-US" sz="1600" dirty="0" smtClean="0"/>
              <a:t>or </a:t>
            </a:r>
            <a:r>
              <a:rPr lang="en-US" sz="1600" dirty="0"/>
              <a:t>video (maximum two minutes</a:t>
            </a:r>
            <a:r>
              <a:rPr lang="en-US" sz="1600" dirty="0" smtClean="0"/>
              <a:t>)</a:t>
            </a:r>
            <a:endParaRPr lang="en-GB" sz="1600" dirty="0"/>
          </a:p>
          <a:p>
            <a:pPr marL="0" indent="0">
              <a:buNone/>
            </a:pPr>
            <a:endParaRPr lang="en-GB" sz="1200" dirty="0"/>
          </a:p>
        </p:txBody>
      </p:sp>
      <p:sp>
        <p:nvSpPr>
          <p:cNvPr id="4" name="Footer Placeholder 3"/>
          <p:cNvSpPr>
            <a:spLocks noGrp="1"/>
          </p:cNvSpPr>
          <p:nvPr>
            <p:ph type="ftr" sz="quarter" idx="11"/>
          </p:nvPr>
        </p:nvSpPr>
        <p:spPr>
          <a:xfrm>
            <a:off x="457200" y="6228558"/>
            <a:ext cx="1867711" cy="365125"/>
          </a:xfrm>
        </p:spPr>
        <p:txBody>
          <a:bodyPr/>
          <a:lstStyle/>
          <a:p>
            <a:r>
              <a:rPr lang="en-US" dirty="0"/>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pPr/>
              <a:t>24</a:t>
            </a:fld>
            <a:endParaRPr lang="en-US"/>
          </a:p>
        </p:txBody>
      </p:sp>
      <p:pic>
        <p:nvPicPr>
          <p:cNvPr id="6" name="Imagen 5"/>
          <p:cNvPicPr>
            <a:picLocks noChangeAspect="1"/>
          </p:cNvPicPr>
          <p:nvPr/>
        </p:nvPicPr>
        <p:blipFill rotWithShape="1">
          <a:blip r:embed="rId3"/>
          <a:srcRect b="9448"/>
          <a:stretch/>
        </p:blipFill>
        <p:spPr>
          <a:xfrm>
            <a:off x="457200" y="5717347"/>
            <a:ext cx="5551161" cy="876336"/>
          </a:xfrm>
          <a:prstGeom prst="rect">
            <a:avLst/>
          </a:prstGeom>
        </p:spPr>
      </p:pic>
    </p:spTree>
    <p:extLst>
      <p:ext uri="{BB962C8B-B14F-4D97-AF65-F5344CB8AC3E}">
        <p14:creationId xmlns:p14="http://schemas.microsoft.com/office/powerpoint/2010/main" val="10691136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WGC 2018 </a:t>
            </a:r>
            <a:br>
              <a:rPr lang="en-US" dirty="0" smtClean="0"/>
            </a:br>
            <a:r>
              <a:rPr lang="en-US" dirty="0" smtClean="0"/>
              <a:t>How to Use the Reviewer Portal</a:t>
            </a:r>
            <a:endParaRPr lang="en-US" dirty="0"/>
          </a:p>
        </p:txBody>
      </p:sp>
      <p:sp>
        <p:nvSpPr>
          <p:cNvPr id="4" name="Slide Number Placeholder 3"/>
          <p:cNvSpPr>
            <a:spLocks noGrp="1"/>
          </p:cNvSpPr>
          <p:nvPr>
            <p:ph type="sldNum" sz="quarter" idx="12"/>
          </p:nvPr>
        </p:nvSpPr>
        <p:spPr/>
        <p:txBody>
          <a:bodyPr/>
          <a:lstStyle/>
          <a:p>
            <a:fld id="{272E7E90-9755-3E4A-B049-C951E85CD3B9}" type="slidenum">
              <a:rPr lang="en-US" smtClean="0"/>
              <a:pPr/>
              <a:t>25</a:t>
            </a:fld>
            <a:endParaRPr lang="en-US" dirty="0"/>
          </a:p>
        </p:txBody>
      </p:sp>
      <p:sp>
        <p:nvSpPr>
          <p:cNvPr id="5" name="Footer Placeholder 4"/>
          <p:cNvSpPr>
            <a:spLocks noGrp="1"/>
          </p:cNvSpPr>
          <p:nvPr>
            <p:ph type="ftr" sz="quarter" idx="11"/>
          </p:nvPr>
        </p:nvSpPr>
        <p:spPr>
          <a:xfrm>
            <a:off x="457200" y="6228558"/>
            <a:ext cx="2033081" cy="365125"/>
          </a:xfrm>
        </p:spPr>
        <p:txBody>
          <a:bodyPr/>
          <a:lstStyle/>
          <a:p>
            <a:r>
              <a:rPr lang="en-US" dirty="0"/>
              <a:t>FUELING THE FUTURE </a:t>
            </a:r>
            <a:endParaRPr lang="en-US" dirty="0">
              <a:solidFill>
                <a:srgbClr val="A9D9E9"/>
              </a:solidFill>
            </a:endParaRPr>
          </a:p>
        </p:txBody>
      </p:sp>
    </p:spTree>
    <p:extLst>
      <p:ext uri="{BB962C8B-B14F-4D97-AF65-F5344CB8AC3E}">
        <p14:creationId xmlns:p14="http://schemas.microsoft.com/office/powerpoint/2010/main" val="4152981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Sign in Page</a:t>
            </a:r>
            <a:endParaRPr lang="en-GB" dirty="0"/>
          </a:p>
        </p:txBody>
      </p:sp>
      <p:sp>
        <p:nvSpPr>
          <p:cNvPr id="3" name="Content Placeholder 2"/>
          <p:cNvSpPr>
            <a:spLocks noGrp="1"/>
          </p:cNvSpPr>
          <p:nvPr>
            <p:ph sz="half" idx="1"/>
          </p:nvPr>
        </p:nvSpPr>
        <p:spPr>
          <a:xfrm>
            <a:off x="457200" y="2080660"/>
            <a:ext cx="4038600" cy="4525963"/>
          </a:xfrm>
        </p:spPr>
        <p:txBody>
          <a:bodyPr/>
          <a:lstStyle/>
          <a:p>
            <a:pPr marL="0" lvl="0" indent="0">
              <a:buNone/>
            </a:pPr>
            <a:r>
              <a:rPr lang="en-GB" sz="2000" dirty="0"/>
              <a:t>1. To enter the Reviewer Portal and access the abstracts, please use the following link: </a:t>
            </a:r>
            <a:r>
              <a:rPr lang="en-GB" sz="2000" u="sng" dirty="0">
                <a:hlinkClick r:id="rId3"/>
              </a:rPr>
              <a:t>https://cwc.eventsair.com/wgc-2018/review-portal</a:t>
            </a:r>
            <a:r>
              <a:rPr lang="en-GB" sz="2000" dirty="0"/>
              <a:t> </a:t>
            </a:r>
            <a:br>
              <a:rPr lang="en-GB" sz="2000" dirty="0"/>
            </a:br>
            <a:endParaRPr lang="en-GB" sz="2000" dirty="0"/>
          </a:p>
          <a:p>
            <a:pPr marL="0" lvl="0" indent="0">
              <a:buNone/>
            </a:pPr>
            <a:r>
              <a:rPr lang="en-GB" sz="2000" dirty="0"/>
              <a:t>2. Enter your username and </a:t>
            </a:r>
            <a:r>
              <a:rPr lang="en-GB" sz="2000" dirty="0" smtClean="0"/>
              <a:t>password. This will be sent to you by email on the date reviewing for your committee opens.</a:t>
            </a:r>
            <a:endParaRPr lang="en-GB" sz="2000" dirty="0"/>
          </a:p>
          <a:p>
            <a:endParaRPr lang="en-GB" dirty="0"/>
          </a:p>
        </p:txBody>
      </p:sp>
      <p:sp>
        <p:nvSpPr>
          <p:cNvPr id="5" name="Footer Placeholder 4"/>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6" name="Slide Number Placeholder 5"/>
          <p:cNvSpPr>
            <a:spLocks noGrp="1"/>
          </p:cNvSpPr>
          <p:nvPr>
            <p:ph type="sldNum" sz="quarter" idx="12"/>
          </p:nvPr>
        </p:nvSpPr>
        <p:spPr/>
        <p:txBody>
          <a:bodyPr/>
          <a:lstStyle/>
          <a:p>
            <a:fld id="{272E7E90-9755-3E4A-B049-C951E85CD3B9}" type="slidenum">
              <a:rPr lang="en-US" smtClean="0"/>
              <a:t>26</a:t>
            </a:fld>
            <a:endParaRPr lang="en-US"/>
          </a:p>
        </p:txBody>
      </p:sp>
      <p:pic>
        <p:nvPicPr>
          <p:cNvPr id="7"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495800" y="2080660"/>
            <a:ext cx="4038600" cy="2672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1524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lvl="0" indent="0">
              <a:buNone/>
            </a:pPr>
            <a:r>
              <a:rPr lang="en-GB" sz="1600" dirty="0" smtClean="0"/>
              <a:t>3. On </a:t>
            </a:r>
            <a:r>
              <a:rPr lang="en-GB" sz="1600" dirty="0"/>
              <a:t>entering the Reviewer </a:t>
            </a:r>
            <a:r>
              <a:rPr lang="en-GB" sz="1600" dirty="0" smtClean="0"/>
              <a:t>Portal you will be to </a:t>
            </a:r>
            <a:r>
              <a:rPr lang="en-GB" sz="1600" dirty="0"/>
              <a:t>see the full list of abstracts which have been allocated to your committee </a:t>
            </a:r>
            <a:r>
              <a:rPr lang="en-GB" sz="1600" dirty="0" smtClean="0"/>
              <a:t>. Instructions for how to search for each session are included in the web page and in the Reviewer Guidelines.</a:t>
            </a:r>
          </a:p>
          <a:p>
            <a:pPr marL="0" lvl="0" indent="0">
              <a:buNone/>
            </a:pPr>
            <a:endParaRPr lang="en-GB" sz="1600" dirty="0"/>
          </a:p>
          <a:p>
            <a:pPr marL="0" lvl="0" indent="0">
              <a:buNone/>
            </a:pPr>
            <a:endParaRPr lang="en-GB" sz="1600" dirty="0" smtClean="0"/>
          </a:p>
          <a:p>
            <a:pPr marL="0" lvl="0" indent="0">
              <a:buNone/>
            </a:pPr>
            <a:endParaRPr lang="en-GB" sz="1600" dirty="0"/>
          </a:p>
          <a:p>
            <a:pPr marL="0" lvl="0" indent="0">
              <a:buNone/>
            </a:pPr>
            <a:endParaRPr lang="en-GB" sz="1600" dirty="0" smtClean="0"/>
          </a:p>
          <a:p>
            <a:pPr marL="0" lvl="0" indent="0">
              <a:buNone/>
            </a:pPr>
            <a:endParaRPr lang="en-GB" sz="1600" dirty="0"/>
          </a:p>
          <a:p>
            <a:pPr marL="0" lvl="0" indent="0">
              <a:buNone/>
            </a:pPr>
            <a:endParaRPr lang="en-GB" sz="1600" dirty="0" smtClean="0"/>
          </a:p>
          <a:p>
            <a:pPr marL="0" lvl="0" indent="0">
              <a:buNone/>
            </a:pPr>
            <a:endParaRPr lang="en-GB" sz="1600" dirty="0"/>
          </a:p>
          <a:p>
            <a:pPr marL="0" lvl="0" indent="0">
              <a:buNone/>
            </a:pPr>
            <a:endParaRPr lang="en-GB" sz="1600" dirty="0" smtClean="0"/>
          </a:p>
          <a:p>
            <a:pPr marL="0" lvl="0" indent="0">
              <a:buNone/>
            </a:pPr>
            <a:endParaRPr lang="en-GB" sz="1600" dirty="0"/>
          </a:p>
          <a:p>
            <a:pPr marL="0" lvl="0" indent="0">
              <a:buNone/>
            </a:pPr>
            <a:endParaRPr lang="en-GB" sz="1600" dirty="0" smtClean="0"/>
          </a:p>
          <a:p>
            <a:pPr marL="0" lvl="0" indent="0">
              <a:buNone/>
            </a:pPr>
            <a:endParaRPr lang="en-GB" sz="1600" dirty="0"/>
          </a:p>
          <a:p>
            <a:pPr marL="0" lvl="0" indent="0">
              <a:buNone/>
            </a:pPr>
            <a:endParaRPr lang="en-GB" sz="1600" dirty="0" smtClean="0"/>
          </a:p>
          <a:p>
            <a:endParaRPr lang="en-GB" dirty="0"/>
          </a:p>
          <a:p>
            <a:endParaRPr lang="en-GB" dirty="0"/>
          </a:p>
        </p:txBody>
      </p:sp>
      <p:sp>
        <p:nvSpPr>
          <p:cNvPr id="3" name="Footer Placeholder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27</a:t>
            </a:fld>
            <a:endParaRPr lang="en-US"/>
          </a:p>
        </p:txBody>
      </p:sp>
      <p:sp>
        <p:nvSpPr>
          <p:cNvPr id="5" name="Title 4"/>
          <p:cNvSpPr>
            <a:spLocks noGrp="1"/>
          </p:cNvSpPr>
          <p:nvPr>
            <p:ph type="title"/>
          </p:nvPr>
        </p:nvSpPr>
        <p:spPr/>
        <p:txBody>
          <a:bodyPr/>
          <a:lstStyle/>
          <a:p>
            <a:r>
              <a:rPr lang="en-GB" dirty="0" smtClean="0"/>
              <a:t>Searching for Abstracts by Session</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40" y="2162023"/>
            <a:ext cx="5673026" cy="355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a:off x="5426014" y="4288574"/>
            <a:ext cx="802257" cy="862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228271" y="4026964"/>
            <a:ext cx="1440611" cy="523220"/>
          </a:xfrm>
          <a:prstGeom prst="rect">
            <a:avLst/>
          </a:prstGeom>
          <a:noFill/>
          <a:ln>
            <a:solidFill>
              <a:schemeClr val="accent1"/>
            </a:solidFill>
          </a:ln>
        </p:spPr>
        <p:txBody>
          <a:bodyPr wrap="square" rtlCol="0">
            <a:spAutoFit/>
          </a:bodyPr>
          <a:lstStyle/>
          <a:p>
            <a:r>
              <a:rPr lang="en-GB" sz="1400" dirty="0" smtClean="0"/>
              <a:t>Please leave this section blank</a:t>
            </a:r>
            <a:endParaRPr lang="en-GB" sz="1400" dirty="0"/>
          </a:p>
        </p:txBody>
      </p:sp>
      <p:cxnSp>
        <p:nvCxnSpPr>
          <p:cNvPr id="12" name="Straight Arrow Connector 11"/>
          <p:cNvCxnSpPr/>
          <p:nvPr/>
        </p:nvCxnSpPr>
        <p:spPr>
          <a:xfrm flipV="1">
            <a:off x="3762240" y="4796287"/>
            <a:ext cx="0" cy="4744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030594" y="5270741"/>
            <a:ext cx="2311879" cy="738664"/>
          </a:xfrm>
          <a:prstGeom prst="rect">
            <a:avLst/>
          </a:prstGeom>
          <a:solidFill>
            <a:schemeClr val="bg1"/>
          </a:solidFill>
          <a:ln>
            <a:solidFill>
              <a:schemeClr val="accent1"/>
            </a:solidFill>
          </a:ln>
        </p:spPr>
        <p:txBody>
          <a:bodyPr wrap="square" rtlCol="0">
            <a:spAutoFit/>
          </a:bodyPr>
          <a:lstStyle/>
          <a:p>
            <a:r>
              <a:rPr lang="en-GB" sz="1400" dirty="0"/>
              <a:t>Please select the session topic you wish to view from the drop down menu</a:t>
            </a:r>
          </a:p>
        </p:txBody>
      </p:sp>
      <p:cxnSp>
        <p:nvCxnSpPr>
          <p:cNvPr id="19" name="Straight Arrow Connector 18"/>
          <p:cNvCxnSpPr/>
          <p:nvPr/>
        </p:nvCxnSpPr>
        <p:spPr>
          <a:xfrm flipH="1">
            <a:off x="7502107" y="5131015"/>
            <a:ext cx="497455" cy="5854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502106" y="4823238"/>
            <a:ext cx="994913" cy="307777"/>
          </a:xfrm>
          <a:prstGeom prst="rect">
            <a:avLst/>
          </a:prstGeom>
          <a:noFill/>
          <a:ln>
            <a:solidFill>
              <a:schemeClr val="accent1"/>
            </a:solidFill>
          </a:ln>
        </p:spPr>
        <p:txBody>
          <a:bodyPr wrap="square" rtlCol="0">
            <a:spAutoFit/>
          </a:bodyPr>
          <a:lstStyle/>
          <a:p>
            <a:r>
              <a:rPr lang="en-GB" sz="1400" dirty="0" smtClean="0"/>
              <a:t>Click View</a:t>
            </a:r>
            <a:endParaRPr lang="en-GB" sz="1400" dirty="0"/>
          </a:p>
        </p:txBody>
      </p:sp>
    </p:spTree>
    <p:extLst>
      <p:ext uri="{BB962C8B-B14F-4D97-AF65-F5344CB8AC3E}">
        <p14:creationId xmlns:p14="http://schemas.microsoft.com/office/powerpoint/2010/main" val="2658843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Viewing the Abstract</a:t>
            </a:r>
            <a:endParaRPr lang="en-GB" dirty="0"/>
          </a:p>
        </p:txBody>
      </p:sp>
      <p:sp>
        <p:nvSpPr>
          <p:cNvPr id="3" name="Content Placeholder 2"/>
          <p:cNvSpPr>
            <a:spLocks noGrp="1"/>
          </p:cNvSpPr>
          <p:nvPr>
            <p:ph sz="half" idx="1"/>
          </p:nvPr>
        </p:nvSpPr>
        <p:spPr>
          <a:xfrm>
            <a:off x="579093" y="2177298"/>
            <a:ext cx="2681692" cy="3981478"/>
          </a:xfrm>
        </p:spPr>
        <p:txBody>
          <a:bodyPr>
            <a:noAutofit/>
          </a:bodyPr>
          <a:lstStyle/>
          <a:p>
            <a:pPr lvl="0"/>
            <a:r>
              <a:rPr lang="en-GB" sz="1600" dirty="0" smtClean="0"/>
              <a:t>The </a:t>
            </a:r>
            <a:r>
              <a:rPr lang="en-GB" sz="1600" b="1" dirty="0"/>
              <a:t>Abstract Title and Award Submissions</a:t>
            </a:r>
            <a:r>
              <a:rPr lang="en-GB" sz="1600" dirty="0"/>
              <a:t> tab contains details of the abstract </a:t>
            </a:r>
            <a:r>
              <a:rPr lang="en-GB" sz="1600" dirty="0" smtClean="0"/>
              <a:t>title.</a:t>
            </a:r>
          </a:p>
          <a:p>
            <a:pPr lvl="0"/>
            <a:r>
              <a:rPr lang="en-GB" sz="1600" dirty="0" smtClean="0"/>
              <a:t>The</a:t>
            </a:r>
            <a:r>
              <a:rPr lang="en-GB" sz="1600" b="1" dirty="0" smtClean="0"/>
              <a:t> </a:t>
            </a:r>
            <a:r>
              <a:rPr lang="en-GB" sz="1600" b="1" dirty="0"/>
              <a:t>Authors and Affiliations </a:t>
            </a:r>
            <a:r>
              <a:rPr lang="en-GB" sz="1600" dirty="0"/>
              <a:t>tab contains the name of all abstract authors, </a:t>
            </a:r>
            <a:r>
              <a:rPr lang="en-GB" sz="1600" dirty="0" smtClean="0"/>
              <a:t>their company and their biography.</a:t>
            </a:r>
            <a:endParaRPr lang="en-GB" sz="1600" dirty="0"/>
          </a:p>
          <a:p>
            <a:pPr lvl="0"/>
            <a:r>
              <a:rPr lang="en-GB" sz="1600" dirty="0"/>
              <a:t>The </a:t>
            </a:r>
            <a:r>
              <a:rPr lang="en-GB" sz="1600" b="1" dirty="0"/>
              <a:t>Abstract </a:t>
            </a:r>
            <a:r>
              <a:rPr lang="en-GB" sz="1600" dirty="0"/>
              <a:t>tab contains the abstract. </a:t>
            </a:r>
            <a:endParaRPr lang="en-GB" sz="1600" dirty="0" smtClean="0"/>
          </a:p>
          <a:p>
            <a:pPr lvl="0"/>
            <a:r>
              <a:rPr lang="en-GB" sz="1600" dirty="0" smtClean="0"/>
              <a:t>The </a:t>
            </a:r>
            <a:r>
              <a:rPr lang="en-GB" sz="1600" b="1" dirty="0"/>
              <a:t>Review Submission</a:t>
            </a:r>
            <a:r>
              <a:rPr lang="en-GB" sz="1600" dirty="0"/>
              <a:t> tab is the section in which you can score the abstract.</a:t>
            </a:r>
          </a:p>
          <a:p>
            <a:endParaRPr lang="en-GB" sz="1400" dirty="0"/>
          </a:p>
        </p:txBody>
      </p:sp>
      <p:sp>
        <p:nvSpPr>
          <p:cNvPr id="5" name="Footer Placeholder 4"/>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6" name="Slide Number Placeholder 5"/>
          <p:cNvSpPr>
            <a:spLocks noGrp="1"/>
          </p:cNvSpPr>
          <p:nvPr>
            <p:ph type="sldNum" sz="quarter" idx="12"/>
          </p:nvPr>
        </p:nvSpPr>
        <p:spPr/>
        <p:txBody>
          <a:bodyPr/>
          <a:lstStyle/>
          <a:p>
            <a:fld id="{272E7E90-9755-3E4A-B049-C951E85CD3B9}" type="slidenum">
              <a:rPr lang="en-US" smtClean="0"/>
              <a:t>28</a:t>
            </a:fld>
            <a:endParaRPr lang="en-US"/>
          </a:p>
        </p:txBody>
      </p:sp>
      <p:pic>
        <p:nvPicPr>
          <p:cNvPr id="614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260785" y="2195264"/>
            <a:ext cx="5365629" cy="2782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26210" y="1367612"/>
            <a:ext cx="7996687" cy="923330"/>
          </a:xfrm>
          <a:prstGeom prst="rect">
            <a:avLst/>
          </a:prstGeom>
        </p:spPr>
        <p:txBody>
          <a:bodyPr wrap="square">
            <a:spAutoFit/>
          </a:bodyPr>
          <a:lstStyle/>
          <a:p>
            <a:pPr lvl="0"/>
            <a:r>
              <a:rPr lang="en-GB" dirty="0">
                <a:solidFill>
                  <a:schemeClr val="tx1">
                    <a:lumMod val="65000"/>
                    <a:lumOff val="35000"/>
                  </a:schemeClr>
                </a:solidFill>
              </a:rPr>
              <a:t>4. Once you have opened the abstract, you will see four tabs to the left hand side of the page</a:t>
            </a:r>
            <a:r>
              <a:rPr lang="en-GB" dirty="0" smtClean="0">
                <a:solidFill>
                  <a:schemeClr val="tx1">
                    <a:lumMod val="65000"/>
                    <a:lumOff val="35000"/>
                  </a:schemeClr>
                </a:solidFill>
              </a:rPr>
              <a:t>:</a:t>
            </a:r>
          </a:p>
          <a:p>
            <a:pPr lvl="0"/>
            <a:endParaRPr lang="en-GB" dirty="0">
              <a:solidFill>
                <a:schemeClr val="tx1">
                  <a:lumMod val="65000"/>
                  <a:lumOff val="35000"/>
                </a:schemeClr>
              </a:solidFill>
            </a:endParaRPr>
          </a:p>
        </p:txBody>
      </p:sp>
    </p:spTree>
    <p:extLst>
      <p:ext uri="{BB962C8B-B14F-4D97-AF65-F5344CB8AC3E}">
        <p14:creationId xmlns:p14="http://schemas.microsoft.com/office/powerpoint/2010/main" val="12683013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0" indent="0">
              <a:buNone/>
            </a:pPr>
            <a:r>
              <a:rPr lang="en-GB" sz="1800" dirty="0" smtClean="0"/>
              <a:t>5. Once </a:t>
            </a:r>
            <a:r>
              <a:rPr lang="en-GB" sz="1800" dirty="0"/>
              <a:t>you have read the abstract, please select from the following options in the </a:t>
            </a:r>
            <a:r>
              <a:rPr lang="en-GB" sz="1800" b="1" dirty="0"/>
              <a:t>Review Submission</a:t>
            </a:r>
            <a:r>
              <a:rPr lang="en-GB" sz="1800" dirty="0"/>
              <a:t> tab: “Accepted”, “Wait List” or “Not </a:t>
            </a:r>
            <a:r>
              <a:rPr lang="en-GB" sz="1800" dirty="0" smtClean="0"/>
              <a:t>Accepted”. If you have any additional comments for the Committee Chair please leave these in the “Reviewer Notes” section.</a:t>
            </a:r>
          </a:p>
          <a:p>
            <a:pPr marL="0" indent="0">
              <a:buNone/>
            </a:pPr>
            <a:r>
              <a:rPr lang="en-GB" sz="1800" dirty="0"/>
              <a:t>All scores and comments submitted through the Review Portal will be made accessible to </a:t>
            </a:r>
            <a:r>
              <a:rPr lang="en-GB" sz="1800" dirty="0" smtClean="0"/>
              <a:t>the Committee Chair </a:t>
            </a:r>
            <a:r>
              <a:rPr lang="en-GB" sz="1800" dirty="0"/>
              <a:t>to download and view</a:t>
            </a:r>
            <a:r>
              <a:rPr lang="en-GB" sz="1800" dirty="0" smtClean="0"/>
              <a:t>.</a:t>
            </a:r>
            <a:endParaRPr lang="en-GB" sz="1800" dirty="0"/>
          </a:p>
        </p:txBody>
      </p:sp>
      <p:sp>
        <p:nvSpPr>
          <p:cNvPr id="3" name="Footer Placeholder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29</a:t>
            </a:fld>
            <a:endParaRPr lang="en-US"/>
          </a:p>
        </p:txBody>
      </p:sp>
      <p:sp>
        <p:nvSpPr>
          <p:cNvPr id="5" name="Title 4"/>
          <p:cNvSpPr>
            <a:spLocks noGrp="1"/>
          </p:cNvSpPr>
          <p:nvPr>
            <p:ph type="title"/>
          </p:nvPr>
        </p:nvSpPr>
        <p:spPr/>
        <p:txBody>
          <a:bodyPr/>
          <a:lstStyle/>
          <a:p>
            <a:r>
              <a:rPr lang="en-GB" dirty="0" smtClean="0"/>
              <a:t>Scoring the abstracts</a:t>
            </a:r>
            <a:endParaRPr lang="en-GB"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076" y="3113479"/>
            <a:ext cx="4399472" cy="295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22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IGU Updates</a:t>
            </a:r>
            <a:endParaRPr lang="en-US" dirty="0"/>
          </a:p>
        </p:txBody>
      </p:sp>
      <p:sp>
        <p:nvSpPr>
          <p:cNvPr id="4" name="Slide Number Placeholder 3"/>
          <p:cNvSpPr>
            <a:spLocks noGrp="1"/>
          </p:cNvSpPr>
          <p:nvPr>
            <p:ph type="sldNum" sz="quarter" idx="12"/>
          </p:nvPr>
        </p:nvSpPr>
        <p:spPr/>
        <p:txBody>
          <a:bodyPr/>
          <a:lstStyle/>
          <a:p>
            <a:fld id="{272E7E90-9755-3E4A-B049-C951E85CD3B9}" type="slidenum">
              <a:rPr lang="en-US" smtClean="0"/>
              <a:pPr/>
              <a:t>3</a:t>
            </a:fld>
            <a:endParaRPr lang="en-US" dirty="0"/>
          </a:p>
        </p:txBody>
      </p:sp>
      <p:sp>
        <p:nvSpPr>
          <p:cNvPr id="5" name="Footer Placeholder 4"/>
          <p:cNvSpPr>
            <a:spLocks noGrp="1"/>
          </p:cNvSpPr>
          <p:nvPr>
            <p:ph type="ftr" sz="quarter" idx="11"/>
          </p:nvPr>
        </p:nvSpPr>
        <p:spPr>
          <a:xfrm>
            <a:off x="457200" y="6228558"/>
            <a:ext cx="2033081" cy="365125"/>
          </a:xfrm>
        </p:spPr>
        <p:txBody>
          <a:bodyPr/>
          <a:lstStyle/>
          <a:p>
            <a:r>
              <a:rPr lang="en-US" dirty="0"/>
              <a:t>FUELING THE FUTURE </a:t>
            </a:r>
            <a:endParaRPr lang="en-US" dirty="0">
              <a:solidFill>
                <a:srgbClr val="A9D9E9"/>
              </a:solidFill>
            </a:endParaRPr>
          </a:p>
        </p:txBody>
      </p:sp>
    </p:spTree>
    <p:extLst>
      <p:ext uri="{BB962C8B-B14F-4D97-AF65-F5344CB8AC3E}">
        <p14:creationId xmlns:p14="http://schemas.microsoft.com/office/powerpoint/2010/main" val="1650294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30</a:t>
            </a:fld>
            <a:endParaRPr lang="en-US"/>
          </a:p>
        </p:txBody>
      </p:sp>
      <p:sp>
        <p:nvSpPr>
          <p:cNvPr id="5" name="Title 4"/>
          <p:cNvSpPr>
            <a:spLocks noGrp="1"/>
          </p:cNvSpPr>
          <p:nvPr>
            <p:ph type="title"/>
          </p:nvPr>
        </p:nvSpPr>
        <p:spPr/>
        <p:txBody>
          <a:bodyPr/>
          <a:lstStyle/>
          <a:p>
            <a:r>
              <a:rPr lang="en-GB" dirty="0" smtClean="0"/>
              <a:t>Additional Information</a:t>
            </a:r>
            <a:endParaRPr lang="en-GB" dirty="0"/>
          </a:p>
        </p:txBody>
      </p:sp>
      <p:sp>
        <p:nvSpPr>
          <p:cNvPr id="7" name="Content Placeholder 6"/>
          <p:cNvSpPr>
            <a:spLocks noGrp="1"/>
          </p:cNvSpPr>
          <p:nvPr>
            <p:ph idx="1"/>
          </p:nvPr>
        </p:nvSpPr>
        <p:spPr/>
        <p:txBody>
          <a:bodyPr>
            <a:normAutofit fontScale="92500" lnSpcReduction="10000"/>
          </a:bodyPr>
          <a:lstStyle/>
          <a:p>
            <a:pPr marL="0" indent="0">
              <a:buNone/>
            </a:pPr>
            <a:r>
              <a:rPr lang="en-GB" sz="2200" dirty="0" smtClean="0"/>
              <a:t>In addition to viewing the abstracts in the Reviewer Portal, you will also be sent:</a:t>
            </a:r>
            <a:br>
              <a:rPr lang="en-GB" sz="2200" dirty="0" smtClean="0"/>
            </a:br>
            <a:endParaRPr lang="en-GB" sz="2200" dirty="0" smtClean="0"/>
          </a:p>
          <a:p>
            <a:pPr lvl="2">
              <a:buFont typeface="Wingdings" panose="05000000000000000000" pitchFamily="2" charset="2"/>
              <a:buChar char="Ø"/>
            </a:pPr>
            <a:r>
              <a:rPr lang="en-GB" sz="2200" dirty="0" smtClean="0"/>
              <a:t>A PDF booklet containing all the abstracts submitted to your committee session; these will be sub-divided by session topic.</a:t>
            </a:r>
          </a:p>
          <a:p>
            <a:pPr lvl="2">
              <a:buFont typeface="Wingdings" panose="05000000000000000000" pitchFamily="2" charset="2"/>
              <a:buChar char="Ø"/>
            </a:pPr>
            <a:r>
              <a:rPr lang="en-GB" sz="2200" dirty="0" smtClean="0"/>
              <a:t>An excel document with a list of all the authors who have submitted their abstract, author information and a link to each of the abstracts. This will be sub-divided by session topic.</a:t>
            </a:r>
          </a:p>
          <a:p>
            <a:pPr marL="0" indent="0">
              <a:buNone/>
            </a:pPr>
            <a:endParaRPr lang="en-GB" sz="2200" dirty="0" smtClean="0"/>
          </a:p>
          <a:p>
            <a:pPr marL="0" indent="0">
              <a:buNone/>
            </a:pPr>
            <a:r>
              <a:rPr lang="en-GB" sz="2200" u="sng" dirty="0" smtClean="0"/>
              <a:t>Contact Us</a:t>
            </a:r>
            <a:endParaRPr lang="en-GB" sz="2200" u="sng" dirty="0"/>
          </a:p>
          <a:p>
            <a:pPr marL="0" indent="0">
              <a:buNone/>
            </a:pPr>
            <a:r>
              <a:rPr lang="en-GB" sz="2200" b="1" u="sng" dirty="0"/>
              <a:t/>
            </a:r>
            <a:br>
              <a:rPr lang="en-GB" sz="2200" b="1" u="sng" dirty="0"/>
            </a:br>
            <a:r>
              <a:rPr lang="en-GB" sz="2200" dirty="0"/>
              <a:t>If you cannot view the abstracts properly or need further assistance, please do not hesitate to contact Zeinab El-Sayed, Speaker Manager WCG 2018, by email on </a:t>
            </a:r>
            <a:r>
              <a:rPr lang="en-GB" sz="2200" u="sng" dirty="0">
                <a:hlinkClick r:id="rId3"/>
              </a:rPr>
              <a:t>cfa@wgc2018.com</a:t>
            </a:r>
            <a:r>
              <a:rPr lang="en-GB" sz="2200" dirty="0"/>
              <a:t> or by phone on + 44 20 7978 0074.</a:t>
            </a:r>
          </a:p>
          <a:p>
            <a:endParaRPr lang="en-GB" dirty="0"/>
          </a:p>
        </p:txBody>
      </p:sp>
    </p:spTree>
    <p:extLst>
      <p:ext uri="{BB962C8B-B14F-4D97-AF65-F5344CB8AC3E}">
        <p14:creationId xmlns:p14="http://schemas.microsoft.com/office/powerpoint/2010/main" val="1931068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Marcador de número de diapositiva 3"/>
          <p:cNvSpPr>
            <a:spLocks noGrp="1"/>
          </p:cNvSpPr>
          <p:nvPr>
            <p:ph type="sldNum" sz="quarter" idx="12"/>
          </p:nvPr>
        </p:nvSpPr>
        <p:spPr/>
        <p:txBody>
          <a:bodyPr/>
          <a:lstStyle/>
          <a:p>
            <a:fld id="{272E7E90-9755-3E4A-B049-C951E85CD3B9}" type="slidenum">
              <a:rPr lang="en-US" smtClean="0"/>
              <a:t>31</a:t>
            </a:fld>
            <a:endParaRPr lang="en-US"/>
          </a:p>
        </p:txBody>
      </p:sp>
      <p:sp>
        <p:nvSpPr>
          <p:cNvPr id="5" name="Título 4"/>
          <p:cNvSpPr>
            <a:spLocks noGrp="1"/>
          </p:cNvSpPr>
          <p:nvPr>
            <p:ph type="title"/>
          </p:nvPr>
        </p:nvSpPr>
        <p:spPr/>
        <p:txBody>
          <a:bodyPr/>
          <a:lstStyle/>
          <a:p>
            <a:r>
              <a:rPr lang="es-ES" dirty="0" err="1" smtClean="0"/>
              <a:t>Outcome</a:t>
            </a:r>
            <a:r>
              <a:rPr lang="es-ES" dirty="0" smtClean="0"/>
              <a:t> of </a:t>
            </a:r>
            <a:r>
              <a:rPr lang="es-ES" dirty="0" err="1" smtClean="0"/>
              <a:t>Committee</a:t>
            </a:r>
            <a:r>
              <a:rPr lang="es-ES" dirty="0" smtClean="0"/>
              <a:t> </a:t>
            </a:r>
            <a:r>
              <a:rPr lang="es-ES" dirty="0" err="1" smtClean="0"/>
              <a:t>Review</a:t>
            </a:r>
            <a:r>
              <a:rPr lang="es-ES" dirty="0" smtClean="0"/>
              <a:t> </a:t>
            </a: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684614340"/>
              </p:ext>
            </p:extLst>
          </p:nvPr>
        </p:nvGraphicFramePr>
        <p:xfrm>
          <a:off x="76911" y="1302997"/>
          <a:ext cx="8947447" cy="4673600"/>
        </p:xfrm>
        <a:graphic>
          <a:graphicData uri="http://schemas.openxmlformats.org/drawingml/2006/table">
            <a:tbl>
              <a:tblPr firstRow="1" bandRow="1">
                <a:tableStyleId>{5940675A-B579-460E-94D1-54222C63F5DA}</a:tableStyleId>
              </a:tblPr>
              <a:tblGrid>
                <a:gridCol w="2390195">
                  <a:extLst>
                    <a:ext uri="{9D8B030D-6E8A-4147-A177-3AD203B41FA5}">
                      <a16:colId xmlns:a16="http://schemas.microsoft.com/office/drawing/2014/main" xmlns="" val="20000"/>
                    </a:ext>
                  </a:extLst>
                </a:gridCol>
                <a:gridCol w="6557252">
                  <a:extLst>
                    <a:ext uri="{9D8B030D-6E8A-4147-A177-3AD203B41FA5}">
                      <a16:colId xmlns:a16="http://schemas.microsoft.com/office/drawing/2014/main" xmlns="" val="20001"/>
                    </a:ext>
                  </a:extLst>
                </a:gridCol>
              </a:tblGrid>
              <a:tr h="370840">
                <a:tc>
                  <a:txBody>
                    <a:bodyPr/>
                    <a:lstStyle/>
                    <a:p>
                      <a:r>
                        <a:rPr lang="es-ES" sz="1600" b="1" u="none" strike="noStrike" kern="1200" baseline="0" dirty="0" err="1" smtClean="0"/>
                        <a:t>Accepted</a:t>
                      </a:r>
                      <a:r>
                        <a:rPr lang="es-ES" sz="1600" b="1" u="none" strike="noStrike" kern="1200" baseline="0" dirty="0" smtClean="0"/>
                        <a:t> </a:t>
                      </a:r>
                      <a:r>
                        <a:rPr lang="es-ES" sz="1600" b="1" u="none" strike="noStrike" kern="1200" baseline="0" dirty="0" err="1" smtClean="0"/>
                        <a:t>Abstracts</a:t>
                      </a:r>
                      <a:endParaRPr lang="es-ES" sz="1600" b="1" dirty="0"/>
                    </a:p>
                  </a:txBody>
                  <a:tcPr/>
                </a:tc>
                <a:tc>
                  <a:txBody>
                    <a:bodyPr/>
                    <a:lstStyle/>
                    <a:p>
                      <a:r>
                        <a:rPr lang="en-US" sz="1600" u="none" strike="noStrike" kern="1200" baseline="0" dirty="0" smtClean="0"/>
                        <a:t>4 - 5 abstracts to be marked as Accepted for each committee session</a:t>
                      </a:r>
                      <a:endParaRPr lang="es-ES" sz="1600" dirty="0"/>
                    </a:p>
                  </a:txBody>
                  <a:tcPr/>
                </a:tc>
                <a:extLst>
                  <a:ext uri="{0D108BD9-81ED-4DB2-BD59-A6C34878D82A}">
                    <a16:rowId xmlns:a16="http://schemas.microsoft.com/office/drawing/2014/main" xmlns="" val="10000"/>
                  </a:ext>
                </a:extLst>
              </a:tr>
              <a:tr h="370840">
                <a:tc>
                  <a:txBody>
                    <a:bodyPr/>
                    <a:lstStyle/>
                    <a:p>
                      <a:r>
                        <a:rPr lang="es-ES" sz="1600" b="1" u="none" strike="noStrike" kern="1200" baseline="0" dirty="0" err="1" smtClean="0"/>
                        <a:t>Wait</a:t>
                      </a:r>
                      <a:r>
                        <a:rPr lang="es-ES" sz="1600" b="1" u="none" strike="noStrike" kern="1200" baseline="0" dirty="0" smtClean="0"/>
                        <a:t> </a:t>
                      </a:r>
                      <a:r>
                        <a:rPr lang="es-ES" sz="1600" b="1" u="none" strike="noStrike" kern="1200" baseline="0" dirty="0" err="1" smtClean="0"/>
                        <a:t>List</a:t>
                      </a:r>
                      <a:r>
                        <a:rPr lang="es-ES" sz="1600" b="1" u="none" strike="noStrike" kern="1200" baseline="0" dirty="0" smtClean="0"/>
                        <a:t> </a:t>
                      </a:r>
                      <a:r>
                        <a:rPr lang="es-ES" sz="1600" b="1" u="none" strike="noStrike" kern="1200" baseline="0" dirty="0" err="1" smtClean="0"/>
                        <a:t>Abstracts</a:t>
                      </a:r>
                      <a:endParaRPr lang="es-ES" sz="1600" b="1" dirty="0"/>
                    </a:p>
                  </a:txBody>
                  <a:tcPr/>
                </a:tc>
                <a:tc>
                  <a:txBody>
                    <a:bodyPr/>
                    <a:lstStyle/>
                    <a:p>
                      <a:pPr marL="285750" indent="-285750">
                        <a:buFont typeface="Arial" panose="020B0604020202020204" pitchFamily="34" charset="0"/>
                        <a:buChar char="•"/>
                      </a:pPr>
                      <a:r>
                        <a:rPr lang="en-US" sz="1600" u="none" strike="noStrike" kern="1200" baseline="0" dirty="0" smtClean="0"/>
                        <a:t>A minimum of 3 abstracts to be marked as Wait List for each </a:t>
                      </a:r>
                      <a:r>
                        <a:rPr lang="es-ES" sz="1600" u="none" strike="noStrike" kern="1200" baseline="0" dirty="0" err="1" smtClean="0"/>
                        <a:t>committee</a:t>
                      </a:r>
                      <a:r>
                        <a:rPr lang="es-ES" sz="1600" u="none" strike="noStrike" kern="1200" baseline="0" dirty="0" smtClean="0"/>
                        <a:t> </a:t>
                      </a:r>
                      <a:r>
                        <a:rPr lang="es-ES" sz="1600" u="none" strike="noStrike" kern="1200" baseline="0" dirty="0" err="1" smtClean="0"/>
                        <a:t>session</a:t>
                      </a:r>
                      <a:endParaRPr lang="es-ES" sz="1600" u="none" strike="noStrike" kern="1200" baseline="0" dirty="0" smtClean="0"/>
                    </a:p>
                    <a:p>
                      <a:pPr marL="285750" indent="-285750">
                        <a:buFont typeface="Arial" panose="020B0604020202020204" pitchFamily="34" charset="0"/>
                        <a:buChar char="•"/>
                      </a:pPr>
                      <a:r>
                        <a:rPr lang="en-US" sz="1600" b="1" u="none" strike="noStrike" kern="1200" baseline="0" dirty="0" smtClean="0"/>
                        <a:t>Note</a:t>
                      </a:r>
                      <a:r>
                        <a:rPr lang="en-US" sz="1600" u="none" strike="noStrike" kern="1200" baseline="0" dirty="0" smtClean="0"/>
                        <a:t>: In the instance an accepted author is unable to attend, the Committee Chair will be contacted to confirm who on the Wait List they wish to invite as a replacement.</a:t>
                      </a:r>
                      <a:endParaRPr lang="es-ES" sz="1600" dirty="0"/>
                    </a:p>
                  </a:txBody>
                  <a:tcPr/>
                </a:tc>
                <a:extLst>
                  <a:ext uri="{0D108BD9-81ED-4DB2-BD59-A6C34878D82A}">
                    <a16:rowId xmlns:a16="http://schemas.microsoft.com/office/drawing/2014/main" xmlns="" val="10001"/>
                  </a:ext>
                </a:extLst>
              </a:tr>
              <a:tr h="370840">
                <a:tc>
                  <a:txBody>
                    <a:bodyPr/>
                    <a:lstStyle/>
                    <a:p>
                      <a:r>
                        <a:rPr lang="es-ES" sz="1600" b="1" u="none" strike="noStrike" kern="1200" baseline="0" dirty="0" err="1" smtClean="0"/>
                        <a:t>Not</a:t>
                      </a:r>
                      <a:r>
                        <a:rPr lang="es-ES" sz="1600" b="1" u="none" strike="noStrike" kern="1200" baseline="0" dirty="0" smtClean="0"/>
                        <a:t> </a:t>
                      </a:r>
                      <a:r>
                        <a:rPr lang="es-ES" sz="1600" b="1" u="none" strike="noStrike" kern="1200" baseline="0" dirty="0" err="1" smtClean="0"/>
                        <a:t>Accepted</a:t>
                      </a:r>
                      <a:r>
                        <a:rPr lang="es-ES" sz="1600" b="1" u="none" strike="noStrike" kern="1200" baseline="0" dirty="0" smtClean="0"/>
                        <a:t> </a:t>
                      </a:r>
                      <a:r>
                        <a:rPr lang="es-ES" sz="1600" b="1" u="none" strike="noStrike" kern="1200" baseline="0" dirty="0" err="1" smtClean="0"/>
                        <a:t>Abstracts</a:t>
                      </a:r>
                      <a:endParaRPr lang="es-ES" sz="1600" b="1" dirty="0"/>
                    </a:p>
                  </a:txBody>
                  <a:tcPr/>
                </a:tc>
                <a:tc>
                  <a:txBody>
                    <a:bodyPr/>
                    <a:lstStyle/>
                    <a:p>
                      <a:r>
                        <a:rPr lang="en-US" sz="1600" u="none" strike="noStrike" kern="1200" baseline="0" dirty="0" smtClean="0"/>
                        <a:t>All remaining abstracts to be marked as Not Accepted</a:t>
                      </a:r>
                      <a:endParaRPr lang="es-ES" sz="1600" dirty="0"/>
                    </a:p>
                  </a:txBody>
                  <a:tcPr/>
                </a:tc>
                <a:extLst>
                  <a:ext uri="{0D108BD9-81ED-4DB2-BD59-A6C34878D82A}">
                    <a16:rowId xmlns:a16="http://schemas.microsoft.com/office/drawing/2014/main" xmlns="" val="10002"/>
                  </a:ext>
                </a:extLst>
              </a:tr>
              <a:tr h="370840">
                <a:tc rowSpan="2">
                  <a:txBody>
                    <a:bodyPr/>
                    <a:lstStyle/>
                    <a:p>
                      <a:r>
                        <a:rPr lang="es-ES" sz="1600" b="1" u="none" strike="noStrike" kern="1200" baseline="0" dirty="0" err="1" smtClean="0"/>
                        <a:t>Session</a:t>
                      </a:r>
                      <a:r>
                        <a:rPr lang="es-ES" sz="1600" b="1" u="none" strike="noStrike" kern="1200" baseline="0" dirty="0" smtClean="0"/>
                        <a:t> </a:t>
                      </a:r>
                      <a:r>
                        <a:rPr lang="es-ES" sz="1600" b="1" u="none" strike="noStrike" kern="1200" baseline="0" dirty="0" err="1" smtClean="0"/>
                        <a:t>Format</a:t>
                      </a:r>
                      <a:endParaRPr lang="es-ES" sz="1600" b="1" dirty="0"/>
                    </a:p>
                  </a:txBody>
                  <a:tcPr/>
                </a:tc>
                <a:tc>
                  <a:txBody>
                    <a:bodyPr/>
                    <a:lstStyle/>
                    <a:p>
                      <a:r>
                        <a:rPr lang="es-ES" sz="1600" b="1" u="none" strike="noStrike" kern="1200" baseline="0" dirty="0" err="1" smtClean="0"/>
                        <a:t>Industry</a:t>
                      </a:r>
                      <a:r>
                        <a:rPr lang="es-ES" sz="1600" b="1" u="none" strike="noStrike" kern="1200" baseline="0" dirty="0" smtClean="0"/>
                        <a:t> </a:t>
                      </a:r>
                      <a:r>
                        <a:rPr lang="es-ES" sz="1600" b="1" u="none" strike="noStrike" kern="1200" baseline="0" dirty="0" err="1" smtClean="0"/>
                        <a:t>Insight</a:t>
                      </a:r>
                      <a:r>
                        <a:rPr lang="es-ES" sz="1600" b="1" u="none" strike="noStrike" kern="1200" baseline="0" dirty="0" smtClean="0"/>
                        <a:t> </a:t>
                      </a:r>
                      <a:r>
                        <a:rPr lang="es-ES" sz="1600" b="1" u="none" strike="noStrike" kern="1200" baseline="0" dirty="0" err="1" smtClean="0"/>
                        <a:t>Sessions</a:t>
                      </a:r>
                      <a:endParaRPr lang="es-ES" sz="1600" b="1" u="none" strike="noStrike" kern="1200" baseline="0" dirty="0" smtClean="0"/>
                    </a:p>
                    <a:p>
                      <a:r>
                        <a:rPr lang="es-ES" sz="1600" u="none" strike="noStrike" kern="1200" baseline="0" dirty="0" err="1" smtClean="0"/>
                        <a:t>Committee</a:t>
                      </a:r>
                      <a:r>
                        <a:rPr lang="es-ES" sz="1600" u="none" strike="noStrike" kern="1200" baseline="0" dirty="0" smtClean="0"/>
                        <a:t> </a:t>
                      </a:r>
                      <a:r>
                        <a:rPr lang="es-ES" sz="1600" u="none" strike="noStrike" kern="1200" baseline="0" dirty="0" err="1" smtClean="0"/>
                        <a:t>must</a:t>
                      </a:r>
                      <a:r>
                        <a:rPr lang="es-ES" sz="1600" u="none" strike="noStrike" kern="1200" baseline="0" dirty="0" smtClean="0"/>
                        <a:t> </a:t>
                      </a:r>
                      <a:r>
                        <a:rPr lang="es-ES" sz="1600" u="none" strike="noStrike" kern="1200" baseline="0" dirty="0" err="1" smtClean="0"/>
                        <a:t>choose</a:t>
                      </a:r>
                      <a:r>
                        <a:rPr lang="es-ES" sz="1600" u="none" strike="noStrike" kern="1200" baseline="0" dirty="0" smtClean="0"/>
                        <a:t> </a:t>
                      </a:r>
                      <a:r>
                        <a:rPr lang="es-ES" sz="1600" u="none" strike="noStrike" kern="1200" baseline="0" dirty="0" err="1" smtClean="0"/>
                        <a:t>from</a:t>
                      </a:r>
                      <a:r>
                        <a:rPr lang="es-ES" sz="1600" u="none" strike="noStrike" kern="1200" baseline="0" dirty="0" smtClean="0"/>
                        <a:t>:</a:t>
                      </a:r>
                    </a:p>
                    <a:p>
                      <a:r>
                        <a:rPr lang="es-ES" sz="1600" u="none" strike="noStrike" kern="1200" baseline="0" dirty="0" smtClean="0"/>
                        <a:t>o </a:t>
                      </a:r>
                      <a:r>
                        <a:rPr lang="es-ES" sz="1600" u="none" strike="noStrike" kern="1200" baseline="0" dirty="0" err="1" smtClean="0"/>
                        <a:t>Presentations</a:t>
                      </a:r>
                      <a:r>
                        <a:rPr lang="es-ES" sz="1600" u="none" strike="noStrike" kern="1200" baseline="0" dirty="0" smtClean="0"/>
                        <a:t> and Q&amp;A</a:t>
                      </a:r>
                    </a:p>
                    <a:p>
                      <a:r>
                        <a:rPr lang="es-ES" sz="1600" u="none" strike="noStrike" kern="1200" baseline="0" dirty="0" smtClean="0"/>
                        <a:t>o Panel </a:t>
                      </a:r>
                      <a:r>
                        <a:rPr lang="es-ES" sz="1600" u="none" strike="noStrike" kern="1200" baseline="0" dirty="0" err="1" smtClean="0"/>
                        <a:t>Discussion</a:t>
                      </a:r>
                      <a:r>
                        <a:rPr lang="es-ES" sz="1600" u="none" strike="noStrike" kern="1200" baseline="0" dirty="0" smtClean="0"/>
                        <a:t> </a:t>
                      </a:r>
                      <a:r>
                        <a:rPr lang="es-ES" sz="1600" u="none" strike="noStrike" kern="1200" baseline="0" dirty="0" err="1" smtClean="0"/>
                        <a:t>with</a:t>
                      </a:r>
                      <a:r>
                        <a:rPr lang="es-ES" sz="1600" u="none" strike="noStrike" kern="1200" baseline="0" dirty="0" smtClean="0"/>
                        <a:t> Q&amp;A</a:t>
                      </a:r>
                      <a:endParaRPr lang="es-ES" sz="1600" dirty="0"/>
                    </a:p>
                  </a:txBody>
                  <a:tcPr/>
                </a:tc>
                <a:extLst>
                  <a:ext uri="{0D108BD9-81ED-4DB2-BD59-A6C34878D82A}">
                    <a16:rowId xmlns:a16="http://schemas.microsoft.com/office/drawing/2014/main" xmlns="" val="10003"/>
                  </a:ext>
                </a:extLst>
              </a:tr>
              <a:tr h="370840">
                <a:tc vMerge="1">
                  <a:txBody>
                    <a:bodyPr/>
                    <a:lstStyle/>
                    <a:p>
                      <a:endParaRPr lang="es-ES" dirty="0"/>
                    </a:p>
                  </a:txBody>
                  <a:tcPr/>
                </a:tc>
                <a:tc>
                  <a:txBody>
                    <a:bodyPr/>
                    <a:lstStyle/>
                    <a:p>
                      <a:r>
                        <a:rPr lang="es-ES" sz="1600" b="1" u="none" strike="noStrike" kern="1200" baseline="0" dirty="0" err="1" smtClean="0"/>
                        <a:t>Technical</a:t>
                      </a:r>
                      <a:r>
                        <a:rPr lang="es-ES" sz="1600" b="1" u="none" strike="noStrike" kern="1200" baseline="0" dirty="0" smtClean="0"/>
                        <a:t> and Innovation Center </a:t>
                      </a:r>
                      <a:r>
                        <a:rPr lang="es-ES" sz="1600" b="1" u="none" strike="noStrike" kern="1200" baseline="0" dirty="0" err="1" smtClean="0"/>
                        <a:t>Sessions</a:t>
                      </a:r>
                      <a:endParaRPr lang="es-ES" sz="1600" b="1" u="none" strike="noStrike" kern="1200" baseline="0" dirty="0" smtClean="0"/>
                    </a:p>
                    <a:p>
                      <a:r>
                        <a:rPr lang="es-ES" sz="1600" u="none" strike="noStrike" kern="1200" baseline="0" dirty="0" err="1" smtClean="0"/>
                        <a:t>Committee</a:t>
                      </a:r>
                      <a:r>
                        <a:rPr lang="es-ES" sz="1600" u="none" strike="noStrike" kern="1200" baseline="0" dirty="0" smtClean="0"/>
                        <a:t> </a:t>
                      </a:r>
                      <a:r>
                        <a:rPr lang="es-ES" sz="1600" u="none" strike="noStrike" kern="1200" baseline="0" dirty="0" err="1" smtClean="0"/>
                        <a:t>must</a:t>
                      </a:r>
                      <a:r>
                        <a:rPr lang="es-ES" sz="1600" u="none" strike="noStrike" kern="1200" baseline="0" dirty="0" smtClean="0"/>
                        <a:t> </a:t>
                      </a:r>
                      <a:r>
                        <a:rPr lang="es-ES" sz="1600" u="none" strike="noStrike" kern="1200" baseline="0" dirty="0" err="1" smtClean="0"/>
                        <a:t>choose</a:t>
                      </a:r>
                      <a:r>
                        <a:rPr lang="es-ES" sz="1600" u="none" strike="noStrike" kern="1200" baseline="0" dirty="0" smtClean="0"/>
                        <a:t> </a:t>
                      </a:r>
                      <a:r>
                        <a:rPr lang="es-ES" sz="1600" u="none" strike="noStrike" kern="1200" baseline="0" dirty="0" err="1" smtClean="0"/>
                        <a:t>from</a:t>
                      </a:r>
                      <a:r>
                        <a:rPr lang="es-ES" sz="1600" u="none" strike="noStrike" kern="1200" baseline="0" dirty="0" smtClean="0"/>
                        <a:t>:</a:t>
                      </a:r>
                    </a:p>
                    <a:p>
                      <a:r>
                        <a:rPr lang="es-ES" sz="1600" u="none" strike="noStrike" kern="1200" baseline="0" dirty="0" smtClean="0"/>
                        <a:t>o </a:t>
                      </a:r>
                      <a:r>
                        <a:rPr lang="es-ES" sz="1600" u="none" strike="noStrike" kern="1200" baseline="0" dirty="0" err="1" smtClean="0"/>
                        <a:t>Presentations</a:t>
                      </a:r>
                      <a:r>
                        <a:rPr lang="es-ES" sz="1600" u="none" strike="noStrike" kern="1200" baseline="0" dirty="0" smtClean="0"/>
                        <a:t> and Q&amp;A</a:t>
                      </a:r>
                    </a:p>
                    <a:p>
                      <a:r>
                        <a:rPr lang="es-ES" sz="1600" u="none" strike="noStrike" kern="1200" baseline="0" dirty="0" smtClean="0"/>
                        <a:t>o Panel </a:t>
                      </a:r>
                      <a:r>
                        <a:rPr lang="es-ES" sz="1600" u="none" strike="noStrike" kern="1200" baseline="0" dirty="0" err="1" smtClean="0"/>
                        <a:t>Discussion</a:t>
                      </a:r>
                      <a:r>
                        <a:rPr lang="es-ES" sz="1600" u="none" strike="noStrike" kern="1200" baseline="0" dirty="0" smtClean="0"/>
                        <a:t> </a:t>
                      </a:r>
                      <a:r>
                        <a:rPr lang="es-ES" sz="1600" u="none" strike="noStrike" kern="1200" baseline="0" dirty="0" err="1" smtClean="0"/>
                        <a:t>with</a:t>
                      </a:r>
                      <a:r>
                        <a:rPr lang="es-ES" sz="1600" u="none" strike="noStrike" kern="1200" baseline="0" dirty="0" smtClean="0"/>
                        <a:t> Q&amp;A</a:t>
                      </a:r>
                    </a:p>
                    <a:p>
                      <a:r>
                        <a:rPr lang="es-ES" sz="1600" u="none" strike="noStrike" kern="1200" baseline="0" dirty="0" smtClean="0"/>
                        <a:t>o Live </a:t>
                      </a:r>
                      <a:r>
                        <a:rPr lang="es-ES" sz="1600" u="none" strike="noStrike" kern="1200" baseline="0" dirty="0" err="1" smtClean="0"/>
                        <a:t>Demonstration</a:t>
                      </a:r>
                      <a:endParaRPr lang="es-ES" sz="1600" u="none" strike="noStrike" kern="1200" baseline="0" dirty="0" smtClean="0"/>
                    </a:p>
                    <a:p>
                      <a:r>
                        <a:rPr lang="es-ES" sz="1600" u="none" strike="noStrike" kern="1200" baseline="0" dirty="0" smtClean="0"/>
                        <a:t>o Poster </a:t>
                      </a:r>
                      <a:r>
                        <a:rPr lang="es-ES" sz="1600" u="none" strike="noStrike" kern="1200" baseline="0" dirty="0" err="1" smtClean="0"/>
                        <a:t>Display</a:t>
                      </a:r>
                      <a:endParaRPr lang="es-ES" sz="1600"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003918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Marcador de número de diapositiva 3"/>
          <p:cNvSpPr>
            <a:spLocks noGrp="1"/>
          </p:cNvSpPr>
          <p:nvPr>
            <p:ph type="sldNum" sz="quarter" idx="12"/>
          </p:nvPr>
        </p:nvSpPr>
        <p:spPr/>
        <p:txBody>
          <a:bodyPr/>
          <a:lstStyle/>
          <a:p>
            <a:fld id="{272E7E90-9755-3E4A-B049-C951E85CD3B9}" type="slidenum">
              <a:rPr lang="en-US" smtClean="0"/>
              <a:t>32</a:t>
            </a:fld>
            <a:endParaRPr lang="en-US"/>
          </a:p>
        </p:txBody>
      </p:sp>
      <p:sp>
        <p:nvSpPr>
          <p:cNvPr id="5" name="Título 4"/>
          <p:cNvSpPr>
            <a:spLocks noGrp="1"/>
          </p:cNvSpPr>
          <p:nvPr>
            <p:ph type="title"/>
          </p:nvPr>
        </p:nvSpPr>
        <p:spPr/>
        <p:txBody>
          <a:bodyPr/>
          <a:lstStyle/>
          <a:p>
            <a:r>
              <a:rPr lang="es-ES" dirty="0" err="1" smtClean="0"/>
              <a:t>Outcome</a:t>
            </a:r>
            <a:r>
              <a:rPr lang="es-ES" dirty="0" smtClean="0"/>
              <a:t> of </a:t>
            </a:r>
            <a:r>
              <a:rPr lang="es-ES" dirty="0" err="1" smtClean="0"/>
              <a:t>Committee</a:t>
            </a:r>
            <a:r>
              <a:rPr lang="es-ES" dirty="0" smtClean="0"/>
              <a:t> </a:t>
            </a:r>
            <a:r>
              <a:rPr lang="es-ES" dirty="0" err="1" smtClean="0"/>
              <a:t>Review</a:t>
            </a: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3469884090"/>
              </p:ext>
            </p:extLst>
          </p:nvPr>
        </p:nvGraphicFramePr>
        <p:xfrm>
          <a:off x="76911" y="1302997"/>
          <a:ext cx="8947447" cy="4846320"/>
        </p:xfrm>
        <a:graphic>
          <a:graphicData uri="http://schemas.openxmlformats.org/drawingml/2006/table">
            <a:tbl>
              <a:tblPr firstRow="1" bandRow="1">
                <a:tableStyleId>{5940675A-B579-460E-94D1-54222C63F5DA}</a:tableStyleId>
              </a:tblPr>
              <a:tblGrid>
                <a:gridCol w="2390195">
                  <a:extLst>
                    <a:ext uri="{9D8B030D-6E8A-4147-A177-3AD203B41FA5}">
                      <a16:colId xmlns:a16="http://schemas.microsoft.com/office/drawing/2014/main" xmlns="" val="20000"/>
                    </a:ext>
                  </a:extLst>
                </a:gridCol>
                <a:gridCol w="6557252">
                  <a:extLst>
                    <a:ext uri="{9D8B030D-6E8A-4147-A177-3AD203B41FA5}">
                      <a16:colId xmlns:a16="http://schemas.microsoft.com/office/drawing/2014/main" xmlns="" val="20001"/>
                    </a:ext>
                  </a:extLst>
                </a:gridCol>
              </a:tblGrid>
              <a:tr h="370840">
                <a:tc>
                  <a:txBody>
                    <a:bodyPr/>
                    <a:lstStyle/>
                    <a:p>
                      <a:r>
                        <a:rPr lang="es-ES" sz="1800" b="1" i="0" u="none" strike="noStrike" kern="1200" baseline="0" dirty="0" err="1" smtClean="0">
                          <a:solidFill>
                            <a:schemeClr val="tx1"/>
                          </a:solidFill>
                          <a:latin typeface="+mn-lt"/>
                          <a:ea typeface="+mn-ea"/>
                          <a:cs typeface="+mn-cs"/>
                        </a:rPr>
                        <a:t>Moderator</a:t>
                      </a:r>
                      <a:endParaRPr lang="es-ES" sz="1600" dirty="0"/>
                    </a:p>
                  </a:txBody>
                  <a:tcPr/>
                </a:tc>
                <a:tc>
                  <a:txBody>
                    <a:bodyPr/>
                    <a:lstStyle/>
                    <a:p>
                      <a:r>
                        <a:rPr lang="en-US" sz="1800" b="0" i="0" u="none" strike="noStrike" kern="1200" baseline="0" dirty="0" smtClean="0">
                          <a:solidFill>
                            <a:schemeClr val="tx1"/>
                          </a:solidFill>
                          <a:latin typeface="+mn-lt"/>
                          <a:ea typeface="+mn-ea"/>
                          <a:cs typeface="+mn-cs"/>
                        </a:rPr>
                        <a:t>Each session must be assigned a moderator. Please provide contact</a:t>
                      </a:r>
                    </a:p>
                    <a:p>
                      <a:r>
                        <a:rPr lang="es-ES" sz="1800" b="0" i="0" u="none" strike="noStrike" kern="1200" baseline="0" dirty="0" err="1" smtClean="0">
                          <a:solidFill>
                            <a:schemeClr val="tx1"/>
                          </a:solidFill>
                          <a:latin typeface="+mn-lt"/>
                          <a:ea typeface="+mn-ea"/>
                          <a:cs typeface="+mn-cs"/>
                        </a:rPr>
                        <a:t>Information</a:t>
                      </a:r>
                      <a:r>
                        <a:rPr lang="es-ES" sz="1800" b="0" i="0" u="none" strike="noStrike" kern="1200" baseline="0" dirty="0" smtClean="0">
                          <a:solidFill>
                            <a:schemeClr val="tx1"/>
                          </a:solidFill>
                          <a:latin typeface="+mn-lt"/>
                          <a:ea typeface="+mn-ea"/>
                          <a:cs typeface="+mn-cs"/>
                        </a:rPr>
                        <a:t>.</a:t>
                      </a:r>
                      <a:endParaRPr lang="es-ES" sz="1600" dirty="0"/>
                    </a:p>
                  </a:txBody>
                  <a:tcPr/>
                </a:tc>
                <a:extLst>
                  <a:ext uri="{0D108BD9-81ED-4DB2-BD59-A6C34878D82A}">
                    <a16:rowId xmlns:a16="http://schemas.microsoft.com/office/drawing/2014/main" xmlns="" val="10000"/>
                  </a:ext>
                </a:extLst>
              </a:tr>
              <a:tr h="370840">
                <a:tc>
                  <a:txBody>
                    <a:bodyPr/>
                    <a:lstStyle/>
                    <a:p>
                      <a:r>
                        <a:rPr lang="es-ES" sz="1800" b="1" i="0" u="none" strike="noStrike" kern="1200" baseline="0" dirty="0" err="1" smtClean="0">
                          <a:solidFill>
                            <a:schemeClr val="tx1"/>
                          </a:solidFill>
                          <a:latin typeface="+mn-lt"/>
                          <a:ea typeface="+mn-ea"/>
                          <a:cs typeface="+mn-cs"/>
                        </a:rPr>
                        <a:t>Session</a:t>
                      </a:r>
                      <a:r>
                        <a:rPr lang="es-ES" sz="1800" b="1" i="0" u="none" strike="noStrike" kern="1200" baseline="0" dirty="0" smtClean="0">
                          <a:solidFill>
                            <a:schemeClr val="tx1"/>
                          </a:solidFill>
                          <a:latin typeface="+mn-lt"/>
                          <a:ea typeface="+mn-ea"/>
                          <a:cs typeface="+mn-cs"/>
                        </a:rPr>
                        <a:t> </a:t>
                      </a:r>
                      <a:r>
                        <a:rPr lang="es-ES" sz="1800" b="1" i="0" u="none" strike="noStrike" kern="1200" baseline="0" dirty="0" err="1" smtClean="0">
                          <a:solidFill>
                            <a:schemeClr val="tx1"/>
                          </a:solidFill>
                          <a:latin typeface="+mn-lt"/>
                          <a:ea typeface="+mn-ea"/>
                          <a:cs typeface="+mn-cs"/>
                        </a:rPr>
                        <a:t>Titles</a:t>
                      </a:r>
                      <a:endParaRPr lang="es-ES" sz="1600" dirty="0"/>
                    </a:p>
                  </a:txBody>
                  <a:tcPr/>
                </a:tc>
                <a:tc>
                  <a:txBody>
                    <a:bodyPr/>
                    <a:lstStyle/>
                    <a:p>
                      <a:r>
                        <a:rPr lang="en-US" sz="1800" b="0" i="0" u="none" strike="noStrike" kern="1200" baseline="0" dirty="0" smtClean="0">
                          <a:solidFill>
                            <a:schemeClr val="tx1"/>
                          </a:solidFill>
                          <a:latin typeface="+mn-lt"/>
                          <a:ea typeface="+mn-ea"/>
                          <a:cs typeface="+mn-cs"/>
                        </a:rPr>
                        <a:t>Committees to confirm any changes they wish to make to session titles following the review of your abstracts.</a:t>
                      </a:r>
                      <a:endParaRPr lang="es-ES" sz="1600" dirty="0"/>
                    </a:p>
                  </a:txBody>
                  <a:tcPr/>
                </a:tc>
                <a:extLst>
                  <a:ext uri="{0D108BD9-81ED-4DB2-BD59-A6C34878D82A}">
                    <a16:rowId xmlns:a16="http://schemas.microsoft.com/office/drawing/2014/main" xmlns="" val="10001"/>
                  </a:ext>
                </a:extLst>
              </a:tr>
              <a:tr h="370840">
                <a:tc>
                  <a:txBody>
                    <a:bodyPr/>
                    <a:lstStyle/>
                    <a:p>
                      <a:r>
                        <a:rPr lang="es-ES" sz="1800" b="1" i="0" u="none" strike="noStrike" kern="1200" baseline="0" dirty="0" err="1" smtClean="0">
                          <a:solidFill>
                            <a:schemeClr val="tx1"/>
                          </a:solidFill>
                          <a:latin typeface="+mn-lt"/>
                          <a:ea typeface="+mn-ea"/>
                          <a:cs typeface="+mn-cs"/>
                        </a:rPr>
                        <a:t>Additional</a:t>
                      </a:r>
                      <a:r>
                        <a:rPr lang="es-ES" sz="1800" b="1" i="0" u="none" strike="noStrike" kern="1200" baseline="0" dirty="0" smtClean="0">
                          <a:solidFill>
                            <a:schemeClr val="tx1"/>
                          </a:solidFill>
                          <a:latin typeface="+mn-lt"/>
                          <a:ea typeface="+mn-ea"/>
                          <a:cs typeface="+mn-cs"/>
                        </a:rPr>
                        <a:t> </a:t>
                      </a:r>
                      <a:r>
                        <a:rPr lang="es-ES" sz="1800" b="1" i="0" u="none" strike="noStrike" kern="1200" baseline="0" dirty="0" err="1" smtClean="0">
                          <a:solidFill>
                            <a:schemeClr val="tx1"/>
                          </a:solidFill>
                          <a:latin typeface="+mn-lt"/>
                          <a:ea typeface="+mn-ea"/>
                          <a:cs typeface="+mn-cs"/>
                        </a:rPr>
                        <a:t>Sessions</a:t>
                      </a:r>
                      <a:endParaRPr lang="es-ES" sz="1600" dirty="0"/>
                    </a:p>
                  </a:txBody>
                  <a:tcPr/>
                </a:tc>
                <a:tc>
                  <a:txBody>
                    <a:bodyPr/>
                    <a:lstStyle/>
                    <a:p>
                      <a:r>
                        <a:rPr lang="en-US" sz="1800" b="0" i="0" u="none" strike="noStrike" kern="1200" baseline="0" dirty="0" smtClean="0">
                          <a:solidFill>
                            <a:schemeClr val="tx1"/>
                          </a:solidFill>
                          <a:latin typeface="+mn-lt"/>
                          <a:ea typeface="+mn-ea"/>
                          <a:cs typeface="+mn-cs"/>
                        </a:rPr>
                        <a:t>Committees to indicate if there are any additional sessions they wish to add to the conference following the review of your abstracts.</a:t>
                      </a:r>
                      <a:endParaRPr lang="es-ES" sz="1600" dirty="0"/>
                    </a:p>
                  </a:txBody>
                  <a:tcPr/>
                </a:tc>
                <a:extLst>
                  <a:ext uri="{0D108BD9-81ED-4DB2-BD59-A6C34878D82A}">
                    <a16:rowId xmlns:a16="http://schemas.microsoft.com/office/drawing/2014/main" xmlns="" val="10002"/>
                  </a:ext>
                </a:extLst>
              </a:tr>
              <a:tr h="370840">
                <a:tc>
                  <a:txBody>
                    <a:bodyPr/>
                    <a:lstStyle/>
                    <a:p>
                      <a:r>
                        <a:rPr lang="es-ES" sz="1800" b="1" i="0" u="none" strike="noStrike" kern="1200" baseline="0" dirty="0" err="1" smtClean="0">
                          <a:solidFill>
                            <a:schemeClr val="tx1"/>
                          </a:solidFill>
                          <a:latin typeface="+mn-lt"/>
                          <a:ea typeface="+mn-ea"/>
                          <a:cs typeface="+mn-cs"/>
                        </a:rPr>
                        <a:t>Other</a:t>
                      </a:r>
                      <a:r>
                        <a:rPr lang="es-ES" sz="1800" b="1" i="0" u="none" strike="noStrike" kern="1200" baseline="0" dirty="0" smtClean="0">
                          <a:solidFill>
                            <a:schemeClr val="tx1"/>
                          </a:solidFill>
                          <a:latin typeface="+mn-lt"/>
                          <a:ea typeface="+mn-ea"/>
                          <a:cs typeface="+mn-cs"/>
                        </a:rPr>
                        <a:t> </a:t>
                      </a:r>
                      <a:r>
                        <a:rPr lang="es-ES" sz="1800" b="1" i="0" u="none" strike="noStrike" kern="1200" baseline="0" dirty="0" err="1" smtClean="0">
                          <a:solidFill>
                            <a:schemeClr val="tx1"/>
                          </a:solidFill>
                          <a:latin typeface="+mn-lt"/>
                          <a:ea typeface="+mn-ea"/>
                          <a:cs typeface="+mn-cs"/>
                        </a:rPr>
                        <a:t>speakers</a:t>
                      </a:r>
                      <a:endParaRPr lang="es-ES" sz="1600" dirty="0"/>
                    </a:p>
                  </a:txBody>
                  <a:tcPr/>
                </a:tc>
                <a:tc>
                  <a:txBody>
                    <a:bodyPr/>
                    <a:lstStyle/>
                    <a:p>
                      <a:r>
                        <a:rPr lang="en-US" sz="1800" b="0" i="0" u="none" strike="noStrike" kern="1200" baseline="0" dirty="0" smtClean="0">
                          <a:solidFill>
                            <a:schemeClr val="tx1"/>
                          </a:solidFill>
                          <a:latin typeface="+mn-lt"/>
                          <a:ea typeface="+mn-ea"/>
                          <a:cs typeface="+mn-cs"/>
                        </a:rPr>
                        <a:t>Committees to provide contact Information for any speakers who have been selected to present that have not been chosen through the Call for Abstracts and indicate which session they are to be invited to speak in.</a:t>
                      </a:r>
                      <a:endParaRPr lang="es-ES" sz="1600" dirty="0"/>
                    </a:p>
                  </a:txBody>
                  <a:tcPr/>
                </a:tc>
                <a:extLst>
                  <a:ext uri="{0D108BD9-81ED-4DB2-BD59-A6C34878D82A}">
                    <a16:rowId xmlns:a16="http://schemas.microsoft.com/office/drawing/2014/main" xmlns="" val="10003"/>
                  </a:ext>
                </a:extLst>
              </a:tr>
              <a:tr h="370840">
                <a:tc>
                  <a:txBody>
                    <a:bodyPr/>
                    <a:lstStyle/>
                    <a:p>
                      <a:r>
                        <a:rPr lang="es-ES" sz="1800" b="1" i="0" u="none" strike="noStrike" kern="1200" baseline="0" dirty="0" smtClean="0">
                          <a:solidFill>
                            <a:schemeClr val="tx1"/>
                          </a:solidFill>
                          <a:latin typeface="+mn-lt"/>
                          <a:ea typeface="+mn-ea"/>
                          <a:cs typeface="+mn-cs"/>
                        </a:rPr>
                        <a:t>Speaker </a:t>
                      </a:r>
                      <a:r>
                        <a:rPr lang="es-ES" sz="1800" b="1" i="0" u="none" strike="noStrike" kern="1200" baseline="0" dirty="0" err="1" smtClean="0">
                          <a:solidFill>
                            <a:schemeClr val="tx1"/>
                          </a:solidFill>
                          <a:latin typeface="+mn-lt"/>
                          <a:ea typeface="+mn-ea"/>
                          <a:cs typeface="+mn-cs"/>
                        </a:rPr>
                        <a:t>waivers</a:t>
                      </a:r>
                      <a:endParaRPr lang="es-ES" sz="1600" dirty="0"/>
                    </a:p>
                  </a:txBody>
                  <a:tcPr/>
                </a:tc>
                <a:tc>
                  <a:txBody>
                    <a:bodyPr/>
                    <a:lstStyle/>
                    <a:p>
                      <a:r>
                        <a:rPr lang="en-US" sz="1800" b="0" i="0" u="none" strike="noStrike" kern="1200" baseline="0" dirty="0" smtClean="0">
                          <a:solidFill>
                            <a:schemeClr val="tx1"/>
                          </a:solidFill>
                          <a:latin typeface="+mn-lt"/>
                          <a:ea typeface="+mn-ea"/>
                          <a:cs typeface="+mn-cs"/>
                        </a:rPr>
                        <a:t>Each Committee is allocated </a:t>
                      </a:r>
                      <a:r>
                        <a:rPr lang="en-US" sz="1800" b="1" i="0" u="none" strike="noStrike" kern="1200" baseline="0" dirty="0" smtClean="0">
                          <a:solidFill>
                            <a:schemeClr val="tx1"/>
                          </a:solidFill>
                          <a:latin typeface="+mn-lt"/>
                          <a:ea typeface="+mn-ea"/>
                          <a:cs typeface="+mn-cs"/>
                        </a:rPr>
                        <a:t>two </a:t>
                      </a:r>
                      <a:r>
                        <a:rPr lang="en-US" sz="1800" b="0" i="0" u="none" strike="noStrike" kern="1200" baseline="0" dirty="0" smtClean="0">
                          <a:solidFill>
                            <a:schemeClr val="tx1"/>
                          </a:solidFill>
                          <a:latin typeface="+mn-lt"/>
                          <a:ea typeface="+mn-ea"/>
                          <a:cs typeface="+mn-cs"/>
                        </a:rPr>
                        <a:t>Complimentary One Day Speaker</a:t>
                      </a:r>
                    </a:p>
                    <a:p>
                      <a:r>
                        <a:rPr lang="en-US" sz="1800" b="0" i="0" u="none" strike="noStrike" kern="1200" baseline="0" dirty="0" smtClean="0">
                          <a:solidFill>
                            <a:schemeClr val="tx1"/>
                          </a:solidFill>
                          <a:latin typeface="+mn-lt"/>
                          <a:ea typeface="+mn-ea"/>
                          <a:cs typeface="+mn-cs"/>
                        </a:rPr>
                        <a:t>Waivers if needed. Committees to provide the names of the </a:t>
                      </a:r>
                      <a:r>
                        <a:rPr lang="en-US" sz="1800" b="1" i="0" u="none" strike="noStrike" kern="1200" baseline="0" dirty="0" smtClean="0">
                          <a:solidFill>
                            <a:schemeClr val="tx1"/>
                          </a:solidFill>
                          <a:latin typeface="+mn-lt"/>
                          <a:ea typeface="+mn-ea"/>
                          <a:cs typeface="+mn-cs"/>
                        </a:rPr>
                        <a:t>two </a:t>
                      </a:r>
                      <a:r>
                        <a:rPr lang="en-US" sz="1800" b="0" i="0" u="none" strike="noStrike" kern="1200" baseline="0" dirty="0" smtClean="0">
                          <a:solidFill>
                            <a:schemeClr val="tx1"/>
                          </a:solidFill>
                          <a:latin typeface="+mn-lt"/>
                          <a:ea typeface="+mn-ea"/>
                          <a:cs typeface="+mn-cs"/>
                        </a:rPr>
                        <a:t>speakers who will be offered your Committee’s Complimentary One Day Speaker Waivers.</a:t>
                      </a:r>
                    </a:p>
                    <a:p>
                      <a:r>
                        <a:rPr lang="en-US" sz="1800" b="1" i="0" u="none" strike="noStrike" kern="1200" baseline="0" dirty="0" smtClean="0">
                          <a:solidFill>
                            <a:schemeClr val="tx1"/>
                          </a:solidFill>
                          <a:latin typeface="+mn-lt"/>
                          <a:ea typeface="+mn-ea"/>
                          <a:cs typeface="+mn-cs"/>
                        </a:rPr>
                        <a:t>Please note</a:t>
                      </a:r>
                      <a:r>
                        <a:rPr lang="en-US" sz="1800" b="0" i="0" u="none" strike="noStrike" kern="1200" baseline="0" dirty="0" smtClean="0">
                          <a:solidFill>
                            <a:schemeClr val="tx1"/>
                          </a:solidFill>
                          <a:latin typeface="+mn-lt"/>
                          <a:ea typeface="+mn-ea"/>
                          <a:cs typeface="+mn-cs"/>
                        </a:rPr>
                        <a:t>, the allocation is for two speakers </a:t>
                      </a:r>
                      <a:r>
                        <a:rPr lang="en-US" sz="1800" b="1" i="0" u="none" strike="noStrike" kern="1200" baseline="0" dirty="0" smtClean="0">
                          <a:solidFill>
                            <a:schemeClr val="tx1"/>
                          </a:solidFill>
                          <a:latin typeface="+mn-lt"/>
                          <a:ea typeface="+mn-ea"/>
                          <a:cs typeface="+mn-cs"/>
                        </a:rPr>
                        <a:t>per Committee </a:t>
                      </a:r>
                      <a:r>
                        <a:rPr lang="en-US" sz="1800" b="0" i="0" u="none" strike="noStrike" kern="1200" baseline="0" dirty="0" smtClean="0">
                          <a:solidFill>
                            <a:schemeClr val="tx1"/>
                          </a:solidFill>
                          <a:latin typeface="+mn-lt"/>
                          <a:ea typeface="+mn-ea"/>
                          <a:cs typeface="+mn-cs"/>
                        </a:rPr>
                        <a:t>and not </a:t>
                      </a:r>
                      <a:r>
                        <a:rPr lang="es-ES" sz="1800" b="0" i="0" u="none" strike="noStrike" kern="1200" baseline="0" dirty="0" err="1" smtClean="0">
                          <a:solidFill>
                            <a:schemeClr val="tx1"/>
                          </a:solidFill>
                          <a:latin typeface="+mn-lt"/>
                          <a:ea typeface="+mn-ea"/>
                          <a:cs typeface="+mn-cs"/>
                        </a:rPr>
                        <a:t>two</a:t>
                      </a:r>
                      <a:r>
                        <a:rPr lang="es-ES" sz="1800" b="0" i="0" u="none" strike="noStrike" kern="1200" baseline="0" dirty="0" smtClean="0">
                          <a:solidFill>
                            <a:schemeClr val="tx1"/>
                          </a:solidFill>
                          <a:latin typeface="+mn-lt"/>
                          <a:ea typeface="+mn-ea"/>
                          <a:cs typeface="+mn-cs"/>
                        </a:rPr>
                        <a:t> </a:t>
                      </a:r>
                      <a:r>
                        <a:rPr lang="es-ES" sz="1800" b="0" i="0" u="none" strike="noStrike" kern="1200" baseline="0" dirty="0" err="1" smtClean="0">
                          <a:solidFill>
                            <a:schemeClr val="tx1"/>
                          </a:solidFill>
                          <a:latin typeface="+mn-lt"/>
                          <a:ea typeface="+mn-ea"/>
                          <a:cs typeface="+mn-cs"/>
                        </a:rPr>
                        <a:t>speakers</a:t>
                      </a:r>
                      <a:r>
                        <a:rPr lang="es-ES" sz="1800" b="0" i="0" u="none" strike="noStrike" kern="1200" baseline="0" dirty="0" smtClean="0">
                          <a:solidFill>
                            <a:schemeClr val="tx1"/>
                          </a:solidFill>
                          <a:latin typeface="+mn-lt"/>
                          <a:ea typeface="+mn-ea"/>
                          <a:cs typeface="+mn-cs"/>
                        </a:rPr>
                        <a:t> per </a:t>
                      </a:r>
                      <a:r>
                        <a:rPr lang="es-ES" sz="1800" b="0" i="0" u="none" strike="noStrike" kern="1200" baseline="0" dirty="0" err="1" smtClean="0">
                          <a:solidFill>
                            <a:schemeClr val="tx1"/>
                          </a:solidFill>
                          <a:latin typeface="+mn-lt"/>
                          <a:ea typeface="+mn-ea"/>
                          <a:cs typeface="+mn-cs"/>
                        </a:rPr>
                        <a:t>session</a:t>
                      </a:r>
                      <a:r>
                        <a:rPr lang="es-ES" sz="1800" b="0" i="0" u="none" strike="noStrike" kern="1200" baseline="0" dirty="0" smtClean="0">
                          <a:solidFill>
                            <a:schemeClr val="tx1"/>
                          </a:solidFill>
                          <a:latin typeface="+mn-lt"/>
                          <a:ea typeface="+mn-ea"/>
                          <a:cs typeface="+mn-cs"/>
                        </a:rPr>
                        <a:t>.</a:t>
                      </a:r>
                      <a:endParaRPr lang="es-ES" sz="1600"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211327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smtClean="0"/>
              <a:t>SESSION FORMAT: INDUSTRY INSIGHTS</a:t>
            </a:r>
            <a:endParaRPr lang="en-US" sz="3200" dirty="0"/>
          </a:p>
        </p:txBody>
      </p:sp>
      <p:sp>
        <p:nvSpPr>
          <p:cNvPr id="8" name="Content Placeholder 7"/>
          <p:cNvSpPr>
            <a:spLocks noGrp="1"/>
          </p:cNvSpPr>
          <p:nvPr>
            <p:ph sz="half" idx="2"/>
          </p:nvPr>
        </p:nvSpPr>
        <p:spPr>
          <a:xfrm>
            <a:off x="457200" y="1799801"/>
            <a:ext cx="8229600" cy="4177918"/>
          </a:xfrm>
        </p:spPr>
        <p:txBody>
          <a:bodyPr>
            <a:normAutofit/>
          </a:bodyPr>
          <a:lstStyle/>
          <a:p>
            <a:endParaRPr lang="en-US" sz="2000" b="1" dirty="0" smtClean="0"/>
          </a:p>
          <a:p>
            <a:endParaRPr lang="en-US" sz="2000" dirty="0"/>
          </a:p>
        </p:txBody>
      </p:sp>
      <p:sp>
        <p:nvSpPr>
          <p:cNvPr id="4" name="Footer Placeholder 3"/>
          <p:cNvSpPr>
            <a:spLocks noGrp="1"/>
          </p:cNvSpPr>
          <p:nvPr>
            <p:ph type="ftr" sz="quarter" idx="11"/>
          </p:nvPr>
        </p:nvSpPr>
        <p:spPr>
          <a:xfrm>
            <a:off x="457200" y="6228558"/>
            <a:ext cx="2237362" cy="365125"/>
          </a:xfrm>
        </p:spPr>
        <p:txBody>
          <a:bodyPr/>
          <a:lstStyle/>
          <a:p>
            <a:r>
              <a:rPr lang="en-US" dirty="0">
                <a:solidFill>
                  <a:srgbClr val="007BBC"/>
                </a:solidFill>
              </a:rPr>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t>33</a:t>
            </a:fld>
            <a:endParaRPr lang="en-US"/>
          </a:p>
        </p:txBody>
      </p:sp>
      <p:sp>
        <p:nvSpPr>
          <p:cNvPr id="9" name="Content Placeholder 7"/>
          <p:cNvSpPr>
            <a:spLocks noGrp="1"/>
          </p:cNvSpPr>
          <p:nvPr>
            <p:ph sz="half" idx="2"/>
          </p:nvPr>
        </p:nvSpPr>
        <p:spPr>
          <a:xfrm>
            <a:off x="457200" y="1295416"/>
            <a:ext cx="8229600" cy="4177918"/>
          </a:xfrm>
        </p:spPr>
        <p:txBody>
          <a:bodyPr>
            <a:normAutofit/>
          </a:bodyPr>
          <a:lstStyle/>
          <a:p>
            <a:r>
              <a:rPr lang="en-US" sz="2000" dirty="0" smtClean="0"/>
              <a:t>90 minute sessions</a:t>
            </a:r>
          </a:p>
          <a:p>
            <a:r>
              <a:rPr lang="en-US" sz="2000" dirty="0" smtClean="0"/>
              <a:t>Committee Chair to choose the most fitting format to present session topic:</a:t>
            </a:r>
          </a:p>
          <a:p>
            <a:pPr marL="0" indent="0">
              <a:buNone/>
            </a:pPr>
            <a:endParaRPr lang="en-US" sz="2000" dirty="0" smtClean="0"/>
          </a:p>
          <a:p>
            <a:endParaRPr lang="en-US" sz="2000" dirty="0" smtClean="0"/>
          </a:p>
          <a:p>
            <a:endParaRPr lang="en-US" sz="2000" dirty="0"/>
          </a:p>
        </p:txBody>
      </p:sp>
      <p:graphicFrame>
        <p:nvGraphicFramePr>
          <p:cNvPr id="3" name="Table 2"/>
          <p:cNvGraphicFramePr>
            <a:graphicFrameLocks noGrp="1"/>
          </p:cNvGraphicFramePr>
          <p:nvPr>
            <p:extLst/>
          </p:nvPr>
        </p:nvGraphicFramePr>
        <p:xfrm>
          <a:off x="619810" y="2212001"/>
          <a:ext cx="7765576" cy="3056692"/>
        </p:xfrm>
        <a:graphic>
          <a:graphicData uri="http://schemas.openxmlformats.org/drawingml/2006/table">
            <a:tbl>
              <a:tblPr firstRow="1" firstCol="1" bandRow="1">
                <a:tableStyleId>{5C22544A-7EE6-4342-B048-85BDC9FD1C3A}</a:tableStyleId>
              </a:tblPr>
              <a:tblGrid>
                <a:gridCol w="2317103">
                  <a:extLst>
                    <a:ext uri="{9D8B030D-6E8A-4147-A177-3AD203B41FA5}">
                      <a16:colId xmlns:a16="http://schemas.microsoft.com/office/drawing/2014/main" xmlns="" val="20000"/>
                    </a:ext>
                  </a:extLst>
                </a:gridCol>
                <a:gridCol w="5448473">
                  <a:extLst>
                    <a:ext uri="{9D8B030D-6E8A-4147-A177-3AD203B41FA5}">
                      <a16:colId xmlns:a16="http://schemas.microsoft.com/office/drawing/2014/main" xmlns="" val="20001"/>
                    </a:ext>
                  </a:extLst>
                </a:gridCol>
              </a:tblGrid>
              <a:tr h="517310">
                <a:tc>
                  <a:txBody>
                    <a:bodyPr/>
                    <a:lstStyle/>
                    <a:p>
                      <a:pPr algn="just"/>
                      <a:r>
                        <a:rPr lang="en-GB" sz="1800" dirty="0">
                          <a:effectLst/>
                        </a:rPr>
                        <a:t>FORMAT</a:t>
                      </a:r>
                      <a:endParaRPr lang="en-GB" sz="1800" dirty="0">
                        <a:effectLst/>
                        <a:latin typeface="Century Gothic"/>
                        <a:ea typeface="Calibri"/>
                        <a:cs typeface="Times New Roman"/>
                      </a:endParaRPr>
                    </a:p>
                  </a:txBody>
                  <a:tcPr marL="68580" marR="68580" marT="0" marB="0" anchor="ctr"/>
                </a:tc>
                <a:tc>
                  <a:txBody>
                    <a:bodyPr/>
                    <a:lstStyle/>
                    <a:p>
                      <a:pPr algn="just"/>
                      <a:r>
                        <a:rPr lang="en-GB" sz="1800" dirty="0">
                          <a:effectLst/>
                        </a:rPr>
                        <a:t>DESCRIPTION</a:t>
                      </a:r>
                      <a:endParaRPr lang="en-GB" sz="1800" dirty="0">
                        <a:effectLst/>
                        <a:latin typeface="Century Gothic"/>
                        <a:ea typeface="Calibri"/>
                        <a:cs typeface="Times New Roman"/>
                      </a:endParaRPr>
                    </a:p>
                  </a:txBody>
                  <a:tcPr marL="68580" marR="68580" marT="0" marB="0" anchor="ctr"/>
                </a:tc>
                <a:extLst>
                  <a:ext uri="{0D108BD9-81ED-4DB2-BD59-A6C34878D82A}">
                    <a16:rowId xmlns:a16="http://schemas.microsoft.com/office/drawing/2014/main" xmlns="" val="10000"/>
                  </a:ext>
                </a:extLst>
              </a:tr>
              <a:tr h="572141">
                <a:tc>
                  <a:txBody>
                    <a:bodyPr/>
                    <a:lstStyle/>
                    <a:p>
                      <a:pPr algn="just"/>
                      <a:r>
                        <a:rPr lang="en-GB" sz="1800" dirty="0">
                          <a:effectLst/>
                        </a:rPr>
                        <a:t>Presentations</a:t>
                      </a:r>
                      <a:endParaRPr lang="en-GB" sz="1800" dirty="0">
                        <a:effectLst/>
                        <a:latin typeface="Century Gothic"/>
                        <a:ea typeface="Calibri"/>
                        <a:cs typeface="Times New Roman"/>
                      </a:endParaRPr>
                    </a:p>
                  </a:txBody>
                  <a:tcPr marL="68580" marR="68580" marT="0" marB="0" anchor="ctr"/>
                </a:tc>
                <a:tc>
                  <a:txBody>
                    <a:bodyPr/>
                    <a:lstStyle/>
                    <a:p>
                      <a:pPr marL="342900" lvl="0" indent="-342900" algn="just">
                        <a:buFont typeface="Symbol"/>
                        <a:buChar char=""/>
                      </a:pPr>
                      <a:r>
                        <a:rPr lang="en-GB" sz="1800">
                          <a:solidFill>
                            <a:srgbClr val="54646E"/>
                          </a:solidFill>
                          <a:effectLst/>
                        </a:rPr>
                        <a:t>15 minute PowerPoint Presentation per speaker</a:t>
                      </a:r>
                    </a:p>
                    <a:p>
                      <a:pPr marL="342900" lvl="0" indent="-342900" algn="just">
                        <a:buFont typeface="Symbol"/>
                        <a:buChar char=""/>
                      </a:pPr>
                      <a:r>
                        <a:rPr lang="en-GB" sz="1800">
                          <a:solidFill>
                            <a:srgbClr val="54646E"/>
                          </a:solidFill>
                          <a:effectLst/>
                        </a:rPr>
                        <a:t>Question &amp; Answers from audience following Presentations</a:t>
                      </a:r>
                      <a:endParaRPr lang="en-GB" sz="1800">
                        <a:solidFill>
                          <a:srgbClr val="54646E"/>
                        </a:solidFill>
                        <a:effectLst/>
                        <a:latin typeface="Century Gothic"/>
                        <a:ea typeface="Calibri"/>
                        <a:cs typeface="Times New Roman"/>
                      </a:endParaRPr>
                    </a:p>
                  </a:txBody>
                  <a:tcPr marL="68580" marR="68580" marT="0" marB="0" anchor="ctr"/>
                </a:tc>
                <a:extLst>
                  <a:ext uri="{0D108BD9-81ED-4DB2-BD59-A6C34878D82A}">
                    <a16:rowId xmlns:a16="http://schemas.microsoft.com/office/drawing/2014/main" xmlns="" val="10001"/>
                  </a:ext>
                </a:extLst>
              </a:tr>
              <a:tr h="1716422">
                <a:tc>
                  <a:txBody>
                    <a:bodyPr/>
                    <a:lstStyle/>
                    <a:p>
                      <a:pPr algn="just"/>
                      <a:r>
                        <a:rPr lang="en-GB" sz="1800">
                          <a:effectLst/>
                        </a:rPr>
                        <a:t>Panel Discussion</a:t>
                      </a:r>
                      <a:endParaRPr lang="en-GB" sz="1800">
                        <a:effectLst/>
                        <a:latin typeface="Century Gothic"/>
                        <a:ea typeface="Calibri"/>
                        <a:cs typeface="Times New Roman"/>
                      </a:endParaRPr>
                    </a:p>
                  </a:txBody>
                  <a:tcPr marL="68580" marR="68580" marT="0" marB="0" anchor="ctr"/>
                </a:tc>
                <a:tc>
                  <a:txBody>
                    <a:bodyPr/>
                    <a:lstStyle/>
                    <a:p>
                      <a:pPr marL="342900" lvl="0" indent="-342900" algn="just">
                        <a:buFont typeface="Symbol"/>
                        <a:buChar char=""/>
                      </a:pPr>
                      <a:r>
                        <a:rPr lang="en-GB" sz="1800" dirty="0">
                          <a:solidFill>
                            <a:srgbClr val="54646E"/>
                          </a:solidFill>
                          <a:effectLst/>
                        </a:rPr>
                        <a:t>Speakers given 5 minutes to position themselves within session topic</a:t>
                      </a:r>
                    </a:p>
                    <a:p>
                      <a:pPr marL="342900" lvl="0" indent="-342900" algn="just">
                        <a:buFont typeface="Symbol"/>
                        <a:buChar char=""/>
                      </a:pPr>
                      <a:r>
                        <a:rPr lang="en-GB" sz="1800" dirty="0">
                          <a:solidFill>
                            <a:srgbClr val="54646E"/>
                          </a:solidFill>
                          <a:effectLst/>
                        </a:rPr>
                        <a:t>No PowerPoint slides are required for this session</a:t>
                      </a:r>
                    </a:p>
                    <a:p>
                      <a:pPr marL="342900" lvl="0" indent="-342900" algn="just">
                        <a:buFont typeface="Symbol"/>
                        <a:buChar char=""/>
                      </a:pPr>
                      <a:r>
                        <a:rPr lang="en-GB" sz="1800" dirty="0">
                          <a:solidFill>
                            <a:srgbClr val="54646E"/>
                          </a:solidFill>
                          <a:effectLst/>
                        </a:rPr>
                        <a:t>Dynamic debate and discussion facilitated by the session moderator</a:t>
                      </a:r>
                    </a:p>
                    <a:p>
                      <a:pPr marL="342900" lvl="0" indent="-342900" algn="just">
                        <a:buFont typeface="Symbol"/>
                        <a:buChar char=""/>
                      </a:pPr>
                      <a:r>
                        <a:rPr lang="en-GB" sz="1800" dirty="0">
                          <a:solidFill>
                            <a:srgbClr val="54646E"/>
                          </a:solidFill>
                          <a:effectLst/>
                        </a:rPr>
                        <a:t>Question &amp; Answers from audience</a:t>
                      </a:r>
                      <a:endParaRPr lang="en-GB" sz="1800" dirty="0">
                        <a:solidFill>
                          <a:srgbClr val="54646E"/>
                        </a:solidFill>
                        <a:effectLst/>
                        <a:latin typeface="Century Gothic"/>
                        <a:ea typeface="Calibri"/>
                        <a:cs typeface="Times New Roman"/>
                      </a:endParaRPr>
                    </a:p>
                  </a:txBody>
                  <a:tcPr marL="68580" marR="68580" marT="0" marB="0"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5995149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800" dirty="0"/>
              <a:t>SESSION FORMAT: TECHNICAL &amp; INNOVATION CENTER </a:t>
            </a:r>
          </a:p>
        </p:txBody>
      </p:sp>
      <p:sp>
        <p:nvSpPr>
          <p:cNvPr id="8" name="Content Placeholder 7"/>
          <p:cNvSpPr>
            <a:spLocks noGrp="1"/>
          </p:cNvSpPr>
          <p:nvPr>
            <p:ph sz="half" idx="2"/>
          </p:nvPr>
        </p:nvSpPr>
        <p:spPr>
          <a:xfrm>
            <a:off x="457200" y="1799801"/>
            <a:ext cx="8229600" cy="4177918"/>
          </a:xfrm>
        </p:spPr>
        <p:txBody>
          <a:bodyPr>
            <a:normAutofit/>
          </a:bodyPr>
          <a:lstStyle/>
          <a:p>
            <a:endParaRPr lang="en-US" sz="2000" b="1" dirty="0" smtClean="0"/>
          </a:p>
          <a:p>
            <a:endParaRPr lang="en-US" sz="2000" dirty="0"/>
          </a:p>
        </p:txBody>
      </p:sp>
      <p:sp>
        <p:nvSpPr>
          <p:cNvPr id="4" name="Footer Placeholder 3"/>
          <p:cNvSpPr>
            <a:spLocks noGrp="1"/>
          </p:cNvSpPr>
          <p:nvPr>
            <p:ph type="ftr" sz="quarter" idx="11"/>
          </p:nvPr>
        </p:nvSpPr>
        <p:spPr>
          <a:xfrm>
            <a:off x="457200" y="6228558"/>
            <a:ext cx="2237362" cy="365125"/>
          </a:xfrm>
        </p:spPr>
        <p:txBody>
          <a:bodyPr/>
          <a:lstStyle/>
          <a:p>
            <a:r>
              <a:rPr lang="en-US" dirty="0">
                <a:solidFill>
                  <a:srgbClr val="007BBC"/>
                </a:solidFill>
              </a:rPr>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pPr/>
              <a:t>34</a:t>
            </a:fld>
            <a:endParaRPr lang="en-US"/>
          </a:p>
        </p:txBody>
      </p:sp>
      <p:sp>
        <p:nvSpPr>
          <p:cNvPr id="9" name="Content Placeholder 7"/>
          <p:cNvSpPr>
            <a:spLocks noGrp="1"/>
          </p:cNvSpPr>
          <p:nvPr>
            <p:ph sz="half" idx="2"/>
          </p:nvPr>
        </p:nvSpPr>
        <p:spPr>
          <a:xfrm>
            <a:off x="457200" y="1281187"/>
            <a:ext cx="8229600" cy="4177918"/>
          </a:xfrm>
        </p:spPr>
        <p:txBody>
          <a:bodyPr>
            <a:normAutofit/>
          </a:bodyPr>
          <a:lstStyle/>
          <a:p>
            <a:r>
              <a:rPr lang="en-US" sz="1900" dirty="0" smtClean="0"/>
              <a:t>90 </a:t>
            </a:r>
            <a:r>
              <a:rPr lang="en-US" sz="1900" dirty="0"/>
              <a:t>m</a:t>
            </a:r>
            <a:r>
              <a:rPr lang="en-US" sz="1900" dirty="0" smtClean="0"/>
              <a:t>inute sessions</a:t>
            </a:r>
          </a:p>
          <a:p>
            <a:r>
              <a:rPr lang="en-US" sz="1900" dirty="0" smtClean="0"/>
              <a:t>Committee Chair to choose most fitting format to present their session topic:</a:t>
            </a:r>
            <a:endParaRPr lang="en-US" sz="1900" dirty="0"/>
          </a:p>
          <a:p>
            <a:pPr marL="0" indent="0">
              <a:buNone/>
            </a:pPr>
            <a:endParaRPr lang="en-US" sz="2000" dirty="0" smtClean="0"/>
          </a:p>
          <a:p>
            <a:endParaRPr lang="en-US" sz="2000" dirty="0" smtClean="0"/>
          </a:p>
          <a:p>
            <a:endParaRPr lang="en-US" sz="2000" dirty="0"/>
          </a:p>
        </p:txBody>
      </p:sp>
      <p:graphicFrame>
        <p:nvGraphicFramePr>
          <p:cNvPr id="2" name="Table 1"/>
          <p:cNvGraphicFramePr>
            <a:graphicFrameLocks noGrp="1"/>
          </p:cNvGraphicFramePr>
          <p:nvPr>
            <p:extLst/>
          </p:nvPr>
        </p:nvGraphicFramePr>
        <p:xfrm>
          <a:off x="512582" y="2174423"/>
          <a:ext cx="8174218" cy="3140757"/>
        </p:xfrm>
        <a:graphic>
          <a:graphicData uri="http://schemas.openxmlformats.org/drawingml/2006/table">
            <a:tbl>
              <a:tblPr firstRow="1" firstCol="1" bandRow="1">
                <a:tableStyleId>{5C22544A-7EE6-4342-B048-85BDC9FD1C3A}</a:tableStyleId>
              </a:tblPr>
              <a:tblGrid>
                <a:gridCol w="2626403">
                  <a:extLst>
                    <a:ext uri="{9D8B030D-6E8A-4147-A177-3AD203B41FA5}">
                      <a16:colId xmlns:a16="http://schemas.microsoft.com/office/drawing/2014/main" xmlns="" val="20000"/>
                    </a:ext>
                  </a:extLst>
                </a:gridCol>
                <a:gridCol w="5547815">
                  <a:extLst>
                    <a:ext uri="{9D8B030D-6E8A-4147-A177-3AD203B41FA5}">
                      <a16:colId xmlns:a16="http://schemas.microsoft.com/office/drawing/2014/main" xmlns="" val="20001"/>
                    </a:ext>
                  </a:extLst>
                </a:gridCol>
              </a:tblGrid>
              <a:tr h="361257">
                <a:tc>
                  <a:txBody>
                    <a:bodyPr/>
                    <a:lstStyle/>
                    <a:p>
                      <a:pPr algn="just"/>
                      <a:r>
                        <a:rPr lang="en-GB" sz="1400" dirty="0">
                          <a:effectLst/>
                        </a:rPr>
                        <a:t>FORMAT</a:t>
                      </a:r>
                      <a:endParaRPr lang="en-GB" sz="1400" dirty="0">
                        <a:effectLst/>
                        <a:latin typeface="Century Gothic"/>
                        <a:ea typeface="Calibri"/>
                        <a:cs typeface="Times New Roman"/>
                      </a:endParaRPr>
                    </a:p>
                  </a:txBody>
                  <a:tcPr marL="68580" marR="68580" marT="0" marB="0" anchor="ctr"/>
                </a:tc>
                <a:tc>
                  <a:txBody>
                    <a:bodyPr/>
                    <a:lstStyle/>
                    <a:p>
                      <a:pPr algn="just"/>
                      <a:r>
                        <a:rPr lang="en-GB" sz="1400">
                          <a:effectLst/>
                        </a:rPr>
                        <a:t>DESCRIPTION</a:t>
                      </a:r>
                      <a:endParaRPr lang="en-GB" sz="1400">
                        <a:effectLst/>
                        <a:latin typeface="Century Gothic"/>
                        <a:ea typeface="Calibri"/>
                        <a:cs typeface="Times New Roman"/>
                      </a:endParaRPr>
                    </a:p>
                  </a:txBody>
                  <a:tcPr marL="68580" marR="68580" marT="0" marB="0" anchor="ctr"/>
                </a:tc>
                <a:extLst>
                  <a:ext uri="{0D108BD9-81ED-4DB2-BD59-A6C34878D82A}">
                    <a16:rowId xmlns:a16="http://schemas.microsoft.com/office/drawing/2014/main" xmlns="" val="10000"/>
                  </a:ext>
                </a:extLst>
              </a:tr>
              <a:tr h="599321">
                <a:tc>
                  <a:txBody>
                    <a:bodyPr/>
                    <a:lstStyle/>
                    <a:p>
                      <a:pPr algn="just"/>
                      <a:r>
                        <a:rPr lang="en-GB" sz="1400">
                          <a:effectLst/>
                        </a:rPr>
                        <a:t>Presentations</a:t>
                      </a:r>
                      <a:endParaRPr lang="en-GB" sz="1400">
                        <a:effectLst/>
                        <a:latin typeface="Century Gothic"/>
                        <a:ea typeface="Calibri"/>
                        <a:cs typeface="Times New Roman"/>
                      </a:endParaRPr>
                    </a:p>
                  </a:txBody>
                  <a:tcPr marL="68580" marR="68580" marT="0" marB="0" anchor="ctr"/>
                </a:tc>
                <a:tc>
                  <a:txBody>
                    <a:bodyPr/>
                    <a:lstStyle/>
                    <a:p>
                      <a:pPr marL="342900" lvl="0" indent="-342900" algn="just">
                        <a:buFont typeface="Symbol"/>
                        <a:buChar char=""/>
                      </a:pPr>
                      <a:r>
                        <a:rPr lang="en-GB" sz="1400" dirty="0" smtClean="0">
                          <a:effectLst/>
                        </a:rPr>
                        <a:t>As in previous slide</a:t>
                      </a:r>
                      <a:endParaRPr lang="en-GB" sz="1400" dirty="0">
                        <a:effectLst/>
                        <a:latin typeface="Century Gothic"/>
                        <a:ea typeface="Calibri"/>
                        <a:cs typeface="Times New Roman"/>
                      </a:endParaRPr>
                    </a:p>
                  </a:txBody>
                  <a:tcPr marL="68580" marR="68580" marT="0" marB="0" anchor="ctr"/>
                </a:tc>
                <a:extLst>
                  <a:ext uri="{0D108BD9-81ED-4DB2-BD59-A6C34878D82A}">
                    <a16:rowId xmlns:a16="http://schemas.microsoft.com/office/drawing/2014/main" xmlns="" val="10001"/>
                  </a:ext>
                </a:extLst>
              </a:tr>
              <a:tr h="483688">
                <a:tc>
                  <a:txBody>
                    <a:bodyPr/>
                    <a:lstStyle/>
                    <a:p>
                      <a:pPr algn="just"/>
                      <a:r>
                        <a:rPr lang="en-GB" sz="1400" dirty="0">
                          <a:effectLst/>
                        </a:rPr>
                        <a:t>Panel Discussion</a:t>
                      </a:r>
                      <a:endParaRPr lang="en-GB" sz="1400" dirty="0">
                        <a:effectLst/>
                        <a:latin typeface="Century Gothic"/>
                        <a:ea typeface="Calibri"/>
                        <a:cs typeface="Times New Roman"/>
                      </a:endParaRPr>
                    </a:p>
                  </a:txBody>
                  <a:tcPr marL="68580" marR="68580" marT="0" marB="0" anchor="ctr"/>
                </a:tc>
                <a:tc>
                  <a:txBody>
                    <a:bodyPr/>
                    <a:lstStyle/>
                    <a:p>
                      <a:pPr marL="342900" lvl="0" indent="-342900" algn="just">
                        <a:buFont typeface="Symbol"/>
                        <a:buChar char=""/>
                      </a:pPr>
                      <a:r>
                        <a:rPr lang="en-GB" sz="1400" dirty="0" smtClean="0">
                          <a:effectLst/>
                        </a:rPr>
                        <a:t>As in previous slide</a:t>
                      </a:r>
                      <a:endParaRPr lang="en-GB" sz="1400" dirty="0">
                        <a:effectLst/>
                        <a:latin typeface="Century Gothic"/>
                        <a:ea typeface="Calibri"/>
                        <a:cs typeface="Times New Roman"/>
                      </a:endParaRPr>
                    </a:p>
                  </a:txBody>
                  <a:tcPr marL="68580" marR="68580" marT="0" marB="0" anchor="ctr"/>
                </a:tc>
                <a:extLst>
                  <a:ext uri="{0D108BD9-81ED-4DB2-BD59-A6C34878D82A}">
                    <a16:rowId xmlns:a16="http://schemas.microsoft.com/office/drawing/2014/main" xmlns="" val="10002"/>
                  </a:ext>
                </a:extLst>
              </a:tr>
              <a:tr h="483688">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endParaRPr lang="en-GB" sz="1400" dirty="0" smtClean="0">
                        <a:effectLst/>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n-GB" sz="1400" dirty="0" smtClean="0">
                          <a:effectLst/>
                          <a:latin typeface="+mn-lt"/>
                          <a:ea typeface="+mn-ea"/>
                          <a:cs typeface="+mn-cs"/>
                        </a:rPr>
                        <a:t>Digital</a:t>
                      </a:r>
                      <a:r>
                        <a:rPr lang="en-GB" sz="1400" baseline="0" dirty="0" smtClean="0">
                          <a:effectLst/>
                          <a:latin typeface="+mn-lt"/>
                          <a:ea typeface="+mn-ea"/>
                          <a:cs typeface="+mn-cs"/>
                        </a:rPr>
                        <a:t> Poster</a:t>
                      </a:r>
                      <a:endParaRPr lang="en-GB" sz="1400" dirty="0" smtClean="0">
                        <a:effectLst/>
                        <a:latin typeface="Century Gothic"/>
                        <a:ea typeface="Calibri"/>
                        <a:cs typeface="Times New Roman"/>
                      </a:endParaRPr>
                    </a:p>
                    <a:p>
                      <a:pPr algn="just"/>
                      <a:endParaRPr lang="en-GB" sz="1400" dirty="0">
                        <a:effectLst/>
                        <a:latin typeface="Century Gothic"/>
                        <a:ea typeface="Calibri"/>
                        <a:cs typeface="Times New Roman"/>
                      </a:endParaRPr>
                    </a:p>
                  </a:txBody>
                  <a:tcPr marL="68580" marR="68580" marT="0" marB="0" anchor="ctr"/>
                </a:tc>
                <a:tc>
                  <a:txBody>
                    <a:bodyPr/>
                    <a:lstStyle/>
                    <a:p>
                      <a:pPr marL="342900" lvl="0" indent="-342900" algn="just">
                        <a:buFont typeface="Symbol"/>
                        <a:buChar char=""/>
                      </a:pPr>
                      <a:r>
                        <a:rPr lang="en-GB" sz="1400" dirty="0" smtClean="0">
                          <a:effectLst/>
                          <a:latin typeface="+mn-lt"/>
                          <a:ea typeface="Calibri"/>
                          <a:cs typeface="Times New Roman"/>
                        </a:rPr>
                        <a:t>Digital poster displayed on plasma screen </a:t>
                      </a:r>
                    </a:p>
                    <a:p>
                      <a:pPr marL="342900" lvl="0" indent="-342900" algn="just">
                        <a:buFont typeface="Symbol"/>
                        <a:buChar char=""/>
                      </a:pPr>
                      <a:r>
                        <a:rPr lang="en-GB" sz="1400" dirty="0" smtClean="0">
                          <a:effectLst/>
                          <a:latin typeface="+mn-lt"/>
                          <a:ea typeface="Calibri"/>
                          <a:cs typeface="Times New Roman"/>
                        </a:rPr>
                        <a:t>Questions &amp; Answers from audience</a:t>
                      </a:r>
                    </a:p>
                  </a:txBody>
                  <a:tcPr marL="68580" marR="68580" marT="0" marB="0" anchor="ctr"/>
                </a:tc>
                <a:extLst>
                  <a:ext uri="{0D108BD9-81ED-4DB2-BD59-A6C34878D82A}">
                    <a16:rowId xmlns:a16="http://schemas.microsoft.com/office/drawing/2014/main" xmlns="" val="10003"/>
                  </a:ext>
                </a:extLst>
              </a:tr>
              <a:tr h="1056411">
                <a:tc>
                  <a:txBody>
                    <a:bodyPr/>
                    <a:lstStyle/>
                    <a:p>
                      <a:r>
                        <a:rPr lang="en-GB" sz="1400" dirty="0" smtClean="0">
                          <a:effectLst/>
                        </a:rPr>
                        <a:t>Demonstration</a:t>
                      </a:r>
                      <a:r>
                        <a:rPr lang="en-GB" sz="1400" baseline="0" dirty="0" smtClean="0">
                          <a:effectLst/>
                        </a:rPr>
                        <a:t> Sessions</a:t>
                      </a:r>
                      <a:endParaRPr lang="en-GB" sz="1400" dirty="0">
                        <a:effectLst/>
                        <a:latin typeface="Century Gothic"/>
                        <a:ea typeface="Calibri"/>
                        <a:cs typeface="Times New Roman"/>
                      </a:endParaRPr>
                    </a:p>
                  </a:txBody>
                  <a:tcPr marL="68580" marR="68580" marT="0" marB="0" anchor="ctr"/>
                </a:tc>
                <a:tc>
                  <a:txBody>
                    <a:bodyPr/>
                    <a:lstStyle/>
                    <a:p>
                      <a:pPr marL="342900" lvl="0" indent="-342900" algn="just">
                        <a:buFont typeface="Symbol"/>
                        <a:buChar char=""/>
                      </a:pPr>
                      <a:r>
                        <a:rPr lang="en-GB" sz="1400" dirty="0" smtClean="0">
                          <a:effectLst/>
                        </a:rPr>
                        <a:t>15 Minute interactive demonstration of new technology</a:t>
                      </a:r>
                    </a:p>
                    <a:p>
                      <a:pPr marL="342900" lvl="0" indent="-342900" algn="just">
                        <a:buFont typeface="Symbol"/>
                        <a:buChar char=""/>
                      </a:pPr>
                      <a:r>
                        <a:rPr lang="en-GB" sz="1400" dirty="0" smtClean="0">
                          <a:effectLst/>
                        </a:rPr>
                        <a:t>Opportunity for Speaker to show audience how new technology looks, feels and works.</a:t>
                      </a:r>
                    </a:p>
                    <a:p>
                      <a:pPr marL="342900" lvl="0" indent="-342900" algn="just">
                        <a:buFont typeface="Symbol"/>
                        <a:buChar char=""/>
                      </a:pPr>
                      <a:r>
                        <a:rPr lang="en-GB" sz="1400" dirty="0" smtClean="0">
                          <a:effectLst/>
                        </a:rPr>
                        <a:t>Questions &amp; Answers from audience </a:t>
                      </a:r>
                      <a:endParaRPr lang="en-GB" sz="1400" dirty="0">
                        <a:effectLst/>
                      </a:endParaRPr>
                    </a:p>
                  </a:txBody>
                  <a:tcPr marL="68580" marR="6858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059768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Nominees and selections in parallel with Call for Papers </a:t>
            </a:r>
          </a:p>
          <a:p>
            <a:pPr lvl="1"/>
            <a:r>
              <a:rPr lang="en-US" dirty="0" smtClean="0"/>
              <a:t>Global Gas Industry Award</a:t>
            </a:r>
          </a:p>
          <a:p>
            <a:pPr lvl="2"/>
            <a:r>
              <a:rPr lang="en-US" dirty="0" smtClean="0"/>
              <a:t>Awarded at WGC since 2008</a:t>
            </a:r>
          </a:p>
          <a:p>
            <a:pPr lvl="2"/>
            <a:r>
              <a:rPr lang="en-US" dirty="0"/>
              <a:t>O</a:t>
            </a:r>
            <a:r>
              <a:rPr lang="en-US" dirty="0" smtClean="0"/>
              <a:t>bjective </a:t>
            </a:r>
            <a:r>
              <a:rPr lang="en-US" dirty="0"/>
              <a:t>of contributing to the progress of the gas industry through promoting innovation and </a:t>
            </a:r>
            <a:r>
              <a:rPr lang="en-US" dirty="0" smtClean="0"/>
              <a:t>sustainability</a:t>
            </a:r>
          </a:p>
          <a:p>
            <a:pPr lvl="2"/>
            <a:r>
              <a:rPr lang="en-US" dirty="0" smtClean="0"/>
              <a:t>Theme for 2018: </a:t>
            </a:r>
            <a:r>
              <a:rPr lang="en-US" i="1" dirty="0" smtClean="0"/>
              <a:t>The </a:t>
            </a:r>
            <a:r>
              <a:rPr lang="en-US" i="1" dirty="0"/>
              <a:t>Role of Natural Gas in enhancing the quality of life, today and in the </a:t>
            </a:r>
            <a:r>
              <a:rPr lang="en-US" i="1" dirty="0" smtClean="0"/>
              <a:t>future</a:t>
            </a:r>
          </a:p>
          <a:p>
            <a:pPr lvl="2"/>
            <a:r>
              <a:rPr lang="en-US" dirty="0" smtClean="0"/>
              <a:t>Winner given monetary award, WGC2018 registration and travel expense coverage</a:t>
            </a:r>
            <a:br>
              <a:rPr lang="en-US" dirty="0" smtClean="0"/>
            </a:br>
            <a:endParaRPr lang="en-US" dirty="0" smtClean="0"/>
          </a:p>
          <a:p>
            <a:pPr lvl="1"/>
            <a:r>
              <a:rPr lang="en-US" dirty="0" smtClean="0"/>
              <a:t>IGU Innovation Awards</a:t>
            </a:r>
          </a:p>
          <a:p>
            <a:pPr lvl="2"/>
            <a:r>
              <a:rPr lang="en-US" dirty="0" smtClean="0"/>
              <a:t>New award series defined and selected by  Research Development and Innovation (RD&amp;I) Committee</a:t>
            </a:r>
          </a:p>
          <a:p>
            <a:pPr lvl="2"/>
            <a:r>
              <a:rPr lang="en-US" dirty="0"/>
              <a:t>S</a:t>
            </a:r>
            <a:r>
              <a:rPr lang="en-US" dirty="0" smtClean="0"/>
              <a:t>howcases </a:t>
            </a:r>
            <a:r>
              <a:rPr lang="en-US" dirty="0"/>
              <a:t>the latest available technologies furthering the continued growth of the global gas industry</a:t>
            </a:r>
          </a:p>
        </p:txBody>
      </p:sp>
      <p:sp>
        <p:nvSpPr>
          <p:cNvPr id="3" name="Footer Placeholder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35</a:t>
            </a:fld>
            <a:endParaRPr lang="en-US"/>
          </a:p>
        </p:txBody>
      </p:sp>
      <p:sp>
        <p:nvSpPr>
          <p:cNvPr id="5" name="Title 4"/>
          <p:cNvSpPr>
            <a:spLocks noGrp="1"/>
          </p:cNvSpPr>
          <p:nvPr>
            <p:ph type="title"/>
          </p:nvPr>
        </p:nvSpPr>
        <p:spPr/>
        <p:txBody>
          <a:bodyPr/>
          <a:lstStyle/>
          <a:p>
            <a:r>
              <a:rPr lang="en-US" dirty="0" smtClean="0"/>
              <a:t>Awards at WGC2018</a:t>
            </a:r>
            <a:endParaRPr lang="en-US" dirty="0"/>
          </a:p>
        </p:txBody>
      </p:sp>
    </p:spTree>
    <p:extLst>
      <p:ext uri="{BB962C8B-B14F-4D97-AF65-F5344CB8AC3E}">
        <p14:creationId xmlns:p14="http://schemas.microsoft.com/office/powerpoint/2010/main" val="3294749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Innovation Awards </a:t>
            </a:r>
            <a:endParaRPr lang="en-US" dirty="0"/>
          </a:p>
        </p:txBody>
      </p:sp>
      <p:sp>
        <p:nvSpPr>
          <p:cNvPr id="2" name="Content Placeholder 1"/>
          <p:cNvSpPr>
            <a:spLocks noGrp="1"/>
          </p:cNvSpPr>
          <p:nvPr>
            <p:ph sz="half" idx="1"/>
          </p:nvPr>
        </p:nvSpPr>
        <p:spPr>
          <a:xfrm>
            <a:off x="457199" y="1463040"/>
            <a:ext cx="7944197" cy="4663123"/>
          </a:xfrm>
        </p:spPr>
        <p:txBody>
          <a:bodyPr>
            <a:normAutofit/>
          </a:bodyPr>
          <a:lstStyle/>
          <a:p>
            <a:r>
              <a:rPr lang="en-US" dirty="0" smtClean="0"/>
              <a:t>Showcases </a:t>
            </a:r>
            <a:r>
              <a:rPr lang="en-US" dirty="0"/>
              <a:t>the next big innovations in natural gas</a:t>
            </a:r>
            <a:endParaRPr lang="en-US" dirty="0" smtClean="0"/>
          </a:p>
          <a:p>
            <a:r>
              <a:rPr lang="en-US" dirty="0" smtClean="0"/>
              <a:t>Administered by RD&amp;I Committee</a:t>
            </a:r>
          </a:p>
          <a:p>
            <a:r>
              <a:rPr lang="en-US" dirty="0" smtClean="0"/>
              <a:t>Awards offered in 10 categories</a:t>
            </a:r>
          </a:p>
          <a:p>
            <a:pPr lvl="1"/>
            <a:r>
              <a:rPr lang="en-US" sz="1600" dirty="0"/>
              <a:t>Exploration and Production (E&amp;P)</a:t>
            </a:r>
          </a:p>
          <a:p>
            <a:pPr lvl="1"/>
            <a:r>
              <a:rPr lang="en-US" sz="1600" dirty="0"/>
              <a:t>Liquefied Natural Gas (LNG) </a:t>
            </a:r>
          </a:p>
          <a:p>
            <a:pPr lvl="1"/>
            <a:r>
              <a:rPr lang="en-US" sz="1600" dirty="0" smtClean="0"/>
              <a:t>Transmission</a:t>
            </a:r>
            <a:r>
              <a:rPr lang="en-US" sz="1600" dirty="0"/>
              <a:t>, Processing and Storage </a:t>
            </a:r>
          </a:p>
          <a:p>
            <a:pPr lvl="1"/>
            <a:r>
              <a:rPr lang="en-US" sz="1600" dirty="0"/>
              <a:t>Gas Distribution </a:t>
            </a:r>
          </a:p>
          <a:p>
            <a:pPr lvl="1"/>
            <a:r>
              <a:rPr lang="en-US" sz="1600" dirty="0"/>
              <a:t>Domestic Utilization</a:t>
            </a:r>
          </a:p>
          <a:p>
            <a:r>
              <a:rPr lang="en-US" dirty="0" smtClean="0"/>
              <a:t>Winners will present and receive certificates in dedicated Technical and Innovation Center sessions</a:t>
            </a:r>
          </a:p>
          <a:p>
            <a:r>
              <a:rPr lang="en-US" dirty="0" smtClean="0"/>
              <a:t>Dedicated area near TIC theaters for showcasing winners equipment or </a:t>
            </a:r>
            <a:r>
              <a:rPr lang="en-US" dirty="0"/>
              <a:t>i</a:t>
            </a:r>
            <a:r>
              <a:rPr lang="en-US" dirty="0" smtClean="0"/>
              <a:t>nnovative processes</a:t>
            </a:r>
          </a:p>
          <a:p>
            <a:endParaRPr lang="en-US" dirty="0"/>
          </a:p>
        </p:txBody>
      </p:sp>
      <p:sp>
        <p:nvSpPr>
          <p:cNvPr id="6" name="Content Placeholder 5"/>
          <p:cNvSpPr>
            <a:spLocks noGrp="1"/>
          </p:cNvSpPr>
          <p:nvPr>
            <p:ph sz="half" idx="2"/>
          </p:nvPr>
        </p:nvSpPr>
        <p:spPr>
          <a:xfrm>
            <a:off x="4648199" y="2754283"/>
            <a:ext cx="4038600" cy="1651462"/>
          </a:xfrm>
        </p:spPr>
        <p:txBody>
          <a:bodyPr>
            <a:normAutofit/>
          </a:bodyPr>
          <a:lstStyle/>
          <a:p>
            <a:pPr lvl="1"/>
            <a:r>
              <a:rPr lang="en-US" sz="1600" dirty="0"/>
              <a:t>Commercial and Industrial Utilization</a:t>
            </a:r>
          </a:p>
          <a:p>
            <a:pPr lvl="1"/>
            <a:r>
              <a:rPr lang="en-US" sz="1600" dirty="0"/>
              <a:t>Transportation Driven by </a:t>
            </a:r>
            <a:r>
              <a:rPr lang="en-US" sz="1600" dirty="0" smtClean="0"/>
              <a:t>Gas</a:t>
            </a:r>
            <a:endParaRPr lang="en-US" sz="1600" dirty="0"/>
          </a:p>
          <a:p>
            <a:pPr lvl="1"/>
            <a:r>
              <a:rPr lang="en-US" sz="1600" dirty="0"/>
              <a:t>Digital and Smart Solutions	</a:t>
            </a:r>
          </a:p>
          <a:p>
            <a:pPr lvl="1"/>
            <a:r>
              <a:rPr lang="en-US" sz="1600" dirty="0"/>
              <a:t>Gas and Renewables	</a:t>
            </a:r>
          </a:p>
          <a:p>
            <a:pPr lvl="1"/>
            <a:r>
              <a:rPr lang="en-US" sz="1600" dirty="0" smtClean="0"/>
              <a:t>Emissions </a:t>
            </a:r>
            <a:r>
              <a:rPr lang="en-US" sz="1600" dirty="0"/>
              <a:t>Detection and Mitigation</a:t>
            </a:r>
          </a:p>
        </p:txBody>
      </p:sp>
      <p:sp>
        <p:nvSpPr>
          <p:cNvPr id="3" name="Footer Placeholder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36</a:t>
            </a:fld>
            <a:endParaRPr lang="en-US"/>
          </a:p>
        </p:txBody>
      </p:sp>
    </p:spTree>
    <p:extLst>
      <p:ext uri="{BB962C8B-B14F-4D97-AF65-F5344CB8AC3E}">
        <p14:creationId xmlns:p14="http://schemas.microsoft.com/office/powerpoint/2010/main" val="1898506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Triennium Work Program Reports </a:t>
            </a:r>
            <a:endParaRPr lang="en-US" dirty="0"/>
          </a:p>
        </p:txBody>
      </p:sp>
      <p:sp>
        <p:nvSpPr>
          <p:cNvPr id="4" name="Slide Number Placeholder 3"/>
          <p:cNvSpPr>
            <a:spLocks noGrp="1"/>
          </p:cNvSpPr>
          <p:nvPr>
            <p:ph type="sldNum" sz="quarter" idx="12"/>
          </p:nvPr>
        </p:nvSpPr>
        <p:spPr/>
        <p:txBody>
          <a:bodyPr/>
          <a:lstStyle/>
          <a:p>
            <a:fld id="{272E7E90-9755-3E4A-B049-C951E85CD3B9}" type="slidenum">
              <a:rPr lang="en-US" smtClean="0"/>
              <a:pPr/>
              <a:t>37</a:t>
            </a:fld>
            <a:endParaRPr lang="en-US" dirty="0"/>
          </a:p>
        </p:txBody>
      </p:sp>
      <p:sp>
        <p:nvSpPr>
          <p:cNvPr id="5" name="Footer Placeholder 4"/>
          <p:cNvSpPr>
            <a:spLocks noGrp="1"/>
          </p:cNvSpPr>
          <p:nvPr>
            <p:ph type="ftr" sz="quarter" idx="11"/>
          </p:nvPr>
        </p:nvSpPr>
        <p:spPr>
          <a:xfrm>
            <a:off x="457200" y="6228558"/>
            <a:ext cx="2033081" cy="365125"/>
          </a:xfrm>
        </p:spPr>
        <p:txBody>
          <a:bodyPr/>
          <a:lstStyle/>
          <a:p>
            <a:r>
              <a:rPr lang="en-US" dirty="0"/>
              <a:t>FUELING THE FUTURE </a:t>
            </a:r>
            <a:endParaRPr lang="en-US" dirty="0">
              <a:solidFill>
                <a:srgbClr val="A9D9E9"/>
              </a:solidFill>
            </a:endParaRPr>
          </a:p>
        </p:txBody>
      </p:sp>
    </p:spTree>
    <p:extLst>
      <p:ext uri="{BB962C8B-B14F-4D97-AF65-F5344CB8AC3E}">
        <p14:creationId xmlns:p14="http://schemas.microsoft.com/office/powerpoint/2010/main" val="2480708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16131" y="1336629"/>
            <a:ext cx="8670174" cy="4774239"/>
          </a:xfrm>
        </p:spPr>
        <p:txBody>
          <a:bodyPr>
            <a:normAutofit fontScale="92500" lnSpcReduction="20000"/>
          </a:bodyPr>
          <a:lstStyle/>
          <a:p>
            <a:pPr lvl="0"/>
            <a:r>
              <a:rPr lang="en-US" dirty="0"/>
              <a:t>B</a:t>
            </a:r>
            <a:r>
              <a:rPr lang="en-US" dirty="0" smtClean="0"/>
              <a:t>rief </a:t>
            </a:r>
            <a:r>
              <a:rPr lang="en-US" dirty="0"/>
              <a:t>two-page </a:t>
            </a:r>
            <a:r>
              <a:rPr lang="en-US" dirty="0" smtClean="0"/>
              <a:t>summary</a:t>
            </a:r>
          </a:p>
          <a:p>
            <a:pPr lvl="0"/>
            <a:r>
              <a:rPr lang="en-US" dirty="0" smtClean="0"/>
              <a:t>Gathered in </a:t>
            </a:r>
            <a:r>
              <a:rPr lang="en-US" dirty="0"/>
              <a:t>one </a:t>
            </a:r>
            <a:r>
              <a:rPr lang="en-US" dirty="0" smtClean="0"/>
              <a:t>compendium, printed </a:t>
            </a:r>
            <a:r>
              <a:rPr lang="en-US" dirty="0"/>
              <a:t>and distributed at WGC </a:t>
            </a:r>
            <a:r>
              <a:rPr lang="en-US" dirty="0" smtClean="0"/>
              <a:t>2018</a:t>
            </a:r>
          </a:p>
          <a:p>
            <a:pPr lvl="0"/>
            <a:endParaRPr lang="en-US" u="sng" dirty="0" smtClean="0"/>
          </a:p>
          <a:p>
            <a:pPr marL="0" indent="0">
              <a:buNone/>
            </a:pPr>
            <a:r>
              <a:rPr lang="en-US" u="sng" dirty="0" smtClean="0"/>
              <a:t>Should </a:t>
            </a:r>
            <a:r>
              <a:rPr lang="en-US" u="sng" dirty="0"/>
              <a:t>include: </a:t>
            </a:r>
            <a:endParaRPr lang="es-ES" u="sng" dirty="0"/>
          </a:p>
          <a:p>
            <a:pPr lvl="0"/>
            <a:r>
              <a:rPr lang="en-US" dirty="0"/>
              <a:t>Short description of the committee and its scope of work, </a:t>
            </a:r>
            <a:r>
              <a:rPr lang="en-US" dirty="0" smtClean="0"/>
              <a:t>incl. </a:t>
            </a:r>
            <a:r>
              <a:rPr lang="en-US" dirty="0"/>
              <a:t>study </a:t>
            </a:r>
            <a:r>
              <a:rPr lang="en-US" dirty="0" smtClean="0"/>
              <a:t>themes, relevance, highlights and insights</a:t>
            </a:r>
            <a:endParaRPr lang="es-ES" dirty="0"/>
          </a:p>
          <a:p>
            <a:pPr lvl="0"/>
            <a:r>
              <a:rPr lang="en-US" dirty="0"/>
              <a:t>Description of the study </a:t>
            </a:r>
            <a:r>
              <a:rPr lang="en-US" dirty="0" smtClean="0"/>
              <a:t>groups: </a:t>
            </a:r>
            <a:r>
              <a:rPr lang="en-US" dirty="0"/>
              <a:t>scope of </a:t>
            </a:r>
            <a:r>
              <a:rPr lang="en-US" dirty="0" smtClean="0"/>
              <a:t>work, themes </a:t>
            </a:r>
            <a:r>
              <a:rPr lang="en-US" dirty="0"/>
              <a:t>of </a:t>
            </a:r>
            <a:r>
              <a:rPr lang="en-US" dirty="0" smtClean="0"/>
              <a:t>studies, why relevant</a:t>
            </a:r>
            <a:r>
              <a:rPr lang="en-US" dirty="0"/>
              <a:t>, study </a:t>
            </a:r>
            <a:r>
              <a:rPr lang="en-US" dirty="0" smtClean="0"/>
              <a:t>methods, </a:t>
            </a:r>
            <a:r>
              <a:rPr lang="en-US" dirty="0"/>
              <a:t>findings and what remains to be done. </a:t>
            </a:r>
            <a:r>
              <a:rPr lang="en-US" dirty="0" smtClean="0"/>
              <a:t>Any special activities?</a:t>
            </a:r>
            <a:endParaRPr lang="es-ES" dirty="0"/>
          </a:p>
          <a:p>
            <a:pPr marL="0" lvl="0" indent="0">
              <a:buNone/>
            </a:pPr>
            <a:endParaRPr lang="en-US" dirty="0" smtClean="0"/>
          </a:p>
          <a:p>
            <a:pPr marL="0" lvl="0" indent="0">
              <a:buNone/>
            </a:pPr>
            <a:r>
              <a:rPr lang="en-US" dirty="0" smtClean="0"/>
              <a:t>See template </a:t>
            </a:r>
            <a:r>
              <a:rPr lang="en-US" dirty="0"/>
              <a:t>and guidance document </a:t>
            </a:r>
            <a:r>
              <a:rPr lang="en-US" dirty="0" smtClean="0"/>
              <a:t>for further guidance</a:t>
            </a:r>
          </a:p>
          <a:p>
            <a:pPr marL="0" lvl="0" indent="0">
              <a:buNone/>
            </a:pPr>
            <a:endParaRPr lang="en-US" dirty="0" smtClean="0"/>
          </a:p>
          <a:p>
            <a:pPr marL="0" lvl="0" indent="0">
              <a:buNone/>
            </a:pPr>
            <a:r>
              <a:rPr lang="en-US" dirty="0" smtClean="0"/>
              <a:t>The </a:t>
            </a:r>
            <a:r>
              <a:rPr lang="en-US" dirty="0"/>
              <a:t>Marketing and Communications committee </a:t>
            </a:r>
            <a:r>
              <a:rPr lang="en-US" dirty="0" smtClean="0"/>
              <a:t>to </a:t>
            </a:r>
            <a:r>
              <a:rPr lang="en-US" dirty="0"/>
              <a:t>assist in summary review in order to ensure consistent style and language. </a:t>
            </a:r>
          </a:p>
          <a:p>
            <a:endParaRPr lang="es-ES" dirty="0"/>
          </a:p>
        </p:txBody>
      </p:sp>
      <p:sp>
        <p:nvSpPr>
          <p:cNvPr id="3" name="Marcador de pie de página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Marcador de número de diapositiva 3"/>
          <p:cNvSpPr>
            <a:spLocks noGrp="1"/>
          </p:cNvSpPr>
          <p:nvPr>
            <p:ph type="sldNum" sz="quarter" idx="12"/>
          </p:nvPr>
        </p:nvSpPr>
        <p:spPr/>
        <p:txBody>
          <a:bodyPr/>
          <a:lstStyle/>
          <a:p>
            <a:fld id="{272E7E90-9755-3E4A-B049-C951E85CD3B9}" type="slidenum">
              <a:rPr lang="en-US" smtClean="0"/>
              <a:t>38</a:t>
            </a:fld>
            <a:endParaRPr lang="en-US"/>
          </a:p>
        </p:txBody>
      </p:sp>
      <p:sp>
        <p:nvSpPr>
          <p:cNvPr id="5" name="Título 4"/>
          <p:cNvSpPr>
            <a:spLocks noGrp="1"/>
          </p:cNvSpPr>
          <p:nvPr>
            <p:ph type="title"/>
          </p:nvPr>
        </p:nvSpPr>
        <p:spPr/>
        <p:txBody>
          <a:bodyPr>
            <a:normAutofit/>
          </a:bodyPr>
          <a:lstStyle/>
          <a:p>
            <a:r>
              <a:rPr lang="es-ES" dirty="0" err="1" smtClean="0"/>
              <a:t>Triennium</a:t>
            </a:r>
            <a:r>
              <a:rPr lang="es-ES" dirty="0" smtClean="0"/>
              <a:t> </a:t>
            </a:r>
            <a:r>
              <a:rPr lang="es-ES" dirty="0" err="1" smtClean="0"/>
              <a:t>Summary</a:t>
            </a:r>
            <a:r>
              <a:rPr lang="es-ES" dirty="0" smtClean="0"/>
              <a:t> </a:t>
            </a:r>
            <a:endParaRPr lang="es-ES" dirty="0"/>
          </a:p>
        </p:txBody>
      </p:sp>
    </p:spTree>
    <p:extLst>
      <p:ext uri="{BB962C8B-B14F-4D97-AF65-F5344CB8AC3E}">
        <p14:creationId xmlns:p14="http://schemas.microsoft.com/office/powerpoint/2010/main" val="2392502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57200" y="1336629"/>
            <a:ext cx="8229600" cy="4640222"/>
          </a:xfrm>
        </p:spPr>
        <p:txBody>
          <a:bodyPr>
            <a:normAutofit/>
          </a:bodyPr>
          <a:lstStyle/>
          <a:p>
            <a:pPr lvl="0"/>
            <a:r>
              <a:rPr lang="en-US" b="1" dirty="0" smtClean="0"/>
              <a:t>Triennium </a:t>
            </a:r>
            <a:r>
              <a:rPr lang="en-US" b="1" dirty="0"/>
              <a:t>Study Reports</a:t>
            </a:r>
            <a:r>
              <a:rPr lang="en-US" dirty="0"/>
              <a:t> </a:t>
            </a:r>
            <a:endParaRPr lang="en-US" dirty="0" smtClean="0"/>
          </a:p>
          <a:p>
            <a:pPr lvl="1"/>
            <a:r>
              <a:rPr lang="en-US" dirty="0" smtClean="0"/>
              <a:t>Unless </a:t>
            </a:r>
            <a:r>
              <a:rPr lang="en-US" dirty="0"/>
              <a:t>committees have made other arrangements, </a:t>
            </a:r>
            <a:r>
              <a:rPr lang="en-US" dirty="0" smtClean="0"/>
              <a:t>available </a:t>
            </a:r>
            <a:r>
              <a:rPr lang="en-US" dirty="0"/>
              <a:t>electronically. </a:t>
            </a:r>
            <a:endParaRPr lang="en-US" dirty="0" smtClean="0"/>
          </a:p>
          <a:p>
            <a:pPr lvl="1"/>
            <a:r>
              <a:rPr lang="en-US" dirty="0" smtClean="0"/>
              <a:t>Should </a:t>
            </a:r>
            <a:r>
              <a:rPr lang="en-US" dirty="0"/>
              <a:t>include an </a:t>
            </a:r>
            <a:r>
              <a:rPr lang="en-US" b="1" dirty="0"/>
              <a:t>abstract</a:t>
            </a:r>
            <a:r>
              <a:rPr lang="en-US" dirty="0"/>
              <a:t> </a:t>
            </a:r>
            <a:r>
              <a:rPr lang="en-US" dirty="0" smtClean="0"/>
              <a:t>max. </a:t>
            </a:r>
            <a:r>
              <a:rPr lang="en-US" dirty="0"/>
              <a:t>2 pages. </a:t>
            </a:r>
            <a:endParaRPr lang="en-US" dirty="0" smtClean="0"/>
          </a:p>
          <a:p>
            <a:pPr marL="0" lvl="0" indent="0">
              <a:buNone/>
            </a:pPr>
            <a:r>
              <a:rPr lang="en-US" dirty="0" smtClean="0"/>
              <a:t>See </a:t>
            </a:r>
            <a:r>
              <a:rPr lang="en-US" dirty="0"/>
              <a:t>report template and guidance document for further explanations on </a:t>
            </a:r>
            <a:r>
              <a:rPr lang="en-US" dirty="0" smtClean="0"/>
              <a:t>expectations</a:t>
            </a:r>
          </a:p>
          <a:p>
            <a:pPr marL="0" lvl="0" indent="0">
              <a:buNone/>
            </a:pPr>
            <a:endParaRPr lang="es-ES" dirty="0"/>
          </a:p>
          <a:p>
            <a:pPr lvl="0"/>
            <a:r>
              <a:rPr lang="en-US" dirty="0"/>
              <a:t>In addition, </a:t>
            </a:r>
            <a:r>
              <a:rPr lang="en-US" b="1" dirty="0" smtClean="0"/>
              <a:t>articles </a:t>
            </a:r>
            <a:r>
              <a:rPr lang="en-US" b="1" dirty="0"/>
              <a:t>of 200-300 </a:t>
            </a:r>
            <a:r>
              <a:rPr lang="en-US" b="1" dirty="0" smtClean="0"/>
              <a:t>words </a:t>
            </a:r>
            <a:r>
              <a:rPr lang="en-US" dirty="0" smtClean="0"/>
              <a:t>based on study report abstract. Will be </a:t>
            </a:r>
            <a:r>
              <a:rPr lang="en-US" dirty="0"/>
              <a:t>used in newsletter/magazine and online channels. </a:t>
            </a:r>
            <a:endParaRPr lang="en-US" dirty="0" smtClean="0"/>
          </a:p>
          <a:p>
            <a:pPr marL="0" lvl="0" indent="0">
              <a:buNone/>
            </a:pPr>
            <a:endParaRPr lang="es-ES" sz="1900" dirty="0"/>
          </a:p>
        </p:txBody>
      </p:sp>
      <p:sp>
        <p:nvSpPr>
          <p:cNvPr id="3" name="Marcador de pie de página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Marcador de número de diapositiva 3"/>
          <p:cNvSpPr>
            <a:spLocks noGrp="1"/>
          </p:cNvSpPr>
          <p:nvPr>
            <p:ph type="sldNum" sz="quarter" idx="12"/>
          </p:nvPr>
        </p:nvSpPr>
        <p:spPr/>
        <p:txBody>
          <a:bodyPr/>
          <a:lstStyle/>
          <a:p>
            <a:fld id="{272E7E90-9755-3E4A-B049-C951E85CD3B9}" type="slidenum">
              <a:rPr lang="en-US" smtClean="0"/>
              <a:t>39</a:t>
            </a:fld>
            <a:endParaRPr lang="en-US"/>
          </a:p>
        </p:txBody>
      </p:sp>
      <p:sp>
        <p:nvSpPr>
          <p:cNvPr id="5" name="Título 4"/>
          <p:cNvSpPr>
            <a:spLocks noGrp="1"/>
          </p:cNvSpPr>
          <p:nvPr>
            <p:ph type="title"/>
          </p:nvPr>
        </p:nvSpPr>
        <p:spPr/>
        <p:txBody>
          <a:bodyPr>
            <a:normAutofit/>
          </a:bodyPr>
          <a:lstStyle/>
          <a:p>
            <a:r>
              <a:rPr lang="en-US" dirty="0" smtClean="0"/>
              <a:t>Committee Reports</a:t>
            </a:r>
            <a:endParaRPr lang="es-ES" dirty="0"/>
          </a:p>
        </p:txBody>
      </p:sp>
    </p:spTree>
    <p:extLst>
      <p:ext uri="{BB962C8B-B14F-4D97-AF65-F5344CB8AC3E}">
        <p14:creationId xmlns:p14="http://schemas.microsoft.com/office/powerpoint/2010/main" val="1641659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7BBC"/>
                </a:solidFill>
              </a:rPr>
              <a:t>FUELING THE 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4</a:t>
            </a:fld>
            <a:endParaRPr lang="en-US"/>
          </a:p>
        </p:txBody>
      </p:sp>
      <p:sp>
        <p:nvSpPr>
          <p:cNvPr id="5" name="Title 4"/>
          <p:cNvSpPr>
            <a:spLocks noGrp="1"/>
          </p:cNvSpPr>
          <p:nvPr>
            <p:ph type="title"/>
          </p:nvPr>
        </p:nvSpPr>
        <p:spPr/>
        <p:txBody>
          <a:bodyPr/>
          <a:lstStyle/>
          <a:p>
            <a:r>
              <a:rPr lang="nb-NO" dirty="0" smtClean="0"/>
              <a:t>IGU Secretariat</a:t>
            </a:r>
            <a:endParaRPr lang="en-US" dirty="0"/>
          </a:p>
        </p:txBody>
      </p:sp>
      <p:sp>
        <p:nvSpPr>
          <p:cNvPr id="6" name="Rectangle 31"/>
          <p:cNvSpPr>
            <a:spLocks noChangeArrowheads="1"/>
          </p:cNvSpPr>
          <p:nvPr/>
        </p:nvSpPr>
        <p:spPr bwMode="auto">
          <a:xfrm>
            <a:off x="4218335" y="5270048"/>
            <a:ext cx="1584325" cy="592470"/>
          </a:xfrm>
          <a:prstGeom prst="rect">
            <a:avLst/>
          </a:prstGeom>
          <a:noFill/>
          <a:ln>
            <a:noFill/>
          </a:ln>
          <a:effectLst/>
          <a:extLst>
            <a:ext uri="{909E8E84-426E-40DD-AFC4-6F175D3DCCD1}">
              <a14:hiddenFill xmlns:a14="http://schemas.microsoft.com/office/drawing/2010/main">
                <a:solidFill>
                  <a:schemeClr val="hlink">
                    <a:alpha val="25098"/>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5989" tIns="0" rIns="0" bIns="0">
            <a:spAutoFit/>
          </a:bodyPr>
          <a:lstStyle/>
          <a:p>
            <a:pPr algn="ctr" fontAlgn="base">
              <a:lnSpc>
                <a:spcPct val="110000"/>
              </a:lnSpc>
              <a:spcBef>
                <a:spcPct val="10000"/>
              </a:spcBef>
              <a:spcAft>
                <a:spcPct val="0"/>
              </a:spcAft>
            </a:pPr>
            <a:r>
              <a:rPr lang="en-GB" sz="1100" b="1" dirty="0" smtClean="0">
                <a:latin typeface="Century Gothic" pitchFamily="34" charset="0"/>
                <a:cs typeface="Arial" charset="0"/>
              </a:rPr>
              <a:t>Advisor</a:t>
            </a:r>
          </a:p>
          <a:p>
            <a:pPr algn="ctr" fontAlgn="base">
              <a:lnSpc>
                <a:spcPct val="110000"/>
              </a:lnSpc>
              <a:spcBef>
                <a:spcPct val="10000"/>
              </a:spcBef>
              <a:spcAft>
                <a:spcPct val="0"/>
              </a:spcAft>
            </a:pPr>
            <a:r>
              <a:rPr lang="en-GB" sz="1100" kern="1200" dirty="0" smtClean="0">
                <a:latin typeface="Century Gothic" pitchFamily="34" charset="0"/>
                <a:ea typeface="+mn-ea"/>
                <a:cs typeface="Arial" charset="0"/>
              </a:rPr>
              <a:t>Hyunchang Kim</a:t>
            </a:r>
          </a:p>
          <a:p>
            <a:pPr algn="ctr" fontAlgn="base">
              <a:lnSpc>
                <a:spcPct val="110000"/>
              </a:lnSpc>
              <a:spcBef>
                <a:spcPct val="10000"/>
              </a:spcBef>
              <a:spcAft>
                <a:spcPct val="0"/>
              </a:spcAft>
            </a:pPr>
            <a:endParaRPr lang="en-GB" sz="1100" kern="1200" dirty="0">
              <a:latin typeface="Century Gothic" pitchFamily="34" charset="0"/>
              <a:ea typeface="+mn-ea"/>
              <a:cs typeface="Arial" charset="0"/>
            </a:endParaRPr>
          </a:p>
        </p:txBody>
      </p:sp>
      <p:sp>
        <p:nvSpPr>
          <p:cNvPr id="7" name="Text Box 34"/>
          <p:cNvSpPr txBox="1">
            <a:spLocks noChangeArrowheads="1"/>
          </p:cNvSpPr>
          <p:nvPr/>
        </p:nvSpPr>
        <p:spPr bwMode="auto">
          <a:xfrm>
            <a:off x="5373793" y="5260733"/>
            <a:ext cx="1328971" cy="389337"/>
          </a:xfrm>
          <a:prstGeom prst="rect">
            <a:avLst/>
          </a:prstGeom>
          <a:noFill/>
          <a:ln>
            <a:noFill/>
          </a:ln>
          <a:effectLst/>
          <a:extLst>
            <a:ext uri="{909E8E84-426E-40DD-AFC4-6F175D3DCCD1}">
              <a14:hiddenFill xmlns:a14="http://schemas.microsoft.com/office/drawing/2010/main">
                <a:solidFill>
                  <a:schemeClr val="hlink">
                    <a:alpha val="25098"/>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5989" tIns="0" rIns="0" bIns="0">
            <a:spAutoFit/>
          </a:bodyPr>
          <a:lstStyle>
            <a:lvl1pPr marL="160338" indent="-160338" defTabSz="349250" eaLnBrk="0" hangingPunct="0">
              <a:defRPr>
                <a:solidFill>
                  <a:schemeClr val="tx1"/>
                </a:solidFill>
                <a:latin typeface="Arial" pitchFamily="34" charset="0"/>
                <a:cs typeface="Arial" pitchFamily="34" charset="0"/>
              </a:defRPr>
            </a:lvl1pPr>
            <a:lvl2pPr marL="742950" indent="-285750" defTabSz="349250" eaLnBrk="0" hangingPunct="0">
              <a:defRPr>
                <a:solidFill>
                  <a:schemeClr val="tx1"/>
                </a:solidFill>
                <a:latin typeface="Arial" pitchFamily="34" charset="0"/>
                <a:cs typeface="Arial" pitchFamily="34" charset="0"/>
              </a:defRPr>
            </a:lvl2pPr>
            <a:lvl3pPr marL="1143000" indent="-228600" defTabSz="349250" eaLnBrk="0" hangingPunct="0">
              <a:defRPr>
                <a:solidFill>
                  <a:schemeClr val="tx1"/>
                </a:solidFill>
                <a:latin typeface="Arial" pitchFamily="34" charset="0"/>
                <a:cs typeface="Arial" pitchFamily="34" charset="0"/>
              </a:defRPr>
            </a:lvl3pPr>
            <a:lvl4pPr marL="1600200" indent="-228600" defTabSz="349250" eaLnBrk="0" hangingPunct="0">
              <a:defRPr>
                <a:solidFill>
                  <a:schemeClr val="tx1"/>
                </a:solidFill>
                <a:latin typeface="Arial" pitchFamily="34" charset="0"/>
                <a:cs typeface="Arial" pitchFamily="34" charset="0"/>
              </a:defRPr>
            </a:lvl4pPr>
            <a:lvl5pPr marL="2057400" indent="-228600" defTabSz="349250" eaLnBrk="0" hangingPunct="0">
              <a:defRPr>
                <a:solidFill>
                  <a:schemeClr val="tx1"/>
                </a:solidFill>
                <a:latin typeface="Arial" pitchFamily="34" charset="0"/>
                <a:cs typeface="Arial" pitchFamily="34" charset="0"/>
              </a:defRPr>
            </a:lvl5pPr>
            <a:lvl6pPr marL="2514600" indent="-228600" defTabSz="349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349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349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349250" eaLnBrk="0" fontAlgn="base" hangingPunct="0">
              <a:spcBef>
                <a:spcPct val="0"/>
              </a:spcBef>
              <a:spcAft>
                <a:spcPct val="0"/>
              </a:spcAft>
              <a:defRPr>
                <a:solidFill>
                  <a:schemeClr val="tx1"/>
                </a:solidFill>
                <a:latin typeface="Arial" pitchFamily="34" charset="0"/>
                <a:cs typeface="Arial" pitchFamily="34" charset="0"/>
              </a:defRPr>
            </a:lvl9pPr>
          </a:lstStyle>
          <a:p>
            <a:pPr indent="0" algn="ctr" eaLnBrk="1" fontAlgn="base" hangingPunct="1">
              <a:lnSpc>
                <a:spcPct val="110000"/>
              </a:lnSpc>
              <a:spcBef>
                <a:spcPct val="10000"/>
              </a:spcBef>
              <a:spcAft>
                <a:spcPct val="0"/>
              </a:spcAft>
              <a:buClr>
                <a:srgbClr val="FFFF00"/>
              </a:buClr>
              <a:buSzPct val="46000"/>
            </a:pPr>
            <a:r>
              <a:rPr lang="en-GB" sz="1100" b="1" kern="1200" dirty="0" smtClean="0">
                <a:solidFill>
                  <a:srgbClr val="000000"/>
                </a:solidFill>
                <a:latin typeface="Century Gothic" pitchFamily="34" charset="0"/>
                <a:ea typeface="+mn-ea"/>
              </a:rPr>
              <a:t>Senior Advisor</a:t>
            </a:r>
            <a:endParaRPr lang="en-GB" sz="1100" b="1" kern="1200" dirty="0">
              <a:solidFill>
                <a:srgbClr val="000000"/>
              </a:solidFill>
              <a:latin typeface="Century Gothic" pitchFamily="34" charset="0"/>
              <a:ea typeface="+mn-ea"/>
            </a:endParaRPr>
          </a:p>
          <a:p>
            <a:pPr indent="0" algn="ctr" eaLnBrk="1" fontAlgn="base" hangingPunct="1">
              <a:lnSpc>
                <a:spcPct val="110000"/>
              </a:lnSpc>
              <a:spcBef>
                <a:spcPct val="10000"/>
              </a:spcBef>
              <a:spcAft>
                <a:spcPct val="0"/>
              </a:spcAft>
              <a:buClr>
                <a:srgbClr val="FFFF00"/>
              </a:buClr>
              <a:buSzPct val="46000"/>
            </a:pPr>
            <a:r>
              <a:rPr lang="en-GB" sz="1100" kern="1200" dirty="0">
                <a:solidFill>
                  <a:srgbClr val="000000"/>
                </a:solidFill>
                <a:latin typeface="Century Gothic" pitchFamily="34" charset="0"/>
                <a:ea typeface="+mn-ea"/>
              </a:rPr>
              <a:t>Taeksang </a:t>
            </a:r>
            <a:r>
              <a:rPr lang="en-GB" sz="1100" kern="1200" dirty="0" smtClean="0">
                <a:solidFill>
                  <a:srgbClr val="000000"/>
                </a:solidFill>
                <a:latin typeface="Century Gothic" pitchFamily="34" charset="0"/>
                <a:ea typeface="+mn-ea"/>
              </a:rPr>
              <a:t>Kwon</a:t>
            </a:r>
          </a:p>
        </p:txBody>
      </p:sp>
      <p:sp>
        <p:nvSpPr>
          <p:cNvPr id="8" name="Text Box 7"/>
          <p:cNvSpPr txBox="1">
            <a:spLocks noChangeArrowheads="1"/>
          </p:cNvSpPr>
          <p:nvPr/>
        </p:nvSpPr>
        <p:spPr bwMode="auto">
          <a:xfrm>
            <a:off x="2182315" y="5276533"/>
            <a:ext cx="1516636" cy="592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5989" tIns="0" rIns="0" bIns="0">
            <a:spAutoFit/>
          </a:bodyPr>
          <a:lstStyle>
            <a:lvl1pPr marL="160338" indent="-160338" defTabSz="349250" eaLnBrk="0" hangingPunct="0">
              <a:defRPr>
                <a:solidFill>
                  <a:schemeClr val="tx1"/>
                </a:solidFill>
                <a:latin typeface="Arial" pitchFamily="34" charset="0"/>
                <a:cs typeface="Arial" pitchFamily="34" charset="0"/>
              </a:defRPr>
            </a:lvl1pPr>
            <a:lvl2pPr marL="742950" indent="-285750" defTabSz="349250" eaLnBrk="0" hangingPunct="0">
              <a:defRPr>
                <a:solidFill>
                  <a:schemeClr val="tx1"/>
                </a:solidFill>
                <a:latin typeface="Arial" pitchFamily="34" charset="0"/>
                <a:cs typeface="Arial" pitchFamily="34" charset="0"/>
              </a:defRPr>
            </a:lvl2pPr>
            <a:lvl3pPr marL="1143000" indent="-228600" defTabSz="349250" eaLnBrk="0" hangingPunct="0">
              <a:defRPr>
                <a:solidFill>
                  <a:schemeClr val="tx1"/>
                </a:solidFill>
                <a:latin typeface="Arial" pitchFamily="34" charset="0"/>
                <a:cs typeface="Arial" pitchFamily="34" charset="0"/>
              </a:defRPr>
            </a:lvl3pPr>
            <a:lvl4pPr marL="1600200" indent="-228600" defTabSz="349250" eaLnBrk="0" hangingPunct="0">
              <a:defRPr>
                <a:solidFill>
                  <a:schemeClr val="tx1"/>
                </a:solidFill>
                <a:latin typeface="Arial" pitchFamily="34" charset="0"/>
                <a:cs typeface="Arial" pitchFamily="34" charset="0"/>
              </a:defRPr>
            </a:lvl4pPr>
            <a:lvl5pPr marL="2057400" indent="-228600" defTabSz="349250" eaLnBrk="0" hangingPunct="0">
              <a:defRPr>
                <a:solidFill>
                  <a:schemeClr val="tx1"/>
                </a:solidFill>
                <a:latin typeface="Arial" pitchFamily="34" charset="0"/>
                <a:cs typeface="Arial" pitchFamily="34" charset="0"/>
              </a:defRPr>
            </a:lvl5pPr>
            <a:lvl6pPr marL="2514600" indent="-228600" defTabSz="349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349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349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349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110000"/>
              </a:lnSpc>
              <a:spcBef>
                <a:spcPct val="10000"/>
              </a:spcBef>
              <a:spcAft>
                <a:spcPct val="0"/>
              </a:spcAft>
              <a:buClr>
                <a:srgbClr val="FFFF00"/>
              </a:buClr>
              <a:buSzPct val="46000"/>
            </a:pPr>
            <a:r>
              <a:rPr lang="en-GB" sz="1100" b="1" kern="1200" dirty="0" smtClean="0">
                <a:solidFill>
                  <a:srgbClr val="000000"/>
                </a:solidFill>
                <a:latin typeface="Century Gothic" pitchFamily="34" charset="0"/>
                <a:ea typeface="+mn-ea"/>
              </a:rPr>
              <a:t>Executive </a:t>
            </a:r>
          </a:p>
          <a:p>
            <a:pPr algn="ctr" eaLnBrk="1" fontAlgn="base" hangingPunct="1">
              <a:lnSpc>
                <a:spcPct val="110000"/>
              </a:lnSpc>
              <a:spcBef>
                <a:spcPct val="10000"/>
              </a:spcBef>
              <a:spcAft>
                <a:spcPct val="0"/>
              </a:spcAft>
              <a:buClr>
                <a:srgbClr val="FFFF00"/>
              </a:buClr>
              <a:buSzPct val="46000"/>
            </a:pPr>
            <a:r>
              <a:rPr lang="en-GB" sz="1100" b="1" kern="1200" dirty="0" smtClean="0">
                <a:solidFill>
                  <a:srgbClr val="000000"/>
                </a:solidFill>
                <a:latin typeface="Century Gothic" pitchFamily="34" charset="0"/>
                <a:ea typeface="+mn-ea"/>
              </a:rPr>
              <a:t>Assistant</a:t>
            </a:r>
          </a:p>
          <a:p>
            <a:pPr algn="ctr" eaLnBrk="1" fontAlgn="base" hangingPunct="1">
              <a:lnSpc>
                <a:spcPct val="110000"/>
              </a:lnSpc>
              <a:spcBef>
                <a:spcPct val="10000"/>
              </a:spcBef>
              <a:spcAft>
                <a:spcPct val="0"/>
              </a:spcAft>
              <a:buClr>
                <a:srgbClr val="FFFF00"/>
              </a:buClr>
              <a:buSzPct val="46000"/>
            </a:pPr>
            <a:r>
              <a:rPr lang="en-GB" sz="1100" dirty="0" smtClean="0">
                <a:solidFill>
                  <a:srgbClr val="000000"/>
                </a:solidFill>
                <a:latin typeface="Century Gothic" pitchFamily="34" charset="0"/>
              </a:rPr>
              <a:t>Luisa </a:t>
            </a:r>
            <a:r>
              <a:rPr lang="en-GB" sz="1100" dirty="0" err="1" smtClean="0">
                <a:solidFill>
                  <a:srgbClr val="000000"/>
                </a:solidFill>
                <a:latin typeface="Century Gothic" pitchFamily="34" charset="0"/>
              </a:rPr>
              <a:t>Peris</a:t>
            </a:r>
            <a:endParaRPr lang="en-GB" sz="1100" kern="1200" dirty="0">
              <a:solidFill>
                <a:srgbClr val="000000"/>
              </a:solidFill>
              <a:latin typeface="Century Gothic" pitchFamily="34" charset="0"/>
              <a:ea typeface="+mn-ea"/>
            </a:endParaRPr>
          </a:p>
        </p:txBody>
      </p:sp>
      <p:sp>
        <p:nvSpPr>
          <p:cNvPr id="9" name="Text Box 7"/>
          <p:cNvSpPr txBox="1">
            <a:spLocks noChangeArrowheads="1"/>
          </p:cNvSpPr>
          <p:nvPr/>
        </p:nvSpPr>
        <p:spPr bwMode="auto">
          <a:xfrm>
            <a:off x="130495" y="5296679"/>
            <a:ext cx="1211263" cy="389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5989" tIns="0" rIns="0" bIns="0">
            <a:spAutoFit/>
          </a:bodyPr>
          <a:lstStyle>
            <a:lvl1pPr marL="160338" indent="-160338" defTabSz="349250" eaLnBrk="0" hangingPunct="0">
              <a:defRPr>
                <a:solidFill>
                  <a:schemeClr val="tx1"/>
                </a:solidFill>
                <a:latin typeface="Arial" pitchFamily="34" charset="0"/>
                <a:cs typeface="Arial" pitchFamily="34" charset="0"/>
              </a:defRPr>
            </a:lvl1pPr>
            <a:lvl2pPr marL="742950" indent="-285750" defTabSz="349250" eaLnBrk="0" hangingPunct="0">
              <a:defRPr>
                <a:solidFill>
                  <a:schemeClr val="tx1"/>
                </a:solidFill>
                <a:latin typeface="Arial" pitchFamily="34" charset="0"/>
                <a:cs typeface="Arial" pitchFamily="34" charset="0"/>
              </a:defRPr>
            </a:lvl2pPr>
            <a:lvl3pPr marL="1143000" indent="-228600" defTabSz="349250" eaLnBrk="0" hangingPunct="0">
              <a:defRPr>
                <a:solidFill>
                  <a:schemeClr val="tx1"/>
                </a:solidFill>
                <a:latin typeface="Arial" pitchFamily="34" charset="0"/>
                <a:cs typeface="Arial" pitchFamily="34" charset="0"/>
              </a:defRPr>
            </a:lvl3pPr>
            <a:lvl4pPr marL="1600200" indent="-228600" defTabSz="349250" eaLnBrk="0" hangingPunct="0">
              <a:defRPr>
                <a:solidFill>
                  <a:schemeClr val="tx1"/>
                </a:solidFill>
                <a:latin typeface="Arial" pitchFamily="34" charset="0"/>
                <a:cs typeface="Arial" pitchFamily="34" charset="0"/>
              </a:defRPr>
            </a:lvl4pPr>
            <a:lvl5pPr marL="2057400" indent="-228600" defTabSz="349250" eaLnBrk="0" hangingPunct="0">
              <a:defRPr>
                <a:solidFill>
                  <a:schemeClr val="tx1"/>
                </a:solidFill>
                <a:latin typeface="Arial" pitchFamily="34" charset="0"/>
                <a:cs typeface="Arial" pitchFamily="34" charset="0"/>
              </a:defRPr>
            </a:lvl5pPr>
            <a:lvl6pPr marL="2514600" indent="-228600" defTabSz="349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349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349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349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110000"/>
              </a:lnSpc>
              <a:spcBef>
                <a:spcPct val="10000"/>
              </a:spcBef>
              <a:spcAft>
                <a:spcPct val="0"/>
              </a:spcAft>
              <a:buClr>
                <a:srgbClr val="FFFF00"/>
              </a:buClr>
              <a:buSzPct val="46000"/>
            </a:pPr>
            <a:r>
              <a:rPr lang="en-GB" sz="1100" b="1" kern="1200" dirty="0" smtClean="0">
                <a:solidFill>
                  <a:srgbClr val="000000"/>
                </a:solidFill>
                <a:latin typeface="Century Gothic" pitchFamily="34" charset="0"/>
                <a:ea typeface="+mn-ea"/>
              </a:rPr>
              <a:t>IGU Director</a:t>
            </a:r>
          </a:p>
          <a:p>
            <a:pPr algn="ctr" eaLnBrk="1" fontAlgn="base" hangingPunct="1">
              <a:lnSpc>
                <a:spcPct val="110000"/>
              </a:lnSpc>
              <a:spcBef>
                <a:spcPct val="10000"/>
              </a:spcBef>
              <a:spcAft>
                <a:spcPct val="0"/>
              </a:spcAft>
              <a:buClr>
                <a:srgbClr val="FFFF00"/>
              </a:buClr>
              <a:buSzPct val="46000"/>
            </a:pPr>
            <a:r>
              <a:rPr lang="en-GB" sz="1100" dirty="0" smtClean="0">
                <a:solidFill>
                  <a:srgbClr val="000000"/>
                </a:solidFill>
                <a:latin typeface="Century Gothic" pitchFamily="34" charset="0"/>
              </a:rPr>
              <a:t>Rafael </a:t>
            </a:r>
            <a:r>
              <a:rPr lang="en-GB" sz="1100" dirty="0" err="1" smtClean="0">
                <a:solidFill>
                  <a:srgbClr val="000000"/>
                </a:solidFill>
                <a:latin typeface="Century Gothic" pitchFamily="34" charset="0"/>
              </a:rPr>
              <a:t>Huarte</a:t>
            </a:r>
            <a:endParaRPr lang="en-GB" sz="1100" kern="1200" dirty="0">
              <a:solidFill>
                <a:srgbClr val="000000"/>
              </a:solidFill>
              <a:latin typeface="Century Gothic" pitchFamily="34" charset="0"/>
              <a:ea typeface="+mn-ea"/>
            </a:endParaRPr>
          </a:p>
        </p:txBody>
      </p:sp>
      <p:sp>
        <p:nvSpPr>
          <p:cNvPr id="10" name="Text Box 7"/>
          <p:cNvSpPr txBox="1">
            <a:spLocks noChangeArrowheads="1"/>
          </p:cNvSpPr>
          <p:nvPr/>
        </p:nvSpPr>
        <p:spPr bwMode="auto">
          <a:xfrm>
            <a:off x="6452544" y="5236318"/>
            <a:ext cx="1633594" cy="795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5989" tIns="0" rIns="0" bIns="0">
            <a:spAutoFit/>
          </a:bodyPr>
          <a:lstStyle>
            <a:lvl1pPr marL="160338" indent="-160338" defTabSz="349250" eaLnBrk="0" hangingPunct="0">
              <a:defRPr>
                <a:solidFill>
                  <a:schemeClr val="tx1"/>
                </a:solidFill>
                <a:latin typeface="Arial" pitchFamily="34" charset="0"/>
                <a:cs typeface="Arial" pitchFamily="34" charset="0"/>
              </a:defRPr>
            </a:lvl1pPr>
            <a:lvl2pPr marL="742950" indent="-285750" defTabSz="349250" eaLnBrk="0" hangingPunct="0">
              <a:defRPr>
                <a:solidFill>
                  <a:schemeClr val="tx1"/>
                </a:solidFill>
                <a:latin typeface="Arial" pitchFamily="34" charset="0"/>
                <a:cs typeface="Arial" pitchFamily="34" charset="0"/>
              </a:defRPr>
            </a:lvl2pPr>
            <a:lvl3pPr marL="1143000" indent="-228600" defTabSz="349250" eaLnBrk="0" hangingPunct="0">
              <a:defRPr>
                <a:solidFill>
                  <a:schemeClr val="tx1"/>
                </a:solidFill>
                <a:latin typeface="Arial" pitchFamily="34" charset="0"/>
                <a:cs typeface="Arial" pitchFamily="34" charset="0"/>
              </a:defRPr>
            </a:lvl3pPr>
            <a:lvl4pPr marL="1600200" indent="-228600" defTabSz="349250" eaLnBrk="0" hangingPunct="0">
              <a:defRPr>
                <a:solidFill>
                  <a:schemeClr val="tx1"/>
                </a:solidFill>
                <a:latin typeface="Arial" pitchFamily="34" charset="0"/>
                <a:cs typeface="Arial" pitchFamily="34" charset="0"/>
              </a:defRPr>
            </a:lvl4pPr>
            <a:lvl5pPr marL="2057400" indent="-228600" defTabSz="349250" eaLnBrk="0" hangingPunct="0">
              <a:defRPr>
                <a:solidFill>
                  <a:schemeClr val="tx1"/>
                </a:solidFill>
                <a:latin typeface="Arial" pitchFamily="34" charset="0"/>
                <a:cs typeface="Arial" pitchFamily="34" charset="0"/>
              </a:defRPr>
            </a:lvl5pPr>
            <a:lvl6pPr marL="2514600" indent="-228600" defTabSz="349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349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349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349250" eaLnBrk="0" fontAlgn="base" hangingPunct="0">
              <a:spcBef>
                <a:spcPct val="0"/>
              </a:spcBef>
              <a:spcAft>
                <a:spcPct val="0"/>
              </a:spcAft>
              <a:defRPr>
                <a:solidFill>
                  <a:schemeClr val="tx1"/>
                </a:solidFill>
                <a:latin typeface="Arial" pitchFamily="34" charset="0"/>
                <a:cs typeface="Arial" pitchFamily="34" charset="0"/>
              </a:defRPr>
            </a:lvl9pPr>
          </a:lstStyle>
          <a:p>
            <a:pPr indent="0" algn="ctr" eaLnBrk="1" fontAlgn="base" hangingPunct="1">
              <a:lnSpc>
                <a:spcPct val="110000"/>
              </a:lnSpc>
              <a:spcBef>
                <a:spcPct val="10000"/>
              </a:spcBef>
              <a:spcAft>
                <a:spcPct val="0"/>
              </a:spcAft>
              <a:buClr>
                <a:srgbClr val="FFFF00"/>
              </a:buClr>
              <a:buSzPct val="46000"/>
            </a:pPr>
            <a:r>
              <a:rPr lang="en-GB" sz="1100" b="1" kern="1200" dirty="0" smtClean="0">
                <a:solidFill>
                  <a:srgbClr val="000000"/>
                </a:solidFill>
                <a:latin typeface="Century Gothic" pitchFamily="34" charset="0"/>
                <a:ea typeface="+mn-ea"/>
              </a:rPr>
              <a:t>CC Secretary/</a:t>
            </a:r>
          </a:p>
          <a:p>
            <a:pPr indent="0" algn="ctr" eaLnBrk="1" fontAlgn="base" hangingPunct="1">
              <a:lnSpc>
                <a:spcPct val="110000"/>
              </a:lnSpc>
              <a:spcBef>
                <a:spcPct val="10000"/>
              </a:spcBef>
              <a:spcAft>
                <a:spcPct val="0"/>
              </a:spcAft>
              <a:buClr>
                <a:srgbClr val="FFFF00"/>
              </a:buClr>
              <a:buSzPct val="46000"/>
            </a:pPr>
            <a:r>
              <a:rPr lang="en-GB" sz="1100" b="1" kern="1200" dirty="0" smtClean="0">
                <a:solidFill>
                  <a:srgbClr val="000000"/>
                </a:solidFill>
                <a:latin typeface="Century Gothic" pitchFamily="34" charset="0"/>
                <a:ea typeface="+mn-ea"/>
              </a:rPr>
              <a:t>Information </a:t>
            </a:r>
            <a:endParaRPr lang="en-GB" sz="1100" b="1" kern="1200" dirty="0">
              <a:solidFill>
                <a:srgbClr val="000000"/>
              </a:solidFill>
              <a:latin typeface="Century Gothic" pitchFamily="34" charset="0"/>
              <a:ea typeface="+mn-ea"/>
            </a:endParaRPr>
          </a:p>
          <a:p>
            <a:pPr indent="0" algn="ctr" eaLnBrk="1" fontAlgn="base" hangingPunct="1">
              <a:lnSpc>
                <a:spcPct val="110000"/>
              </a:lnSpc>
              <a:spcBef>
                <a:spcPct val="10000"/>
              </a:spcBef>
              <a:spcAft>
                <a:spcPct val="0"/>
              </a:spcAft>
              <a:buClr>
                <a:srgbClr val="FFFF00"/>
              </a:buClr>
              <a:buSzPct val="46000"/>
            </a:pPr>
            <a:r>
              <a:rPr lang="en-GB" sz="1100" b="1" kern="1200" dirty="0" smtClean="0">
                <a:solidFill>
                  <a:srgbClr val="000000"/>
                </a:solidFill>
                <a:latin typeface="Century Gothic" pitchFamily="34" charset="0"/>
                <a:ea typeface="+mn-ea"/>
              </a:rPr>
              <a:t>Consultant</a:t>
            </a:r>
            <a:endParaRPr lang="en-GB" sz="1100" b="1" kern="1200" dirty="0">
              <a:solidFill>
                <a:srgbClr val="000000"/>
              </a:solidFill>
              <a:latin typeface="Century Gothic" pitchFamily="34" charset="0"/>
              <a:ea typeface="+mn-ea"/>
            </a:endParaRPr>
          </a:p>
          <a:p>
            <a:pPr indent="0" algn="ctr" eaLnBrk="1" fontAlgn="base" hangingPunct="1">
              <a:lnSpc>
                <a:spcPct val="110000"/>
              </a:lnSpc>
              <a:spcBef>
                <a:spcPct val="10000"/>
              </a:spcBef>
              <a:spcAft>
                <a:spcPct val="0"/>
              </a:spcAft>
              <a:buClr>
                <a:srgbClr val="FFFF00"/>
              </a:buClr>
              <a:buSzPct val="46000"/>
            </a:pPr>
            <a:r>
              <a:rPr lang="en-GB" sz="1100" kern="1200" dirty="0">
                <a:solidFill>
                  <a:srgbClr val="000000"/>
                </a:solidFill>
                <a:latin typeface="Century Gothic" pitchFamily="34" charset="0"/>
                <a:ea typeface="+mn-ea"/>
              </a:rPr>
              <a:t>Anette </a:t>
            </a:r>
            <a:r>
              <a:rPr lang="en-GB" sz="1100" kern="1200" dirty="0" smtClean="0">
                <a:solidFill>
                  <a:srgbClr val="000000"/>
                </a:solidFill>
                <a:latin typeface="Century Gothic" pitchFamily="34" charset="0"/>
                <a:ea typeface="+mn-ea"/>
              </a:rPr>
              <a:t>Sørum Nordal</a:t>
            </a:r>
            <a:endParaRPr lang="en-GB" sz="1100" kern="1200" dirty="0">
              <a:solidFill>
                <a:srgbClr val="000000"/>
              </a:solidFill>
              <a:latin typeface="Century Gothic" pitchFamily="34" charset="0"/>
              <a:ea typeface="+mn-ea"/>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5709024" y="3899925"/>
            <a:ext cx="978157" cy="1186774"/>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b="-1882"/>
          <a:stretch/>
        </p:blipFill>
        <p:spPr>
          <a:xfrm>
            <a:off x="6838186" y="3884432"/>
            <a:ext cx="933969" cy="1240830"/>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4183" y="1602812"/>
            <a:ext cx="1524079" cy="2006662"/>
          </a:xfrm>
          <a:prstGeom prst="rect">
            <a:avLst/>
          </a:prstGeom>
        </p:spPr>
      </p:pic>
      <p:sp>
        <p:nvSpPr>
          <p:cNvPr id="14" name="TextBox 13"/>
          <p:cNvSpPr txBox="1"/>
          <p:nvPr/>
        </p:nvSpPr>
        <p:spPr>
          <a:xfrm>
            <a:off x="2938831" y="1938420"/>
            <a:ext cx="2301009" cy="923330"/>
          </a:xfrm>
          <a:prstGeom prst="rect">
            <a:avLst/>
          </a:prstGeom>
          <a:noFill/>
        </p:spPr>
        <p:txBody>
          <a:bodyPr wrap="square" rtlCol="0">
            <a:spAutoFit/>
          </a:bodyPr>
          <a:lstStyle/>
          <a:p>
            <a:r>
              <a:rPr lang="en-US" b="1" dirty="0" smtClean="0">
                <a:latin typeface="Century Gothic"/>
                <a:cs typeface="Century Gothic"/>
              </a:rPr>
              <a:t>Secretary General</a:t>
            </a:r>
          </a:p>
          <a:p>
            <a:endParaRPr lang="en-US" b="1" dirty="0" smtClean="0">
              <a:latin typeface="Century Gothic"/>
              <a:cs typeface="Century Gothic"/>
            </a:endParaRPr>
          </a:p>
          <a:p>
            <a:r>
              <a:rPr lang="en-US" dirty="0" smtClean="0">
                <a:latin typeface="Century Gothic"/>
                <a:cs typeface="Century Gothic"/>
              </a:rPr>
              <a:t>     Luis </a:t>
            </a:r>
            <a:r>
              <a:rPr lang="en-US" dirty="0">
                <a:latin typeface="Century Gothic"/>
                <a:cs typeface="Century Gothic"/>
              </a:rPr>
              <a:t>Bertrán </a:t>
            </a:r>
            <a:r>
              <a:rPr lang="en-US" b="1" dirty="0" smtClean="0">
                <a:latin typeface="Century Gothic"/>
                <a:cs typeface="Century Gothic"/>
              </a:rPr>
              <a:t> </a:t>
            </a:r>
            <a:endParaRPr lang="en-US" b="1" dirty="0">
              <a:latin typeface="Century Gothic"/>
              <a:cs typeface="Century Gothic"/>
            </a:endParaRPr>
          </a:p>
        </p:txBody>
      </p:sp>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51180" y="3924923"/>
            <a:ext cx="959790" cy="1200339"/>
          </a:xfrm>
          <a:prstGeom prst="rect">
            <a:avLst/>
          </a:prstGeom>
        </p:spPr>
      </p:pic>
      <p:sp>
        <p:nvSpPr>
          <p:cNvPr id="16" name="Text Box 34"/>
          <p:cNvSpPr txBox="1">
            <a:spLocks noChangeArrowheads="1"/>
          </p:cNvSpPr>
          <p:nvPr/>
        </p:nvSpPr>
        <p:spPr bwMode="auto">
          <a:xfrm>
            <a:off x="865441" y="5258363"/>
            <a:ext cx="1702656" cy="795602"/>
          </a:xfrm>
          <a:prstGeom prst="rect">
            <a:avLst/>
          </a:prstGeom>
          <a:noFill/>
          <a:ln>
            <a:noFill/>
          </a:ln>
          <a:effectLst/>
          <a:extLst>
            <a:ext uri="{909E8E84-426E-40DD-AFC4-6F175D3DCCD1}">
              <a14:hiddenFill xmlns:a14="http://schemas.microsoft.com/office/drawing/2010/main">
                <a:solidFill>
                  <a:schemeClr val="hlink">
                    <a:alpha val="25098"/>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5989" tIns="0" rIns="0" bIns="0">
            <a:spAutoFit/>
          </a:bodyPr>
          <a:lstStyle>
            <a:lvl1pPr marL="160338" indent="-160338" defTabSz="349250" eaLnBrk="0" hangingPunct="0">
              <a:defRPr>
                <a:solidFill>
                  <a:schemeClr val="tx1"/>
                </a:solidFill>
                <a:latin typeface="Arial" pitchFamily="34" charset="0"/>
                <a:cs typeface="Arial" pitchFamily="34" charset="0"/>
              </a:defRPr>
            </a:lvl1pPr>
            <a:lvl2pPr marL="742950" indent="-285750" defTabSz="349250" eaLnBrk="0" hangingPunct="0">
              <a:defRPr>
                <a:solidFill>
                  <a:schemeClr val="tx1"/>
                </a:solidFill>
                <a:latin typeface="Arial" pitchFamily="34" charset="0"/>
                <a:cs typeface="Arial" pitchFamily="34" charset="0"/>
              </a:defRPr>
            </a:lvl2pPr>
            <a:lvl3pPr marL="1143000" indent="-228600" defTabSz="349250" eaLnBrk="0" hangingPunct="0">
              <a:defRPr>
                <a:solidFill>
                  <a:schemeClr val="tx1"/>
                </a:solidFill>
                <a:latin typeface="Arial" pitchFamily="34" charset="0"/>
                <a:cs typeface="Arial" pitchFamily="34" charset="0"/>
              </a:defRPr>
            </a:lvl3pPr>
            <a:lvl4pPr marL="1600200" indent="-228600" defTabSz="349250" eaLnBrk="0" hangingPunct="0">
              <a:defRPr>
                <a:solidFill>
                  <a:schemeClr val="tx1"/>
                </a:solidFill>
                <a:latin typeface="Arial" pitchFamily="34" charset="0"/>
                <a:cs typeface="Arial" pitchFamily="34" charset="0"/>
              </a:defRPr>
            </a:lvl4pPr>
            <a:lvl5pPr marL="2057400" indent="-228600" defTabSz="349250" eaLnBrk="0" hangingPunct="0">
              <a:defRPr>
                <a:solidFill>
                  <a:schemeClr val="tx1"/>
                </a:solidFill>
                <a:latin typeface="Arial" pitchFamily="34" charset="0"/>
                <a:cs typeface="Arial" pitchFamily="34" charset="0"/>
              </a:defRPr>
            </a:lvl5pPr>
            <a:lvl6pPr marL="2514600" indent="-228600" defTabSz="349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349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349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349250" eaLnBrk="0" fontAlgn="base" hangingPunct="0">
              <a:spcBef>
                <a:spcPct val="0"/>
              </a:spcBef>
              <a:spcAft>
                <a:spcPct val="0"/>
              </a:spcAft>
              <a:defRPr>
                <a:solidFill>
                  <a:schemeClr val="tx1"/>
                </a:solidFill>
                <a:latin typeface="Arial" pitchFamily="34" charset="0"/>
                <a:cs typeface="Arial" pitchFamily="34" charset="0"/>
              </a:defRPr>
            </a:lvl9pPr>
          </a:lstStyle>
          <a:p>
            <a:pPr indent="0" algn="ctr" eaLnBrk="1" fontAlgn="base" hangingPunct="1">
              <a:lnSpc>
                <a:spcPct val="110000"/>
              </a:lnSpc>
              <a:spcBef>
                <a:spcPct val="10000"/>
              </a:spcBef>
              <a:spcAft>
                <a:spcPct val="0"/>
              </a:spcAft>
              <a:buClr>
                <a:srgbClr val="FFFF00"/>
              </a:buClr>
              <a:buSzPct val="46000"/>
            </a:pPr>
            <a:r>
              <a:rPr lang="en-GB" sz="1100" b="1" kern="1200" dirty="0" smtClean="0">
                <a:solidFill>
                  <a:srgbClr val="000000"/>
                </a:solidFill>
                <a:latin typeface="Century Gothic" pitchFamily="34" charset="0"/>
                <a:ea typeface="+mn-ea"/>
              </a:rPr>
              <a:t>Chief Advisor</a:t>
            </a:r>
            <a:endParaRPr lang="en-GB" sz="1100" b="1" kern="1200" dirty="0">
              <a:solidFill>
                <a:srgbClr val="000000"/>
              </a:solidFill>
              <a:latin typeface="Century Gothic" pitchFamily="34" charset="0"/>
              <a:ea typeface="+mn-ea"/>
            </a:endParaRPr>
          </a:p>
          <a:p>
            <a:pPr indent="0" algn="ctr" eaLnBrk="1" fontAlgn="base" hangingPunct="1">
              <a:lnSpc>
                <a:spcPct val="110000"/>
              </a:lnSpc>
              <a:spcBef>
                <a:spcPct val="10000"/>
              </a:spcBef>
              <a:spcAft>
                <a:spcPct val="0"/>
              </a:spcAft>
              <a:buClr>
                <a:srgbClr val="FFFF00"/>
              </a:buClr>
              <a:buSzPct val="46000"/>
            </a:pPr>
            <a:r>
              <a:rPr lang="en-GB" sz="1100" kern="1200" dirty="0" smtClean="0">
                <a:solidFill>
                  <a:srgbClr val="000000"/>
                </a:solidFill>
                <a:latin typeface="Century Gothic" pitchFamily="34" charset="0"/>
                <a:ea typeface="+mn-ea"/>
              </a:rPr>
              <a:t>Antonia </a:t>
            </a:r>
          </a:p>
          <a:p>
            <a:pPr indent="0" algn="ctr" eaLnBrk="1" fontAlgn="base" hangingPunct="1">
              <a:lnSpc>
                <a:spcPct val="110000"/>
              </a:lnSpc>
              <a:spcBef>
                <a:spcPct val="10000"/>
              </a:spcBef>
              <a:spcAft>
                <a:spcPct val="0"/>
              </a:spcAft>
              <a:buClr>
                <a:srgbClr val="FFFF00"/>
              </a:buClr>
              <a:buSzPct val="46000"/>
            </a:pPr>
            <a:r>
              <a:rPr lang="en-GB" sz="1100" kern="1200" dirty="0" smtClean="0">
                <a:solidFill>
                  <a:srgbClr val="000000"/>
                </a:solidFill>
                <a:latin typeface="Century Gothic" pitchFamily="34" charset="0"/>
                <a:ea typeface="+mn-ea"/>
              </a:rPr>
              <a:t>Fernández </a:t>
            </a:r>
          </a:p>
          <a:p>
            <a:pPr indent="0" algn="ctr" eaLnBrk="1" fontAlgn="base" hangingPunct="1">
              <a:lnSpc>
                <a:spcPct val="110000"/>
              </a:lnSpc>
              <a:spcBef>
                <a:spcPct val="10000"/>
              </a:spcBef>
              <a:spcAft>
                <a:spcPct val="0"/>
              </a:spcAft>
              <a:buClr>
                <a:srgbClr val="FFFF00"/>
              </a:buClr>
              <a:buSzPct val="46000"/>
            </a:pPr>
            <a:r>
              <a:rPr lang="en-GB" sz="1100" kern="1200" dirty="0" smtClean="0">
                <a:solidFill>
                  <a:srgbClr val="000000"/>
                </a:solidFill>
                <a:latin typeface="Century Gothic" pitchFamily="34" charset="0"/>
                <a:ea typeface="+mn-ea"/>
              </a:rPr>
              <a:t>Corrales</a:t>
            </a:r>
          </a:p>
        </p:txBody>
      </p:sp>
      <p:pic>
        <p:nvPicPr>
          <p:cNvPr id="18" name="Picture 11"/>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24503" y="1770453"/>
            <a:ext cx="1750630" cy="93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1"/>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649532" y="1309163"/>
            <a:ext cx="1501215" cy="1859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1"/>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074407" y="1925186"/>
            <a:ext cx="1750630" cy="93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15217" y="3923890"/>
            <a:ext cx="1041818" cy="124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475495" y="3924923"/>
            <a:ext cx="930275" cy="1211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30441" y="3893172"/>
            <a:ext cx="912511" cy="124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911741" y="3884432"/>
            <a:ext cx="1074933" cy="1197782"/>
          </a:xfrm>
          <a:prstGeom prst="rect">
            <a:avLst/>
          </a:prstGeom>
        </p:spPr>
      </p:pic>
      <p:sp>
        <p:nvSpPr>
          <p:cNvPr id="23" name="Text Box 7"/>
          <p:cNvSpPr txBox="1">
            <a:spLocks noChangeArrowheads="1"/>
          </p:cNvSpPr>
          <p:nvPr/>
        </p:nvSpPr>
        <p:spPr bwMode="auto">
          <a:xfrm>
            <a:off x="7775411" y="5272980"/>
            <a:ext cx="1211263" cy="389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5989" tIns="0" rIns="0" bIns="0">
            <a:spAutoFit/>
          </a:bodyPr>
          <a:lstStyle>
            <a:lvl1pPr marL="160338" indent="-160338" defTabSz="349250" eaLnBrk="0" hangingPunct="0">
              <a:defRPr>
                <a:solidFill>
                  <a:schemeClr val="tx1"/>
                </a:solidFill>
                <a:latin typeface="Arial" pitchFamily="34" charset="0"/>
                <a:cs typeface="Arial" pitchFamily="34" charset="0"/>
              </a:defRPr>
            </a:lvl1pPr>
            <a:lvl2pPr marL="742950" indent="-285750" defTabSz="349250" eaLnBrk="0" hangingPunct="0">
              <a:defRPr>
                <a:solidFill>
                  <a:schemeClr val="tx1"/>
                </a:solidFill>
                <a:latin typeface="Arial" pitchFamily="34" charset="0"/>
                <a:cs typeface="Arial" pitchFamily="34" charset="0"/>
              </a:defRPr>
            </a:lvl2pPr>
            <a:lvl3pPr marL="1143000" indent="-228600" defTabSz="349250" eaLnBrk="0" hangingPunct="0">
              <a:defRPr>
                <a:solidFill>
                  <a:schemeClr val="tx1"/>
                </a:solidFill>
                <a:latin typeface="Arial" pitchFamily="34" charset="0"/>
                <a:cs typeface="Arial" pitchFamily="34" charset="0"/>
              </a:defRPr>
            </a:lvl3pPr>
            <a:lvl4pPr marL="1600200" indent="-228600" defTabSz="349250" eaLnBrk="0" hangingPunct="0">
              <a:defRPr>
                <a:solidFill>
                  <a:schemeClr val="tx1"/>
                </a:solidFill>
                <a:latin typeface="Arial" pitchFamily="34" charset="0"/>
                <a:cs typeface="Arial" pitchFamily="34" charset="0"/>
              </a:defRPr>
            </a:lvl4pPr>
            <a:lvl5pPr marL="2057400" indent="-228600" defTabSz="349250" eaLnBrk="0" hangingPunct="0">
              <a:defRPr>
                <a:solidFill>
                  <a:schemeClr val="tx1"/>
                </a:solidFill>
                <a:latin typeface="Arial" pitchFamily="34" charset="0"/>
                <a:cs typeface="Arial" pitchFamily="34" charset="0"/>
              </a:defRPr>
            </a:lvl5pPr>
            <a:lvl6pPr marL="2514600" indent="-228600" defTabSz="349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349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349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349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110000"/>
              </a:lnSpc>
              <a:spcBef>
                <a:spcPct val="10000"/>
              </a:spcBef>
              <a:spcAft>
                <a:spcPct val="0"/>
              </a:spcAft>
              <a:buClr>
                <a:srgbClr val="FFFF00"/>
              </a:buClr>
              <a:buSzPct val="46000"/>
            </a:pPr>
            <a:r>
              <a:rPr lang="en-GB" sz="1100" b="1" kern="1200" dirty="0" smtClean="0">
                <a:solidFill>
                  <a:srgbClr val="000000"/>
                </a:solidFill>
                <a:latin typeface="Century Gothic" pitchFamily="34" charset="0"/>
                <a:ea typeface="+mn-ea"/>
              </a:rPr>
              <a:t>Event Director</a:t>
            </a:r>
          </a:p>
          <a:p>
            <a:pPr algn="ctr" eaLnBrk="1" fontAlgn="base" hangingPunct="1">
              <a:lnSpc>
                <a:spcPct val="110000"/>
              </a:lnSpc>
              <a:spcBef>
                <a:spcPct val="10000"/>
              </a:spcBef>
              <a:spcAft>
                <a:spcPct val="0"/>
              </a:spcAft>
              <a:buClr>
                <a:srgbClr val="FFFF00"/>
              </a:buClr>
              <a:buSzPct val="46000"/>
            </a:pPr>
            <a:r>
              <a:rPr lang="en-GB" sz="1100" dirty="0" smtClean="0">
                <a:solidFill>
                  <a:srgbClr val="000000"/>
                </a:solidFill>
                <a:latin typeface="Century Gothic" pitchFamily="34" charset="0"/>
              </a:rPr>
              <a:t>Rodney Cox</a:t>
            </a:r>
            <a:endParaRPr lang="en-GB" sz="1100" kern="1200" dirty="0">
              <a:solidFill>
                <a:srgbClr val="000000"/>
              </a:solidFill>
              <a:latin typeface="Century Gothic" pitchFamily="34" charset="0"/>
              <a:ea typeface="+mn-ea"/>
            </a:endParaRPr>
          </a:p>
        </p:txBody>
      </p:sp>
      <p:sp>
        <p:nvSpPr>
          <p:cNvPr id="24" name="Text Box 7"/>
          <p:cNvSpPr txBox="1">
            <a:spLocks noChangeArrowheads="1"/>
          </p:cNvSpPr>
          <p:nvPr/>
        </p:nvSpPr>
        <p:spPr bwMode="auto">
          <a:xfrm>
            <a:off x="3242318" y="5229823"/>
            <a:ext cx="1516636" cy="795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5989" tIns="0" rIns="0" bIns="0">
            <a:spAutoFit/>
          </a:bodyPr>
          <a:lstStyle>
            <a:lvl1pPr marL="160338" indent="-160338" defTabSz="349250" eaLnBrk="0" hangingPunct="0">
              <a:defRPr>
                <a:solidFill>
                  <a:schemeClr val="tx1"/>
                </a:solidFill>
                <a:latin typeface="Arial" pitchFamily="34" charset="0"/>
                <a:cs typeface="Arial" pitchFamily="34" charset="0"/>
              </a:defRPr>
            </a:lvl1pPr>
            <a:lvl2pPr marL="742950" indent="-285750" defTabSz="349250" eaLnBrk="0" hangingPunct="0">
              <a:defRPr>
                <a:solidFill>
                  <a:schemeClr val="tx1"/>
                </a:solidFill>
                <a:latin typeface="Arial" pitchFamily="34" charset="0"/>
                <a:cs typeface="Arial" pitchFamily="34" charset="0"/>
              </a:defRPr>
            </a:lvl2pPr>
            <a:lvl3pPr marL="1143000" indent="-228600" defTabSz="349250" eaLnBrk="0" hangingPunct="0">
              <a:defRPr>
                <a:solidFill>
                  <a:schemeClr val="tx1"/>
                </a:solidFill>
                <a:latin typeface="Arial" pitchFamily="34" charset="0"/>
                <a:cs typeface="Arial" pitchFamily="34" charset="0"/>
              </a:defRPr>
            </a:lvl3pPr>
            <a:lvl4pPr marL="1600200" indent="-228600" defTabSz="349250" eaLnBrk="0" hangingPunct="0">
              <a:defRPr>
                <a:solidFill>
                  <a:schemeClr val="tx1"/>
                </a:solidFill>
                <a:latin typeface="Arial" pitchFamily="34" charset="0"/>
                <a:cs typeface="Arial" pitchFamily="34" charset="0"/>
              </a:defRPr>
            </a:lvl4pPr>
            <a:lvl5pPr marL="2057400" indent="-228600" defTabSz="349250" eaLnBrk="0" hangingPunct="0">
              <a:defRPr>
                <a:solidFill>
                  <a:schemeClr val="tx1"/>
                </a:solidFill>
                <a:latin typeface="Arial" pitchFamily="34" charset="0"/>
                <a:cs typeface="Arial" pitchFamily="34" charset="0"/>
              </a:defRPr>
            </a:lvl5pPr>
            <a:lvl6pPr marL="2514600" indent="-228600" defTabSz="349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349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349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34925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110000"/>
              </a:lnSpc>
              <a:spcBef>
                <a:spcPct val="10000"/>
              </a:spcBef>
              <a:spcAft>
                <a:spcPct val="0"/>
              </a:spcAft>
              <a:buClr>
                <a:srgbClr val="FFFF00"/>
              </a:buClr>
              <a:buSzPct val="46000"/>
            </a:pPr>
            <a:r>
              <a:rPr lang="en-GB" sz="1100" b="1" kern="1200" dirty="0" smtClean="0">
                <a:solidFill>
                  <a:srgbClr val="000000"/>
                </a:solidFill>
                <a:latin typeface="Century Gothic" pitchFamily="34" charset="0"/>
                <a:ea typeface="+mn-ea"/>
              </a:rPr>
              <a:t>Administration</a:t>
            </a:r>
          </a:p>
          <a:p>
            <a:pPr algn="ctr" eaLnBrk="1" fontAlgn="base" hangingPunct="1">
              <a:lnSpc>
                <a:spcPct val="110000"/>
              </a:lnSpc>
              <a:spcBef>
                <a:spcPct val="10000"/>
              </a:spcBef>
              <a:spcAft>
                <a:spcPct val="0"/>
              </a:spcAft>
              <a:buClr>
                <a:srgbClr val="FFFF00"/>
              </a:buClr>
              <a:buSzPct val="46000"/>
            </a:pPr>
            <a:r>
              <a:rPr lang="en-GB" sz="1100" b="1" kern="1200" dirty="0" smtClean="0">
                <a:solidFill>
                  <a:srgbClr val="000000"/>
                </a:solidFill>
                <a:latin typeface="Century Gothic" pitchFamily="34" charset="0"/>
                <a:ea typeface="+mn-ea"/>
              </a:rPr>
              <a:t>Consultant</a:t>
            </a:r>
          </a:p>
          <a:p>
            <a:pPr algn="ctr" eaLnBrk="1" fontAlgn="base" hangingPunct="1">
              <a:lnSpc>
                <a:spcPct val="110000"/>
              </a:lnSpc>
              <a:spcBef>
                <a:spcPct val="10000"/>
              </a:spcBef>
              <a:spcAft>
                <a:spcPct val="0"/>
              </a:spcAft>
              <a:buClr>
                <a:srgbClr val="FFFF00"/>
              </a:buClr>
              <a:buSzPct val="46000"/>
            </a:pPr>
            <a:r>
              <a:rPr lang="en-GB" sz="1100" dirty="0">
                <a:solidFill>
                  <a:srgbClr val="000000"/>
                </a:solidFill>
                <a:latin typeface="Century Gothic" pitchFamily="34" charset="0"/>
              </a:rPr>
              <a:t>Emma </a:t>
            </a:r>
            <a:endParaRPr lang="en-GB" sz="1100" dirty="0" smtClean="0">
              <a:solidFill>
                <a:srgbClr val="000000"/>
              </a:solidFill>
              <a:latin typeface="Century Gothic" pitchFamily="34" charset="0"/>
            </a:endParaRPr>
          </a:p>
          <a:p>
            <a:pPr algn="ctr" eaLnBrk="1" fontAlgn="base" hangingPunct="1">
              <a:lnSpc>
                <a:spcPct val="110000"/>
              </a:lnSpc>
              <a:spcBef>
                <a:spcPct val="10000"/>
              </a:spcBef>
              <a:spcAft>
                <a:spcPct val="0"/>
              </a:spcAft>
              <a:buClr>
                <a:srgbClr val="FFFF00"/>
              </a:buClr>
              <a:buSzPct val="46000"/>
            </a:pPr>
            <a:r>
              <a:rPr lang="en-GB" sz="1100" dirty="0" smtClean="0">
                <a:solidFill>
                  <a:srgbClr val="000000"/>
                </a:solidFill>
                <a:latin typeface="Century Gothic" pitchFamily="34" charset="0"/>
              </a:rPr>
              <a:t>Siobhan </a:t>
            </a:r>
            <a:r>
              <a:rPr lang="en-GB" sz="1100" dirty="0" err="1" smtClean="0">
                <a:solidFill>
                  <a:srgbClr val="000000"/>
                </a:solidFill>
                <a:latin typeface="Century Gothic" pitchFamily="34" charset="0"/>
              </a:rPr>
              <a:t>Paños</a:t>
            </a:r>
            <a:endParaRPr lang="en-GB" sz="1100" kern="1200" dirty="0">
              <a:solidFill>
                <a:srgbClr val="000000"/>
              </a:solidFill>
              <a:latin typeface="Century Gothic" pitchFamily="34" charset="0"/>
              <a:ea typeface="+mn-ea"/>
            </a:endParaRPr>
          </a:p>
        </p:txBody>
      </p:sp>
      <p:pic>
        <p:nvPicPr>
          <p:cNvPr id="21" name="Imagen 20"/>
          <p:cNvPicPr>
            <a:picLocks noChangeAspect="1"/>
          </p:cNvPicPr>
          <p:nvPr/>
        </p:nvPicPr>
        <p:blipFill rotWithShape="1">
          <a:blip r:embed="rId13">
            <a:extLst>
              <a:ext uri="{28A0092B-C50C-407E-A947-70E740481C1C}">
                <a14:useLocalDpi xmlns:a14="http://schemas.microsoft.com/office/drawing/2010/main" val="0"/>
              </a:ext>
            </a:extLst>
          </a:blip>
          <a:srcRect l="3504" t="-1" r="4784" b="4691"/>
          <a:stretch/>
        </p:blipFill>
        <p:spPr>
          <a:xfrm>
            <a:off x="3579961" y="3893172"/>
            <a:ext cx="905775" cy="1222292"/>
          </a:xfrm>
          <a:prstGeom prst="rect">
            <a:avLst/>
          </a:prstGeom>
        </p:spPr>
      </p:pic>
    </p:spTree>
    <p:extLst>
      <p:ext uri="{BB962C8B-B14F-4D97-AF65-F5344CB8AC3E}">
        <p14:creationId xmlns:p14="http://schemas.microsoft.com/office/powerpoint/2010/main" val="38593256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Marcador de número de diapositiva 3"/>
          <p:cNvSpPr>
            <a:spLocks noGrp="1"/>
          </p:cNvSpPr>
          <p:nvPr>
            <p:ph type="sldNum" sz="quarter" idx="12"/>
          </p:nvPr>
        </p:nvSpPr>
        <p:spPr/>
        <p:txBody>
          <a:bodyPr/>
          <a:lstStyle/>
          <a:p>
            <a:fld id="{272E7E90-9755-3E4A-B049-C951E85CD3B9}" type="slidenum">
              <a:rPr lang="en-US" smtClean="0"/>
              <a:t>40</a:t>
            </a:fld>
            <a:endParaRPr lang="en-US"/>
          </a:p>
        </p:txBody>
      </p:sp>
      <p:sp>
        <p:nvSpPr>
          <p:cNvPr id="5" name="Título 4"/>
          <p:cNvSpPr>
            <a:spLocks noGrp="1"/>
          </p:cNvSpPr>
          <p:nvPr>
            <p:ph type="title"/>
          </p:nvPr>
        </p:nvSpPr>
        <p:spPr/>
        <p:txBody>
          <a:bodyPr>
            <a:normAutofit/>
          </a:bodyPr>
          <a:lstStyle/>
          <a:p>
            <a:r>
              <a:rPr lang="es-ES" dirty="0" err="1"/>
              <a:t>Timeline</a:t>
            </a:r>
            <a:r>
              <a:rPr lang="es-ES" dirty="0"/>
              <a:t> </a:t>
            </a:r>
            <a:r>
              <a:rPr lang="es-ES" dirty="0" smtClean="0"/>
              <a:t>– T</a:t>
            </a:r>
            <a:r>
              <a:rPr lang="en-US" dirty="0" err="1" smtClean="0"/>
              <a:t>riennium</a:t>
            </a:r>
            <a:r>
              <a:rPr lang="en-US" dirty="0" smtClean="0"/>
              <a:t> Summaries</a:t>
            </a: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13919723"/>
              </p:ext>
            </p:extLst>
          </p:nvPr>
        </p:nvGraphicFramePr>
        <p:xfrm>
          <a:off x="722333" y="1714477"/>
          <a:ext cx="7621567" cy="3749040"/>
        </p:xfrm>
        <a:graphic>
          <a:graphicData uri="http://schemas.openxmlformats.org/drawingml/2006/table">
            <a:tbl>
              <a:tblPr firstRow="1" bandRow="1">
                <a:tableStyleId>{5940675A-B579-460E-94D1-54222C63F5DA}</a:tableStyleId>
              </a:tblPr>
              <a:tblGrid>
                <a:gridCol w="2036003">
                  <a:extLst>
                    <a:ext uri="{9D8B030D-6E8A-4147-A177-3AD203B41FA5}">
                      <a16:colId xmlns:a16="http://schemas.microsoft.com/office/drawing/2014/main" xmlns="" val="20000"/>
                    </a:ext>
                  </a:extLst>
                </a:gridCol>
                <a:gridCol w="5585564">
                  <a:extLst>
                    <a:ext uri="{9D8B030D-6E8A-4147-A177-3AD203B41FA5}">
                      <a16:colId xmlns:a16="http://schemas.microsoft.com/office/drawing/2014/main" xmlns="" val="20001"/>
                    </a:ext>
                  </a:extLst>
                </a:gridCol>
              </a:tblGrid>
              <a:tr h="37084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t>TRIENNIUM SUMMARIES: </a:t>
                      </a:r>
                    </a:p>
                  </a:txBody>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txBody>
                  <a:tcPr/>
                </a:tc>
                <a:extLst>
                  <a:ext uri="{0D108BD9-81ED-4DB2-BD59-A6C34878D82A}">
                    <a16:rowId xmlns:a16="http://schemas.microsoft.com/office/drawing/2014/main" xmlns="" val="10000"/>
                  </a:ext>
                </a:extLst>
              </a:tr>
              <a:tr h="370840">
                <a:tc>
                  <a:txBody>
                    <a:bodyPr/>
                    <a:lstStyle/>
                    <a:p>
                      <a:r>
                        <a:rPr lang="en-US" sz="2400" b="1" dirty="0" smtClean="0"/>
                        <a:t>1 Feb 2018</a:t>
                      </a:r>
                      <a:endParaRPr lang="es-ES" sz="2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Draft triennium summaries to CC leadership</a:t>
                      </a:r>
                    </a:p>
                  </a:txBody>
                  <a:tcPr/>
                </a:tc>
                <a:extLst>
                  <a:ext uri="{0D108BD9-81ED-4DB2-BD59-A6C34878D82A}">
                    <a16:rowId xmlns:a16="http://schemas.microsoft.com/office/drawing/2014/main" xmlns="" val="10001"/>
                  </a:ext>
                </a:extLst>
              </a:tr>
              <a:tr h="370840">
                <a:tc>
                  <a:txBody>
                    <a:bodyPr/>
                    <a:lstStyle/>
                    <a:p>
                      <a:r>
                        <a:rPr lang="en-US" sz="2400" b="1" dirty="0" smtClean="0"/>
                        <a:t>23 Feb 2018</a:t>
                      </a:r>
                      <a:endParaRPr lang="es-ES" sz="2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smtClean="0"/>
                        <a:t>Review by CC leadership and sent to M&amp;C committee </a:t>
                      </a:r>
                    </a:p>
                  </a:txBody>
                  <a:tcPr/>
                </a:tc>
                <a:extLst>
                  <a:ext uri="{0D108BD9-81ED-4DB2-BD59-A6C34878D82A}">
                    <a16:rowId xmlns:a16="http://schemas.microsoft.com/office/drawing/2014/main" xmlns="" val="10002"/>
                  </a:ext>
                </a:extLst>
              </a:tr>
              <a:tr h="370840">
                <a:tc>
                  <a:txBody>
                    <a:bodyPr/>
                    <a:lstStyle/>
                    <a:p>
                      <a:r>
                        <a:rPr lang="en-US" sz="2400" b="1" dirty="0" smtClean="0"/>
                        <a:t>16 Mar 2018</a:t>
                      </a:r>
                      <a:endParaRPr lang="es-ES" sz="2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Updated summaries to CC leadership and committees </a:t>
                      </a:r>
                      <a:endParaRPr lang="es-ES" sz="2400" dirty="0"/>
                    </a:p>
                  </a:txBody>
                  <a:tcPr/>
                </a:tc>
                <a:extLst>
                  <a:ext uri="{0D108BD9-81ED-4DB2-BD59-A6C34878D82A}">
                    <a16:rowId xmlns:a16="http://schemas.microsoft.com/office/drawing/2014/main" xmlns="" val="10003"/>
                  </a:ext>
                </a:extLst>
              </a:tr>
              <a:tr h="370840">
                <a:tc>
                  <a:txBody>
                    <a:bodyPr/>
                    <a:lstStyle/>
                    <a:p>
                      <a:r>
                        <a:rPr lang="en-US" sz="2400" b="1" dirty="0" smtClean="0"/>
                        <a:t>6 Apr 2018</a:t>
                      </a:r>
                      <a:endParaRPr lang="es-ES" sz="2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2400" dirty="0" smtClean="0"/>
                        <a:t>F</a:t>
                      </a:r>
                      <a:r>
                        <a:rPr lang="en-US" sz="2400" dirty="0" err="1" smtClean="0"/>
                        <a:t>inal</a:t>
                      </a:r>
                      <a:r>
                        <a:rPr lang="en-US" sz="2400" dirty="0" smtClean="0"/>
                        <a:t> summaries complete and approved for print</a:t>
                      </a: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702189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smtClean="0">
                <a:solidFill>
                  <a:srgbClr val="007BBC"/>
                </a:solidFill>
              </a:rPr>
              <a:t>FUELING THE FUTURE</a:t>
            </a:r>
            <a:endParaRPr lang="en-US" dirty="0">
              <a:solidFill>
                <a:srgbClr val="359F66"/>
              </a:solidFill>
            </a:endParaRPr>
          </a:p>
        </p:txBody>
      </p:sp>
      <p:sp>
        <p:nvSpPr>
          <p:cNvPr id="4" name="Marcador de número de diapositiva 3"/>
          <p:cNvSpPr>
            <a:spLocks noGrp="1"/>
          </p:cNvSpPr>
          <p:nvPr>
            <p:ph type="sldNum" sz="quarter" idx="12"/>
          </p:nvPr>
        </p:nvSpPr>
        <p:spPr/>
        <p:txBody>
          <a:bodyPr/>
          <a:lstStyle/>
          <a:p>
            <a:fld id="{272E7E90-9755-3E4A-B049-C951E85CD3B9}" type="slidenum">
              <a:rPr lang="en-US" smtClean="0"/>
              <a:t>41</a:t>
            </a:fld>
            <a:endParaRPr lang="en-US"/>
          </a:p>
        </p:txBody>
      </p:sp>
      <p:sp>
        <p:nvSpPr>
          <p:cNvPr id="5" name="Título 4"/>
          <p:cNvSpPr>
            <a:spLocks noGrp="1"/>
          </p:cNvSpPr>
          <p:nvPr>
            <p:ph type="title"/>
          </p:nvPr>
        </p:nvSpPr>
        <p:spPr>
          <a:xfrm>
            <a:off x="457200" y="-17508"/>
            <a:ext cx="8229600" cy="1143000"/>
          </a:xfrm>
        </p:spPr>
        <p:txBody>
          <a:bodyPr>
            <a:normAutofit/>
          </a:bodyPr>
          <a:lstStyle/>
          <a:p>
            <a:r>
              <a:rPr lang="es-ES" dirty="0" err="1"/>
              <a:t>Timeline</a:t>
            </a:r>
            <a:r>
              <a:rPr lang="es-ES" dirty="0"/>
              <a:t> </a:t>
            </a:r>
            <a:r>
              <a:rPr lang="es-ES" dirty="0" smtClean="0"/>
              <a:t>– C</a:t>
            </a:r>
            <a:r>
              <a:rPr lang="en-US" dirty="0" err="1" smtClean="0"/>
              <a:t>ommittee</a:t>
            </a:r>
            <a:r>
              <a:rPr lang="en-US" dirty="0" smtClean="0"/>
              <a:t> Reports</a:t>
            </a:r>
            <a:endParaRPr lang="es-ES" dirty="0"/>
          </a:p>
        </p:txBody>
      </p:sp>
      <p:graphicFrame>
        <p:nvGraphicFramePr>
          <p:cNvPr id="7" name="Tabla 6"/>
          <p:cNvGraphicFramePr>
            <a:graphicFrameLocks noGrp="1"/>
          </p:cNvGraphicFramePr>
          <p:nvPr>
            <p:extLst>
              <p:ext uri="{D42A27DB-BD31-4B8C-83A1-F6EECF244321}">
                <p14:modId xmlns:p14="http://schemas.microsoft.com/office/powerpoint/2010/main" val="2511862298"/>
              </p:ext>
            </p:extLst>
          </p:nvPr>
        </p:nvGraphicFramePr>
        <p:xfrm>
          <a:off x="808431" y="1374595"/>
          <a:ext cx="7661199" cy="4480560"/>
        </p:xfrm>
        <a:graphic>
          <a:graphicData uri="http://schemas.openxmlformats.org/drawingml/2006/table">
            <a:tbl>
              <a:tblPr firstRow="1" bandRow="1">
                <a:tableStyleId>{5940675A-B579-460E-94D1-54222C63F5DA}</a:tableStyleId>
              </a:tblPr>
              <a:tblGrid>
                <a:gridCol w="3212747">
                  <a:extLst>
                    <a:ext uri="{9D8B030D-6E8A-4147-A177-3AD203B41FA5}">
                      <a16:colId xmlns:a16="http://schemas.microsoft.com/office/drawing/2014/main" xmlns="" val="20000"/>
                    </a:ext>
                  </a:extLst>
                </a:gridCol>
                <a:gridCol w="4448452">
                  <a:extLst>
                    <a:ext uri="{9D8B030D-6E8A-4147-A177-3AD203B41FA5}">
                      <a16:colId xmlns:a16="http://schemas.microsoft.com/office/drawing/2014/main" xmlns="" val="20001"/>
                    </a:ext>
                  </a:extLst>
                </a:gridCol>
              </a:tblGrid>
              <a:tr h="370840">
                <a:tc gridSpan="2">
                  <a:txBody>
                    <a:bodyPr/>
                    <a:lstStyle/>
                    <a:p>
                      <a:pPr marL="0" indent="0">
                        <a:buNone/>
                      </a:pPr>
                      <a:r>
                        <a:rPr lang="en-US" sz="2400" b="1" dirty="0" smtClean="0"/>
                        <a:t>COMMITTEE REPORTS:</a:t>
                      </a:r>
                      <a:endParaRPr lang="en-US" sz="2400" b="1" dirty="0"/>
                    </a:p>
                  </a:txBody>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txBody>
                  <a:tcPr/>
                </a:tc>
                <a:extLst>
                  <a:ext uri="{0D108BD9-81ED-4DB2-BD59-A6C34878D82A}">
                    <a16:rowId xmlns:a16="http://schemas.microsoft.com/office/drawing/2014/main" xmlns="" val="10000"/>
                  </a:ext>
                </a:extLst>
              </a:tr>
              <a:tr h="370840">
                <a:tc>
                  <a:txBody>
                    <a:bodyPr/>
                    <a:lstStyle/>
                    <a:p>
                      <a:r>
                        <a:rPr lang="en-US" sz="2400" b="1" dirty="0" smtClean="0"/>
                        <a:t>As soon as possible and at least after Committee meeting second half of 2017</a:t>
                      </a:r>
                      <a:endParaRPr lang="es-ES" sz="2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Share report draft outline</a:t>
                      </a:r>
                    </a:p>
                  </a:txBody>
                  <a:tcPr/>
                </a:tc>
                <a:extLst>
                  <a:ext uri="{0D108BD9-81ED-4DB2-BD59-A6C34878D82A}">
                    <a16:rowId xmlns:a16="http://schemas.microsoft.com/office/drawing/2014/main" xmlns="" val="10001"/>
                  </a:ext>
                </a:extLst>
              </a:tr>
              <a:tr h="370840">
                <a:tc>
                  <a:txBody>
                    <a:bodyPr/>
                    <a:lstStyle/>
                    <a:p>
                      <a:r>
                        <a:rPr lang="en-US" sz="2400" b="1" dirty="0" smtClean="0"/>
                        <a:t>1 Feb</a:t>
                      </a:r>
                      <a:r>
                        <a:rPr lang="en-US" sz="2400" b="1" baseline="0" dirty="0" smtClean="0"/>
                        <a:t> </a:t>
                      </a:r>
                      <a:r>
                        <a:rPr lang="en-US" sz="2400" b="1" dirty="0" smtClean="0"/>
                        <a:t>2018</a:t>
                      </a:r>
                      <a:endParaRPr lang="es-ES" sz="2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smtClean="0"/>
                        <a:t>Share complete draft of report (including abstract) to CC Secretary</a:t>
                      </a:r>
                    </a:p>
                  </a:txBody>
                  <a:tcPr/>
                </a:tc>
                <a:extLst>
                  <a:ext uri="{0D108BD9-81ED-4DB2-BD59-A6C34878D82A}">
                    <a16:rowId xmlns:a16="http://schemas.microsoft.com/office/drawing/2014/main" xmlns="" val="10002"/>
                  </a:ext>
                </a:extLst>
              </a:tr>
              <a:tr h="370840">
                <a:tc>
                  <a:txBody>
                    <a:bodyPr/>
                    <a:lstStyle/>
                    <a:p>
                      <a:r>
                        <a:rPr lang="en-US" sz="2400" b="1" dirty="0" smtClean="0"/>
                        <a:t>28 Feb</a:t>
                      </a:r>
                      <a:r>
                        <a:rPr lang="en-US" sz="2400" b="1" baseline="0" dirty="0" smtClean="0"/>
                        <a:t> </a:t>
                      </a:r>
                      <a:r>
                        <a:rPr lang="en-US" sz="2400" b="1" dirty="0" smtClean="0"/>
                        <a:t>2018</a:t>
                      </a:r>
                      <a:endParaRPr lang="es-ES" sz="2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Feedback provided to committee </a:t>
                      </a:r>
                      <a:endParaRPr lang="es-ES" sz="2400" dirty="0"/>
                    </a:p>
                  </a:txBody>
                  <a:tcPr/>
                </a:tc>
                <a:extLst>
                  <a:ext uri="{0D108BD9-81ED-4DB2-BD59-A6C34878D82A}">
                    <a16:rowId xmlns:a16="http://schemas.microsoft.com/office/drawing/2014/main" xmlns="" val="10003"/>
                  </a:ext>
                </a:extLst>
              </a:tr>
              <a:tr h="370840">
                <a:tc>
                  <a:txBody>
                    <a:bodyPr/>
                    <a:lstStyle/>
                    <a:p>
                      <a:r>
                        <a:rPr lang="en-US" sz="2400" b="1" dirty="0" smtClean="0"/>
                        <a:t>31 Mar</a:t>
                      </a:r>
                      <a:r>
                        <a:rPr lang="en-US" sz="2400" b="1" baseline="0" dirty="0" smtClean="0"/>
                        <a:t> </a:t>
                      </a:r>
                      <a:r>
                        <a:rPr lang="en-US" sz="2400" b="1" dirty="0" smtClean="0"/>
                        <a:t>2018</a:t>
                      </a:r>
                      <a:endParaRPr lang="es-ES" sz="2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Submit final report electronically to CC Secretary</a:t>
                      </a: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710089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Upcoming meetings</a:t>
            </a:r>
            <a:endParaRPr lang="en-US" dirty="0"/>
          </a:p>
        </p:txBody>
      </p:sp>
      <p:sp>
        <p:nvSpPr>
          <p:cNvPr id="4" name="Slide Number Placeholder 3"/>
          <p:cNvSpPr>
            <a:spLocks noGrp="1"/>
          </p:cNvSpPr>
          <p:nvPr>
            <p:ph type="sldNum" sz="quarter" idx="12"/>
          </p:nvPr>
        </p:nvSpPr>
        <p:spPr/>
        <p:txBody>
          <a:bodyPr/>
          <a:lstStyle/>
          <a:p>
            <a:fld id="{272E7E90-9755-3E4A-B049-C951E85CD3B9}" type="slidenum">
              <a:rPr lang="en-US" smtClean="0"/>
              <a:pPr/>
              <a:t>42</a:t>
            </a:fld>
            <a:endParaRPr lang="en-US" dirty="0"/>
          </a:p>
        </p:txBody>
      </p:sp>
      <p:sp>
        <p:nvSpPr>
          <p:cNvPr id="5" name="Footer Placeholder 4"/>
          <p:cNvSpPr>
            <a:spLocks noGrp="1"/>
          </p:cNvSpPr>
          <p:nvPr>
            <p:ph type="ftr" sz="quarter" idx="11"/>
          </p:nvPr>
        </p:nvSpPr>
        <p:spPr>
          <a:xfrm>
            <a:off x="457200" y="6228558"/>
            <a:ext cx="2033081" cy="365125"/>
          </a:xfrm>
        </p:spPr>
        <p:txBody>
          <a:bodyPr/>
          <a:lstStyle/>
          <a:p>
            <a:r>
              <a:rPr lang="en-US" dirty="0"/>
              <a:t>FUELING THE FUTURE </a:t>
            </a:r>
            <a:endParaRPr lang="en-US" dirty="0">
              <a:solidFill>
                <a:srgbClr val="A9D9E9"/>
              </a:solidFill>
            </a:endParaRPr>
          </a:p>
        </p:txBody>
      </p:sp>
    </p:spTree>
    <p:extLst>
      <p:ext uri="{BB962C8B-B14F-4D97-AF65-F5344CB8AC3E}">
        <p14:creationId xmlns:p14="http://schemas.microsoft.com/office/powerpoint/2010/main" val="17149169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7BBC"/>
                </a:solidFill>
              </a:rPr>
              <a:t>FUELING THE FUTURE</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43</a:t>
            </a:fld>
            <a:endParaRPr lang="en-US"/>
          </a:p>
        </p:txBody>
      </p:sp>
      <p:sp>
        <p:nvSpPr>
          <p:cNvPr id="5" name="Title 4"/>
          <p:cNvSpPr>
            <a:spLocks noGrp="1"/>
          </p:cNvSpPr>
          <p:nvPr>
            <p:ph type="title"/>
          </p:nvPr>
        </p:nvSpPr>
        <p:spPr/>
        <p:txBody>
          <a:bodyPr>
            <a:normAutofit/>
          </a:bodyPr>
          <a:lstStyle/>
          <a:p>
            <a:r>
              <a:rPr lang="en-US" dirty="0"/>
              <a:t>Schedule of CC, </a:t>
            </a:r>
            <a:r>
              <a:rPr lang="en-US" dirty="0" smtClean="0"/>
              <a:t>EXC &amp; </a:t>
            </a:r>
            <a:r>
              <a:rPr lang="en-US" dirty="0"/>
              <a:t>Council meetings </a:t>
            </a:r>
          </a:p>
        </p:txBody>
      </p:sp>
      <p:graphicFrame>
        <p:nvGraphicFramePr>
          <p:cNvPr id="7" name="Content Placeholder 8"/>
          <p:cNvGraphicFramePr>
            <a:graphicFrameLocks noGrp="1"/>
          </p:cNvGraphicFramePr>
          <p:nvPr>
            <p:ph idx="1"/>
            <p:extLst>
              <p:ext uri="{D42A27DB-BD31-4B8C-83A1-F6EECF244321}">
                <p14:modId xmlns:p14="http://schemas.microsoft.com/office/powerpoint/2010/main" val="382263004"/>
              </p:ext>
            </p:extLst>
          </p:nvPr>
        </p:nvGraphicFramePr>
        <p:xfrm>
          <a:off x="351852" y="1614460"/>
          <a:ext cx="8373860" cy="3817794"/>
        </p:xfrm>
        <a:graphic>
          <a:graphicData uri="http://schemas.openxmlformats.org/drawingml/2006/table">
            <a:tbl>
              <a:tblPr>
                <a:tableStyleId>{5C22544A-7EE6-4342-B048-85BDC9FD1C3A}</a:tableStyleId>
              </a:tblPr>
              <a:tblGrid>
                <a:gridCol w="1668592">
                  <a:extLst>
                    <a:ext uri="{9D8B030D-6E8A-4147-A177-3AD203B41FA5}">
                      <a16:colId xmlns:a16="http://schemas.microsoft.com/office/drawing/2014/main" xmlns="" val="20000"/>
                    </a:ext>
                  </a:extLst>
                </a:gridCol>
                <a:gridCol w="1668592">
                  <a:extLst>
                    <a:ext uri="{9D8B030D-6E8A-4147-A177-3AD203B41FA5}">
                      <a16:colId xmlns:a16="http://schemas.microsoft.com/office/drawing/2014/main" xmlns="" val="20001"/>
                    </a:ext>
                  </a:extLst>
                </a:gridCol>
                <a:gridCol w="1668592">
                  <a:extLst>
                    <a:ext uri="{9D8B030D-6E8A-4147-A177-3AD203B41FA5}">
                      <a16:colId xmlns:a16="http://schemas.microsoft.com/office/drawing/2014/main" xmlns="" val="20002"/>
                    </a:ext>
                  </a:extLst>
                </a:gridCol>
                <a:gridCol w="1684042">
                  <a:extLst>
                    <a:ext uri="{9D8B030D-6E8A-4147-A177-3AD203B41FA5}">
                      <a16:colId xmlns:a16="http://schemas.microsoft.com/office/drawing/2014/main" xmlns="" val="20003"/>
                    </a:ext>
                  </a:extLst>
                </a:gridCol>
                <a:gridCol w="1684042">
                  <a:extLst>
                    <a:ext uri="{9D8B030D-6E8A-4147-A177-3AD203B41FA5}">
                      <a16:colId xmlns:a16="http://schemas.microsoft.com/office/drawing/2014/main" xmlns="" val="20004"/>
                    </a:ext>
                  </a:extLst>
                </a:gridCol>
              </a:tblGrid>
              <a:tr h="1340126">
                <a:tc>
                  <a:txBody>
                    <a:bodyPr/>
                    <a:lstStyle/>
                    <a:p>
                      <a:pPr algn="ctr">
                        <a:lnSpc>
                          <a:spcPct val="115000"/>
                        </a:lnSpc>
                        <a:spcAft>
                          <a:spcPts val="600"/>
                        </a:spcAft>
                      </a:pPr>
                      <a:r>
                        <a:rPr lang="en-GB" sz="1800" dirty="0">
                          <a:effectLst/>
                        </a:rPr>
                        <a:t> </a:t>
                      </a:r>
                      <a:endParaRPr lang="en-US" sz="1800" dirty="0">
                        <a:effectLst/>
                      </a:endParaRPr>
                    </a:p>
                    <a:p>
                      <a:pPr algn="ctr">
                        <a:lnSpc>
                          <a:spcPct val="115000"/>
                        </a:lnSpc>
                        <a:spcAft>
                          <a:spcPts val="600"/>
                        </a:spcAft>
                      </a:pPr>
                      <a:r>
                        <a:rPr lang="en-GB" sz="1800" dirty="0">
                          <a:effectLst/>
                        </a:rPr>
                        <a:t>IGU meetings</a:t>
                      </a:r>
                      <a:endParaRPr lang="en-US" sz="1800" dirty="0">
                        <a:effectLst/>
                      </a:endParaRPr>
                    </a:p>
                    <a:p>
                      <a:pPr algn="ctr">
                        <a:lnSpc>
                          <a:spcPct val="115000"/>
                        </a:lnSpc>
                        <a:spcAft>
                          <a:spcPts val="600"/>
                        </a:spcAft>
                      </a:pPr>
                      <a:r>
                        <a:rPr lang="en-GB" sz="1800" dirty="0">
                          <a:effectLst/>
                        </a:rPr>
                        <a:t>2015-2018 Triennium</a:t>
                      </a:r>
                      <a:endParaRPr lang="en-US" sz="18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en-GB" sz="1800" dirty="0">
                          <a:effectLst/>
                        </a:rPr>
                        <a:t>Meeting periods and places</a:t>
                      </a:r>
                      <a:endParaRPr lang="en-US" sz="18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en-GB" sz="1800" dirty="0">
                          <a:effectLst/>
                        </a:rPr>
                        <a:t>Coordination Committee meetings</a:t>
                      </a:r>
                      <a:endParaRPr lang="en-US" sz="18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en-GB" sz="1800" dirty="0">
                          <a:effectLst/>
                        </a:rPr>
                        <a:t>Executive Committee and Council meetings</a:t>
                      </a:r>
                      <a:endParaRPr lang="en-US" sz="18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en-GB" sz="1800" dirty="0">
                          <a:effectLst/>
                        </a:rPr>
                        <a:t>Council workshop</a:t>
                      </a:r>
                      <a:endParaRPr lang="en-US" sz="1800" dirty="0">
                        <a:effectLst/>
                        <a:latin typeface="Times New Roman"/>
                        <a:ea typeface="Times New Roman"/>
                      </a:endParaRPr>
                    </a:p>
                  </a:txBody>
                  <a:tcPr marL="44450" marR="44450" marT="9525" marB="0" anchor="ctr"/>
                </a:tc>
                <a:extLst>
                  <a:ext uri="{0D108BD9-81ED-4DB2-BD59-A6C34878D82A}">
                    <a16:rowId xmlns:a16="http://schemas.microsoft.com/office/drawing/2014/main" xmlns="" val="10000"/>
                  </a:ext>
                </a:extLst>
              </a:tr>
              <a:tr h="583318">
                <a:tc>
                  <a:txBody>
                    <a:bodyPr/>
                    <a:lstStyle/>
                    <a:p>
                      <a:pPr algn="ctr">
                        <a:lnSpc>
                          <a:spcPct val="115000"/>
                        </a:lnSpc>
                        <a:spcAft>
                          <a:spcPts val="600"/>
                        </a:spcAft>
                      </a:pPr>
                      <a:r>
                        <a:rPr lang="en-US" sz="1800" dirty="0">
                          <a:effectLst/>
                        </a:rPr>
                        <a:t>2017</a:t>
                      </a:r>
                      <a:endParaRPr lang="en-US" sz="1800" dirty="0">
                        <a:effectLst/>
                        <a:latin typeface="Times New Roman"/>
                        <a:ea typeface="Times New Roman"/>
                      </a:endParaRPr>
                    </a:p>
                  </a:txBody>
                  <a:tcPr marL="0" marR="0" marT="0" marB="0" anchor="ctr"/>
                </a:tc>
                <a:tc>
                  <a:txBody>
                    <a:bodyPr/>
                    <a:lstStyle/>
                    <a:p>
                      <a:pPr algn="ctr">
                        <a:lnSpc>
                          <a:spcPct val="115000"/>
                        </a:lnSpc>
                        <a:spcAft>
                          <a:spcPts val="600"/>
                        </a:spcAft>
                      </a:pPr>
                      <a:r>
                        <a:rPr lang="en-GB" sz="1600" dirty="0">
                          <a:effectLst/>
                        </a:rPr>
                        <a:t>24-26 October, Tokyo, Japan</a:t>
                      </a:r>
                      <a:endParaRPr lang="en-US" sz="16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en-US" sz="1800" dirty="0">
                          <a:effectLst/>
                        </a:rPr>
                        <a:t>24 October</a:t>
                      </a:r>
                      <a:endParaRPr lang="en-US" sz="18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en-US" sz="1800" dirty="0" smtClean="0">
                          <a:effectLst/>
                        </a:rPr>
                        <a:t>25-26 </a:t>
                      </a:r>
                      <a:r>
                        <a:rPr lang="en-US" sz="1800" dirty="0">
                          <a:effectLst/>
                        </a:rPr>
                        <a:t>October</a:t>
                      </a:r>
                      <a:endParaRPr lang="en-US" sz="18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en-GB" sz="1800" dirty="0">
                          <a:effectLst/>
                        </a:rPr>
                        <a:t>26 October</a:t>
                      </a:r>
                      <a:endParaRPr lang="en-US" sz="1800" dirty="0">
                        <a:effectLst/>
                        <a:latin typeface="Times New Roman"/>
                        <a:ea typeface="Times New Roman"/>
                      </a:endParaRPr>
                    </a:p>
                  </a:txBody>
                  <a:tcPr marL="44450" marR="44450" marT="9525" marB="0" anchor="ctr"/>
                </a:tc>
                <a:extLst>
                  <a:ext uri="{0D108BD9-81ED-4DB2-BD59-A6C34878D82A}">
                    <a16:rowId xmlns:a16="http://schemas.microsoft.com/office/drawing/2014/main" xmlns="" val="10003"/>
                  </a:ext>
                </a:extLst>
              </a:tr>
              <a:tr h="583318">
                <a:tc rowSpan="2">
                  <a:txBody>
                    <a:bodyPr/>
                    <a:lstStyle/>
                    <a:p>
                      <a:pPr algn="ctr">
                        <a:lnSpc>
                          <a:spcPct val="115000"/>
                        </a:lnSpc>
                        <a:spcAft>
                          <a:spcPts val="600"/>
                        </a:spcAft>
                      </a:pPr>
                      <a:r>
                        <a:rPr lang="nb-NO" sz="1800" dirty="0">
                          <a:effectLst/>
                        </a:rPr>
                        <a:t>2018</a:t>
                      </a:r>
                      <a:endParaRPr lang="en-US" sz="1800" dirty="0">
                        <a:effectLst/>
                        <a:latin typeface="Times New Roman"/>
                        <a:ea typeface="Times New Roman"/>
                      </a:endParaRPr>
                    </a:p>
                  </a:txBody>
                  <a:tcPr marL="0" marR="0" marT="0" marB="0" anchor="ctr"/>
                </a:tc>
                <a:tc>
                  <a:txBody>
                    <a:bodyPr/>
                    <a:lstStyle/>
                    <a:p>
                      <a:pPr algn="ctr">
                        <a:lnSpc>
                          <a:spcPct val="115000"/>
                        </a:lnSpc>
                        <a:spcAft>
                          <a:spcPts val="600"/>
                        </a:spcAft>
                      </a:pPr>
                      <a:r>
                        <a:rPr lang="en-GB" sz="1600" dirty="0">
                          <a:effectLst/>
                        </a:rPr>
                        <a:t>17-19 April, Cairo, Egypt</a:t>
                      </a:r>
                      <a:endParaRPr lang="en-US" sz="16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en-US" sz="1800" dirty="0">
                          <a:effectLst/>
                        </a:rPr>
                        <a:t>17 April</a:t>
                      </a:r>
                      <a:endParaRPr lang="en-US" sz="18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en-US" sz="1800" dirty="0">
                          <a:effectLst/>
                        </a:rPr>
                        <a:t>18 April</a:t>
                      </a:r>
                      <a:endParaRPr lang="en-US" sz="18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en-GB" sz="1800" dirty="0">
                          <a:effectLst/>
                        </a:rPr>
                        <a:t> </a:t>
                      </a:r>
                      <a:endParaRPr lang="en-US" sz="1800" dirty="0">
                        <a:effectLst/>
                        <a:latin typeface="Times New Roman"/>
                        <a:ea typeface="Times New Roman"/>
                      </a:endParaRPr>
                    </a:p>
                  </a:txBody>
                  <a:tcPr marL="44450" marR="44450" marT="9525" marB="0" anchor="ctr"/>
                </a:tc>
                <a:extLst>
                  <a:ext uri="{0D108BD9-81ED-4DB2-BD59-A6C34878D82A}">
                    <a16:rowId xmlns:a16="http://schemas.microsoft.com/office/drawing/2014/main" xmlns="" val="10004"/>
                  </a:ext>
                </a:extLst>
              </a:tr>
              <a:tr h="1227361">
                <a:tc vMerge="1">
                  <a:txBody>
                    <a:bodyPr/>
                    <a:lstStyle/>
                    <a:p>
                      <a:endParaRPr lang="en-US"/>
                    </a:p>
                  </a:txBody>
                  <a:tcPr/>
                </a:tc>
                <a:tc>
                  <a:txBody>
                    <a:bodyPr/>
                    <a:lstStyle/>
                    <a:p>
                      <a:pPr algn="ctr">
                        <a:lnSpc>
                          <a:spcPct val="115000"/>
                        </a:lnSpc>
                        <a:spcAft>
                          <a:spcPts val="600"/>
                        </a:spcAft>
                      </a:pPr>
                      <a:r>
                        <a:rPr lang="de-DE" sz="1600" dirty="0">
                          <a:effectLst/>
                        </a:rPr>
                        <a:t>25-29 June, Washington D.C., </a:t>
                      </a:r>
                      <a:r>
                        <a:rPr lang="de-DE" sz="1600" dirty="0" smtClean="0">
                          <a:effectLst/>
                        </a:rPr>
                        <a:t>USA</a:t>
                      </a:r>
                      <a:br>
                        <a:rPr lang="de-DE" sz="1600" dirty="0" smtClean="0">
                          <a:effectLst/>
                        </a:rPr>
                      </a:br>
                      <a:r>
                        <a:rPr lang="de-DE" sz="1600" dirty="0" smtClean="0">
                          <a:effectLst/>
                        </a:rPr>
                        <a:t>WGC2018</a:t>
                      </a:r>
                      <a:endParaRPr lang="en-US" sz="16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de-DE" sz="1800" dirty="0">
                          <a:effectLst/>
                        </a:rPr>
                        <a:t> </a:t>
                      </a:r>
                      <a:r>
                        <a:rPr lang="de-DE" sz="1800" dirty="0" smtClean="0">
                          <a:effectLst/>
                        </a:rPr>
                        <a:t>24 June</a:t>
                      </a:r>
                      <a:endParaRPr lang="en-US" sz="18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de-DE" sz="1800" dirty="0">
                          <a:effectLst/>
                        </a:rPr>
                        <a:t> </a:t>
                      </a:r>
                      <a:endParaRPr lang="en-US" sz="1800" dirty="0">
                        <a:effectLst/>
                        <a:latin typeface="Times New Roman"/>
                        <a:ea typeface="Times New Roman"/>
                      </a:endParaRPr>
                    </a:p>
                  </a:txBody>
                  <a:tcPr marL="44450" marR="44450" marT="9525" marB="0" anchor="ctr"/>
                </a:tc>
                <a:tc>
                  <a:txBody>
                    <a:bodyPr/>
                    <a:lstStyle/>
                    <a:p>
                      <a:pPr algn="ctr">
                        <a:lnSpc>
                          <a:spcPct val="115000"/>
                        </a:lnSpc>
                        <a:spcAft>
                          <a:spcPts val="600"/>
                        </a:spcAft>
                      </a:pPr>
                      <a:r>
                        <a:rPr lang="en-GB" sz="1800" dirty="0">
                          <a:effectLst/>
                        </a:rPr>
                        <a:t>25 June</a:t>
                      </a:r>
                      <a:endParaRPr lang="en-US" sz="1800" dirty="0">
                        <a:effectLst/>
                        <a:latin typeface="Times New Roman"/>
                        <a:ea typeface="Times New Roman"/>
                      </a:endParaRPr>
                    </a:p>
                  </a:txBody>
                  <a:tcPr marL="44450" marR="44450" marT="9525" marB="0"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029873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Update on the </a:t>
            </a:r>
            <a:r>
              <a:rPr lang="en-US" dirty="0" smtClean="0"/>
              <a:t/>
            </a:r>
            <a:br>
              <a:rPr lang="en-US" dirty="0" smtClean="0"/>
            </a:br>
            <a:r>
              <a:rPr lang="en-US" dirty="0" smtClean="0"/>
              <a:t>Triennium </a:t>
            </a:r>
            <a:r>
              <a:rPr lang="en-US" dirty="0"/>
              <a:t>Strategic Objectives </a:t>
            </a:r>
            <a:r>
              <a:rPr lang="en-US" dirty="0" smtClean="0"/>
              <a:t> </a:t>
            </a:r>
            <a:endParaRPr lang="en-US" dirty="0"/>
          </a:p>
        </p:txBody>
      </p:sp>
      <p:sp>
        <p:nvSpPr>
          <p:cNvPr id="4" name="Slide Number Placeholder 3"/>
          <p:cNvSpPr>
            <a:spLocks noGrp="1"/>
          </p:cNvSpPr>
          <p:nvPr>
            <p:ph type="sldNum" sz="quarter" idx="12"/>
          </p:nvPr>
        </p:nvSpPr>
        <p:spPr/>
        <p:txBody>
          <a:bodyPr/>
          <a:lstStyle/>
          <a:p>
            <a:fld id="{272E7E90-9755-3E4A-B049-C951E85CD3B9}" type="slidenum">
              <a:rPr lang="en-US" smtClean="0"/>
              <a:pPr/>
              <a:t>5</a:t>
            </a:fld>
            <a:endParaRPr lang="en-US" dirty="0"/>
          </a:p>
        </p:txBody>
      </p:sp>
      <p:sp>
        <p:nvSpPr>
          <p:cNvPr id="5" name="Footer Placeholder 4"/>
          <p:cNvSpPr>
            <a:spLocks noGrp="1"/>
          </p:cNvSpPr>
          <p:nvPr>
            <p:ph type="ftr" sz="quarter" idx="11"/>
          </p:nvPr>
        </p:nvSpPr>
        <p:spPr>
          <a:xfrm>
            <a:off x="457200" y="6228558"/>
            <a:ext cx="2033081" cy="365125"/>
          </a:xfrm>
        </p:spPr>
        <p:txBody>
          <a:bodyPr/>
          <a:lstStyle/>
          <a:p>
            <a:r>
              <a:rPr lang="en-US" dirty="0"/>
              <a:t>FUELING THE FUTURE </a:t>
            </a:r>
            <a:endParaRPr lang="en-US" dirty="0">
              <a:solidFill>
                <a:srgbClr val="A9D9E9"/>
              </a:solidFill>
            </a:endParaRPr>
          </a:p>
        </p:txBody>
      </p:sp>
    </p:spTree>
    <p:extLst>
      <p:ext uri="{BB962C8B-B14F-4D97-AF65-F5344CB8AC3E}">
        <p14:creationId xmlns:p14="http://schemas.microsoft.com/office/powerpoint/2010/main" val="447387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7BBC"/>
                </a:solidFill>
              </a:rPr>
              <a:t>FUELING THE FUTURE </a:t>
            </a:r>
            <a:endParaRPr lang="en-US" dirty="0">
              <a:solidFill>
                <a:srgbClr val="359F66"/>
              </a:solidFill>
            </a:endParaRPr>
          </a:p>
        </p:txBody>
      </p:sp>
      <p:sp>
        <p:nvSpPr>
          <p:cNvPr id="4" name="Slide Number Placeholder 3"/>
          <p:cNvSpPr>
            <a:spLocks noGrp="1"/>
          </p:cNvSpPr>
          <p:nvPr>
            <p:ph type="sldNum" sz="quarter" idx="12"/>
          </p:nvPr>
        </p:nvSpPr>
        <p:spPr/>
        <p:txBody>
          <a:bodyPr/>
          <a:lstStyle/>
          <a:p>
            <a:fld id="{272E7E90-9755-3E4A-B049-C951E85CD3B9}" type="slidenum">
              <a:rPr lang="en-US" smtClean="0"/>
              <a:t>6</a:t>
            </a:fld>
            <a:endParaRPr lang="en-US"/>
          </a:p>
        </p:txBody>
      </p:sp>
      <p:sp>
        <p:nvSpPr>
          <p:cNvPr id="5" name="Title 4"/>
          <p:cNvSpPr>
            <a:spLocks noGrp="1"/>
          </p:cNvSpPr>
          <p:nvPr>
            <p:ph type="title"/>
          </p:nvPr>
        </p:nvSpPr>
        <p:spPr>
          <a:xfrm>
            <a:off x="303642" y="11067"/>
            <a:ext cx="9036996" cy="1143000"/>
          </a:xfrm>
        </p:spPr>
        <p:txBody>
          <a:bodyPr>
            <a:noAutofit/>
          </a:bodyPr>
          <a:lstStyle/>
          <a:p>
            <a:r>
              <a:rPr lang="en-US" dirty="0"/>
              <a:t>IGU Strategic </a:t>
            </a:r>
            <a:r>
              <a:rPr lang="en-US" dirty="0" smtClean="0"/>
              <a:t>Direction 2015-2018 </a:t>
            </a:r>
            <a:r>
              <a:rPr lang="en-US" dirty="0"/>
              <a:t>Triennium </a:t>
            </a:r>
          </a:p>
        </p:txBody>
      </p:sp>
      <p:sp>
        <p:nvSpPr>
          <p:cNvPr id="6" name="Rectangle 5"/>
          <p:cNvSpPr/>
          <p:nvPr/>
        </p:nvSpPr>
        <p:spPr>
          <a:xfrm>
            <a:off x="293914" y="1291617"/>
            <a:ext cx="8383695" cy="615553"/>
          </a:xfrm>
          <a:prstGeom prst="rect">
            <a:avLst/>
          </a:prstGeom>
          <a:solidFill>
            <a:srgbClr val="EBF1DE"/>
          </a:solidFill>
          <a:ln>
            <a:solidFill>
              <a:srgbClr val="000090"/>
            </a:solidFill>
          </a:ln>
        </p:spPr>
        <p:txBody>
          <a:bodyPr wrap="square">
            <a:spAutoFit/>
          </a:bodyPr>
          <a:lstStyle/>
          <a:p>
            <a:pPr algn="ctr"/>
            <a:r>
              <a:rPr lang="en-US" b="1" dirty="0"/>
              <a:t>AREAS OF TRIENNIUM STRATEGIC FOCUS </a:t>
            </a:r>
            <a:endParaRPr lang="en-CA" dirty="0"/>
          </a:p>
          <a:p>
            <a:r>
              <a:rPr lang="en-US" sz="1600" b="1" dirty="0" smtClean="0"/>
              <a:t>  Access                                                                      Markets                                                Social License</a:t>
            </a:r>
            <a:endParaRPr lang="en-US" sz="1000" dirty="0"/>
          </a:p>
        </p:txBody>
      </p:sp>
      <p:sp>
        <p:nvSpPr>
          <p:cNvPr id="7" name="Rectangle 6"/>
          <p:cNvSpPr/>
          <p:nvPr/>
        </p:nvSpPr>
        <p:spPr>
          <a:xfrm>
            <a:off x="285608" y="1984712"/>
            <a:ext cx="8401192" cy="369332"/>
          </a:xfrm>
          <a:prstGeom prst="rect">
            <a:avLst/>
          </a:prstGeom>
          <a:solidFill>
            <a:srgbClr val="EBF1DE"/>
          </a:solidFill>
          <a:ln>
            <a:solidFill>
              <a:srgbClr val="000090"/>
            </a:solidFill>
          </a:ln>
        </p:spPr>
        <p:txBody>
          <a:bodyPr wrap="square">
            <a:spAutoFit/>
          </a:bodyPr>
          <a:lstStyle/>
          <a:p>
            <a:pPr algn="ctr"/>
            <a:r>
              <a:rPr lang="en-US" b="1" dirty="0"/>
              <a:t>TRIENNIUM OBJECTIVES </a:t>
            </a:r>
            <a:endParaRPr lang="en-US" dirty="0"/>
          </a:p>
        </p:txBody>
      </p:sp>
      <p:sp>
        <p:nvSpPr>
          <p:cNvPr id="8" name="Rectangle 7"/>
          <p:cNvSpPr/>
          <p:nvPr/>
        </p:nvSpPr>
        <p:spPr>
          <a:xfrm>
            <a:off x="281919" y="2412791"/>
            <a:ext cx="2081902" cy="1815882"/>
          </a:xfrm>
          <a:prstGeom prst="rect">
            <a:avLst/>
          </a:prstGeom>
          <a:solidFill>
            <a:srgbClr val="EBF1DE"/>
          </a:solidFill>
          <a:ln>
            <a:solidFill>
              <a:srgbClr val="000090"/>
            </a:solidFill>
          </a:ln>
        </p:spPr>
        <p:txBody>
          <a:bodyPr wrap="square" anchor="ctr">
            <a:spAutoFit/>
          </a:bodyPr>
          <a:lstStyle/>
          <a:p>
            <a:r>
              <a:rPr lang="en-US" sz="1600" b="1" dirty="0" smtClean="0"/>
              <a:t>Grow </a:t>
            </a:r>
            <a:r>
              <a:rPr lang="en-US" sz="1600" b="1" dirty="0"/>
              <a:t>the </a:t>
            </a:r>
            <a:r>
              <a:rPr lang="en-US" sz="1600" b="1" dirty="0" smtClean="0"/>
              <a:t>global </a:t>
            </a:r>
            <a:r>
              <a:rPr lang="en-US" sz="1600" b="1" dirty="0"/>
              <a:t>g</a:t>
            </a:r>
            <a:r>
              <a:rPr lang="en-US" sz="1600" b="1" dirty="0" smtClean="0"/>
              <a:t>as </a:t>
            </a:r>
          </a:p>
          <a:p>
            <a:r>
              <a:rPr lang="en-US" sz="1600" b="1" dirty="0"/>
              <a:t>m</a:t>
            </a:r>
            <a:r>
              <a:rPr lang="en-US" sz="1600" b="1" dirty="0" smtClean="0"/>
              <a:t>arket share</a:t>
            </a:r>
          </a:p>
          <a:p>
            <a:endParaRPr lang="nb-NO" sz="1600" b="1" dirty="0"/>
          </a:p>
          <a:p>
            <a:endParaRPr lang="en-US" sz="1600" b="1" dirty="0" smtClean="0"/>
          </a:p>
          <a:p>
            <a:endParaRPr lang="en-US" sz="1600" b="1" dirty="0"/>
          </a:p>
          <a:p>
            <a:endParaRPr lang="en-US" sz="1600" b="1" dirty="0" smtClean="0"/>
          </a:p>
          <a:p>
            <a:endParaRPr lang="en-US" sz="1600" b="1" dirty="0" smtClean="0"/>
          </a:p>
        </p:txBody>
      </p:sp>
      <p:sp>
        <p:nvSpPr>
          <p:cNvPr id="9" name="Rectangle 8"/>
          <p:cNvSpPr/>
          <p:nvPr/>
        </p:nvSpPr>
        <p:spPr>
          <a:xfrm>
            <a:off x="2363821" y="2413169"/>
            <a:ext cx="2050183" cy="1815882"/>
          </a:xfrm>
          <a:prstGeom prst="rect">
            <a:avLst/>
          </a:prstGeom>
          <a:solidFill>
            <a:srgbClr val="EBF1DE"/>
          </a:solidFill>
          <a:ln>
            <a:solidFill>
              <a:srgbClr val="000090"/>
            </a:solidFill>
          </a:ln>
        </p:spPr>
        <p:txBody>
          <a:bodyPr wrap="square" anchor="ctr">
            <a:spAutoFit/>
          </a:bodyPr>
          <a:lstStyle/>
          <a:p>
            <a:r>
              <a:rPr lang="en-CA" sz="1600" b="1" dirty="0"/>
              <a:t>Key decision, policy makers and global agencies accept gas as an ally for their global/regional/local development </a:t>
            </a:r>
            <a:r>
              <a:rPr lang="en-CA" sz="1600" b="1" dirty="0" smtClean="0"/>
              <a:t>and growth</a:t>
            </a:r>
            <a:r>
              <a:rPr lang="en-CA" sz="1600" dirty="0" smtClean="0"/>
              <a:t> </a:t>
            </a:r>
            <a:endParaRPr lang="en-US" sz="1600" dirty="0"/>
          </a:p>
        </p:txBody>
      </p:sp>
      <p:sp>
        <p:nvSpPr>
          <p:cNvPr id="10" name="Rectangle 9"/>
          <p:cNvSpPr/>
          <p:nvPr/>
        </p:nvSpPr>
        <p:spPr>
          <a:xfrm>
            <a:off x="4415121" y="2413114"/>
            <a:ext cx="1956498" cy="1815882"/>
          </a:xfrm>
          <a:prstGeom prst="rect">
            <a:avLst/>
          </a:prstGeom>
          <a:solidFill>
            <a:srgbClr val="EBF1DE"/>
          </a:solidFill>
          <a:ln>
            <a:solidFill>
              <a:srgbClr val="000090"/>
            </a:solidFill>
          </a:ln>
        </p:spPr>
        <p:txBody>
          <a:bodyPr wrap="square" anchor="ctr">
            <a:spAutoFit/>
          </a:bodyPr>
          <a:lstStyle/>
          <a:p>
            <a:r>
              <a:rPr lang="en-US" sz="1600" b="1" dirty="0"/>
              <a:t>Credible global </a:t>
            </a:r>
            <a:r>
              <a:rPr lang="en-US" sz="1600" b="1" i="1" dirty="0"/>
              <a:t>Voice of Gas</a:t>
            </a:r>
            <a:r>
              <a:rPr lang="en-US" sz="1600" b="1" dirty="0"/>
              <a:t> by being an advocate towards political, technical and economic progress of the gas </a:t>
            </a:r>
            <a:r>
              <a:rPr lang="en-US" sz="1600" b="1" dirty="0" smtClean="0"/>
              <a:t>industry</a:t>
            </a:r>
            <a:endParaRPr lang="en-US" sz="1600" b="1" dirty="0"/>
          </a:p>
        </p:txBody>
      </p:sp>
      <p:sp>
        <p:nvSpPr>
          <p:cNvPr id="11" name="Rectangle 10"/>
          <p:cNvSpPr/>
          <p:nvPr/>
        </p:nvSpPr>
        <p:spPr>
          <a:xfrm>
            <a:off x="6371619" y="2413064"/>
            <a:ext cx="2315181" cy="1815882"/>
          </a:xfrm>
          <a:prstGeom prst="rect">
            <a:avLst/>
          </a:prstGeom>
          <a:solidFill>
            <a:srgbClr val="EBF1DE"/>
          </a:solidFill>
          <a:ln>
            <a:solidFill>
              <a:srgbClr val="000090"/>
            </a:solidFill>
          </a:ln>
        </p:spPr>
        <p:txBody>
          <a:bodyPr wrap="square" anchor="ctr">
            <a:spAutoFit/>
          </a:bodyPr>
          <a:lstStyle/>
          <a:p>
            <a:r>
              <a:rPr lang="en-US" sz="1600" b="1" dirty="0"/>
              <a:t>Support and facilitate innovation and industry best practices while delivering member </a:t>
            </a:r>
            <a:r>
              <a:rPr lang="en-US" sz="1600" b="1" dirty="0" smtClean="0"/>
              <a:t>value</a:t>
            </a:r>
          </a:p>
          <a:p>
            <a:endParaRPr lang="en-US" sz="1600" b="1" dirty="0"/>
          </a:p>
          <a:p>
            <a:endParaRPr lang="en-US" sz="1600" b="1" dirty="0" smtClean="0"/>
          </a:p>
          <a:p>
            <a:r>
              <a:rPr lang="en-CA" sz="1600" dirty="0" smtClean="0"/>
              <a:t> </a:t>
            </a:r>
            <a:endParaRPr lang="en-US" sz="1600" dirty="0"/>
          </a:p>
        </p:txBody>
      </p:sp>
      <p:sp>
        <p:nvSpPr>
          <p:cNvPr id="12" name="TextBox 11"/>
          <p:cNvSpPr txBox="1"/>
          <p:nvPr/>
        </p:nvSpPr>
        <p:spPr>
          <a:xfrm>
            <a:off x="281240" y="4294550"/>
            <a:ext cx="8405559" cy="307777"/>
          </a:xfrm>
          <a:prstGeom prst="rect">
            <a:avLst/>
          </a:prstGeom>
          <a:solidFill>
            <a:schemeClr val="accent3">
              <a:lumMod val="20000"/>
              <a:lumOff val="80000"/>
            </a:schemeClr>
          </a:solidFill>
          <a:ln>
            <a:solidFill>
              <a:srgbClr val="000090"/>
            </a:solidFill>
          </a:ln>
        </p:spPr>
        <p:txBody>
          <a:bodyPr wrap="square" rtlCol="0">
            <a:spAutoFit/>
          </a:bodyPr>
          <a:lstStyle/>
          <a:p>
            <a:pPr algn="ctr"/>
            <a:r>
              <a:rPr lang="en-US" sz="1400" b="1" dirty="0"/>
              <a:t>TRIENNIUM GOALS</a:t>
            </a:r>
            <a:r>
              <a:rPr lang="en-CA" sz="1400" dirty="0"/>
              <a:t> </a:t>
            </a:r>
            <a:endParaRPr lang="en-US" sz="1400" dirty="0"/>
          </a:p>
        </p:txBody>
      </p:sp>
      <p:sp>
        <p:nvSpPr>
          <p:cNvPr id="13" name="Rectangle 12"/>
          <p:cNvSpPr/>
          <p:nvPr/>
        </p:nvSpPr>
        <p:spPr>
          <a:xfrm>
            <a:off x="6371618" y="4675734"/>
            <a:ext cx="2315182" cy="1938992"/>
          </a:xfrm>
          <a:prstGeom prst="rect">
            <a:avLst/>
          </a:prstGeom>
          <a:solidFill>
            <a:srgbClr val="EBF1DE"/>
          </a:solidFill>
          <a:ln>
            <a:solidFill>
              <a:srgbClr val="000090"/>
            </a:solidFill>
          </a:ln>
        </p:spPr>
        <p:txBody>
          <a:bodyPr wrap="square" anchor="b">
            <a:spAutoFit/>
          </a:bodyPr>
          <a:lstStyle/>
          <a:p>
            <a:pPr marL="171450" lvl="0" indent="-171450">
              <a:buFont typeface="Arial"/>
              <a:buChar char="•"/>
            </a:pPr>
            <a:r>
              <a:rPr lang="en-US" sz="1200" b="1" dirty="0"/>
              <a:t>Effective communications and access to IGU’s leadership </a:t>
            </a:r>
            <a:endParaRPr lang="en-CA" sz="1200" b="1" dirty="0"/>
          </a:p>
          <a:p>
            <a:pPr marL="171450" lvl="0" indent="-171450">
              <a:buFont typeface="Arial"/>
              <a:buChar char="•"/>
            </a:pPr>
            <a:r>
              <a:rPr lang="en-US" sz="1200" b="1" dirty="0"/>
              <a:t>Integrated Triennial work plan</a:t>
            </a:r>
            <a:endParaRPr lang="en-CA" sz="1200" b="1" dirty="0"/>
          </a:p>
          <a:p>
            <a:pPr marL="171450" lvl="0" indent="-171450">
              <a:buFont typeface="Arial"/>
              <a:buChar char="•"/>
            </a:pPr>
            <a:r>
              <a:rPr lang="en-US" sz="1200" b="1" dirty="0"/>
              <a:t>Global focus; Regional impact</a:t>
            </a:r>
            <a:endParaRPr lang="en-CA" sz="1200" b="1" dirty="0"/>
          </a:p>
          <a:p>
            <a:pPr marL="171450" lvl="0" indent="-171450">
              <a:buFont typeface="Arial"/>
              <a:buChar char="•"/>
            </a:pPr>
            <a:r>
              <a:rPr lang="en-US" sz="1200" b="1" dirty="0"/>
              <a:t>Increase member engagement in IGU related activities</a:t>
            </a:r>
            <a:endParaRPr lang="en-CA" sz="1200" b="1" dirty="0"/>
          </a:p>
          <a:p>
            <a:pPr marL="171450" lvl="0" indent="-171450">
              <a:buFont typeface="Arial"/>
              <a:buChar char="•"/>
            </a:pPr>
            <a:r>
              <a:rPr lang="en-US" sz="1200" b="1" dirty="0"/>
              <a:t>Strive for “100” </a:t>
            </a:r>
            <a:endParaRPr lang="en-US" sz="1200" b="1" dirty="0" smtClean="0"/>
          </a:p>
          <a:p>
            <a:pPr lvl="0"/>
            <a:endParaRPr lang="en-CA" sz="1200" dirty="0" smtClean="0"/>
          </a:p>
          <a:p>
            <a:pPr lvl="0"/>
            <a:endParaRPr lang="en-CA" sz="1200" dirty="0"/>
          </a:p>
          <a:p>
            <a:pPr lvl="0"/>
            <a:endParaRPr lang="en-CA" sz="1200" dirty="0"/>
          </a:p>
        </p:txBody>
      </p:sp>
      <p:sp>
        <p:nvSpPr>
          <p:cNvPr id="14" name="Rectangle 13"/>
          <p:cNvSpPr/>
          <p:nvPr/>
        </p:nvSpPr>
        <p:spPr>
          <a:xfrm>
            <a:off x="4415119" y="4677147"/>
            <a:ext cx="1956498" cy="1938992"/>
          </a:xfrm>
          <a:prstGeom prst="rect">
            <a:avLst/>
          </a:prstGeom>
          <a:solidFill>
            <a:srgbClr val="EBF1DE"/>
          </a:solidFill>
          <a:ln>
            <a:solidFill>
              <a:srgbClr val="000090"/>
            </a:solidFill>
          </a:ln>
        </p:spPr>
        <p:txBody>
          <a:bodyPr wrap="square">
            <a:spAutoFit/>
          </a:bodyPr>
          <a:lstStyle/>
          <a:p>
            <a:pPr marL="87313" lvl="0" indent="-87313">
              <a:buFont typeface="Arial"/>
              <a:buChar char="•"/>
            </a:pPr>
            <a:r>
              <a:rPr lang="en-US" sz="1200" b="1" dirty="0"/>
              <a:t>Increase profile of IGU reports, visitors to the Global Gas Portal and LinkedIn </a:t>
            </a:r>
            <a:endParaRPr lang="en-CA" sz="1200" b="1" dirty="0"/>
          </a:p>
          <a:p>
            <a:pPr marL="87313" indent="-87313">
              <a:buFont typeface="Arial"/>
              <a:buChar char="•"/>
            </a:pPr>
            <a:r>
              <a:rPr lang="en-US" sz="1200" b="1" dirty="0"/>
              <a:t>Become relevant to key international journalists </a:t>
            </a:r>
            <a:endParaRPr lang="en-US" sz="1200" b="1" dirty="0" smtClean="0"/>
          </a:p>
          <a:p>
            <a:pPr marL="87313" indent="-87313">
              <a:buFont typeface="Arial"/>
              <a:buChar char="•"/>
            </a:pPr>
            <a:r>
              <a:rPr lang="en-US" sz="1200" b="1" dirty="0" smtClean="0"/>
              <a:t>Deliver </a:t>
            </a:r>
            <a:r>
              <a:rPr lang="en-US" sz="1200" b="1" dirty="0"/>
              <a:t>an outstanding IGRC &amp; WGC 2018</a:t>
            </a:r>
            <a:r>
              <a:rPr lang="en-CA" sz="1200" b="1" dirty="0"/>
              <a:t> </a:t>
            </a:r>
            <a:endParaRPr lang="en-CA" sz="1200" b="1" dirty="0" smtClean="0"/>
          </a:p>
          <a:p>
            <a:endParaRPr lang="en-CA" sz="1200" b="1" dirty="0" smtClean="0"/>
          </a:p>
          <a:p>
            <a:endParaRPr lang="en-CA" sz="1200" b="1" dirty="0" smtClean="0"/>
          </a:p>
        </p:txBody>
      </p:sp>
      <p:sp>
        <p:nvSpPr>
          <p:cNvPr id="15" name="TextBox 14"/>
          <p:cNvSpPr txBox="1"/>
          <p:nvPr/>
        </p:nvSpPr>
        <p:spPr>
          <a:xfrm>
            <a:off x="2363821" y="4679224"/>
            <a:ext cx="2051298" cy="1938992"/>
          </a:xfrm>
          <a:prstGeom prst="rect">
            <a:avLst/>
          </a:prstGeom>
          <a:solidFill>
            <a:srgbClr val="EBF1DE"/>
          </a:solidFill>
          <a:ln>
            <a:solidFill>
              <a:srgbClr val="000090"/>
            </a:solidFill>
          </a:ln>
        </p:spPr>
        <p:txBody>
          <a:bodyPr wrap="square" rtlCol="0">
            <a:spAutoFit/>
          </a:bodyPr>
          <a:lstStyle/>
          <a:p>
            <a:pPr marL="84138" lvl="0" indent="-84138">
              <a:buFont typeface="Arial"/>
              <a:buChar char="•"/>
            </a:pPr>
            <a:r>
              <a:rPr lang="en-US" sz="1200" b="1" dirty="0"/>
              <a:t>Effectively operationalize MOU’s with Strategic Partners </a:t>
            </a:r>
            <a:endParaRPr lang="en-CA" sz="1200" b="1" dirty="0"/>
          </a:p>
          <a:p>
            <a:pPr marL="84138" lvl="0" indent="-84138">
              <a:buFont typeface="Arial"/>
              <a:buChar char="•"/>
            </a:pPr>
            <a:r>
              <a:rPr lang="en-US" sz="1200" b="1" dirty="0"/>
              <a:t>Engage in major </a:t>
            </a:r>
            <a:r>
              <a:rPr lang="en-US" sz="1200" b="1" dirty="0" smtClean="0"/>
              <a:t>events/opportunities </a:t>
            </a:r>
            <a:r>
              <a:rPr lang="en-US" sz="1200" b="1" dirty="0"/>
              <a:t>to raise support for natural gas</a:t>
            </a:r>
            <a:endParaRPr lang="en-CA" sz="1200" b="1" dirty="0"/>
          </a:p>
          <a:p>
            <a:pPr marL="84138" lvl="0" indent="-84138">
              <a:buFont typeface="Arial"/>
              <a:buChar char="•"/>
            </a:pPr>
            <a:r>
              <a:rPr lang="en-US" sz="1200" b="1" dirty="0"/>
              <a:t>Become active in relevant and important evolving </a:t>
            </a:r>
            <a:r>
              <a:rPr lang="en-US" sz="1200" b="1" dirty="0" smtClean="0"/>
              <a:t>developments</a:t>
            </a:r>
          </a:p>
          <a:p>
            <a:pPr marL="84138" lvl="0" indent="-84138">
              <a:buFont typeface="Arial"/>
              <a:buChar char="•"/>
            </a:pPr>
            <a:endParaRPr lang="en-US" sz="1200" b="1" dirty="0" smtClean="0"/>
          </a:p>
        </p:txBody>
      </p:sp>
      <p:sp>
        <p:nvSpPr>
          <p:cNvPr id="16" name="TextBox 15"/>
          <p:cNvSpPr txBox="1"/>
          <p:nvPr/>
        </p:nvSpPr>
        <p:spPr>
          <a:xfrm>
            <a:off x="280790" y="4682288"/>
            <a:ext cx="2083031" cy="1938992"/>
          </a:xfrm>
          <a:prstGeom prst="rect">
            <a:avLst/>
          </a:prstGeom>
          <a:solidFill>
            <a:srgbClr val="EBF1DE"/>
          </a:solidFill>
          <a:ln>
            <a:solidFill>
              <a:srgbClr val="000090"/>
            </a:solidFill>
          </a:ln>
        </p:spPr>
        <p:txBody>
          <a:bodyPr wrap="square" rtlCol="0">
            <a:spAutoFit/>
          </a:bodyPr>
          <a:lstStyle/>
          <a:p>
            <a:pPr marL="84138" lvl="0" indent="-84138">
              <a:buFont typeface="Arial"/>
              <a:buChar char="•"/>
            </a:pPr>
            <a:r>
              <a:rPr lang="en-US" sz="1200" b="1" dirty="0"/>
              <a:t>Effectively differentiate gas from the other fossil fuels</a:t>
            </a:r>
            <a:endParaRPr lang="en-CA" sz="1200" b="1" dirty="0"/>
          </a:p>
          <a:p>
            <a:pPr marL="84138" lvl="0" indent="-84138">
              <a:buFont typeface="Arial"/>
              <a:buChar char="•"/>
            </a:pPr>
            <a:r>
              <a:rPr lang="en-US" sz="1200" b="1" dirty="0"/>
              <a:t>Advocate policies that support the greater use of gas including the key role in mitigating climate change and improving air quality</a:t>
            </a:r>
            <a:endParaRPr lang="en-CA" sz="1200" b="1" dirty="0"/>
          </a:p>
          <a:p>
            <a:pPr marL="84138" indent="-84138">
              <a:buFont typeface="Arial"/>
              <a:buChar char="•"/>
            </a:pPr>
            <a:r>
              <a:rPr lang="en-US" sz="1200" b="1" dirty="0"/>
              <a:t>Advocate for the removal of market barriers that would result in greater use of gas </a:t>
            </a:r>
          </a:p>
        </p:txBody>
      </p:sp>
    </p:spTree>
    <p:extLst>
      <p:ext uri="{BB962C8B-B14F-4D97-AF65-F5344CB8AC3E}">
        <p14:creationId xmlns:p14="http://schemas.microsoft.com/office/powerpoint/2010/main" val="1726280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Grow the Global Gas Market Share </a:t>
            </a:r>
          </a:p>
        </p:txBody>
      </p:sp>
      <p:sp>
        <p:nvSpPr>
          <p:cNvPr id="8" name="Content Placeholder 7"/>
          <p:cNvSpPr>
            <a:spLocks noGrp="1"/>
          </p:cNvSpPr>
          <p:nvPr>
            <p:ph sz="half" idx="2"/>
          </p:nvPr>
        </p:nvSpPr>
        <p:spPr>
          <a:xfrm>
            <a:off x="2681016" y="1332995"/>
            <a:ext cx="6175854" cy="4654177"/>
          </a:xfrm>
        </p:spPr>
        <p:txBody>
          <a:bodyPr>
            <a:normAutofit/>
          </a:bodyPr>
          <a:lstStyle/>
          <a:p>
            <a:pPr marL="0" indent="0">
              <a:buNone/>
            </a:pPr>
            <a:r>
              <a:rPr lang="en-US" sz="2000" dirty="0" smtClean="0"/>
              <a:t>Participated on the G20 ESWG and tabled the Clean Marine Transport report.  Excellent reference to natural gas in the Summit Communique.  </a:t>
            </a:r>
            <a:endParaRPr lang="en-US" sz="2000" dirty="0"/>
          </a:p>
          <a:p>
            <a:pPr marL="0" indent="0">
              <a:buNone/>
            </a:pPr>
            <a:endParaRPr lang="nb-NO" sz="2000" dirty="0"/>
          </a:p>
          <a:p>
            <a:pPr marL="0" indent="0">
              <a:buNone/>
            </a:pPr>
            <a:r>
              <a:rPr lang="nb-NO" sz="2000" dirty="0" smtClean="0"/>
              <a:t>Group of Experts on Methane Emissions meets regularly.  </a:t>
            </a:r>
            <a:r>
              <a:rPr lang="nb-NO" sz="2000" dirty="0" err="1" smtClean="0"/>
              <a:t>Excellent</a:t>
            </a:r>
            <a:r>
              <a:rPr lang="nb-NO" sz="2000" dirty="0" smtClean="0"/>
              <a:t> </a:t>
            </a:r>
            <a:r>
              <a:rPr lang="nb-NO" sz="2000" dirty="0" err="1" smtClean="0"/>
              <a:t>engagement</a:t>
            </a:r>
            <a:r>
              <a:rPr lang="nb-NO" sz="2000" dirty="0" smtClean="0"/>
              <a:t> </a:t>
            </a:r>
            <a:r>
              <a:rPr lang="nb-NO" sz="2000" dirty="0" err="1" smtClean="0"/>
              <a:t>within</a:t>
            </a:r>
            <a:r>
              <a:rPr lang="nb-NO" sz="2000" dirty="0" smtClean="0"/>
              <a:t> </a:t>
            </a:r>
            <a:r>
              <a:rPr lang="nb-NO" sz="2000" dirty="0" err="1" smtClean="0"/>
              <a:t>the</a:t>
            </a:r>
            <a:r>
              <a:rPr lang="nb-NO" sz="2000" dirty="0" smtClean="0"/>
              <a:t> </a:t>
            </a:r>
            <a:r>
              <a:rPr lang="nb-NO" sz="2000" dirty="0" err="1" smtClean="0"/>
              <a:t>group</a:t>
            </a:r>
            <a:r>
              <a:rPr lang="nb-NO" sz="2000" dirty="0" smtClean="0"/>
              <a:t> and </a:t>
            </a:r>
            <a:r>
              <a:rPr lang="nb-NO" sz="2000" dirty="0" err="1" smtClean="0"/>
              <a:t>with</a:t>
            </a:r>
            <a:r>
              <a:rPr lang="nb-NO" sz="2000" dirty="0" smtClean="0"/>
              <a:t> </a:t>
            </a:r>
            <a:r>
              <a:rPr lang="nb-NO" sz="2000" dirty="0" err="1" smtClean="0"/>
              <a:t>the</a:t>
            </a:r>
            <a:r>
              <a:rPr lang="nb-NO" sz="2000" dirty="0" smtClean="0"/>
              <a:t> IEA </a:t>
            </a:r>
            <a:endParaRPr lang="nb-NO" sz="2000" dirty="0"/>
          </a:p>
          <a:p>
            <a:pPr marL="0" indent="0">
              <a:buNone/>
            </a:pPr>
            <a:endParaRPr lang="nb-NO" sz="2000" dirty="0" smtClean="0"/>
          </a:p>
          <a:p>
            <a:pPr marL="0" indent="0">
              <a:buNone/>
            </a:pPr>
            <a:r>
              <a:rPr lang="nb-NO" sz="2000" dirty="0" err="1" smtClean="0"/>
              <a:t>Released</a:t>
            </a:r>
            <a:r>
              <a:rPr lang="nb-NO" sz="2000" dirty="0" smtClean="0"/>
              <a:t> </a:t>
            </a:r>
            <a:r>
              <a:rPr lang="nb-NO" sz="2000" dirty="0" err="1" smtClean="0"/>
              <a:t>the</a:t>
            </a:r>
            <a:r>
              <a:rPr lang="nb-NO" sz="2000" dirty="0" smtClean="0"/>
              <a:t> 2017 </a:t>
            </a:r>
            <a:r>
              <a:rPr lang="nb-NO" sz="2000" dirty="0" err="1" smtClean="0"/>
              <a:t>editions</a:t>
            </a:r>
            <a:r>
              <a:rPr lang="nb-NO" sz="2000" dirty="0" smtClean="0"/>
              <a:t> </a:t>
            </a:r>
            <a:r>
              <a:rPr lang="nb-NO" sz="2000" dirty="0" err="1" smtClean="0"/>
              <a:t>of</a:t>
            </a:r>
            <a:r>
              <a:rPr lang="nb-NO" sz="2000" dirty="0" smtClean="0"/>
              <a:t> </a:t>
            </a:r>
            <a:r>
              <a:rPr lang="nb-NO" sz="2000" dirty="0" err="1" smtClean="0"/>
              <a:t>the</a:t>
            </a:r>
            <a:r>
              <a:rPr lang="nb-NO" sz="2000" dirty="0" smtClean="0"/>
              <a:t> LNG and </a:t>
            </a:r>
            <a:r>
              <a:rPr lang="nb-NO" sz="2000" dirty="0" err="1" smtClean="0"/>
              <a:t>Wholesale</a:t>
            </a:r>
            <a:r>
              <a:rPr lang="nb-NO" sz="2000" dirty="0" smtClean="0"/>
              <a:t> Price Reports.  </a:t>
            </a:r>
            <a:r>
              <a:rPr lang="nb-NO" sz="2000" dirty="0" err="1" smtClean="0"/>
              <a:t>Excellent</a:t>
            </a:r>
            <a:r>
              <a:rPr lang="nb-NO" sz="2000" dirty="0" smtClean="0"/>
              <a:t> media </a:t>
            </a:r>
            <a:r>
              <a:rPr lang="nb-NO" sz="2000" dirty="0" err="1" smtClean="0"/>
              <a:t>pick</a:t>
            </a:r>
            <a:r>
              <a:rPr lang="nb-NO" sz="2000" dirty="0" smtClean="0"/>
              <a:t> up and </a:t>
            </a:r>
            <a:r>
              <a:rPr lang="nb-NO" sz="2000" dirty="0" err="1" smtClean="0"/>
              <a:t>website</a:t>
            </a:r>
            <a:r>
              <a:rPr lang="nb-NO" sz="2000" dirty="0" smtClean="0"/>
              <a:t> </a:t>
            </a:r>
            <a:r>
              <a:rPr lang="nb-NO" sz="2000" dirty="0" err="1" smtClean="0"/>
              <a:t>traffic</a:t>
            </a:r>
            <a:r>
              <a:rPr lang="nb-NO" sz="2000" dirty="0" smtClean="0"/>
              <a:t> </a:t>
            </a:r>
            <a:r>
              <a:rPr lang="nb-NO" sz="2000" dirty="0" err="1" smtClean="0"/>
              <a:t>relating</a:t>
            </a:r>
            <a:r>
              <a:rPr lang="nb-NO" sz="2000" dirty="0" smtClean="0"/>
              <a:t> to </a:t>
            </a:r>
            <a:r>
              <a:rPr lang="nb-NO" sz="2000" dirty="0" err="1" smtClean="0"/>
              <a:t>these</a:t>
            </a:r>
            <a:r>
              <a:rPr lang="nb-NO" sz="2000" dirty="0" smtClean="0"/>
              <a:t> reports. </a:t>
            </a:r>
            <a:endParaRPr lang="en-US" sz="2000" dirty="0" smtClean="0"/>
          </a:p>
          <a:p>
            <a:pPr marL="0" indent="0">
              <a:buNone/>
            </a:pPr>
            <a:endParaRPr lang="en-US" sz="2000" dirty="0" smtClean="0"/>
          </a:p>
          <a:p>
            <a:pPr marL="0" indent="0">
              <a:buNone/>
            </a:pPr>
            <a:r>
              <a:rPr lang="en-US" sz="2000" dirty="0" smtClean="0"/>
              <a:t>Greater engagement with Strategic Partners on key industry issues. Planning for participation at COP 23. </a:t>
            </a:r>
            <a:endParaRPr lang="en-US" sz="2000" dirty="0"/>
          </a:p>
        </p:txBody>
      </p:sp>
      <p:sp>
        <p:nvSpPr>
          <p:cNvPr id="4" name="Footer Placeholder 3"/>
          <p:cNvSpPr>
            <a:spLocks noGrp="1"/>
          </p:cNvSpPr>
          <p:nvPr>
            <p:ph type="ftr" sz="quarter" idx="11"/>
          </p:nvPr>
        </p:nvSpPr>
        <p:spPr>
          <a:xfrm>
            <a:off x="457200" y="6228558"/>
            <a:ext cx="1974715" cy="365125"/>
          </a:xfrm>
        </p:spPr>
        <p:txBody>
          <a:bodyPr/>
          <a:lstStyle/>
          <a:p>
            <a:r>
              <a:rPr lang="en-US" dirty="0">
                <a:solidFill>
                  <a:srgbClr val="007BBC"/>
                </a:solidFill>
              </a:rPr>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t>7</a:t>
            </a:fld>
            <a:endParaRPr lang="en-US"/>
          </a:p>
        </p:txBody>
      </p:sp>
      <p:pic>
        <p:nvPicPr>
          <p:cNvPr id="3077" name="Picture 5" descr="File:Methane-3D-space-filling.sv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2850" y="2736977"/>
            <a:ext cx="573306" cy="625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863" y="1332996"/>
            <a:ext cx="1497500" cy="953715"/>
          </a:xfrm>
          <a:prstGeom prst="rect">
            <a:avLst/>
          </a:prstGeom>
        </p:spPr>
      </p:pic>
      <p:pic>
        <p:nvPicPr>
          <p:cNvPr id="14"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 y="3652531"/>
            <a:ext cx="702014" cy="995808"/>
          </a:xfrm>
          <a:prstGeom prst="rect">
            <a:avLst/>
          </a:prstGeom>
        </p:spPr>
      </p:pic>
      <p:pic>
        <p:nvPicPr>
          <p:cNvPr id="15" name="Imagen 5"/>
          <p:cNvPicPr>
            <a:picLocks noChangeAspect="1"/>
          </p:cNvPicPr>
          <p:nvPr/>
        </p:nvPicPr>
        <p:blipFill>
          <a:blip r:embed="rId6"/>
          <a:stretch>
            <a:fillRect/>
          </a:stretch>
        </p:blipFill>
        <p:spPr>
          <a:xfrm>
            <a:off x="1594647" y="3681533"/>
            <a:ext cx="702716" cy="99580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83" y="5024584"/>
            <a:ext cx="957847" cy="96258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6231" y="5023180"/>
            <a:ext cx="895684" cy="891114"/>
          </a:xfrm>
          <a:prstGeom prst="rect">
            <a:avLst/>
          </a:prstGeom>
        </p:spPr>
      </p:pic>
    </p:spTree>
    <p:extLst>
      <p:ext uri="{BB962C8B-B14F-4D97-AF65-F5344CB8AC3E}">
        <p14:creationId xmlns:p14="http://schemas.microsoft.com/office/powerpoint/2010/main" val="3576108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Gas Accepted as an Ally</a:t>
            </a:r>
          </a:p>
        </p:txBody>
      </p:sp>
      <p:sp>
        <p:nvSpPr>
          <p:cNvPr id="8" name="Content Placeholder 7"/>
          <p:cNvSpPr>
            <a:spLocks noGrp="1"/>
          </p:cNvSpPr>
          <p:nvPr>
            <p:ph sz="half" idx="2"/>
          </p:nvPr>
        </p:nvSpPr>
        <p:spPr>
          <a:xfrm>
            <a:off x="3030593" y="1817370"/>
            <a:ext cx="5918853" cy="4143714"/>
          </a:xfrm>
        </p:spPr>
        <p:txBody>
          <a:bodyPr>
            <a:normAutofit fontScale="70000" lnSpcReduction="20000"/>
          </a:bodyPr>
          <a:lstStyle/>
          <a:p>
            <a:pPr marL="0" indent="0">
              <a:buNone/>
            </a:pPr>
            <a:r>
              <a:rPr lang="en-US" dirty="0" smtClean="0"/>
              <a:t>New </a:t>
            </a:r>
            <a:r>
              <a:rPr lang="en-US" dirty="0"/>
              <a:t>Case Studies </a:t>
            </a:r>
            <a:r>
              <a:rPr lang="en-US" dirty="0" smtClean="0"/>
              <a:t>reports on the Methane Challenge and 3</a:t>
            </a:r>
            <a:r>
              <a:rPr lang="en-US" baseline="30000" dirty="0" smtClean="0"/>
              <a:t>rd</a:t>
            </a:r>
            <a:r>
              <a:rPr lang="en-US" dirty="0" smtClean="0"/>
              <a:t> Edition of the Clean Air report</a:t>
            </a:r>
            <a:endParaRPr lang="en-US" dirty="0"/>
          </a:p>
          <a:p>
            <a:pPr marL="0" indent="0">
              <a:buNone/>
            </a:pPr>
            <a:endParaRPr lang="en-US" dirty="0"/>
          </a:p>
          <a:p>
            <a:pPr marL="0" indent="0">
              <a:buNone/>
            </a:pPr>
            <a:endParaRPr lang="en-US" dirty="0" smtClean="0"/>
          </a:p>
          <a:p>
            <a:pPr marL="0" indent="0">
              <a:buNone/>
            </a:pPr>
            <a:endParaRPr lang="nb-NO" dirty="0" smtClean="0"/>
          </a:p>
          <a:p>
            <a:pPr marL="0" indent="0">
              <a:buNone/>
            </a:pPr>
            <a:r>
              <a:rPr lang="en-US" dirty="0"/>
              <a:t>First IGU Media day held on September 20</a:t>
            </a:r>
            <a:r>
              <a:rPr lang="en-US" baseline="30000" dirty="0"/>
              <a:t>th</a:t>
            </a:r>
            <a:r>
              <a:rPr lang="en-US" dirty="0"/>
              <a:t> in London UK</a:t>
            </a:r>
            <a:endParaRPr lang="nb-NO" dirty="0"/>
          </a:p>
          <a:p>
            <a:pPr marL="0" indent="0">
              <a:buNone/>
            </a:pPr>
            <a:endParaRPr lang="nb-NO" dirty="0"/>
          </a:p>
          <a:p>
            <a:pPr marL="0" indent="0">
              <a:buNone/>
            </a:pPr>
            <a:endParaRPr lang="nb-NO" dirty="0" smtClean="0"/>
          </a:p>
          <a:p>
            <a:pPr marL="0" indent="0">
              <a:buNone/>
            </a:pPr>
            <a:endParaRPr lang="nb-NO" dirty="0" smtClean="0"/>
          </a:p>
          <a:p>
            <a:pPr marL="0" indent="0">
              <a:buNone/>
            </a:pPr>
            <a:r>
              <a:rPr lang="nb-NO" dirty="0" smtClean="0"/>
              <a:t>Revised Strategic Partnerships </a:t>
            </a:r>
            <a:r>
              <a:rPr lang="nb-NO" dirty="0"/>
              <a:t>a</a:t>
            </a:r>
            <a:r>
              <a:rPr lang="nb-NO" dirty="0" smtClean="0"/>
              <a:t>pproach to effectively operationalize our work with strategic partners under way and well focused. </a:t>
            </a:r>
            <a:r>
              <a:rPr lang="en-US" dirty="0" smtClean="0"/>
              <a:t>First execution of strategy: UNEP-IGU event, mid-September.</a:t>
            </a:r>
            <a:endParaRPr lang="en-US" dirty="0"/>
          </a:p>
          <a:p>
            <a:pPr marL="0" indent="0">
              <a:buNone/>
            </a:pPr>
            <a:endParaRPr lang="en-US" dirty="0"/>
          </a:p>
          <a:p>
            <a:pPr marL="0" indent="0">
              <a:buNone/>
            </a:pPr>
            <a:r>
              <a:rPr lang="en-US" dirty="0"/>
              <a:t>IGU Diplomatic Gas </a:t>
            </a:r>
            <a:r>
              <a:rPr lang="en-US" dirty="0" smtClean="0"/>
              <a:t>Forum to be held at the Canadian Embassy in Washington </a:t>
            </a:r>
            <a:r>
              <a:rPr lang="en-US" dirty="0"/>
              <a:t>D.C</a:t>
            </a:r>
            <a:r>
              <a:rPr lang="en-US" dirty="0" smtClean="0"/>
              <a:t>. and in the Gas Natural </a:t>
            </a:r>
            <a:r>
              <a:rPr lang="en-US" dirty="0" err="1" smtClean="0"/>
              <a:t>Fenosa</a:t>
            </a:r>
            <a:r>
              <a:rPr lang="en-US" dirty="0" smtClean="0"/>
              <a:t> offices in Madrid</a:t>
            </a:r>
          </a:p>
        </p:txBody>
      </p:sp>
      <p:sp>
        <p:nvSpPr>
          <p:cNvPr id="4" name="Footer Placeholder 3"/>
          <p:cNvSpPr>
            <a:spLocks noGrp="1"/>
          </p:cNvSpPr>
          <p:nvPr>
            <p:ph type="ftr" sz="quarter" idx="11"/>
          </p:nvPr>
        </p:nvSpPr>
        <p:spPr>
          <a:xfrm>
            <a:off x="457200" y="6228558"/>
            <a:ext cx="1974715" cy="365125"/>
          </a:xfrm>
        </p:spPr>
        <p:txBody>
          <a:bodyPr/>
          <a:lstStyle/>
          <a:p>
            <a:r>
              <a:rPr lang="en-US" dirty="0">
                <a:solidFill>
                  <a:srgbClr val="007BBC"/>
                </a:solidFill>
              </a:rPr>
              <a:t>FUELING THE FUTURE</a:t>
            </a:r>
            <a:endParaRPr lang="en-US" dirty="0">
              <a:solidFill>
                <a:srgbClr val="359F66"/>
              </a:solidFill>
            </a:endParaRPr>
          </a:p>
        </p:txBody>
      </p:sp>
      <p:sp>
        <p:nvSpPr>
          <p:cNvPr id="5" name="Slide Number Placeholder 4"/>
          <p:cNvSpPr>
            <a:spLocks noGrp="1"/>
          </p:cNvSpPr>
          <p:nvPr>
            <p:ph type="sldNum" sz="quarter" idx="12"/>
          </p:nvPr>
        </p:nvSpPr>
        <p:spPr/>
        <p:txBody>
          <a:bodyPr/>
          <a:lstStyle/>
          <a:p>
            <a:fld id="{272E7E90-9755-3E4A-B049-C951E85CD3B9}" type="slidenum">
              <a:rPr lang="en-US" smtClean="0"/>
              <a:t>8</a:t>
            </a:fld>
            <a:endParaRPr lang="en-US"/>
          </a:p>
        </p:txBody>
      </p:sp>
      <p:pic>
        <p:nvPicPr>
          <p:cNvPr id="12" name="Picture 11" descr="diplomati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524" y="5257673"/>
            <a:ext cx="1973385" cy="637407"/>
          </a:xfrm>
          <a:prstGeom prst="rect">
            <a:avLst/>
          </a:prstGeom>
        </p:spPr>
      </p:pic>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5736" y="1375780"/>
            <a:ext cx="934958" cy="131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3900" y="4027629"/>
            <a:ext cx="1418631" cy="1230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stretch>
            <a:fillRect/>
          </a:stretch>
        </p:blipFill>
        <p:spPr>
          <a:xfrm>
            <a:off x="456524" y="2840321"/>
            <a:ext cx="2478505" cy="1048906"/>
          </a:xfrm>
          <a:prstGeom prst="rect">
            <a:avLst/>
          </a:prstGeom>
        </p:spPr>
      </p:pic>
    </p:spTree>
    <p:extLst>
      <p:ext uri="{BB962C8B-B14F-4D97-AF65-F5344CB8AC3E}">
        <p14:creationId xmlns:p14="http://schemas.microsoft.com/office/powerpoint/2010/main" val="30689797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r>
              <a:rPr lang="en-GB" sz="2800" dirty="0" smtClean="0"/>
              <a:t>Communications and Outreach Plan 2018</a:t>
            </a:r>
            <a:endParaRPr lang="en-GB" sz="2800" dirty="0"/>
          </a:p>
        </p:txBody>
      </p:sp>
      <p:pic>
        <p:nvPicPr>
          <p:cNvPr id="2049" name="Picture 1" descr="IGUMasterLogoP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 y="1"/>
            <a:ext cx="857250" cy="904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64" y="1473200"/>
            <a:ext cx="8851039" cy="4262581"/>
          </a:xfrm>
          <a:prstGeom prst="rect">
            <a:avLst/>
          </a:prstGeom>
        </p:spPr>
      </p:pic>
    </p:spTree>
    <p:extLst>
      <p:ext uri="{BB962C8B-B14F-4D97-AF65-F5344CB8AC3E}">
        <p14:creationId xmlns:p14="http://schemas.microsoft.com/office/powerpoint/2010/main" val="396477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2475</Words>
  <Application>Microsoft Office PowerPoint</Application>
  <PresentationFormat>Diavoorstelling (4:3)</PresentationFormat>
  <Paragraphs>515</Paragraphs>
  <Slides>43</Slides>
  <Notes>43</Notes>
  <HiddenSlides>2</HiddenSlides>
  <MMClips>0</MMClips>
  <ScaleCrop>false</ScaleCrop>
  <HeadingPairs>
    <vt:vector size="4" baseType="variant">
      <vt:variant>
        <vt:lpstr>Thema</vt:lpstr>
      </vt:variant>
      <vt:variant>
        <vt:i4>1</vt:i4>
      </vt:variant>
      <vt:variant>
        <vt:lpstr>Diatitels</vt:lpstr>
      </vt:variant>
      <vt:variant>
        <vt:i4>43</vt:i4>
      </vt:variant>
    </vt:vector>
  </HeadingPairs>
  <TitlesOfParts>
    <vt:vector size="44" baseType="lpstr">
      <vt:lpstr>Office Theme</vt:lpstr>
      <vt:lpstr>Progress on the IGU’s Triennium Strategic Plan   Coordination Committee  Sept-Nov 2017 Update</vt:lpstr>
      <vt:lpstr>Agenda</vt:lpstr>
      <vt:lpstr>General IGU Updates</vt:lpstr>
      <vt:lpstr>IGU Secretariat</vt:lpstr>
      <vt:lpstr>Update on the  Triennium Strategic Objectives  </vt:lpstr>
      <vt:lpstr>IGU Strategic Direction 2015-2018 Triennium </vt:lpstr>
      <vt:lpstr>Grow the Global Gas Market Share </vt:lpstr>
      <vt:lpstr>Gas Accepted as an Ally</vt:lpstr>
      <vt:lpstr>      Communications and Outreach Plan 2018</vt:lpstr>
      <vt:lpstr>Credible Global Voice of Gas </vt:lpstr>
      <vt:lpstr>Deliver Member Value </vt:lpstr>
      <vt:lpstr>PowerPoint-presentatie</vt:lpstr>
      <vt:lpstr>WGC 2018 Progress and Committee Guidelines</vt:lpstr>
      <vt:lpstr>Update on WGC 2018 Program</vt:lpstr>
      <vt:lpstr>WGC 2018 Status Report</vt:lpstr>
      <vt:lpstr>Program Overview</vt:lpstr>
      <vt:lpstr>Current Debate Sessions</vt:lpstr>
      <vt:lpstr>Committee Sessions at WGC2018</vt:lpstr>
      <vt:lpstr>How to use the Program filter function</vt:lpstr>
      <vt:lpstr>Example: Searching for LNG Sessions</vt:lpstr>
      <vt:lpstr>“LNG” Filter Results</vt:lpstr>
      <vt:lpstr>WGC 2018  Call for Abstracts - Reviewing Process</vt:lpstr>
      <vt:lpstr>KEY DATES</vt:lpstr>
      <vt:lpstr>REVIEW PERIOD</vt:lpstr>
      <vt:lpstr>WGC 2018  How to Use the Reviewer Portal</vt:lpstr>
      <vt:lpstr>Sign in Page</vt:lpstr>
      <vt:lpstr>Searching for Abstracts by Session</vt:lpstr>
      <vt:lpstr>Viewing the Abstract</vt:lpstr>
      <vt:lpstr>Scoring the abstracts</vt:lpstr>
      <vt:lpstr>Additional Information</vt:lpstr>
      <vt:lpstr>Outcome of Committee Review </vt:lpstr>
      <vt:lpstr>Outcome of Committee Review</vt:lpstr>
      <vt:lpstr>SESSION FORMAT: INDUSTRY INSIGHTS</vt:lpstr>
      <vt:lpstr>SESSION FORMAT: TECHNICAL &amp; INNOVATION CENTER </vt:lpstr>
      <vt:lpstr>Awards at WGC2018</vt:lpstr>
      <vt:lpstr>Innovation Awards </vt:lpstr>
      <vt:lpstr>Triennium Work Program Reports </vt:lpstr>
      <vt:lpstr>Triennium Summary </vt:lpstr>
      <vt:lpstr>Committee Reports</vt:lpstr>
      <vt:lpstr>Timeline – Triennium Summaries</vt:lpstr>
      <vt:lpstr>Timeline – Committee Reports</vt:lpstr>
      <vt:lpstr>Upcoming meetings</vt:lpstr>
      <vt:lpstr>Schedule of CC, EXC &amp; Council meetings </vt:lpstr>
    </vt:vector>
  </TitlesOfParts>
  <Company>Actual Size Creative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Shumbat</dc:creator>
  <cp:lastModifiedBy>Popken G.</cp:lastModifiedBy>
  <cp:revision>149</cp:revision>
  <cp:lastPrinted>2017-11-01T14:03:29Z</cp:lastPrinted>
  <dcterms:created xsi:type="dcterms:W3CDTF">2014-04-09T17:47:13Z</dcterms:created>
  <dcterms:modified xsi:type="dcterms:W3CDTF">2017-11-01T14:37:00Z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Parallel2010">
    <vt:lpwstr/>
  </property>
  <property fmtid="{D5CDD505-2E9C-101B-9397-08002B2CF9AE}" pid="3" name="Templatecolor">
    <vt:lpwstr/>
  </property>
  <property fmtid="{D5CDD505-2E9C-101B-9397-08002B2CF9AE}" pid="4" name="filecustomeppt">
    <vt:lpwstr>True</vt:lpwstr>
  </property>
  <property fmtid="{D5CDD505-2E9C-101B-9397-08002B2CF9AE}" pid="5" name="Pres Date">
    <vt:lpwstr/>
  </property>
  <property fmtid="{D5CDD505-2E9C-101B-9397-08002B2CF9AE}" pid="6" name="_NewReviewCycle">
    <vt:lpwstr/>
  </property>
</Properties>
</file>