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89" r:id="rId5"/>
    <p:sldId id="294" r:id="rId6"/>
    <p:sldId id="263" r:id="rId7"/>
    <p:sldId id="264" r:id="rId8"/>
    <p:sldId id="267" r:id="rId9"/>
    <p:sldId id="269" r:id="rId10"/>
    <p:sldId id="270" r:id="rId11"/>
    <p:sldId id="262" r:id="rId12"/>
    <p:sldId id="271" r:id="rId13"/>
    <p:sldId id="290" r:id="rId14"/>
    <p:sldId id="272" r:id="rId15"/>
    <p:sldId id="273" r:id="rId16"/>
    <p:sldId id="274" r:id="rId17"/>
    <p:sldId id="279" r:id="rId18"/>
    <p:sldId id="280" r:id="rId19"/>
    <p:sldId id="281" r:id="rId20"/>
    <p:sldId id="282" r:id="rId21"/>
    <p:sldId id="275" r:id="rId22"/>
    <p:sldId id="276" r:id="rId23"/>
    <p:sldId id="283" r:id="rId24"/>
    <p:sldId id="292" r:id="rId25"/>
    <p:sldId id="297" r:id="rId26"/>
    <p:sldId id="295" r:id="rId27"/>
    <p:sldId id="296" r:id="rId28"/>
    <p:sldId id="298" r:id="rId2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CF4"/>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CF4"/>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1458"/>
  </p:normalViewPr>
  <p:slideViewPr>
    <p:cSldViewPr snapToGrid="0" snapToObjects="1">
      <p:cViewPr varScale="1">
        <p:scale>
          <a:sx n="91" d="100"/>
          <a:sy n="91" d="100"/>
        </p:scale>
        <p:origin x="1675"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917575" y="744538"/>
            <a:ext cx="4962525" cy="3722687"/>
          </a:xfrm>
          <a:prstGeom prst="rect">
            <a:avLst/>
          </a:prstGeom>
        </p:spPr>
        <p:txBody>
          <a:bodyPr/>
          <a:lstStyle/>
          <a:p>
            <a:endParaRPr/>
          </a:p>
        </p:txBody>
      </p:sp>
      <p:sp>
        <p:nvSpPr>
          <p:cNvPr id="151" name="Shape 151"/>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575817380"/>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5"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16" name="Shape 16"/>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17" name="Shape 17"/>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18"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pic>
        <p:nvPicPr>
          <p:cNvPr id="19" name="image2.jpeg"/>
          <p:cNvPicPr>
            <a:picLocks noChangeAspect="1"/>
          </p:cNvPicPr>
          <p:nvPr/>
        </p:nvPicPr>
        <p:blipFill>
          <a:blip r:embed="rId3">
            <a:extLst/>
          </a:blip>
          <a:srcRect r="13808"/>
          <a:stretch>
            <a:fillRect/>
          </a:stretch>
        </p:blipFill>
        <p:spPr>
          <a:xfrm>
            <a:off x="-1" y="0"/>
            <a:ext cx="9144001" cy="6858000"/>
          </a:xfrm>
          <a:prstGeom prst="rect">
            <a:avLst/>
          </a:prstGeom>
          <a:ln w="12700">
            <a:miter lim="400000"/>
          </a:ln>
        </p:spPr>
      </p:pic>
      <p:sp>
        <p:nvSpPr>
          <p:cNvPr id="20" name="Shape 20"/>
          <p:cNvSpPr>
            <a:spLocks noGrp="1"/>
          </p:cNvSpPr>
          <p:nvPr>
            <p:ph type="title"/>
          </p:nvPr>
        </p:nvSpPr>
        <p:spPr>
          <a:xfrm>
            <a:off x="2939499" y="2194324"/>
            <a:ext cx="5974854" cy="1470026"/>
          </a:xfrm>
          <a:prstGeom prst="rect">
            <a:avLst/>
          </a:prstGeom>
        </p:spPr>
        <p:txBody>
          <a:bodyPr/>
          <a:lstStyle>
            <a:lvl1pPr>
              <a:defRPr>
                <a:solidFill>
                  <a:srgbClr val="FFFFFF"/>
                </a:solidFill>
              </a:defRPr>
            </a:lvl1pPr>
          </a:lstStyle>
          <a:p>
            <a:r>
              <a:t>Title Text</a:t>
            </a:r>
          </a:p>
        </p:txBody>
      </p:sp>
      <p:sp>
        <p:nvSpPr>
          <p:cNvPr id="21" name="Shape 21"/>
          <p:cNvSpPr>
            <a:spLocks noGrp="1"/>
          </p:cNvSpPr>
          <p:nvPr>
            <p:ph type="body" sz="quarter" idx="1"/>
          </p:nvPr>
        </p:nvSpPr>
        <p:spPr>
          <a:xfrm>
            <a:off x="2947485" y="3702498"/>
            <a:ext cx="5831075" cy="774649"/>
          </a:xfrm>
          <a:prstGeom prst="rect">
            <a:avLst/>
          </a:prstGeom>
        </p:spPr>
        <p:txBody>
          <a:bodyPr/>
          <a:lstStyle>
            <a:lvl1pPr marL="0" indent="0">
              <a:spcBef>
                <a:spcPts val="400"/>
              </a:spcBef>
              <a:buSzTx/>
              <a:buFontTx/>
              <a:buNone/>
              <a:defRPr sz="2000">
                <a:solidFill>
                  <a:srgbClr val="FFFFFF"/>
                </a:solidFill>
              </a:defRPr>
            </a:lvl1pPr>
            <a:lvl2pPr marL="0" indent="457200">
              <a:spcBef>
                <a:spcPts val="400"/>
              </a:spcBef>
              <a:buSzTx/>
              <a:buFontTx/>
              <a:buNone/>
              <a:defRPr sz="2000">
                <a:solidFill>
                  <a:srgbClr val="FFFFFF"/>
                </a:solidFill>
              </a:defRPr>
            </a:lvl2pPr>
            <a:lvl3pPr marL="0" indent="914400">
              <a:spcBef>
                <a:spcPts val="400"/>
              </a:spcBef>
              <a:buSzTx/>
              <a:buFontTx/>
              <a:buNone/>
              <a:defRPr sz="2000">
                <a:solidFill>
                  <a:srgbClr val="FFFFFF"/>
                </a:solidFill>
              </a:defRPr>
            </a:lvl3pPr>
            <a:lvl4pPr marL="0" indent="1371600">
              <a:spcBef>
                <a:spcPts val="400"/>
              </a:spcBef>
              <a:buSzTx/>
              <a:buFontTx/>
              <a:buNone/>
              <a:defRPr sz="2000">
                <a:solidFill>
                  <a:srgbClr val="FFFFFF"/>
                </a:solidFill>
              </a:defRPr>
            </a:lvl4pPr>
            <a:lvl5pPr marL="0" indent="1828800">
              <a:spcBef>
                <a:spcPts val="400"/>
              </a:spcBef>
              <a:buSzTx/>
              <a:buFont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 name="Shape 22"/>
          <p:cNvSpPr/>
          <p:nvPr/>
        </p:nvSpPr>
        <p:spPr>
          <a:xfrm>
            <a:off x="-1" y="0"/>
            <a:ext cx="2362201"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 name="Shape 23"/>
          <p:cNvSpPr/>
          <p:nvPr/>
        </p:nvSpPr>
        <p:spPr>
          <a:xfrm>
            <a:off x="3051328" y="3712271"/>
            <a:ext cx="6092672" cy="1"/>
          </a:xfrm>
          <a:prstGeom prst="line">
            <a:avLst/>
          </a:prstGeom>
          <a:ln>
            <a:solidFill>
              <a:srgbClr val="FFFFFF"/>
            </a:solidFill>
          </a:ln>
        </p:spPr>
        <p:txBody>
          <a:bodyPr lIns="45719" rIns="45719"/>
          <a:lstStyle/>
          <a:p>
            <a:endParaRPr/>
          </a:p>
        </p:txBody>
      </p:sp>
      <p:pic>
        <p:nvPicPr>
          <p:cNvPr id="24" name="image3.jpeg"/>
          <p:cNvPicPr>
            <a:picLocks noChangeAspect="1"/>
          </p:cNvPicPr>
          <p:nvPr/>
        </p:nvPicPr>
        <p:blipFill>
          <a:blip r:embed="rId4">
            <a:extLst/>
          </a:blip>
          <a:stretch>
            <a:fillRect/>
          </a:stretch>
        </p:blipFill>
        <p:spPr>
          <a:xfrm>
            <a:off x="454453" y="1665515"/>
            <a:ext cx="1453291" cy="3135085"/>
          </a:xfrm>
          <a:prstGeom prst="rect">
            <a:avLst/>
          </a:prstGeom>
          <a:ln w="12700">
            <a:miter lim="400000"/>
          </a:ln>
        </p:spPr>
      </p:pic>
      <p:sp>
        <p:nvSpPr>
          <p:cNvPr id="25" name="Shape 25"/>
          <p:cNvSpPr>
            <a:spLocks noGrp="1"/>
          </p:cNvSpPr>
          <p:nvPr>
            <p:ph type="sldNum" sz="quarter" idx="2"/>
          </p:nvPr>
        </p:nvSpPr>
        <p:spPr>
          <a:xfrm>
            <a:off x="6553200" y="6172200"/>
            <a:ext cx="21336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pic>
        <p:nvPicPr>
          <p:cNvPr id="135"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136" name="Shape 136"/>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137" name="Shape 137"/>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138"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sp>
        <p:nvSpPr>
          <p:cNvPr id="139" name="Shape 139"/>
          <p:cNvSpPr/>
          <p:nvPr/>
        </p:nvSpPr>
        <p:spPr>
          <a:xfrm>
            <a:off x="539750" y="1125537"/>
            <a:ext cx="8604250" cy="44451"/>
          </a:xfrm>
          <a:prstGeom prst="rect">
            <a:avLst/>
          </a:prstGeom>
          <a:gradFill>
            <a:gsLst>
              <a:gs pos="0">
                <a:srgbClr val="E3001B"/>
              </a:gs>
              <a:gs pos="100000">
                <a:srgbClr val="FFFFFF"/>
              </a:gs>
            </a:gsLst>
            <a:lin ang="10800000"/>
          </a:gradFill>
          <a:ln w="12700">
            <a:miter lim="400000"/>
          </a:ln>
        </p:spPr>
        <p:txBody>
          <a:bodyPr lIns="45719" rIns="45719" anchor="ctr"/>
          <a:lstStyle/>
          <a:p>
            <a:pPr algn="ctr">
              <a:defRPr>
                <a:solidFill>
                  <a:srgbClr val="FFFFFF"/>
                </a:solidFill>
              </a:defRPr>
            </a:pPr>
            <a:endParaRPr/>
          </a:p>
        </p:txBody>
      </p:sp>
      <p:sp>
        <p:nvSpPr>
          <p:cNvPr id="140" name="Shape 140"/>
          <p:cNvSpPr>
            <a:spLocks noGrp="1"/>
          </p:cNvSpPr>
          <p:nvPr>
            <p:ph type="title"/>
          </p:nvPr>
        </p:nvSpPr>
        <p:spPr>
          <a:prstGeom prst="rect">
            <a:avLst/>
          </a:prstGeom>
        </p:spPr>
        <p:txBody>
          <a:bodyPr/>
          <a:lstStyle/>
          <a:p>
            <a:r>
              <a:t>Title Text</a:t>
            </a:r>
          </a:p>
        </p:txBody>
      </p:sp>
      <p:sp>
        <p:nvSpPr>
          <p:cNvPr id="141" name="Shape 141"/>
          <p:cNvSpPr>
            <a:spLocks noGrp="1"/>
          </p:cNvSpPr>
          <p:nvPr>
            <p:ph type="body" idx="1"/>
          </p:nvPr>
        </p:nvSpPr>
        <p:spPr>
          <a:prstGeom prst="rect">
            <a:avLst/>
          </a:prstGeom>
        </p:spPr>
        <p:txBody>
          <a:bodyPr/>
          <a:lstStyle>
            <a:lvl2pPr marL="763905" indent="-306705">
              <a:buSzPct val="80000"/>
              <a:buChar char="•"/>
            </a:lvl2pPr>
            <a:lvl3pPr>
              <a:buSzPct val="80000"/>
              <a:buChar char="✓"/>
            </a:lvl3pPr>
          </a:lstStyle>
          <a:p>
            <a:r>
              <a:t>Body Level One</a:t>
            </a:r>
          </a:p>
          <a:p>
            <a:pPr lvl="1"/>
            <a:r>
              <a:t>Body Level Two</a:t>
            </a:r>
          </a:p>
          <a:p>
            <a:pPr lvl="2"/>
            <a:r>
              <a:t>Body Level Three</a:t>
            </a:r>
          </a:p>
          <a:p>
            <a:pPr lvl="3"/>
            <a:r>
              <a:t>Body Level Four</a:t>
            </a:r>
          </a:p>
          <a:p>
            <a:pPr lvl="4"/>
            <a:r>
              <a:t>Body Level Five</a:t>
            </a:r>
          </a:p>
        </p:txBody>
      </p:sp>
      <p:pic>
        <p:nvPicPr>
          <p:cNvPr id="143" name="image7.jpeg" descr="C:\Users\KZ1058\AppData\Local\Microsoft\Windows\Temporary Internet Files\Content.Outlook\ADWZTOLY\1_New IGU logo.jpg"/>
          <p:cNvPicPr>
            <a:picLocks noChangeAspect="1"/>
          </p:cNvPicPr>
          <p:nvPr/>
        </p:nvPicPr>
        <p:blipFill>
          <a:blip r:embed="rId4">
            <a:extLst/>
          </a:blip>
          <a:stretch>
            <a:fillRect/>
          </a:stretch>
        </p:blipFill>
        <p:spPr>
          <a:xfrm>
            <a:off x="7643834" y="0"/>
            <a:ext cx="1500167" cy="1084120"/>
          </a:xfrm>
          <a:prstGeom prst="rect">
            <a:avLst/>
          </a:prstGeom>
          <a:ln w="12700">
            <a:miter lim="400000"/>
          </a:ln>
        </p:spPr>
      </p:pic>
      <p:sp>
        <p:nvSpPr>
          <p:cNvPr id="144" name="Shape 144"/>
          <p:cNvSpPr>
            <a:spLocks noGrp="1"/>
          </p:cNvSpPr>
          <p:nvPr>
            <p:ph type="sldNum" sz="quarter" idx="2"/>
          </p:nvPr>
        </p:nvSpPr>
        <p:spPr>
          <a:xfrm>
            <a:off x="6553200" y="6172200"/>
            <a:ext cx="21336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Shape 3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t>‹nr.›</a:t>
            </a:fld>
            <a:endParaRPr/>
          </a:p>
        </p:txBody>
      </p:sp>
      <p:sp>
        <p:nvSpPr>
          <p:cNvPr id="34" name="Shape 34"/>
          <p:cNvSpPr>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1"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42" name="Shape 42"/>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43" name="Shape 43"/>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44"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pic>
        <p:nvPicPr>
          <p:cNvPr id="45" name="image4.jpeg" descr="WGC-cover-background.jpg"/>
          <p:cNvPicPr>
            <a:picLocks noChangeAspect="1"/>
          </p:cNvPicPr>
          <p:nvPr/>
        </p:nvPicPr>
        <p:blipFill>
          <a:blip r:embed="rId4">
            <a:extLst/>
          </a:blip>
          <a:stretch>
            <a:fillRect/>
          </a:stretch>
        </p:blipFill>
        <p:spPr>
          <a:xfrm>
            <a:off x="0" y="0"/>
            <a:ext cx="9144000" cy="6858000"/>
          </a:xfrm>
          <a:prstGeom prst="rect">
            <a:avLst/>
          </a:prstGeom>
          <a:ln w="12700">
            <a:miter lim="400000"/>
          </a:ln>
        </p:spPr>
      </p:pic>
      <p:pic>
        <p:nvPicPr>
          <p:cNvPr id="46" name="image2.jpeg"/>
          <p:cNvPicPr>
            <a:picLocks noChangeAspect="1"/>
          </p:cNvPicPr>
          <p:nvPr/>
        </p:nvPicPr>
        <p:blipFill>
          <a:blip r:embed="rId3">
            <a:extLst/>
          </a:blip>
          <a:srcRect r="13808"/>
          <a:stretch>
            <a:fillRect/>
          </a:stretch>
        </p:blipFill>
        <p:spPr>
          <a:xfrm>
            <a:off x="-1" y="0"/>
            <a:ext cx="9144001" cy="6858000"/>
          </a:xfrm>
          <a:prstGeom prst="rect">
            <a:avLst/>
          </a:prstGeom>
          <a:ln w="12700">
            <a:miter lim="400000"/>
          </a:ln>
        </p:spPr>
      </p:pic>
      <p:sp>
        <p:nvSpPr>
          <p:cNvPr id="47" name="Shape 47"/>
          <p:cNvSpPr>
            <a:spLocks noGrp="1"/>
          </p:cNvSpPr>
          <p:nvPr>
            <p:ph type="title"/>
          </p:nvPr>
        </p:nvSpPr>
        <p:spPr>
          <a:xfrm>
            <a:off x="457200" y="2304045"/>
            <a:ext cx="8037514" cy="1362076"/>
          </a:xfrm>
          <a:prstGeom prst="rect">
            <a:avLst/>
          </a:prstGeom>
        </p:spPr>
        <p:txBody>
          <a:bodyPr/>
          <a:lstStyle>
            <a:lvl1pPr>
              <a:defRPr>
                <a:solidFill>
                  <a:srgbClr val="FFFFFF"/>
                </a:solidFill>
              </a:defRPr>
            </a:lvl1pPr>
          </a:lstStyle>
          <a:p>
            <a:r>
              <a:t>Title Text</a:t>
            </a:r>
          </a:p>
        </p:txBody>
      </p:sp>
      <p:sp>
        <p:nvSpPr>
          <p:cNvPr id="48" name="Shape 48"/>
          <p:cNvSpPr>
            <a:spLocks noGrp="1"/>
          </p:cNvSpPr>
          <p:nvPr>
            <p:ph type="body" sz="quarter" idx="1"/>
          </p:nvPr>
        </p:nvSpPr>
        <p:spPr>
          <a:xfrm>
            <a:off x="457200" y="3738004"/>
            <a:ext cx="8037514" cy="668896"/>
          </a:xfrm>
          <a:prstGeom prst="rect">
            <a:avLst/>
          </a:prstGeom>
        </p:spPr>
        <p:txBody>
          <a:bodyPr/>
          <a:lstStyle>
            <a:lvl1pPr marL="0" indent="0">
              <a:spcBef>
                <a:spcPts val="400"/>
              </a:spcBef>
              <a:buSzTx/>
              <a:buFontTx/>
              <a:buNone/>
              <a:defRPr sz="2000">
                <a:solidFill>
                  <a:srgbClr val="FFFFFF"/>
                </a:solidFill>
              </a:defRPr>
            </a:lvl1pPr>
            <a:lvl2pPr marL="0" indent="457200">
              <a:spcBef>
                <a:spcPts val="400"/>
              </a:spcBef>
              <a:buSzTx/>
              <a:buFontTx/>
              <a:buNone/>
              <a:defRPr sz="2000">
                <a:solidFill>
                  <a:srgbClr val="FFFFFF"/>
                </a:solidFill>
              </a:defRPr>
            </a:lvl2pPr>
            <a:lvl3pPr marL="0" indent="914400">
              <a:spcBef>
                <a:spcPts val="400"/>
              </a:spcBef>
              <a:buSzTx/>
              <a:buFontTx/>
              <a:buNone/>
              <a:defRPr sz="2000">
                <a:solidFill>
                  <a:srgbClr val="FFFFFF"/>
                </a:solidFill>
              </a:defRPr>
            </a:lvl3pPr>
            <a:lvl4pPr marL="0" indent="1371600">
              <a:spcBef>
                <a:spcPts val="400"/>
              </a:spcBef>
              <a:buSzTx/>
              <a:buFontTx/>
              <a:buNone/>
              <a:defRPr sz="2000">
                <a:solidFill>
                  <a:srgbClr val="FFFFFF"/>
                </a:solidFill>
              </a:defRPr>
            </a:lvl4pPr>
            <a:lvl5pPr marL="0" indent="1828800">
              <a:spcBef>
                <a:spcPts val="400"/>
              </a:spcBef>
              <a:buSzTx/>
              <a:buFont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
        <p:nvSpPr>
          <p:cNvPr id="50" name="Shape 50"/>
          <p:cNvSpPr/>
          <p:nvPr/>
        </p:nvSpPr>
        <p:spPr>
          <a:xfrm>
            <a:off x="543167" y="3712271"/>
            <a:ext cx="8600834" cy="1"/>
          </a:xfrm>
          <a:prstGeom prst="line">
            <a:avLst/>
          </a:prstGeom>
          <a:ln>
            <a:solidFill>
              <a:srgbClr val="FFFFFF"/>
            </a:solidFill>
          </a:ln>
        </p:spPr>
        <p:txBody>
          <a:bodyPr lIns="45719" rIns="4571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57"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58" name="Shape 58"/>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59" name="Shape 59"/>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60"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pic>
        <p:nvPicPr>
          <p:cNvPr id="61" name="image5.jpeg"/>
          <p:cNvPicPr>
            <a:picLocks noChangeAspect="1"/>
          </p:cNvPicPr>
          <p:nvPr/>
        </p:nvPicPr>
        <p:blipFill>
          <a:blip r:embed="rId4">
            <a:extLst/>
          </a:blip>
          <a:srcRect l="1614" r="23385"/>
          <a:stretch>
            <a:fillRect/>
          </a:stretch>
        </p:blipFill>
        <p:spPr>
          <a:xfrm>
            <a:off x="-1" y="0"/>
            <a:ext cx="9144001" cy="6858000"/>
          </a:xfrm>
          <a:prstGeom prst="rect">
            <a:avLst/>
          </a:prstGeom>
          <a:ln w="12700">
            <a:miter lim="400000"/>
          </a:ln>
        </p:spPr>
      </p:pic>
      <p:sp>
        <p:nvSpPr>
          <p:cNvPr id="62" name="Shape 62"/>
          <p:cNvSpPr>
            <a:spLocks noGrp="1"/>
          </p:cNvSpPr>
          <p:nvPr>
            <p:ph type="title"/>
          </p:nvPr>
        </p:nvSpPr>
        <p:spPr>
          <a:xfrm>
            <a:off x="457200" y="2304045"/>
            <a:ext cx="8037514" cy="1362076"/>
          </a:xfrm>
          <a:prstGeom prst="rect">
            <a:avLst/>
          </a:prstGeom>
        </p:spPr>
        <p:txBody>
          <a:bodyPr/>
          <a:lstStyle>
            <a:lvl1pPr>
              <a:defRPr>
                <a:solidFill>
                  <a:srgbClr val="FFFFFF"/>
                </a:solidFill>
              </a:defRPr>
            </a:lvl1pPr>
          </a:lstStyle>
          <a:p>
            <a:r>
              <a:t>Title Text</a:t>
            </a:r>
          </a:p>
        </p:txBody>
      </p:sp>
      <p:sp>
        <p:nvSpPr>
          <p:cNvPr id="63" name="Shape 63"/>
          <p:cNvSpPr>
            <a:spLocks noGrp="1"/>
          </p:cNvSpPr>
          <p:nvPr>
            <p:ph type="body" sz="quarter" idx="1"/>
          </p:nvPr>
        </p:nvSpPr>
        <p:spPr>
          <a:xfrm>
            <a:off x="457200" y="3738004"/>
            <a:ext cx="8037514" cy="668896"/>
          </a:xfrm>
          <a:prstGeom prst="rect">
            <a:avLst/>
          </a:prstGeom>
        </p:spPr>
        <p:txBody>
          <a:bodyPr/>
          <a:lstStyle>
            <a:lvl1pPr marL="0" indent="0">
              <a:spcBef>
                <a:spcPts val="400"/>
              </a:spcBef>
              <a:buSzTx/>
              <a:buFontTx/>
              <a:buNone/>
              <a:defRPr sz="2000">
                <a:solidFill>
                  <a:srgbClr val="FFFFFF"/>
                </a:solidFill>
              </a:defRPr>
            </a:lvl1pPr>
            <a:lvl2pPr marL="0" indent="457200">
              <a:spcBef>
                <a:spcPts val="400"/>
              </a:spcBef>
              <a:buSzTx/>
              <a:buFontTx/>
              <a:buNone/>
              <a:defRPr sz="2000">
                <a:solidFill>
                  <a:srgbClr val="FFFFFF"/>
                </a:solidFill>
              </a:defRPr>
            </a:lvl2pPr>
            <a:lvl3pPr marL="0" indent="914400">
              <a:spcBef>
                <a:spcPts val="400"/>
              </a:spcBef>
              <a:buSzTx/>
              <a:buFontTx/>
              <a:buNone/>
              <a:defRPr sz="2000">
                <a:solidFill>
                  <a:srgbClr val="FFFFFF"/>
                </a:solidFill>
              </a:defRPr>
            </a:lvl3pPr>
            <a:lvl4pPr marL="0" indent="1371600">
              <a:spcBef>
                <a:spcPts val="400"/>
              </a:spcBef>
              <a:buSzTx/>
              <a:buFontTx/>
              <a:buNone/>
              <a:defRPr sz="2000">
                <a:solidFill>
                  <a:srgbClr val="FFFFFF"/>
                </a:solidFill>
              </a:defRPr>
            </a:lvl4pPr>
            <a:lvl5pPr marL="0" indent="1828800">
              <a:spcBef>
                <a:spcPts val="400"/>
              </a:spcBef>
              <a:buSzTx/>
              <a:buFontTx/>
              <a:buNone/>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
        <p:nvSpPr>
          <p:cNvPr id="65" name="Shape 65"/>
          <p:cNvSpPr/>
          <p:nvPr/>
        </p:nvSpPr>
        <p:spPr>
          <a:xfrm>
            <a:off x="543167" y="3712271"/>
            <a:ext cx="8600834" cy="1"/>
          </a:xfrm>
          <a:prstGeom prst="line">
            <a:avLst/>
          </a:prstGeom>
          <a:ln>
            <a:solidFill>
              <a:srgbClr val="FFFFFF"/>
            </a:solidFill>
          </a:ln>
        </p:spPr>
        <p:txBody>
          <a:bodyPr lIns="45719" rIns="4571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2"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73" name="Shape 73"/>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74" name="Shape 74"/>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75"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sp>
        <p:nvSpPr>
          <p:cNvPr id="76" name="Shape 76"/>
          <p:cNvSpPr>
            <a:spLocks noGrp="1"/>
          </p:cNvSpPr>
          <p:nvPr>
            <p:ph type="title"/>
          </p:nvPr>
        </p:nvSpPr>
        <p:spPr>
          <a:prstGeom prst="rect">
            <a:avLst/>
          </a:prstGeom>
        </p:spPr>
        <p:txBody>
          <a:bodyPr/>
          <a:lstStyle/>
          <a:p>
            <a:r>
              <a:t>Title Text</a:t>
            </a:r>
          </a:p>
        </p:txBody>
      </p:sp>
      <p:sp>
        <p:nvSpPr>
          <p:cNvPr id="77" name="Shape 77"/>
          <p:cNvSpPr>
            <a:spLocks noGrp="1"/>
          </p:cNvSpPr>
          <p:nvPr>
            <p:ph type="body" sz="half" idx="1"/>
          </p:nvPr>
        </p:nvSpPr>
        <p:spPr>
          <a:xfrm>
            <a:off x="457200" y="1600200"/>
            <a:ext cx="4038600" cy="4525963"/>
          </a:xfrm>
          <a:prstGeom prst="rect">
            <a:avLst/>
          </a:prstGeom>
        </p:spPr>
        <p:txBody>
          <a:bodyPr/>
          <a:lstStyle>
            <a:lvl4pPr marL="1676400" indent="-304800"/>
            <a:lvl5pPr marL="2133600" indent="-304800"/>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5"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86" name="Shape 86"/>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87" name="Shape 87"/>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88"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body" sz="quarter" idx="1"/>
          </p:nvPr>
        </p:nvSpPr>
        <p:spPr>
          <a:xfrm>
            <a:off x="457200" y="1535112"/>
            <a:ext cx="4040188" cy="639763"/>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body" sz="quarter" idx="13"/>
          </p:nvPr>
        </p:nvSpPr>
        <p:spPr>
          <a:xfrm>
            <a:off x="4645025" y="1535112"/>
            <a:ext cx="4041775" cy="639763"/>
          </a:xfrm>
          <a:prstGeom prst="rect">
            <a:avLst/>
          </a:prstGeom>
        </p:spPr>
        <p:txBody>
          <a:bodyPr anchor="b"/>
          <a:lstStyle/>
          <a:p>
            <a:pPr marL="0" indent="0">
              <a:buSzTx/>
              <a:buFontTx/>
              <a:buNone/>
              <a:defRPr b="1"/>
            </a:pPr>
            <a:endParaRPr/>
          </a:p>
        </p:txBody>
      </p:sp>
      <p:sp>
        <p:nvSpPr>
          <p:cNvPr id="92" name="Shape 9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9"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100" name="Shape 100"/>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101" name="Shape 101"/>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102"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sp>
        <p:nvSpPr>
          <p:cNvPr id="103" name="Shape 103"/>
          <p:cNvSpPr>
            <a:spLocks noGrp="1"/>
          </p:cNvSpPr>
          <p:nvPr>
            <p:ph type="title"/>
          </p:nvPr>
        </p:nvSpPr>
        <p:spPr>
          <a:prstGeom prst="rect">
            <a:avLst/>
          </a:prstGeom>
        </p:spPr>
        <p:txBody>
          <a:bodyPr/>
          <a:lstStyle/>
          <a:p>
            <a:r>
              <a:t>Title Text</a:t>
            </a:r>
          </a:p>
        </p:txBody>
      </p:sp>
      <p:sp>
        <p:nvSpPr>
          <p:cNvPr id="104" name="Shape 1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111"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112" name="Shape 112"/>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113" name="Shape 113"/>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114"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pic>
        <p:nvPicPr>
          <p:cNvPr id="115" name="image2.jpeg"/>
          <p:cNvPicPr>
            <a:picLocks noChangeAspect="1"/>
          </p:cNvPicPr>
          <p:nvPr/>
        </p:nvPicPr>
        <p:blipFill>
          <a:blip r:embed="rId3">
            <a:extLst/>
          </a:blip>
          <a:srcRect r="13808"/>
          <a:stretch>
            <a:fillRect/>
          </a:stretch>
        </p:blipFill>
        <p:spPr>
          <a:xfrm>
            <a:off x="-1" y="0"/>
            <a:ext cx="9144001" cy="6858000"/>
          </a:xfrm>
          <a:prstGeom prst="rect">
            <a:avLst/>
          </a:prstGeom>
          <a:ln w="12700">
            <a:miter lim="400000"/>
          </a:ln>
        </p:spPr>
      </p:pic>
      <p:sp>
        <p:nvSpPr>
          <p:cNvPr id="116" name="Shape 116"/>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23" name="image1.jpeg"/>
          <p:cNvPicPr>
            <a:picLocks noChangeAspect="1"/>
          </p:cNvPicPr>
          <p:nvPr/>
        </p:nvPicPr>
        <p:blipFill>
          <a:blip r:embed="rId2">
            <a:extLst/>
          </a:blip>
          <a:stretch>
            <a:fillRect/>
          </a:stretch>
        </p:blipFill>
        <p:spPr>
          <a:xfrm>
            <a:off x="6821693" y="5982475"/>
            <a:ext cx="1865107" cy="721230"/>
          </a:xfrm>
          <a:prstGeom prst="rect">
            <a:avLst/>
          </a:prstGeom>
          <a:ln w="12700">
            <a:miter lim="400000"/>
          </a:ln>
        </p:spPr>
      </p:pic>
      <p:sp>
        <p:nvSpPr>
          <p:cNvPr id="124" name="Shape 124"/>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125" name="Shape 125"/>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126" name="image2.jpeg"/>
          <p:cNvPicPr>
            <a:picLocks noChangeAspect="1"/>
          </p:cNvPicPr>
          <p:nvPr/>
        </p:nvPicPr>
        <p:blipFill>
          <a:blip r:embed="rId3">
            <a:extLst/>
          </a:blip>
          <a:srcRect t="68371" r="13808" b="28951"/>
          <a:stretch>
            <a:fillRect/>
          </a:stretch>
        </p:blipFill>
        <p:spPr>
          <a:xfrm>
            <a:off x="-1" y="6674291"/>
            <a:ext cx="9144001" cy="183708"/>
          </a:xfrm>
          <a:prstGeom prst="rect">
            <a:avLst/>
          </a:prstGeom>
          <a:ln w="12700">
            <a:miter lim="400000"/>
          </a:ln>
        </p:spPr>
      </p:pic>
      <p:sp>
        <p:nvSpPr>
          <p:cNvPr id="127" name="Shape 127"/>
          <p:cNvSpPr/>
          <p:nvPr/>
        </p:nvSpPr>
        <p:spPr>
          <a:xfrm>
            <a:off x="0" y="-1"/>
            <a:ext cx="9144000" cy="130191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8" name="Shape 12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2">
            <a:extLst/>
          </a:blip>
          <a:stretch>
            <a:fillRect/>
          </a:stretch>
        </p:blipFill>
        <p:spPr>
          <a:xfrm>
            <a:off x="6821693" y="5982475"/>
            <a:ext cx="1865107" cy="721230"/>
          </a:xfrm>
          <a:prstGeom prst="rect">
            <a:avLst/>
          </a:prstGeom>
          <a:ln w="12700">
            <a:miter lim="400000"/>
          </a:ln>
        </p:spPr>
      </p:pic>
      <p:sp>
        <p:nvSpPr>
          <p:cNvPr id="3" name="Shape 3"/>
          <p:cNvSpPr/>
          <p:nvPr/>
        </p:nvSpPr>
        <p:spPr>
          <a:xfrm>
            <a:off x="0" y="6126162"/>
            <a:ext cx="6785682" cy="564111"/>
          </a:xfrm>
          <a:prstGeom prst="rect">
            <a:avLst/>
          </a:prstGeom>
          <a:gradFill>
            <a:gsLst>
              <a:gs pos="0">
                <a:srgbClr val="DCE6EA"/>
              </a:gs>
              <a:gs pos="98000">
                <a:srgbClr val="FFFFFF"/>
              </a:gs>
            </a:gsLst>
          </a:gradFill>
          <a:ln w="12700">
            <a:miter lim="400000"/>
          </a:ln>
        </p:spPr>
        <p:txBody>
          <a:bodyPr lIns="45719" rIns="45719" anchor="ctr"/>
          <a:lstStyle/>
          <a:p>
            <a:pPr algn="ctr">
              <a:defRPr>
                <a:solidFill>
                  <a:srgbClr val="FFFFFF"/>
                </a:solidFill>
              </a:defRPr>
            </a:pPr>
            <a:endParaRPr/>
          </a:p>
        </p:txBody>
      </p:sp>
      <p:sp>
        <p:nvSpPr>
          <p:cNvPr id="4" name="Shape 4"/>
          <p:cNvSpPr/>
          <p:nvPr/>
        </p:nvSpPr>
        <p:spPr>
          <a:xfrm>
            <a:off x="0" y="1202607"/>
            <a:ext cx="8686800" cy="45720"/>
          </a:xfrm>
          <a:prstGeom prst="rect">
            <a:avLst/>
          </a:prstGeom>
          <a:gradFill>
            <a:gsLst>
              <a:gs pos="0">
                <a:srgbClr val="DCE6EA"/>
              </a:gs>
              <a:gs pos="89000">
                <a:srgbClr val="FFFFFF"/>
              </a:gs>
            </a:gsLst>
          </a:gradFill>
          <a:ln w="12700">
            <a:miter lim="400000"/>
          </a:ln>
        </p:spPr>
        <p:txBody>
          <a:bodyPr lIns="45719" rIns="45719" anchor="ctr"/>
          <a:lstStyle/>
          <a:p>
            <a:pPr algn="ctr">
              <a:defRPr>
                <a:solidFill>
                  <a:srgbClr val="FFFFFF"/>
                </a:solidFill>
              </a:defRPr>
            </a:pPr>
            <a:endParaRPr/>
          </a:p>
        </p:txBody>
      </p:sp>
      <p:pic>
        <p:nvPicPr>
          <p:cNvPr id="5" name="image2.jpeg"/>
          <p:cNvPicPr>
            <a:picLocks noChangeAspect="1"/>
          </p:cNvPicPr>
          <p:nvPr/>
        </p:nvPicPr>
        <p:blipFill>
          <a:blip r:embed="rId13">
            <a:extLst/>
          </a:blip>
          <a:srcRect t="68371" r="13808" b="28951"/>
          <a:stretch>
            <a:fillRect/>
          </a:stretch>
        </p:blipFill>
        <p:spPr>
          <a:xfrm>
            <a:off x="-1" y="6674291"/>
            <a:ext cx="9144001" cy="183708"/>
          </a:xfrm>
          <a:prstGeom prst="rect">
            <a:avLst/>
          </a:prstGeom>
          <a:ln w="12700">
            <a:miter lim="400000"/>
          </a:ln>
        </p:spPr>
      </p:pic>
      <p:sp>
        <p:nvSpPr>
          <p:cNvPr id="6" name="Shape 6"/>
          <p:cNvSpPr>
            <a:spLocks noGrp="1"/>
          </p:cNvSpPr>
          <p:nvPr>
            <p:ph type="body" idx="1"/>
          </p:nvPr>
        </p:nvSpPr>
        <p:spPr>
          <a:xfrm>
            <a:off x="457200" y="1336628"/>
            <a:ext cx="82296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3030594" y="6276500"/>
            <a:ext cx="263982" cy="269241"/>
          </a:xfrm>
          <a:prstGeom prst="rect">
            <a:avLst/>
          </a:prstGeom>
          <a:ln w="12700">
            <a:miter lim="400000"/>
          </a:ln>
        </p:spPr>
        <p:txBody>
          <a:bodyPr wrap="none" lIns="45719" rIns="45719" anchor="ctr">
            <a:spAutoFit/>
          </a:bodyPr>
          <a:lstStyle>
            <a:lvl1pPr>
              <a:defRPr sz="1200">
                <a:solidFill>
                  <a:srgbClr val="0079B3"/>
                </a:solidFill>
              </a:defRPr>
            </a:lvl1pPr>
          </a:lstStyle>
          <a:p>
            <a:fld id="{86CB4B4D-7CA3-9044-876B-883B54F8677D}" type="slidenum">
              <a:t>‹nr.›</a:t>
            </a:fld>
            <a:endParaRPr/>
          </a:p>
        </p:txBody>
      </p:sp>
      <p:sp>
        <p:nvSpPr>
          <p:cNvPr id="8" name="Shape 8"/>
          <p:cNvSpPr>
            <a:spLocks noGrp="1"/>
          </p:cNvSpPr>
          <p:nvPr>
            <p:ph type="title"/>
          </p:nvPr>
        </p:nvSpPr>
        <p:spPr>
          <a:xfrm>
            <a:off x="457200" y="1106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0079B3"/>
          </a:solidFill>
          <a:uFillTx/>
          <a:latin typeface="+mj-lt"/>
          <a:ea typeface="+mj-ea"/>
          <a:cs typeface="+mj-cs"/>
          <a:sym typeface="Calibri"/>
        </a:defRPr>
      </a:lvl9pPr>
    </p:titleStyle>
    <p:bodyStyle>
      <a:lvl1pPr marL="231775" marR="0" indent="-231775"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1pPr>
      <a:lvl2pPr marL="8001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2pPr>
      <a:lvl3pPr marL="1188719" marR="0" indent="-274319"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3pPr>
      <a:lvl4pPr marL="1645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4pPr>
      <a:lvl5pPr marL="21031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54646E"/>
          </a:solidFill>
          <a:uFillTx/>
          <a:latin typeface="+mj-lt"/>
          <a:ea typeface="+mj-ea"/>
          <a:cs typeface="+mj-cs"/>
          <a:sym typeface="Calibri"/>
        </a:defRPr>
      </a:lvl9pPr>
    </p:bodyStyle>
    <p:other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l"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ctrTitle"/>
          </p:nvPr>
        </p:nvSpPr>
        <p:spPr>
          <a:prstGeom prst="rect">
            <a:avLst/>
          </a:prstGeom>
        </p:spPr>
        <p:txBody>
          <a:bodyPr/>
          <a:lstStyle/>
          <a:p>
            <a:r>
              <a:t>Marketing &amp; Communications Committee</a:t>
            </a:r>
          </a:p>
        </p:txBody>
      </p:sp>
      <p:sp>
        <p:nvSpPr>
          <p:cNvPr id="154" name="Shape 154"/>
          <p:cNvSpPr>
            <a:spLocks noGrp="1"/>
          </p:cNvSpPr>
          <p:nvPr>
            <p:ph type="subTitle" sz="quarter" idx="1"/>
          </p:nvPr>
        </p:nvSpPr>
        <p:spPr>
          <a:prstGeom prst="rect">
            <a:avLst/>
          </a:prstGeom>
        </p:spPr>
        <p:txBody>
          <a:bodyPr/>
          <a:lstStyle/>
          <a:p>
            <a:r>
              <a:t>Toronto, Canada</a:t>
            </a:r>
          </a:p>
        </p:txBody>
      </p:sp>
      <p:grpSp>
        <p:nvGrpSpPr>
          <p:cNvPr id="157" name="Group 157"/>
          <p:cNvGrpSpPr/>
          <p:nvPr/>
        </p:nvGrpSpPr>
        <p:grpSpPr>
          <a:xfrm>
            <a:off x="3019145" y="4332210"/>
            <a:ext cx="3883749" cy="709295"/>
            <a:chOff x="0" y="0"/>
            <a:chExt cx="3883747" cy="709293"/>
          </a:xfrm>
        </p:grpSpPr>
        <p:sp>
          <p:nvSpPr>
            <p:cNvPr id="155" name="Shape 155"/>
            <p:cNvSpPr/>
            <p:nvPr/>
          </p:nvSpPr>
          <p:spPr>
            <a:xfrm>
              <a:off x="-1" y="-1"/>
              <a:ext cx="3863599" cy="529306"/>
            </a:xfrm>
            <a:prstGeom prst="rect">
              <a:avLst/>
            </a:prstGeom>
            <a:solidFill>
              <a:srgbClr val="FFFFFF"/>
            </a:solidFill>
            <a:ln w="12700" cap="flat">
              <a:noFill/>
              <a:miter lim="400000"/>
            </a:ln>
            <a:effectLst/>
          </p:spPr>
          <p:txBody>
            <a:bodyPr wrap="square" lIns="45719" tIns="45719" rIns="45719" bIns="45719" numCol="1" anchor="t">
              <a:noAutofit/>
            </a:bodyPr>
            <a:lstStyle/>
            <a:p>
              <a:pPr algn="ctr">
                <a:defRPr sz="1200" b="1" spc="100">
                  <a:solidFill>
                    <a:srgbClr val="007BBC"/>
                  </a:solidFill>
                </a:defRPr>
              </a:pPr>
              <a:endParaRPr/>
            </a:p>
          </p:txBody>
        </p:sp>
        <p:sp>
          <p:nvSpPr>
            <p:cNvPr id="156" name="Shape 156"/>
            <p:cNvSpPr/>
            <p:nvPr/>
          </p:nvSpPr>
          <p:spPr>
            <a:xfrm>
              <a:off x="20150" y="-1"/>
              <a:ext cx="3863598" cy="7092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200" b="1" spc="100">
                  <a:solidFill>
                    <a:srgbClr val="007BBC"/>
                  </a:solidFill>
                </a:defRPr>
              </a:lvl1pPr>
            </a:lstStyle>
            <a:p>
              <a:r>
                <a:t>October 10-13, Westin Harbour Castle Hotel</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prstGeom prst="rect">
            <a:avLst/>
          </a:prstGeom>
        </p:spPr>
        <p:txBody>
          <a:bodyPr/>
          <a:lstStyle/>
          <a:p>
            <a:pPr>
              <a:defRPr sz="2400"/>
            </a:pPr>
            <a:r>
              <a:t>The IGU stakeholder engagement model is </a:t>
            </a:r>
            <a:br/>
            <a:r>
              <a:t>at the heart of our approach to dialogue.</a:t>
            </a:r>
          </a:p>
        </p:txBody>
      </p:sp>
      <p:sp>
        <p:nvSpPr>
          <p:cNvPr id="241" name="Shape 241"/>
          <p:cNvSpPr>
            <a:spLocks noGrp="1"/>
          </p:cNvSpPr>
          <p:nvPr>
            <p:ph type="sldNum" sz="quarter" idx="4294967295"/>
          </p:nvPr>
        </p:nvSpPr>
        <p:spPr>
          <a:xfrm>
            <a:off x="6997700" y="6606698"/>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pic>
        <p:nvPicPr>
          <p:cNvPr id="242" name="image14.tif" descr="Public Acceptance Model-final.tiff"/>
          <p:cNvPicPr>
            <a:picLocks noChangeAspect="1"/>
          </p:cNvPicPr>
          <p:nvPr/>
        </p:nvPicPr>
        <p:blipFill>
          <a:blip r:embed="rId2">
            <a:extLst/>
          </a:blip>
          <a:stretch>
            <a:fillRect/>
          </a:stretch>
        </p:blipFill>
        <p:spPr>
          <a:xfrm>
            <a:off x="1340387" y="1337132"/>
            <a:ext cx="6463226" cy="445926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p:nvPr/>
        </p:nvSpPr>
        <p:spPr>
          <a:xfrm>
            <a:off x="457200" y="6322220"/>
            <a:ext cx="186771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1169AF"/>
                </a:solidFill>
              </a:defRPr>
            </a:lvl1pPr>
          </a:lstStyle>
          <a:p>
            <a:r>
              <a:t>FUELING THE FUTURE</a:t>
            </a:r>
          </a:p>
        </p:txBody>
      </p:sp>
      <p:sp>
        <p:nvSpPr>
          <p:cNvPr id="183" name="Shape 183"/>
          <p:cNvSpPr>
            <a:spLocks noGrp="1"/>
          </p:cNvSpPr>
          <p:nvPr>
            <p:ph type="title"/>
          </p:nvPr>
        </p:nvSpPr>
        <p:spPr>
          <a:prstGeom prst="rect">
            <a:avLst/>
          </a:prstGeom>
        </p:spPr>
        <p:txBody>
          <a:bodyPr/>
          <a:lstStyle/>
          <a:p>
            <a:r>
              <a:rPr lang="en-US" dirty="0"/>
              <a:t>Podcast &amp; </a:t>
            </a:r>
            <a:r>
              <a:rPr dirty="0"/>
              <a:t>webcast series </a:t>
            </a:r>
            <a:r>
              <a:rPr lang="en-US" i="1" dirty="0"/>
              <a:t>continues</a:t>
            </a:r>
            <a:r>
              <a:rPr lang="mr-IN" i="1" dirty="0"/>
              <a:t>…</a:t>
            </a:r>
            <a:endParaRPr i="1" dirty="0"/>
          </a:p>
        </p:txBody>
      </p:sp>
      <p:sp>
        <p:nvSpPr>
          <p:cNvPr id="184" name="Shape 184"/>
          <p:cNvSpPr>
            <a:spLocks noGrp="1"/>
          </p:cNvSpPr>
          <p:nvPr>
            <p:ph type="body" idx="1"/>
          </p:nvPr>
        </p:nvSpPr>
        <p:spPr>
          <a:xfrm>
            <a:off x="457200" y="1336629"/>
            <a:ext cx="8229600" cy="4525963"/>
          </a:xfrm>
          <a:prstGeom prst="rect">
            <a:avLst/>
          </a:prstGeom>
        </p:spPr>
        <p:txBody>
          <a:bodyPr>
            <a:normAutofit/>
          </a:bodyPr>
          <a:lstStyle/>
          <a:p>
            <a:pPr marL="159248" indent="-159248" defTabSz="443484">
              <a:defRPr sz="1649"/>
            </a:pPr>
            <a:r>
              <a:rPr dirty="0"/>
              <a:t>Live from Berlin (March 2016)</a:t>
            </a:r>
          </a:p>
          <a:p>
            <a:pPr marL="679084" lvl="1" indent="-235600" defTabSz="443484">
              <a:spcBef>
                <a:spcPts val="400"/>
              </a:spcBef>
              <a:defRPr sz="1649"/>
            </a:pPr>
            <a:r>
              <a:rPr dirty="0"/>
              <a:t>Paul Rasmussen on IGU vision and COP21</a:t>
            </a:r>
          </a:p>
          <a:p>
            <a:pPr marL="679084" lvl="1" indent="-235600" defTabSz="443484">
              <a:spcBef>
                <a:spcPts val="400"/>
              </a:spcBef>
              <a:defRPr sz="1649"/>
            </a:pPr>
            <a:r>
              <a:rPr dirty="0"/>
              <a:t>Marcel Hoenderdos on multi-stakeholder approach</a:t>
            </a:r>
          </a:p>
          <a:p>
            <a:pPr marL="679084" lvl="1" indent="-235600" defTabSz="443484">
              <a:spcBef>
                <a:spcPts val="400"/>
              </a:spcBef>
              <a:defRPr sz="1649"/>
            </a:pPr>
            <a:r>
              <a:rPr dirty="0"/>
              <a:t>Alex Burnett on IGU advocacy</a:t>
            </a:r>
            <a:br>
              <a:rPr dirty="0"/>
            </a:br>
            <a:endParaRPr dirty="0"/>
          </a:p>
          <a:p>
            <a:pPr marL="159248" indent="-159248" defTabSz="443484">
              <a:defRPr sz="1649"/>
            </a:pPr>
            <a:r>
              <a:rPr dirty="0"/>
              <a:t>Live </a:t>
            </a:r>
            <a:r>
              <a:rPr sz="1649" dirty="0"/>
              <a:t>from</a:t>
            </a:r>
            <a:r>
              <a:rPr dirty="0"/>
              <a:t> Amsterdam (October 2016)</a:t>
            </a:r>
          </a:p>
          <a:p>
            <a:pPr marL="679084" lvl="1" indent="-235600" defTabSz="443484">
              <a:spcBef>
                <a:spcPts val="400"/>
              </a:spcBef>
              <a:defRPr sz="1649"/>
            </a:pPr>
            <a:r>
              <a:rPr dirty="0"/>
              <a:t>Mel Ydreos on IGU and clean air</a:t>
            </a:r>
          </a:p>
          <a:p>
            <a:pPr marL="679084" lvl="1" indent="-235600" defTabSz="443484">
              <a:spcBef>
                <a:spcPts val="400"/>
              </a:spcBef>
              <a:defRPr sz="1649"/>
            </a:pPr>
            <a:r>
              <a:rPr dirty="0"/>
              <a:t>Tjerk Wagenaar on NGO and gas collaboration</a:t>
            </a:r>
          </a:p>
          <a:p>
            <a:pPr marL="679084" lvl="1" indent="-235600" defTabSz="443484">
              <a:spcBef>
                <a:spcPts val="400"/>
              </a:spcBef>
              <a:defRPr sz="1649"/>
            </a:pPr>
            <a:r>
              <a:rPr dirty="0"/>
              <a:t>Coby van der Linden on gas and clean air and collaboration</a:t>
            </a:r>
            <a:br>
              <a:rPr lang="nl-NL" dirty="0"/>
            </a:br>
            <a:endParaRPr lang="nl-NL" dirty="0"/>
          </a:p>
          <a:p>
            <a:pPr marL="159248" indent="-159248" defTabSz="443484">
              <a:defRPr sz="1649"/>
            </a:pPr>
            <a:r>
              <a:rPr lang="en-US" dirty="0"/>
              <a:t>Podcast from Toronto (October 2017)</a:t>
            </a:r>
          </a:p>
          <a:p>
            <a:pPr marL="679084" lvl="1" indent="-235600" defTabSz="443484">
              <a:spcBef>
                <a:spcPts val="400"/>
              </a:spcBef>
              <a:defRPr sz="1649"/>
            </a:pPr>
            <a:r>
              <a:rPr lang="en-US" dirty="0"/>
              <a:t>Paula Dunlop, VP Corp &amp;Strategic Affairs, CGA</a:t>
            </a:r>
          </a:p>
          <a:p>
            <a:pPr marL="679084" lvl="1" indent="-235600" defTabSz="443484">
              <a:spcBef>
                <a:spcPts val="400"/>
              </a:spcBef>
              <a:defRPr sz="1649"/>
            </a:pPr>
            <a:r>
              <a:rPr lang="nl-NL" sz="1649" dirty="0"/>
              <a:t>Susan </a:t>
            </a:r>
            <a:r>
              <a:rPr lang="nl-NL" sz="1649" dirty="0" err="1"/>
              <a:t>Waller</a:t>
            </a:r>
            <a:r>
              <a:rPr lang="nl-NL" sz="1649" dirty="0"/>
              <a:t>, VP Stakeholder Eng &amp; Enterprise Public Awareness Programs</a:t>
            </a:r>
            <a:endParaRPr sz="1649" dirty="0"/>
          </a:p>
        </p:txBody>
      </p:sp>
      <p:sp>
        <p:nvSpPr>
          <p:cNvPr id="185" name="Shape 185"/>
          <p:cNvSpPr>
            <a:spLocks noGrp="1"/>
          </p:cNvSpPr>
          <p:nvPr>
            <p:ph type="sldNum" sz="quarter" idx="2"/>
          </p:nvPr>
        </p:nvSpPr>
        <p:spPr>
          <a:xfrm>
            <a:off x="3030594" y="62765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grpSp>
        <p:nvGrpSpPr>
          <p:cNvPr id="188" name="Group 188"/>
          <p:cNvGrpSpPr/>
          <p:nvPr/>
        </p:nvGrpSpPr>
        <p:grpSpPr>
          <a:xfrm>
            <a:off x="2564822" y="5402716"/>
            <a:ext cx="3557156" cy="529513"/>
            <a:chOff x="0" y="-3175"/>
            <a:chExt cx="3557155" cy="529511"/>
          </a:xfrm>
        </p:grpSpPr>
        <p:sp>
          <p:nvSpPr>
            <p:cNvPr id="186" name="Shape 186"/>
            <p:cNvSpPr/>
            <p:nvPr/>
          </p:nvSpPr>
          <p:spPr>
            <a:xfrm>
              <a:off x="-1" y="0"/>
              <a:ext cx="3557157" cy="526336"/>
            </a:xfrm>
            <a:prstGeom prst="rect">
              <a:avLst/>
            </a:prstGeom>
            <a:gradFill flip="none" rotWithShape="1">
              <a:gsLst>
                <a:gs pos="0">
                  <a:srgbClr val="3F80CE"/>
                </a:gs>
                <a:gs pos="100000">
                  <a:schemeClr val="accent1">
                    <a:hueOff val="357503"/>
                    <a:satOff val="54545"/>
                    <a:lumOff val="29273"/>
                  </a:schemeClr>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87" name="Shape 187"/>
            <p:cNvSpPr/>
            <p:nvPr/>
          </p:nvSpPr>
          <p:spPr>
            <a:xfrm>
              <a:off x="-1" y="-3176"/>
              <a:ext cx="3557157" cy="3711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ctr">
                <a:defRPr>
                  <a:solidFill>
                    <a:srgbClr val="FFFFFF"/>
                  </a:solidFill>
                </a:defRPr>
              </a:lvl1pPr>
            </a:lstStyle>
            <a:p>
              <a:r>
                <a:t>Next one in Barcelona? </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457200" y="6322220"/>
            <a:ext cx="203308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FFFFFF"/>
                </a:solidFill>
              </a:defRPr>
            </a:lvl1pPr>
          </a:lstStyle>
          <a:p>
            <a:r>
              <a:t>FUELING THE FUTURE </a:t>
            </a:r>
          </a:p>
        </p:txBody>
      </p:sp>
      <p:sp>
        <p:nvSpPr>
          <p:cNvPr id="245" name="Shape 245"/>
          <p:cNvSpPr>
            <a:spLocks noGrp="1"/>
          </p:cNvSpPr>
          <p:nvPr>
            <p:ph type="title"/>
          </p:nvPr>
        </p:nvSpPr>
        <p:spPr>
          <a:xfrm>
            <a:off x="457199" y="2304045"/>
            <a:ext cx="8037515" cy="1362076"/>
          </a:xfrm>
          <a:prstGeom prst="rect">
            <a:avLst/>
          </a:prstGeom>
        </p:spPr>
        <p:txBody>
          <a:bodyPr/>
          <a:lstStyle/>
          <a:p>
            <a:r>
              <a:t>MCC at the World Gas Conference</a:t>
            </a:r>
          </a:p>
        </p:txBody>
      </p:sp>
      <p:sp>
        <p:nvSpPr>
          <p:cNvPr id="246" name="Shape 246"/>
          <p:cNvSpPr>
            <a:spLocks noGrp="1"/>
          </p:cNvSpPr>
          <p:nvPr>
            <p:ph type="body" sz="quarter" idx="1"/>
          </p:nvPr>
        </p:nvSpPr>
        <p:spPr>
          <a:xfrm>
            <a:off x="457199" y="3762413"/>
            <a:ext cx="8037515" cy="668897"/>
          </a:xfrm>
          <a:prstGeom prst="rect">
            <a:avLst/>
          </a:prstGeom>
        </p:spPr>
        <p:txBody>
          <a:bodyPr/>
          <a:lstStyle/>
          <a:p>
            <a:r>
              <a:rPr lang="en-US" dirty="0"/>
              <a:t>Sessions</a:t>
            </a:r>
            <a:endParaRPr dirty="0"/>
          </a:p>
        </p:txBody>
      </p:sp>
      <p:sp>
        <p:nvSpPr>
          <p:cNvPr id="247" name="Shape 247"/>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457199" y="6233320"/>
            <a:ext cx="2573396" cy="355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defRPr sz="1200" b="1" spc="110">
                <a:solidFill>
                  <a:srgbClr val="007BBC"/>
                </a:solidFill>
              </a:defRPr>
            </a:pPr>
            <a:r>
              <a:t>FUELING THE FUTURE </a:t>
            </a:r>
            <a:r>
              <a:rPr>
                <a:solidFill>
                  <a:srgbClr val="359F66"/>
                </a:solidFill>
              </a:rPr>
              <a:t>WITH GAS</a:t>
            </a:r>
          </a:p>
        </p:txBody>
      </p:sp>
      <p:sp>
        <p:nvSpPr>
          <p:cNvPr id="218" name="Shape 218"/>
          <p:cNvSpPr>
            <a:spLocks noGrp="1"/>
          </p:cNvSpPr>
          <p:nvPr>
            <p:ph type="body" idx="1"/>
          </p:nvPr>
        </p:nvSpPr>
        <p:spPr>
          <a:xfrm>
            <a:off x="457200" y="1336629"/>
            <a:ext cx="8229600" cy="4525963"/>
          </a:xfrm>
          <a:prstGeom prst="rect">
            <a:avLst/>
          </a:prstGeom>
        </p:spPr>
        <p:txBody>
          <a:bodyPr>
            <a:normAutofit fontScale="92500"/>
          </a:bodyPr>
          <a:lstStyle/>
          <a:p>
            <a:r>
              <a:rPr dirty="0"/>
              <a:t>Have insights from in &amp; outside of the industry</a:t>
            </a:r>
          </a:p>
          <a:p>
            <a:r>
              <a:rPr dirty="0"/>
              <a:t>Find diversity in speakers</a:t>
            </a:r>
          </a:p>
          <a:p>
            <a:r>
              <a:rPr dirty="0"/>
              <a:t>Work with speakers to ensure content and delivery works for us.</a:t>
            </a:r>
          </a:p>
          <a:p>
            <a:r>
              <a:rPr dirty="0"/>
              <a:t>Make sure it is interactive session – with plenty of in</a:t>
            </a:r>
            <a:r>
              <a:rPr lang="en-US" dirty="0"/>
              <a:t>p</a:t>
            </a:r>
            <a:r>
              <a:rPr dirty="0"/>
              <a:t>ut from the audience. We push dialogue – so let’s ensure dialogue. </a:t>
            </a:r>
          </a:p>
          <a:p>
            <a:r>
              <a:rPr dirty="0"/>
              <a:t>Dare to be different in your approach.</a:t>
            </a:r>
            <a:endParaRPr lang="en-US" dirty="0"/>
          </a:p>
          <a:p>
            <a:r>
              <a:rPr lang="en-US" dirty="0"/>
              <a:t>Format: </a:t>
            </a:r>
          </a:p>
          <a:p>
            <a:pPr lvl="1"/>
            <a:r>
              <a:rPr lang="en-US" dirty="0"/>
              <a:t>Intro 2 minutes (Barbara)</a:t>
            </a:r>
          </a:p>
          <a:p>
            <a:pPr lvl="1"/>
            <a:r>
              <a:rPr lang="en-US" dirty="0"/>
              <a:t>Kick-off 5 minutes (Moderator = study group leader)</a:t>
            </a:r>
          </a:p>
          <a:p>
            <a:pPr lvl="1"/>
            <a:r>
              <a:rPr lang="en-US" dirty="0"/>
              <a:t>7 minute per speaker + couple questions for the speaker</a:t>
            </a:r>
          </a:p>
          <a:p>
            <a:pPr lvl="1"/>
            <a:r>
              <a:rPr lang="en-US" dirty="0"/>
              <a:t>Open up for questions and panel discussion</a:t>
            </a:r>
            <a:endParaRPr dirty="0"/>
          </a:p>
        </p:txBody>
      </p:sp>
      <p:sp>
        <p:nvSpPr>
          <p:cNvPr id="219" name="Shape 219"/>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220" name="Shape 220"/>
          <p:cNvSpPr>
            <a:spLocks noGrp="1"/>
          </p:cNvSpPr>
          <p:nvPr>
            <p:ph type="title"/>
          </p:nvPr>
        </p:nvSpPr>
        <p:spPr>
          <a:prstGeom prst="rect">
            <a:avLst/>
          </a:prstGeom>
        </p:spPr>
        <p:txBody>
          <a:bodyPr/>
          <a:lstStyle/>
          <a:p>
            <a:r>
              <a:t>What is important in our WGC sessions?</a:t>
            </a:r>
          </a:p>
        </p:txBody>
      </p:sp>
    </p:spTree>
    <p:extLst>
      <p:ext uri="{BB962C8B-B14F-4D97-AF65-F5344CB8AC3E}">
        <p14:creationId xmlns:p14="http://schemas.microsoft.com/office/powerpoint/2010/main" val="14424972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p:nvPr/>
        </p:nvSpPr>
        <p:spPr>
          <a:xfrm>
            <a:off x="457199" y="6233320"/>
            <a:ext cx="2573396" cy="355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defRPr sz="1200" b="1" spc="110">
                <a:solidFill>
                  <a:srgbClr val="007BBC"/>
                </a:solidFill>
              </a:defRPr>
            </a:pPr>
            <a:r>
              <a:t>FUELING THE FUTURE </a:t>
            </a:r>
            <a:r>
              <a:rPr>
                <a:solidFill>
                  <a:srgbClr val="359F66"/>
                </a:solidFill>
              </a:rPr>
              <a:t>WITH GAS</a:t>
            </a:r>
          </a:p>
        </p:txBody>
      </p:sp>
      <p:graphicFrame>
        <p:nvGraphicFramePr>
          <p:cNvPr id="250" name="Table 250"/>
          <p:cNvGraphicFramePr/>
          <p:nvPr>
            <p:extLst>
              <p:ext uri="{D42A27DB-BD31-4B8C-83A1-F6EECF244321}">
                <p14:modId xmlns:p14="http://schemas.microsoft.com/office/powerpoint/2010/main" val="2483862924"/>
              </p:ext>
            </p:extLst>
          </p:nvPr>
        </p:nvGraphicFramePr>
        <p:xfrm>
          <a:off x="457200" y="1490827"/>
          <a:ext cx="8229600" cy="3291840"/>
        </p:xfrm>
        <a:graphic>
          <a:graphicData uri="http://schemas.openxmlformats.org/drawingml/2006/table">
            <a:tbl>
              <a:tblPr firstRow="1">
                <a:tableStyleId>{4C3C2611-4C71-4FC5-86AE-919BDF0F9419}</a:tableStyleId>
              </a:tblPr>
              <a:tblGrid>
                <a:gridCol w="3034145">
                  <a:extLst>
                    <a:ext uri="{9D8B030D-6E8A-4147-A177-3AD203B41FA5}">
                      <a16:colId xmlns:a16="http://schemas.microsoft.com/office/drawing/2014/main" val="20000"/>
                    </a:ext>
                  </a:extLst>
                </a:gridCol>
                <a:gridCol w="923901">
                  <a:extLst>
                    <a:ext uri="{9D8B030D-6E8A-4147-A177-3AD203B41FA5}">
                      <a16:colId xmlns:a16="http://schemas.microsoft.com/office/drawing/2014/main" val="20001"/>
                    </a:ext>
                  </a:extLst>
                </a:gridCol>
                <a:gridCol w="4271554">
                  <a:extLst>
                    <a:ext uri="{9D8B030D-6E8A-4147-A177-3AD203B41FA5}">
                      <a16:colId xmlns:a16="http://schemas.microsoft.com/office/drawing/2014/main" val="20002"/>
                    </a:ext>
                  </a:extLst>
                </a:gridCol>
              </a:tblGrid>
              <a:tr h="50800">
                <a:tc>
                  <a:txBody>
                    <a:bodyPr/>
                    <a:lstStyle/>
                    <a:p>
                      <a:pPr>
                        <a:defRPr sz="1800" b="0">
                          <a:solidFill>
                            <a:srgbClr val="000000"/>
                          </a:solidFill>
                        </a:defRPr>
                      </a:pPr>
                      <a:r>
                        <a:rPr dirty="0"/>
                        <a:t>Current Issues Debate</a:t>
                      </a:r>
                    </a:p>
                    <a:p>
                      <a:pPr>
                        <a:defRPr sz="1800" b="0">
                          <a:solidFill>
                            <a:srgbClr val="000000"/>
                          </a:solidFill>
                        </a:defRPr>
                      </a:pPr>
                      <a:r>
                        <a:rPr b="1" dirty="0"/>
                        <a:t>Tue</a:t>
                      </a:r>
                      <a:r>
                        <a:rPr dirty="0"/>
                        <a:t> 26 Jun 1100-1220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b="0">
                          <a:solidFill>
                            <a:srgbClr val="000000"/>
                          </a:solidFill>
                        </a:defRPr>
                      </a:pPr>
                      <a:r>
                        <a:rPr lang="nl-NL" sz="1100" dirty="0"/>
                        <a:t>IGU</a:t>
                      </a:r>
                      <a:endParaRPr sz="110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b="0">
                          <a:solidFill>
                            <a:srgbClr val="000000"/>
                          </a:solidFill>
                        </a:defRPr>
                      </a:pPr>
                      <a:r>
                        <a:rPr dirty="0"/>
                        <a:t>Public perception: our reputation matters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538986">
                <a:tc>
                  <a:txBody>
                    <a:bodyPr/>
                    <a:lstStyle/>
                    <a:p>
                      <a:pPr>
                        <a:defRPr sz="1800"/>
                      </a:pPr>
                      <a:r>
                        <a:rPr dirty="0"/>
                        <a:t>Industry Insights Session</a:t>
                      </a:r>
                    </a:p>
                    <a:p>
                      <a:pPr>
                        <a:defRPr sz="1800"/>
                      </a:pPr>
                      <a:r>
                        <a:rPr b="1" dirty="0"/>
                        <a:t>Tue</a:t>
                      </a:r>
                      <a:r>
                        <a:rPr dirty="0"/>
                        <a:t> 26 Jun 1610 hrs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rPr sz="1100"/>
                        <a:t>Run, Marcel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rPr lang="en-US" dirty="0"/>
                        <a:t>Power of the people</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50800">
                <a:tc>
                  <a:txBody>
                    <a:bodyPr/>
                    <a:lstStyle/>
                    <a:p>
                      <a:pPr>
                        <a:defRPr sz="1800"/>
                      </a:pPr>
                      <a:r>
                        <a:t>Technical &amp; Innovation Center</a:t>
                      </a:r>
                    </a:p>
                    <a:p>
                      <a:pPr>
                        <a:defRPr sz="1800"/>
                      </a:pPr>
                      <a:r>
                        <a:rPr b="1"/>
                        <a:t>Wed</a:t>
                      </a:r>
                      <a:r>
                        <a:t> 27 Jun 1020 hrs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rPr sz="1100"/>
                        <a:t>Run, Barbara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t>Best practice in gas industry marketing &amp; comms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538986">
                <a:tc>
                  <a:txBody>
                    <a:bodyPr/>
                    <a:lstStyle/>
                    <a:p>
                      <a:pPr>
                        <a:defRPr sz="1800"/>
                      </a:pPr>
                      <a:r>
                        <a:rPr dirty="0"/>
                        <a:t>Industry Insights Session</a:t>
                      </a:r>
                    </a:p>
                    <a:p>
                      <a:pPr>
                        <a:defRPr sz="1800"/>
                      </a:pPr>
                      <a:r>
                        <a:rPr b="1" dirty="0"/>
                        <a:t>Thu</a:t>
                      </a:r>
                      <a:r>
                        <a:rPr dirty="0"/>
                        <a:t> 28 Jun 1615 hrs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rPr sz="1100"/>
                        <a:t>Run, Tracy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defRPr sz="1800"/>
                      </a:pPr>
                      <a:r>
                        <a:rPr lang="en-US" dirty="0"/>
                        <a:t>LNG and marine</a:t>
                      </a:r>
                      <a:r>
                        <a:rPr lang="en-US" baseline="0" dirty="0"/>
                        <a:t> transportation</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538986">
                <a:tc>
                  <a:txBody>
                    <a:bodyPr/>
                    <a:lstStyle/>
                    <a:p>
                      <a:pPr>
                        <a:defRPr sz="1800"/>
                      </a:pPr>
                      <a:r>
                        <a:rPr lang="en-US" dirty="0"/>
                        <a:t>Current Issues Debate</a:t>
                      </a:r>
                    </a:p>
                    <a:p>
                      <a:pPr>
                        <a:defRPr sz="1800"/>
                      </a:pPr>
                      <a:r>
                        <a:rPr lang="en-US" b="1" dirty="0"/>
                        <a:t>Fri</a:t>
                      </a:r>
                      <a:r>
                        <a:rPr lang="en-US" dirty="0"/>
                        <a:t> 28 Jun 1050 </a:t>
                      </a:r>
                      <a:r>
                        <a:rPr lang="en-US" dirty="0" err="1"/>
                        <a:t>hrs</a:t>
                      </a:r>
                      <a:endParaRPr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defRPr sz="1800"/>
                      </a:pPr>
                      <a:r>
                        <a:rPr lang="en-US" sz="1100" dirty="0"/>
                        <a:t>IGU</a:t>
                      </a:r>
                      <a:endParaRPr sz="1100"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defRPr sz="1800"/>
                      </a:pPr>
                      <a:r>
                        <a:rPr lang="en-US" dirty="0"/>
                        <a:t>Forecasting the future</a:t>
                      </a:r>
                      <a:endParaRPr dirty="0"/>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38986">
                <a:tc>
                  <a:txBody>
                    <a:bodyPr/>
                    <a:lstStyle/>
                    <a:p>
                      <a:pPr>
                        <a:defRPr sz="1800"/>
                      </a:pPr>
                      <a:r>
                        <a:rPr dirty="0"/>
                        <a:t>Industry Insights Session</a:t>
                      </a:r>
                    </a:p>
                    <a:p>
                      <a:pPr>
                        <a:defRPr sz="1800"/>
                      </a:pPr>
                      <a:r>
                        <a:rPr b="1" dirty="0"/>
                        <a:t>Fri</a:t>
                      </a:r>
                      <a:r>
                        <a:rPr dirty="0"/>
                        <a:t> 29 Jun 1340 hrs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defRPr sz="1800"/>
                      </a:pPr>
                      <a:r>
                        <a:rPr sz="1100"/>
                        <a:t>Run, Keith</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defRPr sz="1800"/>
                      </a:pPr>
                      <a:r>
                        <a:rPr dirty="0"/>
                        <a:t>Marketing innovation and innovations in marketing.</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51" name="Shape 251"/>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252" name="Shape 252"/>
          <p:cNvSpPr>
            <a:spLocks noGrp="1"/>
          </p:cNvSpPr>
          <p:nvPr>
            <p:ph type="title"/>
          </p:nvPr>
        </p:nvSpPr>
        <p:spPr>
          <a:prstGeom prst="rect">
            <a:avLst/>
          </a:prstGeom>
        </p:spPr>
        <p:txBody>
          <a:bodyPr/>
          <a:lstStyle/>
          <a:p>
            <a:r>
              <a:t>MCC in Washington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457200" y="6322220"/>
            <a:ext cx="2062265"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007BBC"/>
                </a:solidFill>
              </a:defRPr>
            </a:lvl1pPr>
          </a:lstStyle>
          <a:p>
            <a:r>
              <a:t>FUELING THE FUTURE</a:t>
            </a:r>
          </a:p>
        </p:txBody>
      </p:sp>
      <p:sp>
        <p:nvSpPr>
          <p:cNvPr id="255" name="Shape 255"/>
          <p:cNvSpPr>
            <a:spLocks noGrp="1"/>
          </p:cNvSpPr>
          <p:nvPr>
            <p:ph type="title"/>
          </p:nvPr>
        </p:nvSpPr>
        <p:spPr>
          <a:prstGeom prst="rect">
            <a:avLst/>
          </a:prstGeom>
        </p:spPr>
        <p:txBody>
          <a:bodyPr/>
          <a:lstStyle/>
          <a:p>
            <a:r>
              <a:rPr dirty="0"/>
              <a:t>Industry Insight Sessions </a:t>
            </a:r>
            <a:r>
              <a:rPr lang="en-US" dirty="0"/>
              <a:t>MCC</a:t>
            </a:r>
            <a:endParaRPr dirty="0"/>
          </a:p>
        </p:txBody>
      </p:sp>
      <p:sp>
        <p:nvSpPr>
          <p:cNvPr id="256" name="Shape 256"/>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graphicFrame>
        <p:nvGraphicFramePr>
          <p:cNvPr id="257" name="Table 257"/>
          <p:cNvGraphicFramePr/>
          <p:nvPr>
            <p:extLst>
              <p:ext uri="{D42A27DB-BD31-4B8C-83A1-F6EECF244321}">
                <p14:modId xmlns:p14="http://schemas.microsoft.com/office/powerpoint/2010/main" val="3615206767"/>
              </p:ext>
            </p:extLst>
          </p:nvPr>
        </p:nvGraphicFramePr>
        <p:xfrm>
          <a:off x="238837" y="1469042"/>
          <a:ext cx="8447963" cy="2718733"/>
        </p:xfrm>
        <a:graphic>
          <a:graphicData uri="http://schemas.openxmlformats.org/drawingml/2006/table">
            <a:tbl>
              <a:tblPr firstRow="1" firstCol="1" bandRow="1">
                <a:tableStyleId>{4C3C2611-4C71-4FC5-86AE-919BDF0F9419}</a:tableStyleId>
              </a:tblPr>
              <a:tblGrid>
                <a:gridCol w="2520715">
                  <a:extLst>
                    <a:ext uri="{9D8B030D-6E8A-4147-A177-3AD203B41FA5}">
                      <a16:colId xmlns:a16="http://schemas.microsoft.com/office/drawing/2014/main" val="20000"/>
                    </a:ext>
                  </a:extLst>
                </a:gridCol>
                <a:gridCol w="5927248">
                  <a:extLst>
                    <a:ext uri="{9D8B030D-6E8A-4147-A177-3AD203B41FA5}">
                      <a16:colId xmlns:a16="http://schemas.microsoft.com/office/drawing/2014/main" val="20001"/>
                    </a:ext>
                  </a:extLst>
                </a:gridCol>
              </a:tblGrid>
              <a:tr h="629633">
                <a:tc>
                  <a:txBody>
                    <a:bodyPr/>
                    <a:lstStyle/>
                    <a:p>
                      <a:pPr algn="just">
                        <a:defRPr sz="1800" b="0">
                          <a:solidFill>
                            <a:srgbClr val="000000"/>
                          </a:solidFill>
                        </a:defRPr>
                      </a:pPr>
                      <a:r>
                        <a:rPr b="1" dirty="0">
                          <a:solidFill>
                            <a:srgbClr val="FFFFFF"/>
                          </a:solidFill>
                        </a:rPr>
                        <a:t>FORMAT</a:t>
                      </a:r>
                    </a:p>
                  </a:txBody>
                  <a:tcPr marL="0" marR="0" marT="0" marB="0" anchor="ctr" horzOverflow="overflow"/>
                </a:tc>
                <a:tc>
                  <a:txBody>
                    <a:bodyPr/>
                    <a:lstStyle/>
                    <a:p>
                      <a:pPr algn="just">
                        <a:defRPr sz="1800" b="0">
                          <a:solidFill>
                            <a:srgbClr val="000000"/>
                          </a:solidFill>
                        </a:defRPr>
                      </a:pPr>
                      <a:r>
                        <a:rPr b="1">
                          <a:solidFill>
                            <a:srgbClr val="FFFFFF"/>
                          </a:solidFill>
                        </a:rPr>
                        <a:t>DESCRIPTION</a:t>
                      </a:r>
                    </a:p>
                  </a:txBody>
                  <a:tcPr marL="0" marR="0" marT="0" marB="0" anchor="ctr" horzOverflow="overflow"/>
                </a:tc>
                <a:extLst>
                  <a:ext uri="{0D108BD9-81ED-4DB2-BD59-A6C34878D82A}">
                    <a16:rowId xmlns:a16="http://schemas.microsoft.com/office/drawing/2014/main" val="10000"/>
                  </a:ext>
                </a:extLst>
              </a:tr>
              <a:tr h="2089100">
                <a:tc>
                  <a:txBody>
                    <a:bodyPr/>
                    <a:lstStyle/>
                    <a:p>
                      <a:pPr>
                        <a:defRPr sz="1800" b="0">
                          <a:solidFill>
                            <a:srgbClr val="000000"/>
                          </a:solidFill>
                        </a:defRPr>
                      </a:pPr>
                      <a:r>
                        <a:rPr b="1" dirty="0">
                          <a:solidFill>
                            <a:srgbClr val="FFFFFF"/>
                          </a:solidFill>
                        </a:rPr>
                        <a:t>Panel Discussion</a:t>
                      </a:r>
                    </a:p>
                  </a:txBody>
                  <a:tcPr marL="0" marR="0" marT="0" marB="0" anchor="ctr" horzOverflow="overflow"/>
                </a:tc>
                <a:tc>
                  <a:txBody>
                    <a:bodyPr/>
                    <a:lstStyle/>
                    <a:p>
                      <a:pPr marL="342900" indent="-342900">
                        <a:buSzPct val="100000"/>
                        <a:buFont typeface="Symbol"/>
                        <a:buChar char="•"/>
                        <a:defRPr sz="1800"/>
                      </a:pPr>
                      <a:r>
                        <a:rPr dirty="0"/>
                        <a:t>Speakers given </a:t>
                      </a:r>
                      <a:r>
                        <a:rPr lang="en-US" dirty="0"/>
                        <a:t>7</a:t>
                      </a:r>
                      <a:r>
                        <a:rPr dirty="0"/>
                        <a:t> minutes to position themselves within session topic</a:t>
                      </a:r>
                    </a:p>
                    <a:p>
                      <a:pPr marL="342900" indent="-342900">
                        <a:buSzPct val="100000"/>
                        <a:buFont typeface="Symbol"/>
                        <a:buChar char="•"/>
                        <a:defRPr sz="1800"/>
                      </a:pPr>
                      <a:r>
                        <a:rPr dirty="0"/>
                        <a:t>No PowerPoint slides are required for this session</a:t>
                      </a:r>
                      <a:r>
                        <a:rPr lang="en-US" dirty="0"/>
                        <a:t> </a:t>
                      </a:r>
                      <a:r>
                        <a:rPr lang="mr-IN" dirty="0"/>
                        <a:t>–</a:t>
                      </a:r>
                      <a:r>
                        <a:rPr lang="en-US" dirty="0"/>
                        <a:t> but 2 recommended</a:t>
                      </a:r>
                      <a:r>
                        <a:rPr lang="en-US" baseline="0" dirty="0"/>
                        <a:t> (more allowed). </a:t>
                      </a:r>
                      <a:endParaRPr dirty="0"/>
                    </a:p>
                    <a:p>
                      <a:pPr marL="342900" indent="-342900">
                        <a:buSzPct val="100000"/>
                        <a:buFont typeface="Symbol"/>
                        <a:buChar char="•"/>
                        <a:defRPr sz="1800"/>
                      </a:pPr>
                      <a:r>
                        <a:rPr dirty="0"/>
                        <a:t>Dynamic debate and discussion facilitated by the session moderator</a:t>
                      </a:r>
                      <a:r>
                        <a:rPr lang="en-US" dirty="0"/>
                        <a:t>(s)</a:t>
                      </a:r>
                      <a:endParaRPr dirty="0"/>
                    </a:p>
                    <a:p>
                      <a:pPr marL="342900" indent="-342900">
                        <a:buSzPct val="100000"/>
                        <a:buFont typeface="Symbol"/>
                        <a:buChar char="•"/>
                        <a:defRPr sz="1800"/>
                      </a:pPr>
                      <a:r>
                        <a:rPr dirty="0"/>
                        <a:t>Question &amp; Answers from audience</a:t>
                      </a:r>
                      <a:endParaRPr lang="en-US" dirty="0"/>
                    </a:p>
                  </a:txBody>
                  <a:tcPr marL="0" marR="0" marT="0" marB="0" anchor="ctr" horzOverflow="overflow"/>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57200" y="6322220"/>
            <a:ext cx="2062265"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007BBC"/>
                </a:solidFill>
              </a:defRPr>
            </a:lvl1pPr>
          </a:lstStyle>
          <a:p>
            <a:r>
              <a:t>FUELING THE FUTURE</a:t>
            </a:r>
          </a:p>
        </p:txBody>
      </p:sp>
      <p:sp>
        <p:nvSpPr>
          <p:cNvPr id="261" name="Shape 261"/>
          <p:cNvSpPr>
            <a:spLocks noGrp="1"/>
          </p:cNvSpPr>
          <p:nvPr>
            <p:ph type="title"/>
          </p:nvPr>
        </p:nvSpPr>
        <p:spPr>
          <a:prstGeom prst="rect">
            <a:avLst/>
          </a:prstGeom>
        </p:spPr>
        <p:txBody>
          <a:bodyPr/>
          <a:lstStyle/>
          <a:p>
            <a:r>
              <a:t>Technical and Innovation Center</a:t>
            </a:r>
          </a:p>
        </p:txBody>
      </p:sp>
      <p:sp>
        <p:nvSpPr>
          <p:cNvPr id="262" name="Shape 262"/>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graphicFrame>
        <p:nvGraphicFramePr>
          <p:cNvPr id="263" name="Table 263"/>
          <p:cNvGraphicFramePr/>
          <p:nvPr/>
        </p:nvGraphicFramePr>
        <p:xfrm>
          <a:off x="463365" y="1428934"/>
          <a:ext cx="8181330" cy="4416343"/>
        </p:xfrm>
        <a:graphic>
          <a:graphicData uri="http://schemas.openxmlformats.org/drawingml/2006/table">
            <a:tbl>
              <a:tblPr firstRow="1" firstCol="1" bandRow="1">
                <a:tableStyleId>{4C3C2611-4C71-4FC5-86AE-919BDF0F9419}</a:tableStyleId>
              </a:tblPr>
              <a:tblGrid>
                <a:gridCol w="2865705">
                  <a:extLst>
                    <a:ext uri="{9D8B030D-6E8A-4147-A177-3AD203B41FA5}">
                      <a16:colId xmlns:a16="http://schemas.microsoft.com/office/drawing/2014/main" val="20000"/>
                    </a:ext>
                  </a:extLst>
                </a:gridCol>
                <a:gridCol w="5315625">
                  <a:extLst>
                    <a:ext uri="{9D8B030D-6E8A-4147-A177-3AD203B41FA5}">
                      <a16:colId xmlns:a16="http://schemas.microsoft.com/office/drawing/2014/main" val="20001"/>
                    </a:ext>
                  </a:extLst>
                </a:gridCol>
              </a:tblGrid>
              <a:tr h="776198">
                <a:tc>
                  <a:txBody>
                    <a:bodyPr/>
                    <a:lstStyle/>
                    <a:p>
                      <a:pPr algn="just">
                        <a:defRPr sz="1800" b="0">
                          <a:solidFill>
                            <a:srgbClr val="000000"/>
                          </a:solidFill>
                        </a:defRPr>
                      </a:pPr>
                      <a:r>
                        <a:rPr sz="1600" b="1">
                          <a:solidFill>
                            <a:srgbClr val="FFFFFF"/>
                          </a:solidFill>
                        </a:rPr>
                        <a:t>FORMAT</a:t>
                      </a:r>
                    </a:p>
                  </a:txBody>
                  <a:tcPr marL="0" marR="0" marT="0" marB="0" anchor="ctr" horzOverflow="overflow"/>
                </a:tc>
                <a:tc>
                  <a:txBody>
                    <a:bodyPr/>
                    <a:lstStyle/>
                    <a:p>
                      <a:pPr algn="just">
                        <a:defRPr sz="1800" b="0">
                          <a:solidFill>
                            <a:srgbClr val="000000"/>
                          </a:solidFill>
                        </a:defRPr>
                      </a:pPr>
                      <a:r>
                        <a:rPr sz="1600" b="1">
                          <a:solidFill>
                            <a:srgbClr val="FFFFFF"/>
                          </a:solidFill>
                        </a:rPr>
                        <a:t>DESCRIPTION</a:t>
                      </a:r>
                    </a:p>
                  </a:txBody>
                  <a:tcPr marL="0" marR="0" marT="0" marB="0" anchor="ctr" horzOverflow="overflow"/>
                </a:tc>
                <a:extLst>
                  <a:ext uri="{0D108BD9-81ED-4DB2-BD59-A6C34878D82A}">
                    <a16:rowId xmlns:a16="http://schemas.microsoft.com/office/drawing/2014/main" val="10000"/>
                  </a:ext>
                </a:extLst>
              </a:tr>
              <a:tr h="780031">
                <a:tc>
                  <a:txBody>
                    <a:bodyPr/>
                    <a:lstStyle/>
                    <a:p>
                      <a:pPr algn="just">
                        <a:defRPr sz="1800" b="0">
                          <a:solidFill>
                            <a:srgbClr val="000000"/>
                          </a:solidFill>
                        </a:defRPr>
                      </a:pPr>
                      <a:r>
                        <a:rPr sz="1600" b="1">
                          <a:solidFill>
                            <a:srgbClr val="FFFFFF"/>
                          </a:solidFill>
                        </a:rPr>
                        <a:t>Presentations</a:t>
                      </a:r>
                    </a:p>
                  </a:txBody>
                  <a:tcPr marL="0" marR="0" marT="0" marB="0" anchor="ctr" horzOverflow="overflow"/>
                </a:tc>
                <a:tc>
                  <a:txBody>
                    <a:bodyPr/>
                    <a:lstStyle/>
                    <a:p>
                      <a:pPr marL="342900" indent="-342900" algn="just">
                        <a:buSzPct val="100000"/>
                        <a:buFont typeface="Symbol"/>
                        <a:buChar char="•"/>
                        <a:defRPr sz="1600"/>
                      </a:pPr>
                      <a:r>
                        <a:t>10 minute PowerPoint Presentation per speaker</a:t>
                      </a:r>
                    </a:p>
                    <a:p>
                      <a:pPr marL="342900" indent="-342900" algn="just">
                        <a:buSzPct val="100000"/>
                        <a:buFont typeface="Symbol"/>
                        <a:buChar char="•"/>
                        <a:defRPr sz="1600"/>
                      </a:pPr>
                      <a:r>
                        <a:t>Question &amp; Answers from audience following Presentations</a:t>
                      </a:r>
                    </a:p>
                  </a:txBody>
                  <a:tcPr marL="0" marR="0" marT="0" marB="0" anchor="ctr" horzOverflow="overflow"/>
                </a:tc>
                <a:extLst>
                  <a:ext uri="{0D108BD9-81ED-4DB2-BD59-A6C34878D82A}">
                    <a16:rowId xmlns:a16="http://schemas.microsoft.com/office/drawing/2014/main" val="10001"/>
                  </a:ext>
                </a:extLst>
              </a:tr>
              <a:tr h="1560063">
                <a:tc>
                  <a:txBody>
                    <a:bodyPr/>
                    <a:lstStyle/>
                    <a:p>
                      <a:pPr algn="just">
                        <a:defRPr sz="1800" b="0">
                          <a:solidFill>
                            <a:srgbClr val="000000"/>
                          </a:solidFill>
                        </a:defRPr>
                      </a:pPr>
                      <a:r>
                        <a:rPr sz="1600" b="1">
                          <a:solidFill>
                            <a:srgbClr val="FFFFFF"/>
                          </a:solidFill>
                        </a:rPr>
                        <a:t>Panel Discussion</a:t>
                      </a:r>
                    </a:p>
                  </a:txBody>
                  <a:tcPr marL="0" marR="0" marT="0" marB="0" anchor="ctr" horzOverflow="overflow"/>
                </a:tc>
                <a:tc>
                  <a:txBody>
                    <a:bodyPr/>
                    <a:lstStyle/>
                    <a:p>
                      <a:pPr marL="342900" indent="-342900" algn="just">
                        <a:buSzPct val="100000"/>
                        <a:buFont typeface="Symbol"/>
                        <a:buChar char="•"/>
                        <a:defRPr sz="1600"/>
                      </a:pPr>
                      <a:r>
                        <a:t>Speakers given 5 minutes to position themselves within session topic</a:t>
                      </a:r>
                    </a:p>
                    <a:p>
                      <a:pPr marL="342900" indent="-342900" algn="just">
                        <a:buSzPct val="100000"/>
                        <a:buFont typeface="Symbol"/>
                        <a:buChar char="•"/>
                        <a:defRPr sz="1600"/>
                      </a:pPr>
                      <a:r>
                        <a:t>No PowerPoint slides are required for this session</a:t>
                      </a:r>
                    </a:p>
                    <a:p>
                      <a:pPr marL="342900" indent="-342900" algn="just">
                        <a:buSzPct val="100000"/>
                        <a:buFont typeface="Symbol"/>
                        <a:buChar char="•"/>
                        <a:defRPr sz="1600"/>
                      </a:pPr>
                      <a:r>
                        <a:t>Dynamic debate and discussion facilitated by the session moderator</a:t>
                      </a:r>
                    </a:p>
                    <a:p>
                      <a:pPr marL="342900" indent="-342900" algn="just">
                        <a:buSzPct val="100000"/>
                        <a:buFont typeface="Symbol"/>
                        <a:buChar char="•"/>
                        <a:defRPr sz="1600"/>
                      </a:pPr>
                      <a:r>
                        <a:t>Question &amp; Answers from audience</a:t>
                      </a:r>
                    </a:p>
                  </a:txBody>
                  <a:tcPr marL="0" marR="0" marT="0" marB="0" anchor="ctr" horzOverflow="overflow"/>
                </a:tc>
                <a:extLst>
                  <a:ext uri="{0D108BD9-81ED-4DB2-BD59-A6C34878D82A}">
                    <a16:rowId xmlns:a16="http://schemas.microsoft.com/office/drawing/2014/main" val="10002"/>
                  </a:ext>
                </a:extLst>
              </a:tr>
              <a:tr h="1300051">
                <a:tc>
                  <a:txBody>
                    <a:bodyPr/>
                    <a:lstStyle/>
                    <a:p>
                      <a:pPr>
                        <a:defRPr sz="1800" b="0">
                          <a:solidFill>
                            <a:srgbClr val="000000"/>
                          </a:solidFill>
                        </a:defRPr>
                      </a:pPr>
                      <a:r>
                        <a:rPr sz="1600" b="1">
                          <a:solidFill>
                            <a:srgbClr val="FFFFFF"/>
                          </a:solidFill>
                        </a:rPr>
                        <a:t>Demo Sessions [applies to New Technology sessions only]</a:t>
                      </a:r>
                    </a:p>
                  </a:txBody>
                  <a:tcPr marL="0" marR="0" marT="0" marB="0" anchor="ctr" horzOverflow="overflow"/>
                </a:tc>
                <a:tc>
                  <a:txBody>
                    <a:bodyPr/>
                    <a:lstStyle/>
                    <a:p>
                      <a:pPr marL="342900" indent="-342900" algn="just">
                        <a:buSzPct val="100000"/>
                        <a:buFont typeface="Symbol"/>
                        <a:buChar char="•"/>
                        <a:defRPr sz="1600"/>
                      </a:pPr>
                      <a:r>
                        <a:t>15 Minute interactive demonstration of new technology</a:t>
                      </a:r>
                    </a:p>
                    <a:p>
                      <a:pPr marL="342900" indent="-342900" algn="just">
                        <a:buSzPct val="100000"/>
                        <a:buFont typeface="Symbol"/>
                        <a:buChar char="•"/>
                        <a:defRPr sz="1600"/>
                      </a:pPr>
                      <a:r>
                        <a:t>Opportunity for Speaker to actually show audience how new technology looks, feels and works.</a:t>
                      </a:r>
                    </a:p>
                    <a:p>
                      <a:pPr marL="342900" indent="-342900" algn="just">
                        <a:buSzPct val="100000"/>
                        <a:buFont typeface="Symbol"/>
                        <a:buChar char="•"/>
                        <a:defRPr sz="1600"/>
                      </a:pPr>
                      <a:r>
                        <a:t>Questions &amp; Answers from the audience facilitated by the Moderator  </a:t>
                      </a:r>
                    </a:p>
                  </a:txBody>
                  <a:tcPr marL="0" marR="0" marT="0" marB="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title"/>
          </p:nvPr>
        </p:nvSpPr>
        <p:spPr>
          <a:prstGeom prst="rect">
            <a:avLst/>
          </a:prstGeom>
        </p:spPr>
        <p:txBody>
          <a:bodyPr/>
          <a:lstStyle>
            <a:lvl1pPr>
              <a:defRPr sz="3200"/>
            </a:lvl1pPr>
          </a:lstStyle>
          <a:p>
            <a:r>
              <a:t>Industry Insight: Power of the People</a:t>
            </a:r>
          </a:p>
        </p:txBody>
      </p:sp>
      <p:pic>
        <p:nvPicPr>
          <p:cNvPr id="293" name="image16.png"/>
          <p:cNvPicPr>
            <a:picLocks noChangeAspect="1"/>
          </p:cNvPicPr>
          <p:nvPr/>
        </p:nvPicPr>
        <p:blipFill>
          <a:blip r:embed="rId2">
            <a:extLst/>
          </a:blip>
          <a:stretch>
            <a:fillRect/>
          </a:stretch>
        </p:blipFill>
        <p:spPr>
          <a:xfrm>
            <a:off x="3700086" y="1412528"/>
            <a:ext cx="864097" cy="864097"/>
          </a:xfrm>
          <a:prstGeom prst="rect">
            <a:avLst/>
          </a:prstGeom>
          <a:ln w="12700">
            <a:miter lim="400000"/>
          </a:ln>
        </p:spPr>
      </p:pic>
      <p:pic>
        <p:nvPicPr>
          <p:cNvPr id="294" name="image16.png"/>
          <p:cNvPicPr>
            <a:picLocks noChangeAspect="1"/>
          </p:cNvPicPr>
          <p:nvPr/>
        </p:nvPicPr>
        <p:blipFill>
          <a:blip r:embed="rId2">
            <a:extLst/>
          </a:blip>
          <a:stretch>
            <a:fillRect/>
          </a:stretch>
        </p:blipFill>
        <p:spPr>
          <a:xfrm>
            <a:off x="7066856" y="1400405"/>
            <a:ext cx="864097" cy="864097"/>
          </a:xfrm>
          <a:prstGeom prst="rect">
            <a:avLst/>
          </a:prstGeom>
          <a:ln w="12700">
            <a:miter lim="400000"/>
          </a:ln>
        </p:spPr>
      </p:pic>
      <p:pic>
        <p:nvPicPr>
          <p:cNvPr id="295" name="image16.png"/>
          <p:cNvPicPr>
            <a:picLocks noChangeAspect="1"/>
          </p:cNvPicPr>
          <p:nvPr/>
        </p:nvPicPr>
        <p:blipFill>
          <a:blip r:embed="rId2">
            <a:extLst/>
          </a:blip>
          <a:stretch>
            <a:fillRect/>
          </a:stretch>
        </p:blipFill>
        <p:spPr>
          <a:xfrm>
            <a:off x="1805608" y="1412392"/>
            <a:ext cx="864097" cy="864097"/>
          </a:xfrm>
          <a:prstGeom prst="rect">
            <a:avLst/>
          </a:prstGeom>
          <a:ln w="12700">
            <a:miter lim="400000"/>
          </a:ln>
        </p:spPr>
      </p:pic>
      <p:pic>
        <p:nvPicPr>
          <p:cNvPr id="296" name="image16.png"/>
          <p:cNvPicPr>
            <a:picLocks noChangeAspect="1"/>
          </p:cNvPicPr>
          <p:nvPr/>
        </p:nvPicPr>
        <p:blipFill>
          <a:blip r:embed="rId2">
            <a:extLst/>
          </a:blip>
          <a:stretch>
            <a:fillRect/>
          </a:stretch>
        </p:blipFill>
        <p:spPr>
          <a:xfrm>
            <a:off x="5312492" y="1430022"/>
            <a:ext cx="864097" cy="864097"/>
          </a:xfrm>
          <a:prstGeom prst="rect">
            <a:avLst/>
          </a:prstGeom>
          <a:ln w="12700">
            <a:miter lim="400000"/>
          </a:ln>
        </p:spPr>
      </p:pic>
      <p:sp>
        <p:nvSpPr>
          <p:cNvPr id="297" name="Shape 297"/>
          <p:cNvSpPr/>
          <p:nvPr/>
        </p:nvSpPr>
        <p:spPr>
          <a:xfrm>
            <a:off x="7066854" y="2750096"/>
            <a:ext cx="1509208" cy="132343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sz="1600" dirty="0">
                <a:solidFill>
                  <a:srgbClr val="FF0000"/>
                </a:solidFill>
              </a:rPr>
              <a:t>Mrs Sarah Sandberg, </a:t>
            </a:r>
          </a:p>
          <a:p>
            <a:r>
              <a:rPr lang="en-US" sz="1600" dirty="0">
                <a:solidFill>
                  <a:srgbClr val="FF0000"/>
                </a:solidFill>
              </a:rPr>
              <a:t>Colorado Oil &amp; Gas Association, Denver *</a:t>
            </a:r>
          </a:p>
        </p:txBody>
      </p:sp>
      <p:pic>
        <p:nvPicPr>
          <p:cNvPr id="298" name="image16.png"/>
          <p:cNvPicPr>
            <a:picLocks noChangeAspect="1"/>
          </p:cNvPicPr>
          <p:nvPr/>
        </p:nvPicPr>
        <p:blipFill>
          <a:blip r:embed="rId2">
            <a:extLst/>
          </a:blip>
          <a:stretch>
            <a:fillRect/>
          </a:stretch>
        </p:blipFill>
        <p:spPr>
          <a:xfrm>
            <a:off x="357064" y="1412392"/>
            <a:ext cx="864097" cy="864097"/>
          </a:xfrm>
          <a:prstGeom prst="rect">
            <a:avLst/>
          </a:prstGeom>
          <a:ln w="12700">
            <a:miter lim="400000"/>
          </a:ln>
        </p:spPr>
      </p:pic>
      <p:sp>
        <p:nvSpPr>
          <p:cNvPr id="299" name="Shape 299"/>
          <p:cNvSpPr/>
          <p:nvPr/>
        </p:nvSpPr>
        <p:spPr>
          <a:xfrm>
            <a:off x="5322003" y="2750096"/>
            <a:ext cx="1509208" cy="243143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sz="1600" dirty="0">
                <a:solidFill>
                  <a:srgbClr val="FF0000"/>
                </a:solidFill>
              </a:rPr>
              <a:t>Olav </a:t>
            </a:r>
            <a:r>
              <a:rPr lang="en-US" sz="1600" dirty="0" err="1">
                <a:solidFill>
                  <a:srgbClr val="FF0000"/>
                </a:solidFill>
              </a:rPr>
              <a:t>Skalmeraas</a:t>
            </a:r>
            <a:r>
              <a:rPr lang="en-US" sz="1600" dirty="0">
                <a:solidFill>
                  <a:srgbClr val="FF0000"/>
                </a:solidFill>
              </a:rPr>
              <a:t>, VP, Statoil, Norway</a:t>
            </a:r>
            <a:br>
              <a:rPr lang="en-US" sz="1600" dirty="0">
                <a:solidFill>
                  <a:srgbClr val="FF0000"/>
                </a:solidFill>
              </a:rPr>
            </a:br>
            <a:r>
              <a:rPr lang="en-US" sz="1600" dirty="0">
                <a:solidFill>
                  <a:srgbClr val="FF0000"/>
                </a:solidFill>
              </a:rPr>
              <a:t>Statoil *</a:t>
            </a:r>
            <a:br>
              <a:rPr lang="en-US" dirty="0"/>
            </a:br>
            <a:endParaRPr lang="en-US" dirty="0"/>
          </a:p>
          <a:p>
            <a:pPr>
              <a:spcBef>
                <a:spcPts val="4800"/>
              </a:spcBef>
              <a:defRPr sz="1600"/>
            </a:pPr>
            <a:br>
              <a:rPr lang="en-US" dirty="0"/>
            </a:br>
            <a:endParaRPr lang="en-US" dirty="0"/>
          </a:p>
        </p:txBody>
      </p:sp>
      <p:sp>
        <p:nvSpPr>
          <p:cNvPr id="300" name="Shape 300"/>
          <p:cNvSpPr/>
          <p:nvPr/>
        </p:nvSpPr>
        <p:spPr>
          <a:xfrm>
            <a:off x="3557413" y="2750096"/>
            <a:ext cx="1509208"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t>Susan Waller, Enbridge</a:t>
            </a:r>
            <a:endParaRPr dirty="0"/>
          </a:p>
        </p:txBody>
      </p:sp>
      <p:sp>
        <p:nvSpPr>
          <p:cNvPr id="301" name="Shape 301"/>
          <p:cNvSpPr/>
          <p:nvPr/>
        </p:nvSpPr>
        <p:spPr>
          <a:xfrm>
            <a:off x="1776289" y="2750096"/>
            <a:ext cx="1509208"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t>Jan Willem van </a:t>
            </a:r>
            <a:r>
              <a:rPr lang="en-US" dirty="0" err="1"/>
              <a:t>Hoogstraten</a:t>
            </a:r>
            <a:r>
              <a:rPr lang="en-US" dirty="0"/>
              <a:t>, EBN</a:t>
            </a:r>
            <a:endParaRPr dirty="0"/>
          </a:p>
        </p:txBody>
      </p:sp>
      <p:sp>
        <p:nvSpPr>
          <p:cNvPr id="302" name="Shape 302"/>
          <p:cNvSpPr/>
          <p:nvPr/>
        </p:nvSpPr>
        <p:spPr>
          <a:xfrm>
            <a:off x="232883" y="2750096"/>
            <a:ext cx="1509208"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t>Monica </a:t>
            </a:r>
            <a:r>
              <a:rPr lang="en-US" dirty="0" err="1"/>
              <a:t>Gattinger</a:t>
            </a:r>
            <a:r>
              <a:rPr lang="en-US" dirty="0"/>
              <a:t>, University of </a:t>
            </a:r>
            <a:r>
              <a:rPr lang="en-US" dirty="0" err="1"/>
              <a:t>Ottowa</a:t>
            </a:r>
            <a:endParaRPr dirty="0"/>
          </a:p>
        </p:txBody>
      </p:sp>
      <p:sp>
        <p:nvSpPr>
          <p:cNvPr id="303" name="Shape 303"/>
          <p:cNvSpPr/>
          <p:nvPr/>
        </p:nvSpPr>
        <p:spPr>
          <a:xfrm>
            <a:off x="175010" y="4162740"/>
            <a:ext cx="6987790" cy="17979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500"/>
              </a:spcBef>
              <a:defRPr sz="1500" b="1"/>
            </a:lvl1pPr>
          </a:lstStyle>
          <a:p>
            <a:r>
              <a:rPr dirty="0"/>
              <a:t>Moderator(s):</a:t>
            </a:r>
            <a:r>
              <a:rPr lang="en-US" dirty="0"/>
              <a:t> Marcel &amp; Dimitri</a:t>
            </a:r>
          </a:p>
          <a:p>
            <a:r>
              <a:rPr lang="en-US" dirty="0"/>
              <a:t>Reserve speakers: </a:t>
            </a:r>
            <a:r>
              <a:rPr lang="en-US" dirty="0" err="1"/>
              <a:t>Hansch</a:t>
            </a:r>
            <a:r>
              <a:rPr lang="en-US" dirty="0"/>
              <a:t>, Dimitri, Keith, Marcel</a:t>
            </a:r>
          </a:p>
          <a:p>
            <a:r>
              <a:rPr lang="en-US" dirty="0"/>
              <a:t>Authors of papers selected: </a:t>
            </a:r>
          </a:p>
          <a:p>
            <a:r>
              <a:rPr lang="en-US" dirty="0"/>
              <a:t>Adam </a:t>
            </a:r>
            <a:r>
              <a:rPr lang="en-US" dirty="0" err="1"/>
              <a:t>Zrodlowski</a:t>
            </a:r>
            <a:r>
              <a:rPr lang="en-US" dirty="0"/>
              <a:t>, EDI &gt;&gt; for TIC session</a:t>
            </a:r>
          </a:p>
          <a:p>
            <a:r>
              <a:rPr lang="en-GB" dirty="0"/>
              <a:t>Amandeep Singh, Corporate Communication, </a:t>
            </a:r>
            <a:r>
              <a:rPr lang="en-GB" dirty="0" err="1"/>
              <a:t>Indraprastha</a:t>
            </a:r>
            <a:r>
              <a:rPr lang="en-GB" dirty="0"/>
              <a:t> Gas Limited &gt;&gt; TIC session</a:t>
            </a:r>
          </a:p>
          <a:p>
            <a:r>
              <a:rPr lang="en-GB" b="0" dirty="0">
                <a:solidFill>
                  <a:srgbClr val="FF0000"/>
                </a:solidFill>
              </a:rPr>
              <a:t>*Confirmed by CWC</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lvl1pPr>
              <a:defRPr sz="3200"/>
            </a:lvl1pPr>
          </a:lstStyle>
          <a:p>
            <a:r>
              <a:t>Industry Insight: LNG in Marine Transportation</a:t>
            </a:r>
          </a:p>
        </p:txBody>
      </p:sp>
      <p:pic>
        <p:nvPicPr>
          <p:cNvPr id="306" name="image16.png"/>
          <p:cNvPicPr>
            <a:picLocks noChangeAspect="1"/>
          </p:cNvPicPr>
          <p:nvPr/>
        </p:nvPicPr>
        <p:blipFill>
          <a:blip r:embed="rId2">
            <a:extLst/>
          </a:blip>
          <a:stretch>
            <a:fillRect/>
          </a:stretch>
        </p:blipFill>
        <p:spPr>
          <a:xfrm>
            <a:off x="3700086" y="1412528"/>
            <a:ext cx="864097" cy="864097"/>
          </a:xfrm>
          <a:prstGeom prst="rect">
            <a:avLst/>
          </a:prstGeom>
          <a:ln w="12700">
            <a:miter lim="400000"/>
          </a:ln>
        </p:spPr>
      </p:pic>
      <p:pic>
        <p:nvPicPr>
          <p:cNvPr id="307" name="image16.png"/>
          <p:cNvPicPr>
            <a:picLocks noChangeAspect="1"/>
          </p:cNvPicPr>
          <p:nvPr/>
        </p:nvPicPr>
        <p:blipFill>
          <a:blip r:embed="rId2">
            <a:extLst/>
          </a:blip>
          <a:stretch>
            <a:fillRect/>
          </a:stretch>
        </p:blipFill>
        <p:spPr>
          <a:xfrm>
            <a:off x="7066856" y="1400405"/>
            <a:ext cx="864097" cy="864097"/>
          </a:xfrm>
          <a:prstGeom prst="rect">
            <a:avLst/>
          </a:prstGeom>
          <a:ln w="12700">
            <a:miter lim="400000"/>
          </a:ln>
        </p:spPr>
      </p:pic>
      <p:pic>
        <p:nvPicPr>
          <p:cNvPr id="308" name="image16.png"/>
          <p:cNvPicPr>
            <a:picLocks noChangeAspect="1"/>
          </p:cNvPicPr>
          <p:nvPr/>
        </p:nvPicPr>
        <p:blipFill>
          <a:blip r:embed="rId2">
            <a:extLst/>
          </a:blip>
          <a:stretch>
            <a:fillRect/>
          </a:stretch>
        </p:blipFill>
        <p:spPr>
          <a:xfrm>
            <a:off x="1877093" y="1430021"/>
            <a:ext cx="864097" cy="864097"/>
          </a:xfrm>
          <a:prstGeom prst="rect">
            <a:avLst/>
          </a:prstGeom>
          <a:ln w="12700">
            <a:miter lim="400000"/>
          </a:ln>
        </p:spPr>
      </p:pic>
      <p:pic>
        <p:nvPicPr>
          <p:cNvPr id="309" name="image16.png"/>
          <p:cNvPicPr>
            <a:picLocks noChangeAspect="1"/>
          </p:cNvPicPr>
          <p:nvPr/>
        </p:nvPicPr>
        <p:blipFill>
          <a:blip r:embed="rId2">
            <a:extLst/>
          </a:blip>
          <a:stretch>
            <a:fillRect/>
          </a:stretch>
        </p:blipFill>
        <p:spPr>
          <a:xfrm>
            <a:off x="5312492" y="1430022"/>
            <a:ext cx="864097" cy="864097"/>
          </a:xfrm>
          <a:prstGeom prst="rect">
            <a:avLst/>
          </a:prstGeom>
          <a:ln w="12700">
            <a:miter lim="400000"/>
          </a:ln>
        </p:spPr>
      </p:pic>
      <p:sp>
        <p:nvSpPr>
          <p:cNvPr id="310" name="Shape 310"/>
          <p:cNvSpPr/>
          <p:nvPr/>
        </p:nvSpPr>
        <p:spPr>
          <a:xfrm>
            <a:off x="7066854" y="2750096"/>
            <a:ext cx="1509208"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err="1">
                <a:solidFill>
                  <a:srgbClr val="FF0000"/>
                </a:solidFill>
              </a:rPr>
              <a:t>Minjie</a:t>
            </a:r>
            <a:r>
              <a:rPr lang="en-US" dirty="0">
                <a:solidFill>
                  <a:srgbClr val="FF0000"/>
                </a:solidFill>
              </a:rPr>
              <a:t> Wu, CNPC, China*</a:t>
            </a:r>
            <a:endParaRPr dirty="0">
              <a:solidFill>
                <a:srgbClr val="FF0000"/>
              </a:solidFill>
            </a:endParaRPr>
          </a:p>
        </p:txBody>
      </p:sp>
      <p:pic>
        <p:nvPicPr>
          <p:cNvPr id="311" name="image16.png"/>
          <p:cNvPicPr>
            <a:picLocks noChangeAspect="1"/>
          </p:cNvPicPr>
          <p:nvPr/>
        </p:nvPicPr>
        <p:blipFill>
          <a:blip r:embed="rId2">
            <a:extLst/>
          </a:blip>
          <a:stretch>
            <a:fillRect/>
          </a:stretch>
        </p:blipFill>
        <p:spPr>
          <a:xfrm>
            <a:off x="357064" y="1412392"/>
            <a:ext cx="864097" cy="864097"/>
          </a:xfrm>
          <a:prstGeom prst="rect">
            <a:avLst/>
          </a:prstGeom>
          <a:ln w="12700">
            <a:miter lim="400000"/>
          </a:ln>
        </p:spPr>
      </p:pic>
      <p:sp>
        <p:nvSpPr>
          <p:cNvPr id="312" name="Shape 312"/>
          <p:cNvSpPr/>
          <p:nvPr/>
        </p:nvSpPr>
        <p:spPr>
          <a:xfrm>
            <a:off x="5183107" y="2771655"/>
            <a:ext cx="1509208"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err="1">
                <a:solidFill>
                  <a:srgbClr val="FF0000"/>
                </a:solidFill>
              </a:rPr>
              <a:t>Kamil</a:t>
            </a:r>
            <a:r>
              <a:rPr lang="en-US" dirty="0">
                <a:solidFill>
                  <a:srgbClr val="FF0000"/>
                </a:solidFill>
              </a:rPr>
              <a:t> </a:t>
            </a:r>
            <a:r>
              <a:rPr lang="en-US" dirty="0" err="1">
                <a:solidFill>
                  <a:srgbClr val="FF0000"/>
                </a:solidFill>
              </a:rPr>
              <a:t>Sobczak</a:t>
            </a:r>
            <a:r>
              <a:rPr lang="en-US" dirty="0">
                <a:solidFill>
                  <a:srgbClr val="FF0000"/>
                </a:solidFill>
              </a:rPr>
              <a:t>, SSLNG, Russia*</a:t>
            </a:r>
            <a:endParaRPr dirty="0">
              <a:solidFill>
                <a:srgbClr val="FF0000"/>
              </a:solidFill>
            </a:endParaRPr>
          </a:p>
        </p:txBody>
      </p:sp>
      <p:sp>
        <p:nvSpPr>
          <p:cNvPr id="313" name="Shape 313"/>
          <p:cNvSpPr/>
          <p:nvPr/>
        </p:nvSpPr>
        <p:spPr>
          <a:xfrm>
            <a:off x="3628749" y="2754744"/>
            <a:ext cx="1372742"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800"/>
              </a:spcBef>
              <a:defRPr sz="1600"/>
            </a:pPr>
            <a:r>
              <a:rPr lang="en-US" dirty="0"/>
              <a:t>UN Environment</a:t>
            </a:r>
            <a:br>
              <a:rPr lang="en-US" dirty="0"/>
            </a:br>
            <a:r>
              <a:rPr lang="en-US" dirty="0"/>
              <a:t>and/or</a:t>
            </a:r>
            <a:br>
              <a:rPr lang="en-US" dirty="0"/>
            </a:br>
            <a:r>
              <a:rPr lang="en-US" dirty="0"/>
              <a:t>Mike </a:t>
            </a:r>
            <a:r>
              <a:rPr lang="en-US" dirty="0" err="1"/>
              <a:t>Utsler</a:t>
            </a:r>
            <a:endParaRPr lang="en-US" dirty="0"/>
          </a:p>
          <a:p>
            <a:pPr>
              <a:spcBef>
                <a:spcPts val="4800"/>
              </a:spcBef>
              <a:defRPr sz="1600"/>
            </a:pPr>
            <a:r>
              <a:rPr lang="en-US" dirty="0"/>
              <a:t>(via Barbara)</a:t>
            </a:r>
            <a:endParaRPr dirty="0"/>
          </a:p>
        </p:txBody>
      </p:sp>
      <p:sp>
        <p:nvSpPr>
          <p:cNvPr id="314" name="Shape 314"/>
          <p:cNvSpPr/>
          <p:nvPr/>
        </p:nvSpPr>
        <p:spPr>
          <a:xfrm>
            <a:off x="1776289" y="2750096"/>
            <a:ext cx="1223220"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800"/>
              </a:spcBef>
              <a:defRPr sz="1600"/>
            </a:pPr>
            <a:r>
              <a:rPr lang="en-US" dirty="0" err="1"/>
              <a:t>Ulco</a:t>
            </a:r>
            <a:r>
              <a:rPr lang="en-US" dirty="0"/>
              <a:t> Vermeulen, Gasunie</a:t>
            </a:r>
            <a:endParaRPr dirty="0"/>
          </a:p>
        </p:txBody>
      </p:sp>
      <p:sp>
        <p:nvSpPr>
          <p:cNvPr id="315" name="Shape 315"/>
          <p:cNvSpPr/>
          <p:nvPr/>
        </p:nvSpPr>
        <p:spPr>
          <a:xfrm>
            <a:off x="232883" y="2750096"/>
            <a:ext cx="1228772"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800"/>
              </a:spcBef>
              <a:defRPr sz="1600"/>
            </a:pPr>
            <a:r>
              <a:rPr lang="en-US" dirty="0"/>
              <a:t>??, USA CLNG </a:t>
            </a:r>
          </a:p>
        </p:txBody>
      </p:sp>
      <p:sp>
        <p:nvSpPr>
          <p:cNvPr id="316" name="Shape 316"/>
          <p:cNvSpPr/>
          <p:nvPr/>
        </p:nvSpPr>
        <p:spPr>
          <a:xfrm>
            <a:off x="122146" y="4670253"/>
            <a:ext cx="8453916" cy="1477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t>Moderator(s):</a:t>
            </a:r>
            <a:r>
              <a:rPr lang="en-US" dirty="0"/>
              <a:t> Tracy</a:t>
            </a:r>
          </a:p>
          <a:p>
            <a:r>
              <a:rPr lang="en-US" dirty="0"/>
              <a:t>Reserve: </a:t>
            </a:r>
            <a:r>
              <a:rPr lang="en-US" dirty="0" err="1"/>
              <a:t>Hansch</a:t>
            </a:r>
            <a:endParaRPr lang="en-US" dirty="0"/>
          </a:p>
          <a:p>
            <a:r>
              <a:rPr lang="en-US" dirty="0"/>
              <a:t>?? Women speakers </a:t>
            </a:r>
          </a:p>
          <a:p>
            <a:r>
              <a:rPr lang="en-GB" dirty="0">
                <a:solidFill>
                  <a:srgbClr val="FF0000"/>
                </a:solidFill>
              </a:rPr>
              <a:t>* Confirmed by CWC</a:t>
            </a:r>
          </a:p>
          <a:p>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p:cNvSpPr>
          <p:nvPr>
            <p:ph type="title"/>
          </p:nvPr>
        </p:nvSpPr>
        <p:spPr>
          <a:prstGeom prst="rect">
            <a:avLst/>
          </a:prstGeom>
        </p:spPr>
        <p:txBody>
          <a:bodyPr/>
          <a:lstStyle>
            <a:lvl1pPr>
              <a:defRPr sz="3200"/>
            </a:lvl1pPr>
          </a:lstStyle>
          <a:p>
            <a:r>
              <a:t>Industry Insight: Marketing innovation &amp; innovations in marketing </a:t>
            </a:r>
          </a:p>
        </p:txBody>
      </p:sp>
      <p:pic>
        <p:nvPicPr>
          <p:cNvPr id="319" name="image16.png"/>
          <p:cNvPicPr>
            <a:picLocks noChangeAspect="1"/>
          </p:cNvPicPr>
          <p:nvPr/>
        </p:nvPicPr>
        <p:blipFill>
          <a:blip r:embed="rId2">
            <a:extLst/>
          </a:blip>
          <a:stretch>
            <a:fillRect/>
          </a:stretch>
        </p:blipFill>
        <p:spPr>
          <a:xfrm>
            <a:off x="3411647" y="1430022"/>
            <a:ext cx="864097" cy="864097"/>
          </a:xfrm>
          <a:prstGeom prst="rect">
            <a:avLst/>
          </a:prstGeom>
          <a:ln w="12700">
            <a:miter lim="400000"/>
          </a:ln>
        </p:spPr>
      </p:pic>
      <p:pic>
        <p:nvPicPr>
          <p:cNvPr id="320" name="image16.png"/>
          <p:cNvPicPr>
            <a:picLocks noChangeAspect="1"/>
          </p:cNvPicPr>
          <p:nvPr/>
        </p:nvPicPr>
        <p:blipFill>
          <a:blip r:embed="rId2">
            <a:extLst/>
          </a:blip>
          <a:stretch>
            <a:fillRect/>
          </a:stretch>
        </p:blipFill>
        <p:spPr>
          <a:xfrm>
            <a:off x="7066856" y="1400405"/>
            <a:ext cx="864097" cy="864097"/>
          </a:xfrm>
          <a:prstGeom prst="rect">
            <a:avLst/>
          </a:prstGeom>
          <a:ln w="12700">
            <a:miter lim="400000"/>
          </a:ln>
        </p:spPr>
      </p:pic>
      <p:pic>
        <p:nvPicPr>
          <p:cNvPr id="321" name="image16.png"/>
          <p:cNvPicPr>
            <a:picLocks noChangeAspect="1"/>
          </p:cNvPicPr>
          <p:nvPr/>
        </p:nvPicPr>
        <p:blipFill>
          <a:blip r:embed="rId2">
            <a:extLst/>
          </a:blip>
          <a:stretch>
            <a:fillRect/>
          </a:stretch>
        </p:blipFill>
        <p:spPr>
          <a:xfrm>
            <a:off x="1805608" y="1412392"/>
            <a:ext cx="864097" cy="864097"/>
          </a:xfrm>
          <a:prstGeom prst="rect">
            <a:avLst/>
          </a:prstGeom>
          <a:ln w="12700">
            <a:miter lim="400000"/>
          </a:ln>
        </p:spPr>
      </p:pic>
      <p:sp>
        <p:nvSpPr>
          <p:cNvPr id="323" name="Shape 323"/>
          <p:cNvSpPr/>
          <p:nvPr/>
        </p:nvSpPr>
        <p:spPr>
          <a:xfrm>
            <a:off x="7066854" y="2750096"/>
            <a:ext cx="1509208"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solidFill>
                  <a:schemeClr val="tx1"/>
                </a:solidFill>
              </a:rPr>
              <a:t>Dennis </a:t>
            </a:r>
            <a:r>
              <a:rPr lang="en-US" dirty="0" err="1">
                <a:solidFill>
                  <a:schemeClr val="tx1"/>
                </a:solidFill>
              </a:rPr>
              <a:t>Puyvelde</a:t>
            </a:r>
            <a:r>
              <a:rPr lang="en-US" dirty="0">
                <a:solidFill>
                  <a:schemeClr val="tx1"/>
                </a:solidFill>
              </a:rPr>
              <a:t>, ENA</a:t>
            </a:r>
          </a:p>
        </p:txBody>
      </p:sp>
      <p:pic>
        <p:nvPicPr>
          <p:cNvPr id="324" name="image16.png"/>
          <p:cNvPicPr>
            <a:picLocks noChangeAspect="1"/>
          </p:cNvPicPr>
          <p:nvPr/>
        </p:nvPicPr>
        <p:blipFill>
          <a:blip r:embed="rId2">
            <a:extLst/>
          </a:blip>
          <a:stretch>
            <a:fillRect/>
          </a:stretch>
        </p:blipFill>
        <p:spPr>
          <a:xfrm>
            <a:off x="357064" y="1412392"/>
            <a:ext cx="864097" cy="864097"/>
          </a:xfrm>
          <a:prstGeom prst="rect">
            <a:avLst/>
          </a:prstGeom>
          <a:ln w="12700">
            <a:miter lim="400000"/>
          </a:ln>
        </p:spPr>
      </p:pic>
      <p:sp>
        <p:nvSpPr>
          <p:cNvPr id="325" name="Shape 325"/>
          <p:cNvSpPr/>
          <p:nvPr/>
        </p:nvSpPr>
        <p:spPr>
          <a:xfrm>
            <a:off x="5322003" y="2750096"/>
            <a:ext cx="1509208"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endParaRPr lang="en-US" dirty="0">
              <a:solidFill>
                <a:srgbClr val="FF0000"/>
              </a:solidFill>
            </a:endParaRPr>
          </a:p>
        </p:txBody>
      </p:sp>
      <p:sp>
        <p:nvSpPr>
          <p:cNvPr id="326" name="Shape 326"/>
          <p:cNvSpPr/>
          <p:nvPr/>
        </p:nvSpPr>
        <p:spPr>
          <a:xfrm>
            <a:off x="3411647" y="2750096"/>
            <a:ext cx="1509208"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solidFill>
                  <a:srgbClr val="FF0000"/>
                </a:solidFill>
              </a:rPr>
              <a:t>Barbara </a:t>
            </a:r>
            <a:r>
              <a:rPr lang="en-US" dirty="0" err="1">
                <a:solidFill>
                  <a:srgbClr val="FF0000"/>
                </a:solidFill>
              </a:rPr>
              <a:t>Pichayrou</a:t>
            </a:r>
            <a:r>
              <a:rPr lang="en-US" dirty="0">
                <a:solidFill>
                  <a:srgbClr val="FF0000"/>
                </a:solidFill>
              </a:rPr>
              <a:t>, </a:t>
            </a:r>
            <a:r>
              <a:rPr lang="en-US" dirty="0" err="1">
                <a:solidFill>
                  <a:srgbClr val="FF0000"/>
                </a:solidFill>
              </a:rPr>
              <a:t>GRTgaz</a:t>
            </a:r>
            <a:r>
              <a:rPr lang="en-US" dirty="0">
                <a:solidFill>
                  <a:srgbClr val="FF0000"/>
                </a:solidFill>
              </a:rPr>
              <a:t>*</a:t>
            </a:r>
            <a:endParaRPr dirty="0">
              <a:solidFill>
                <a:srgbClr val="FF0000"/>
              </a:solidFill>
            </a:endParaRPr>
          </a:p>
        </p:txBody>
      </p:sp>
      <p:sp>
        <p:nvSpPr>
          <p:cNvPr id="327" name="Shape 327"/>
          <p:cNvSpPr/>
          <p:nvPr/>
        </p:nvSpPr>
        <p:spPr>
          <a:xfrm>
            <a:off x="1776289" y="2750096"/>
            <a:ext cx="1509208" cy="169277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solidFill>
                  <a:srgbClr val="FF0000"/>
                </a:solidFill>
              </a:rPr>
              <a:t>Sarah van der </a:t>
            </a:r>
            <a:r>
              <a:rPr lang="en-US" dirty="0" err="1">
                <a:solidFill>
                  <a:srgbClr val="FF0000"/>
                </a:solidFill>
              </a:rPr>
              <a:t>Paelt</a:t>
            </a:r>
            <a:r>
              <a:rPr lang="en-US" dirty="0">
                <a:solidFill>
                  <a:srgbClr val="FF0000"/>
                </a:solidFill>
              </a:rPr>
              <a:t>, </a:t>
            </a:r>
            <a:br>
              <a:rPr lang="en-US" dirty="0">
                <a:solidFill>
                  <a:srgbClr val="FF0000"/>
                </a:solidFill>
              </a:rPr>
            </a:br>
            <a:r>
              <a:rPr lang="en-US" dirty="0">
                <a:solidFill>
                  <a:srgbClr val="FF0000"/>
                </a:solidFill>
              </a:rPr>
              <a:t>Union Gas* </a:t>
            </a:r>
          </a:p>
          <a:p>
            <a:pPr>
              <a:spcBef>
                <a:spcPts val="4800"/>
              </a:spcBef>
              <a:defRPr sz="1600"/>
            </a:pPr>
            <a:endParaRPr dirty="0"/>
          </a:p>
        </p:txBody>
      </p:sp>
      <p:sp>
        <p:nvSpPr>
          <p:cNvPr id="328" name="Shape 328"/>
          <p:cNvSpPr/>
          <p:nvPr/>
        </p:nvSpPr>
        <p:spPr>
          <a:xfrm>
            <a:off x="232883" y="2750096"/>
            <a:ext cx="1509208"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r>
              <a:rPr lang="en-US" dirty="0"/>
              <a:t>Gerald </a:t>
            </a:r>
            <a:r>
              <a:rPr lang="en-US" dirty="0" err="1"/>
              <a:t>Linke</a:t>
            </a:r>
            <a:r>
              <a:rPr lang="en-US" dirty="0"/>
              <a:t>  DVGW </a:t>
            </a:r>
            <a:r>
              <a:rPr lang="mr-IN" dirty="0"/>
              <a:t>–</a:t>
            </a:r>
            <a:r>
              <a:rPr lang="en-US" dirty="0"/>
              <a:t> Energy Impulse</a:t>
            </a:r>
          </a:p>
        </p:txBody>
      </p:sp>
      <p:sp>
        <p:nvSpPr>
          <p:cNvPr id="329" name="Shape 329"/>
          <p:cNvSpPr/>
          <p:nvPr/>
        </p:nvSpPr>
        <p:spPr>
          <a:xfrm>
            <a:off x="232883" y="4500503"/>
            <a:ext cx="4765106"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dirty="0"/>
              <a:t>Moderator (s):</a:t>
            </a:r>
            <a:r>
              <a:rPr lang="en-US" dirty="0"/>
              <a:t> Keith</a:t>
            </a:r>
          </a:p>
          <a:p>
            <a:r>
              <a:rPr lang="en-US" dirty="0"/>
              <a:t>Reserve: Barbara on ERIG / ENA, Keith (and replace moderator) </a:t>
            </a:r>
          </a:p>
          <a:p>
            <a:r>
              <a:rPr lang="en-GB" dirty="0">
                <a:solidFill>
                  <a:srgbClr val="FF0000"/>
                </a:solidFill>
              </a:rPr>
              <a:t>* Confirmed by CWC</a:t>
            </a:r>
            <a:endParaRPr dirty="0"/>
          </a:p>
        </p:txBody>
      </p:sp>
      <p:pic>
        <p:nvPicPr>
          <p:cNvPr id="13" name="image16.png">
            <a:extLst>
              <a:ext uri="{FF2B5EF4-FFF2-40B4-BE49-F238E27FC236}">
                <a16:creationId xmlns:a16="http://schemas.microsoft.com/office/drawing/2014/main" id="{B570CD3C-C81F-424C-BDD9-03544CA49AE9}"/>
              </a:ext>
            </a:extLst>
          </p:cNvPr>
          <p:cNvPicPr>
            <a:picLocks noChangeAspect="1"/>
          </p:cNvPicPr>
          <p:nvPr/>
        </p:nvPicPr>
        <p:blipFill>
          <a:blip r:embed="rId2">
            <a:extLst/>
          </a:blip>
          <a:stretch>
            <a:fillRect/>
          </a:stretch>
        </p:blipFill>
        <p:spPr>
          <a:xfrm>
            <a:off x="5239251" y="1400404"/>
            <a:ext cx="864097" cy="864097"/>
          </a:xfrm>
          <a:prstGeom prst="rect">
            <a:avLst/>
          </a:prstGeom>
          <a:ln w="12700">
            <a:miter lim="400000"/>
          </a:ln>
        </p:spPr>
      </p:pic>
      <p:sp>
        <p:nvSpPr>
          <p:cNvPr id="15" name="Shape 323">
            <a:extLst>
              <a:ext uri="{FF2B5EF4-FFF2-40B4-BE49-F238E27FC236}">
                <a16:creationId xmlns:a16="http://schemas.microsoft.com/office/drawing/2014/main" id="{B02B6BD6-D54F-47EC-A084-BF33289AD35C}"/>
              </a:ext>
            </a:extLst>
          </p:cNvPr>
          <p:cNvSpPr/>
          <p:nvPr/>
        </p:nvSpPr>
        <p:spPr>
          <a:xfrm>
            <a:off x="7219254" y="2902496"/>
            <a:ext cx="1509208"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endParaRPr lang="en-US" dirty="0">
              <a:solidFill>
                <a:schemeClr val="tx1"/>
              </a:solidFill>
            </a:endParaRPr>
          </a:p>
        </p:txBody>
      </p:sp>
      <p:sp>
        <p:nvSpPr>
          <p:cNvPr id="2" name="Rechthoek 1">
            <a:extLst>
              <a:ext uri="{FF2B5EF4-FFF2-40B4-BE49-F238E27FC236}">
                <a16:creationId xmlns:a16="http://schemas.microsoft.com/office/drawing/2014/main" id="{8DDAD989-987F-4C67-8585-78167BC54A05}"/>
              </a:ext>
            </a:extLst>
          </p:cNvPr>
          <p:cNvSpPr/>
          <p:nvPr/>
        </p:nvSpPr>
        <p:spPr>
          <a:xfrm>
            <a:off x="5169604" y="2818702"/>
            <a:ext cx="1197640" cy="830997"/>
          </a:xfrm>
          <a:prstGeom prst="rect">
            <a:avLst/>
          </a:prstGeom>
        </p:spPr>
        <p:txBody>
          <a:bodyPr wrap="square">
            <a:spAutoFit/>
          </a:bodyPr>
          <a:lstStyle/>
          <a:p>
            <a:pPr>
              <a:spcBef>
                <a:spcPts val="4800"/>
              </a:spcBef>
              <a:defRPr sz="1600"/>
            </a:pPr>
            <a:r>
              <a:rPr lang="en-US" dirty="0">
                <a:solidFill>
                  <a:schemeClr val="tx1"/>
                </a:solidFill>
              </a:rPr>
              <a:t>Kimball </a:t>
            </a:r>
            <a:r>
              <a:rPr lang="en-US" dirty="0" err="1">
                <a:solidFill>
                  <a:schemeClr val="tx1"/>
                </a:solidFill>
              </a:rPr>
              <a:t>Chem</a:t>
            </a:r>
            <a:r>
              <a:rPr lang="en-US" dirty="0">
                <a:solidFill>
                  <a:schemeClr val="tx1"/>
                </a:solidFill>
              </a:rPr>
              <a:t>, WLPGA?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xfrm>
            <a:off x="457200" y="1336629"/>
            <a:ext cx="8229600" cy="4525963"/>
          </a:xfrm>
          <a:prstGeom prst="rect">
            <a:avLst/>
          </a:prstGeom>
        </p:spPr>
        <p:txBody>
          <a:bodyPr>
            <a:normAutofit/>
          </a:bodyPr>
          <a:lstStyle/>
          <a:p>
            <a:pPr marL="178466" indent="-178466" defTabSz="352043">
              <a:lnSpc>
                <a:spcPct val="80000"/>
              </a:lnSpc>
              <a:spcBef>
                <a:spcPts val="400"/>
              </a:spcBef>
              <a:defRPr sz="1693"/>
            </a:pPr>
            <a:r>
              <a:rPr dirty="0"/>
              <a:t>Committee report: agree on key messages and confirm final actions. </a:t>
            </a:r>
            <a:r>
              <a:rPr lang="nl-NL" i="1" dirty="0" err="1"/>
              <a:t>Completed</a:t>
            </a:r>
            <a:endParaRPr i="1" dirty="0"/>
          </a:p>
          <a:p>
            <a:pPr marL="0" indent="0" defTabSz="352043">
              <a:spcBef>
                <a:spcPts val="400"/>
              </a:spcBef>
              <a:buSzTx/>
              <a:buFontTx/>
              <a:buNone/>
              <a:defRPr sz="1848" b="1"/>
            </a:pPr>
            <a:endParaRPr dirty="0"/>
          </a:p>
          <a:p>
            <a:pPr marL="178466" indent="-178466" defTabSz="352043">
              <a:lnSpc>
                <a:spcPct val="80000"/>
              </a:lnSpc>
              <a:spcBef>
                <a:spcPts val="400"/>
              </a:spcBef>
              <a:defRPr sz="1693"/>
            </a:pPr>
            <a:r>
              <a:rPr dirty="0"/>
              <a:t>WGC2018 papers: review papers and select for:</a:t>
            </a:r>
            <a:r>
              <a:rPr lang="nl-NL" dirty="0"/>
              <a:t> </a:t>
            </a:r>
            <a:r>
              <a:rPr lang="nl-NL" i="1" dirty="0" err="1"/>
              <a:t>Completed</a:t>
            </a:r>
            <a:endParaRPr lang="nl-NL" i="1" dirty="0"/>
          </a:p>
          <a:p>
            <a:pPr marL="530510" lvl="1" indent="-178466" defTabSz="352043">
              <a:spcBef>
                <a:spcPts val="400"/>
              </a:spcBef>
              <a:buChar char="•"/>
              <a:defRPr sz="1848"/>
            </a:pPr>
            <a:r>
              <a:rPr dirty="0"/>
              <a:t>3 x Industry Insight speakers</a:t>
            </a:r>
          </a:p>
          <a:p>
            <a:pPr marL="530510" lvl="1" indent="-178466" defTabSz="352043">
              <a:spcBef>
                <a:spcPts val="400"/>
              </a:spcBef>
              <a:buChar char="•"/>
              <a:defRPr sz="1848"/>
            </a:pPr>
            <a:r>
              <a:rPr dirty="0"/>
              <a:t>Current Issues session</a:t>
            </a:r>
          </a:p>
          <a:p>
            <a:pPr marL="530510" lvl="1" indent="-178466" defTabSz="352043">
              <a:spcBef>
                <a:spcPts val="400"/>
              </a:spcBef>
              <a:buChar char="•"/>
              <a:defRPr sz="1848"/>
            </a:pPr>
            <a:r>
              <a:rPr dirty="0"/>
              <a:t>TIC speakers</a:t>
            </a:r>
          </a:p>
          <a:p>
            <a:pPr marL="530510" lvl="1" indent="-178466" defTabSz="352043">
              <a:spcBef>
                <a:spcPts val="400"/>
              </a:spcBef>
              <a:buChar char="•"/>
              <a:defRPr sz="1848"/>
            </a:pPr>
            <a:r>
              <a:rPr dirty="0"/>
              <a:t>Reserve speakers </a:t>
            </a:r>
            <a:br>
              <a:rPr lang="nl-NL" dirty="0"/>
            </a:br>
            <a:endParaRPr sz="1693" dirty="0"/>
          </a:p>
          <a:p>
            <a:pPr marL="178466" indent="-178466" defTabSz="352043">
              <a:lnSpc>
                <a:spcPct val="80000"/>
              </a:lnSpc>
              <a:spcBef>
                <a:spcPts val="400"/>
              </a:spcBef>
              <a:defRPr sz="1693"/>
            </a:pPr>
            <a:r>
              <a:rPr dirty="0"/>
              <a:t>World gas conference sessions: </a:t>
            </a:r>
            <a:r>
              <a:rPr dirty="0" err="1"/>
              <a:t>finalise</a:t>
            </a:r>
            <a:r>
              <a:rPr dirty="0"/>
              <a:t> format, speakers, guest invitations</a:t>
            </a:r>
            <a:r>
              <a:rPr lang="nl-NL" dirty="0"/>
              <a:t>. </a:t>
            </a:r>
            <a:r>
              <a:rPr lang="nl-NL" i="1" dirty="0" err="1"/>
              <a:t>Completed</a:t>
            </a:r>
            <a:br>
              <a:rPr dirty="0"/>
            </a:br>
            <a:endParaRPr dirty="0"/>
          </a:p>
          <a:p>
            <a:pPr marL="178466" indent="-178466" defTabSz="352043">
              <a:lnSpc>
                <a:spcPct val="80000"/>
              </a:lnSpc>
              <a:spcBef>
                <a:spcPts val="400"/>
              </a:spcBef>
              <a:defRPr sz="1693"/>
            </a:pPr>
            <a:r>
              <a:rPr dirty="0"/>
              <a:t>Engage Canadian energy stakeholders</a:t>
            </a:r>
            <a:r>
              <a:rPr lang="nl-NL" dirty="0"/>
              <a:t>. </a:t>
            </a:r>
            <a:r>
              <a:rPr lang="nl-NL" i="1" dirty="0" err="1"/>
              <a:t>Completed</a:t>
            </a:r>
            <a:endParaRPr lang="nl-NL" i="1" dirty="0"/>
          </a:p>
          <a:p>
            <a:pPr marL="0" indent="0" defTabSz="352043">
              <a:spcBef>
                <a:spcPts val="400"/>
              </a:spcBef>
              <a:buSzTx/>
              <a:buFontTx/>
              <a:buNone/>
              <a:defRPr sz="1848" b="1"/>
            </a:pPr>
            <a:endParaRPr dirty="0"/>
          </a:p>
          <a:p>
            <a:pPr marL="178466" indent="-178466" defTabSz="352043">
              <a:lnSpc>
                <a:spcPct val="80000"/>
              </a:lnSpc>
              <a:spcBef>
                <a:spcPts val="400"/>
              </a:spcBef>
              <a:defRPr sz="1693"/>
            </a:pPr>
            <a:r>
              <a:rPr dirty="0"/>
              <a:t>Host *first* IGU podcast Thu am</a:t>
            </a:r>
            <a:r>
              <a:rPr lang="nl-NL" dirty="0"/>
              <a:t>. </a:t>
            </a:r>
            <a:r>
              <a:rPr lang="nl-NL" i="1" dirty="0" err="1"/>
              <a:t>Completed</a:t>
            </a:r>
            <a:endParaRPr lang="nl-NL" i="1" dirty="0"/>
          </a:p>
          <a:p>
            <a:pPr marL="0" indent="0" defTabSz="352043">
              <a:lnSpc>
                <a:spcPct val="80000"/>
              </a:lnSpc>
              <a:spcBef>
                <a:spcPts val="400"/>
              </a:spcBef>
              <a:buNone/>
              <a:defRPr sz="1693"/>
            </a:pPr>
            <a:endParaRPr dirty="0"/>
          </a:p>
          <a:p>
            <a:pPr marL="178466" indent="-178466" defTabSz="352043">
              <a:lnSpc>
                <a:spcPct val="80000"/>
              </a:lnSpc>
              <a:spcBef>
                <a:spcPts val="400"/>
              </a:spcBef>
              <a:defRPr sz="1693"/>
            </a:pPr>
            <a:r>
              <a:rPr dirty="0"/>
              <a:t>How to market our key messages before and during WGC2018. How else can we market/share/broadcast these? </a:t>
            </a:r>
            <a:r>
              <a:rPr lang="nl-NL" i="1" dirty="0" err="1"/>
              <a:t>Discussed</a:t>
            </a:r>
            <a:r>
              <a:rPr lang="nl-NL" i="1" dirty="0"/>
              <a:t>, </a:t>
            </a:r>
            <a:r>
              <a:rPr lang="nl-NL" i="1" dirty="0" err="1"/>
              <a:t>completed</a:t>
            </a:r>
            <a:endParaRPr lang="nl-NL" i="1" dirty="0"/>
          </a:p>
        </p:txBody>
      </p:sp>
      <p:sp>
        <p:nvSpPr>
          <p:cNvPr id="160" name="Shape 160"/>
          <p:cNvSpPr>
            <a:spLocks noGrp="1"/>
          </p:cNvSpPr>
          <p:nvPr>
            <p:ph type="title"/>
          </p:nvPr>
        </p:nvSpPr>
        <p:spPr>
          <a:prstGeom prst="rect">
            <a:avLst/>
          </a:prstGeom>
        </p:spPr>
        <p:txBody>
          <a:bodyPr>
            <a:normAutofit fontScale="90000"/>
          </a:bodyPr>
          <a:lstStyle/>
          <a:p>
            <a:r>
              <a:rPr dirty="0"/>
              <a:t>Key deliverables </a:t>
            </a:r>
            <a:r>
              <a:rPr lang="nl-NL" dirty="0" err="1"/>
              <a:t>and</a:t>
            </a:r>
            <a:r>
              <a:rPr lang="nl-NL" dirty="0"/>
              <a:t> </a:t>
            </a:r>
            <a:r>
              <a:rPr lang="nl-NL" dirty="0" err="1"/>
              <a:t>outcomes</a:t>
            </a:r>
            <a:r>
              <a:rPr lang="nl-NL" dirty="0"/>
              <a:t> </a:t>
            </a:r>
            <a:r>
              <a:rPr dirty="0"/>
              <a:t>from </a:t>
            </a:r>
            <a:br>
              <a:rPr lang="nl-NL" dirty="0"/>
            </a:br>
            <a:r>
              <a:rPr dirty="0"/>
              <a:t>Toronto</a:t>
            </a:r>
            <a:r>
              <a:rPr lang="nl-NL" dirty="0"/>
              <a:t> meeting # 5</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p:cNvSpPr>
          <p:nvPr>
            <p:ph type="title"/>
          </p:nvPr>
        </p:nvSpPr>
        <p:spPr>
          <a:prstGeom prst="rect">
            <a:avLst/>
          </a:prstGeom>
        </p:spPr>
        <p:txBody>
          <a:bodyPr/>
          <a:lstStyle>
            <a:lvl1pPr>
              <a:defRPr sz="3200"/>
            </a:lvl1pPr>
          </a:lstStyle>
          <a:p>
            <a:r>
              <a:t>TIC: Best Practice in Gas Industry Marketing &amp; Comms</a:t>
            </a:r>
          </a:p>
        </p:txBody>
      </p:sp>
      <p:pic>
        <p:nvPicPr>
          <p:cNvPr id="332" name="image16.png"/>
          <p:cNvPicPr>
            <a:picLocks noChangeAspect="1"/>
          </p:cNvPicPr>
          <p:nvPr/>
        </p:nvPicPr>
        <p:blipFill>
          <a:blip r:embed="rId2">
            <a:extLst/>
          </a:blip>
          <a:stretch>
            <a:fillRect/>
          </a:stretch>
        </p:blipFill>
        <p:spPr>
          <a:xfrm>
            <a:off x="3349594" y="1390119"/>
            <a:ext cx="864097" cy="864097"/>
          </a:xfrm>
          <a:prstGeom prst="rect">
            <a:avLst/>
          </a:prstGeom>
          <a:ln w="12700">
            <a:miter lim="400000"/>
          </a:ln>
        </p:spPr>
      </p:pic>
      <p:pic>
        <p:nvPicPr>
          <p:cNvPr id="333" name="image16.png"/>
          <p:cNvPicPr>
            <a:picLocks noChangeAspect="1"/>
          </p:cNvPicPr>
          <p:nvPr/>
        </p:nvPicPr>
        <p:blipFill>
          <a:blip r:embed="rId2">
            <a:extLst/>
          </a:blip>
          <a:stretch>
            <a:fillRect/>
          </a:stretch>
        </p:blipFill>
        <p:spPr>
          <a:xfrm>
            <a:off x="7316238" y="1412390"/>
            <a:ext cx="864097" cy="864097"/>
          </a:xfrm>
          <a:prstGeom prst="rect">
            <a:avLst/>
          </a:prstGeom>
          <a:ln w="12700">
            <a:miter lim="400000"/>
          </a:ln>
        </p:spPr>
      </p:pic>
      <p:pic>
        <p:nvPicPr>
          <p:cNvPr id="334" name="image16.png"/>
          <p:cNvPicPr>
            <a:picLocks noChangeAspect="1"/>
          </p:cNvPicPr>
          <p:nvPr/>
        </p:nvPicPr>
        <p:blipFill>
          <a:blip r:embed="rId2">
            <a:extLst/>
          </a:blip>
          <a:stretch>
            <a:fillRect/>
          </a:stretch>
        </p:blipFill>
        <p:spPr>
          <a:xfrm>
            <a:off x="1903397" y="1390118"/>
            <a:ext cx="864097" cy="864097"/>
          </a:xfrm>
          <a:prstGeom prst="rect">
            <a:avLst/>
          </a:prstGeom>
          <a:ln w="12700">
            <a:miter lim="400000"/>
          </a:ln>
        </p:spPr>
      </p:pic>
      <p:pic>
        <p:nvPicPr>
          <p:cNvPr id="335" name="image16.png"/>
          <p:cNvPicPr>
            <a:picLocks noChangeAspect="1"/>
          </p:cNvPicPr>
          <p:nvPr/>
        </p:nvPicPr>
        <p:blipFill>
          <a:blip r:embed="rId2">
            <a:extLst/>
          </a:blip>
          <a:stretch>
            <a:fillRect/>
          </a:stretch>
        </p:blipFill>
        <p:spPr>
          <a:xfrm>
            <a:off x="5910795" y="1412391"/>
            <a:ext cx="864097" cy="864097"/>
          </a:xfrm>
          <a:prstGeom prst="rect">
            <a:avLst/>
          </a:prstGeom>
          <a:ln w="12700">
            <a:miter lim="400000"/>
          </a:ln>
        </p:spPr>
      </p:pic>
      <p:sp>
        <p:nvSpPr>
          <p:cNvPr id="336" name="Shape 336"/>
          <p:cNvSpPr/>
          <p:nvPr/>
        </p:nvSpPr>
        <p:spPr>
          <a:xfrm>
            <a:off x="7353848" y="2743346"/>
            <a:ext cx="1370562"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nl-NL" sz="1600" dirty="0" err="1">
                <a:solidFill>
                  <a:schemeClr val="tx1"/>
                </a:solidFill>
              </a:rPr>
              <a:t>Ying</a:t>
            </a:r>
            <a:r>
              <a:rPr lang="nl-NL" sz="1600" dirty="0">
                <a:solidFill>
                  <a:schemeClr val="tx1"/>
                </a:solidFill>
              </a:rPr>
              <a:t> </a:t>
            </a:r>
            <a:r>
              <a:rPr lang="nl-NL" sz="1600" dirty="0" err="1">
                <a:solidFill>
                  <a:schemeClr val="tx1"/>
                </a:solidFill>
              </a:rPr>
              <a:t>Luo</a:t>
            </a:r>
            <a:r>
              <a:rPr lang="nl-NL" sz="1600" dirty="0">
                <a:solidFill>
                  <a:schemeClr val="tx1"/>
                </a:solidFill>
              </a:rPr>
              <a:t> (Australia), </a:t>
            </a:r>
          </a:p>
          <a:p>
            <a:r>
              <a:rPr lang="nl-NL" sz="1600" dirty="0">
                <a:solidFill>
                  <a:schemeClr val="tx1"/>
                </a:solidFill>
              </a:rPr>
              <a:t>Markets </a:t>
            </a:r>
            <a:r>
              <a:rPr lang="nl-NL" sz="1600" dirty="0" err="1">
                <a:solidFill>
                  <a:schemeClr val="tx1"/>
                </a:solidFill>
              </a:rPr>
              <a:t>Analyst</a:t>
            </a:r>
            <a:r>
              <a:rPr lang="nl-NL" sz="1600" dirty="0">
                <a:solidFill>
                  <a:schemeClr val="tx1"/>
                </a:solidFill>
              </a:rPr>
              <a:t>, </a:t>
            </a:r>
          </a:p>
          <a:p>
            <a:r>
              <a:rPr lang="nl-NL" sz="1600" dirty="0">
                <a:solidFill>
                  <a:schemeClr val="tx1"/>
                </a:solidFill>
              </a:rPr>
              <a:t>Santos Ltd</a:t>
            </a:r>
          </a:p>
        </p:txBody>
      </p:sp>
      <p:pic>
        <p:nvPicPr>
          <p:cNvPr id="337" name="image16.png"/>
          <p:cNvPicPr>
            <a:picLocks noChangeAspect="1"/>
          </p:cNvPicPr>
          <p:nvPr/>
        </p:nvPicPr>
        <p:blipFill>
          <a:blip r:embed="rId2">
            <a:extLst/>
          </a:blip>
          <a:stretch>
            <a:fillRect/>
          </a:stretch>
        </p:blipFill>
        <p:spPr>
          <a:xfrm>
            <a:off x="457200" y="1390119"/>
            <a:ext cx="864097" cy="864097"/>
          </a:xfrm>
          <a:prstGeom prst="rect">
            <a:avLst/>
          </a:prstGeom>
          <a:ln w="12700">
            <a:miter lim="400000"/>
          </a:ln>
        </p:spPr>
      </p:pic>
      <p:sp>
        <p:nvSpPr>
          <p:cNvPr id="338" name="Shape 338"/>
          <p:cNvSpPr/>
          <p:nvPr/>
        </p:nvSpPr>
        <p:spPr>
          <a:xfrm>
            <a:off x="5805055" y="2743346"/>
            <a:ext cx="1635756"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nl-NL" sz="1600" dirty="0">
                <a:solidFill>
                  <a:schemeClr val="tx1"/>
                </a:solidFill>
              </a:rPr>
              <a:t>Ana </a:t>
            </a:r>
            <a:r>
              <a:rPr lang="nl-NL" sz="1600" dirty="0" err="1">
                <a:solidFill>
                  <a:schemeClr val="tx1"/>
                </a:solidFill>
              </a:rPr>
              <a:t>Stanic</a:t>
            </a:r>
            <a:r>
              <a:rPr lang="nl-NL" sz="1600" dirty="0">
                <a:solidFill>
                  <a:schemeClr val="tx1"/>
                </a:solidFill>
              </a:rPr>
              <a:t> (UK),</a:t>
            </a:r>
          </a:p>
          <a:p>
            <a:r>
              <a:rPr lang="nl-NL" sz="1600" dirty="0">
                <a:solidFill>
                  <a:schemeClr val="tx1"/>
                </a:solidFill>
              </a:rPr>
              <a:t>Energy </a:t>
            </a:r>
            <a:r>
              <a:rPr lang="nl-NL" sz="1600" dirty="0" err="1">
                <a:solidFill>
                  <a:schemeClr val="tx1"/>
                </a:solidFill>
              </a:rPr>
              <a:t>Advsior</a:t>
            </a:r>
            <a:r>
              <a:rPr lang="nl-NL" sz="1600" dirty="0">
                <a:solidFill>
                  <a:schemeClr val="tx1"/>
                </a:solidFill>
              </a:rPr>
              <a:t>,</a:t>
            </a:r>
          </a:p>
          <a:p>
            <a:r>
              <a:rPr lang="nl-NL" sz="1600" dirty="0">
                <a:solidFill>
                  <a:schemeClr val="tx1"/>
                </a:solidFill>
              </a:rPr>
              <a:t>E&amp;A </a:t>
            </a:r>
            <a:r>
              <a:rPr lang="nl-NL" sz="1600" dirty="0" err="1">
                <a:solidFill>
                  <a:schemeClr val="tx1"/>
                </a:solidFill>
              </a:rPr>
              <a:t>Law</a:t>
            </a:r>
            <a:r>
              <a:rPr lang="nl-NL" sz="1600" dirty="0">
                <a:solidFill>
                  <a:schemeClr val="tx1"/>
                </a:solidFill>
              </a:rPr>
              <a:t> Ltd</a:t>
            </a:r>
          </a:p>
        </p:txBody>
      </p:sp>
      <p:sp>
        <p:nvSpPr>
          <p:cNvPr id="339" name="Shape 339"/>
          <p:cNvSpPr/>
          <p:nvPr/>
        </p:nvSpPr>
        <p:spPr>
          <a:xfrm>
            <a:off x="3557413" y="2750096"/>
            <a:ext cx="1509208" cy="3385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4800"/>
              </a:spcBef>
              <a:defRPr sz="1600"/>
            </a:pPr>
            <a:endParaRPr dirty="0"/>
          </a:p>
        </p:txBody>
      </p:sp>
      <p:sp>
        <p:nvSpPr>
          <p:cNvPr id="340" name="Shape 340"/>
          <p:cNvSpPr/>
          <p:nvPr/>
        </p:nvSpPr>
        <p:spPr>
          <a:xfrm>
            <a:off x="1897422" y="2667289"/>
            <a:ext cx="1174431" cy="206210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nl-NL" sz="1600" dirty="0">
                <a:solidFill>
                  <a:schemeClr val="tx1"/>
                </a:solidFill>
              </a:rPr>
              <a:t>Cameron </a:t>
            </a:r>
            <a:br>
              <a:rPr lang="nl-NL" sz="1600" dirty="0">
                <a:solidFill>
                  <a:schemeClr val="tx1"/>
                </a:solidFill>
              </a:rPr>
            </a:br>
            <a:r>
              <a:rPr lang="nl-NL" sz="1600" dirty="0" err="1">
                <a:solidFill>
                  <a:schemeClr val="tx1"/>
                </a:solidFill>
              </a:rPr>
              <a:t>Madgwick</a:t>
            </a:r>
            <a:r>
              <a:rPr lang="nl-NL" sz="1600" dirty="0">
                <a:solidFill>
                  <a:schemeClr val="tx1"/>
                </a:solidFill>
              </a:rPr>
              <a:t>, </a:t>
            </a:r>
          </a:p>
          <a:p>
            <a:r>
              <a:rPr lang="nl-NL" sz="1600" dirty="0">
                <a:solidFill>
                  <a:schemeClr val="tx1"/>
                </a:solidFill>
              </a:rPr>
              <a:t>CEO, Petroleum </a:t>
            </a:r>
            <a:r>
              <a:rPr lang="nl-NL" sz="1600" dirty="0" err="1">
                <a:solidFill>
                  <a:schemeClr val="tx1"/>
                </a:solidFill>
              </a:rPr>
              <a:t>Expl</a:t>
            </a:r>
            <a:r>
              <a:rPr lang="nl-NL" sz="1600" dirty="0">
                <a:solidFill>
                  <a:schemeClr val="tx1"/>
                </a:solidFill>
              </a:rPr>
              <a:t>. &amp; </a:t>
            </a:r>
            <a:r>
              <a:rPr lang="nl-NL" sz="1600" dirty="0" err="1">
                <a:solidFill>
                  <a:schemeClr val="tx1"/>
                </a:solidFill>
              </a:rPr>
              <a:t>Production</a:t>
            </a:r>
            <a:r>
              <a:rPr lang="nl-NL" sz="1600" dirty="0">
                <a:solidFill>
                  <a:schemeClr val="tx1"/>
                </a:solidFill>
              </a:rPr>
              <a:t> Association of NZ</a:t>
            </a:r>
          </a:p>
        </p:txBody>
      </p:sp>
      <p:sp>
        <p:nvSpPr>
          <p:cNvPr id="341" name="Shape 341"/>
          <p:cNvSpPr/>
          <p:nvPr/>
        </p:nvSpPr>
        <p:spPr>
          <a:xfrm>
            <a:off x="457199" y="2754438"/>
            <a:ext cx="1019263" cy="13190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4800"/>
              </a:spcBef>
              <a:defRPr sz="1600"/>
            </a:pPr>
            <a:r>
              <a:rPr lang="nl-NL" dirty="0">
                <a:solidFill>
                  <a:srgbClr val="FF0000"/>
                </a:solidFill>
              </a:rPr>
              <a:t>Adam </a:t>
            </a:r>
            <a:r>
              <a:rPr lang="nl-NL" dirty="0" err="1">
                <a:solidFill>
                  <a:srgbClr val="FF0000"/>
                </a:solidFill>
              </a:rPr>
              <a:t>Zrodlowsk</a:t>
            </a:r>
            <a:r>
              <a:rPr lang="nl-NL" dirty="0">
                <a:solidFill>
                  <a:srgbClr val="FF0000"/>
                </a:solidFill>
              </a:rPr>
              <a:t>, Uni Groningen/EDI*</a:t>
            </a:r>
            <a:endParaRPr dirty="0">
              <a:solidFill>
                <a:srgbClr val="FF0000"/>
              </a:solidFill>
            </a:endParaRPr>
          </a:p>
        </p:txBody>
      </p:sp>
      <p:sp>
        <p:nvSpPr>
          <p:cNvPr id="342" name="Shape 342"/>
          <p:cNvSpPr/>
          <p:nvPr/>
        </p:nvSpPr>
        <p:spPr>
          <a:xfrm>
            <a:off x="263567" y="4625083"/>
            <a:ext cx="8453916" cy="1477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t>Moderator: Barbara Jinks</a:t>
            </a:r>
            <a:endParaRPr lang="en-US" dirty="0"/>
          </a:p>
          <a:p>
            <a:r>
              <a:rPr lang="en-US" dirty="0"/>
              <a:t>Speaker:+ Women speakers</a:t>
            </a:r>
          </a:p>
          <a:p>
            <a:r>
              <a:rPr lang="en-US" dirty="0"/>
              <a:t>+ Not selected for session</a:t>
            </a:r>
          </a:p>
          <a:p>
            <a:r>
              <a:rPr lang="en-GB" dirty="0">
                <a:solidFill>
                  <a:srgbClr val="FF0000"/>
                </a:solidFill>
              </a:rPr>
              <a:t>* Confirmed by CWC</a:t>
            </a:r>
          </a:p>
          <a:p>
            <a:endParaRPr dirty="0"/>
          </a:p>
        </p:txBody>
      </p:sp>
      <p:sp>
        <p:nvSpPr>
          <p:cNvPr id="2" name="Rectangle 1"/>
          <p:cNvSpPr/>
          <p:nvPr/>
        </p:nvSpPr>
        <p:spPr>
          <a:xfrm>
            <a:off x="3290984" y="2651013"/>
            <a:ext cx="1221388" cy="1846659"/>
          </a:xfrm>
          <a:prstGeom prst="rect">
            <a:avLst/>
          </a:prstGeom>
        </p:spPr>
        <p:txBody>
          <a:bodyPr wrap="square">
            <a:spAutoFit/>
          </a:bodyPr>
          <a:lstStyle/>
          <a:p>
            <a:r>
              <a:rPr lang="nl-NL" sz="1600" dirty="0">
                <a:solidFill>
                  <a:schemeClr val="tx1"/>
                </a:solidFill>
              </a:rPr>
              <a:t>Frank Graf , Director gas </a:t>
            </a:r>
            <a:r>
              <a:rPr lang="nl-NL" sz="1600" dirty="0" err="1">
                <a:solidFill>
                  <a:schemeClr val="tx1"/>
                </a:solidFill>
              </a:rPr>
              <a:t>technology</a:t>
            </a:r>
            <a:r>
              <a:rPr lang="nl-NL" sz="1600" dirty="0">
                <a:solidFill>
                  <a:schemeClr val="tx1"/>
                </a:solidFill>
              </a:rPr>
              <a:t>, </a:t>
            </a:r>
            <a:r>
              <a:rPr lang="nl-NL" sz="1600" dirty="0" err="1">
                <a:solidFill>
                  <a:schemeClr val="tx1"/>
                </a:solidFill>
              </a:rPr>
              <a:t>Englert-bunte</a:t>
            </a:r>
            <a:r>
              <a:rPr lang="nl-NL" sz="1600" dirty="0">
                <a:solidFill>
                  <a:schemeClr val="tx1"/>
                </a:solidFill>
              </a:rPr>
              <a:t>- </a:t>
            </a:r>
            <a:r>
              <a:rPr lang="nl-NL" sz="1600" dirty="0" err="1">
                <a:solidFill>
                  <a:schemeClr val="tx1"/>
                </a:solidFill>
              </a:rPr>
              <a:t>Institut</a:t>
            </a:r>
            <a:r>
              <a:rPr lang="nl-NL" sz="1600" dirty="0">
                <a:solidFill>
                  <a:schemeClr val="tx1"/>
                </a:solidFill>
              </a:rPr>
              <a:t> des KIT</a:t>
            </a:r>
            <a:endParaRPr lang="en-US" dirty="0">
              <a:solidFill>
                <a:schemeClr val="tx1"/>
              </a:solidFill>
            </a:endParaRPr>
          </a:p>
        </p:txBody>
      </p:sp>
      <p:pic>
        <p:nvPicPr>
          <p:cNvPr id="15" name="image16.png"/>
          <p:cNvPicPr>
            <a:picLocks noChangeAspect="1"/>
          </p:cNvPicPr>
          <p:nvPr/>
        </p:nvPicPr>
        <p:blipFill>
          <a:blip r:embed="rId2">
            <a:extLst/>
          </a:blip>
          <a:stretch>
            <a:fillRect/>
          </a:stretch>
        </p:blipFill>
        <p:spPr>
          <a:xfrm>
            <a:off x="4705051" y="1390117"/>
            <a:ext cx="864097" cy="864097"/>
          </a:xfrm>
          <a:prstGeom prst="rect">
            <a:avLst/>
          </a:prstGeom>
          <a:ln w="12700">
            <a:miter lim="400000"/>
          </a:ln>
        </p:spPr>
      </p:pic>
      <p:sp>
        <p:nvSpPr>
          <p:cNvPr id="3" name="Rechthoek 2"/>
          <p:cNvSpPr/>
          <p:nvPr/>
        </p:nvSpPr>
        <p:spPr>
          <a:xfrm>
            <a:off x="4558145" y="2754438"/>
            <a:ext cx="1246910" cy="1323439"/>
          </a:xfrm>
          <a:prstGeom prst="rect">
            <a:avLst/>
          </a:prstGeom>
        </p:spPr>
        <p:txBody>
          <a:bodyPr wrap="square">
            <a:spAutoFit/>
          </a:bodyPr>
          <a:lstStyle/>
          <a:p>
            <a:r>
              <a:rPr lang="nl-NL" sz="1600" dirty="0" err="1">
                <a:solidFill>
                  <a:srgbClr val="FF0000"/>
                </a:solidFill>
              </a:rPr>
              <a:t>Amandeep</a:t>
            </a:r>
            <a:r>
              <a:rPr lang="nl-NL" sz="1600" dirty="0">
                <a:solidFill>
                  <a:srgbClr val="FF0000"/>
                </a:solidFill>
              </a:rPr>
              <a:t> </a:t>
            </a:r>
            <a:r>
              <a:rPr lang="nl-NL" sz="1600" dirty="0" err="1">
                <a:solidFill>
                  <a:srgbClr val="FF0000"/>
                </a:solidFill>
              </a:rPr>
              <a:t>Singh</a:t>
            </a:r>
            <a:r>
              <a:rPr lang="nl-NL" sz="1600" dirty="0">
                <a:solidFill>
                  <a:srgbClr val="FF0000"/>
                </a:solidFill>
              </a:rPr>
              <a:t> </a:t>
            </a:r>
            <a:r>
              <a:rPr lang="nl-NL" sz="1600" dirty="0" err="1">
                <a:solidFill>
                  <a:srgbClr val="FF0000"/>
                </a:solidFill>
              </a:rPr>
              <a:t>Narang</a:t>
            </a:r>
            <a:r>
              <a:rPr lang="nl-NL" sz="1600" dirty="0">
                <a:solidFill>
                  <a:srgbClr val="FF0000"/>
                </a:solidFill>
              </a:rPr>
              <a:t>, </a:t>
            </a:r>
            <a:r>
              <a:rPr lang="nl-NL" sz="1600" dirty="0" err="1">
                <a:solidFill>
                  <a:srgbClr val="FF0000"/>
                </a:solidFill>
              </a:rPr>
              <a:t>Indraprastha</a:t>
            </a:r>
            <a:r>
              <a:rPr lang="nl-NL" sz="1600" dirty="0">
                <a:solidFill>
                  <a:srgbClr val="FF0000"/>
                </a:solidFill>
              </a:rPr>
              <a:t> Gas Ltd*</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prstGeom prst="rect">
            <a:avLst/>
          </a:prstGeom>
        </p:spPr>
        <p:txBody>
          <a:bodyPr/>
          <a:lstStyle/>
          <a:p>
            <a:r>
              <a:t>WGC2018 paper submissions</a:t>
            </a:r>
          </a:p>
        </p:txBody>
      </p:sp>
      <p:sp>
        <p:nvSpPr>
          <p:cNvPr id="266" name="Shape 266"/>
          <p:cNvSpPr>
            <a:spLocks noGrp="1"/>
          </p:cNvSpPr>
          <p:nvPr>
            <p:ph type="body" sz="quarter" idx="1"/>
          </p:nvPr>
        </p:nvSpPr>
        <p:spPr>
          <a:prstGeom prst="rect">
            <a:avLst/>
          </a:prstGeom>
        </p:spPr>
        <p:txBody>
          <a:bodyPr/>
          <a:lstStyle/>
          <a:p>
            <a:endParaRPr/>
          </a:p>
        </p:txBody>
      </p:sp>
      <p:sp>
        <p:nvSpPr>
          <p:cNvPr id="267" name="Shape 2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body" idx="1"/>
          </p:nvPr>
        </p:nvSpPr>
        <p:spPr>
          <a:prstGeom prst="rect">
            <a:avLst/>
          </a:prstGeom>
        </p:spPr>
        <p:txBody>
          <a:bodyPr/>
          <a:lstStyle/>
          <a:p>
            <a:endParaRPr lang="en-US" dirty="0"/>
          </a:p>
          <a:p>
            <a:endParaRPr dirty="0"/>
          </a:p>
        </p:txBody>
      </p:sp>
      <p:sp>
        <p:nvSpPr>
          <p:cNvPr id="270" name="Shape 2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
        <p:nvSpPr>
          <p:cNvPr id="271" name="Shape 271"/>
          <p:cNvSpPr>
            <a:spLocks noGrp="1"/>
          </p:cNvSpPr>
          <p:nvPr>
            <p:ph type="title"/>
          </p:nvPr>
        </p:nvSpPr>
        <p:spPr>
          <a:prstGeom prst="rect">
            <a:avLst/>
          </a:prstGeom>
        </p:spPr>
        <p:txBody>
          <a:bodyPr/>
          <a:lstStyle/>
          <a:p>
            <a:r>
              <a:rPr lang="en-US" dirty="0"/>
              <a:t>Lists of picked papers </a:t>
            </a:r>
            <a:endParaRPr dirty="0">
              <a:solidFill>
                <a:srgbClr val="FF0000"/>
              </a:solidFill>
            </a:endParaRPr>
          </a:p>
        </p:txBody>
      </p:sp>
      <p:graphicFrame>
        <p:nvGraphicFramePr>
          <p:cNvPr id="3" name="Tabel 2"/>
          <p:cNvGraphicFramePr>
            <a:graphicFrameLocks noGrp="1"/>
          </p:cNvGraphicFramePr>
          <p:nvPr/>
        </p:nvGraphicFramePr>
        <p:xfrm>
          <a:off x="1098550" y="1117600"/>
          <a:ext cx="6946899" cy="4623435"/>
        </p:xfrm>
        <a:graphic>
          <a:graphicData uri="http://schemas.openxmlformats.org/drawingml/2006/table">
            <a:tbl>
              <a:tblPr>
                <a:tableStyleId>{5940675A-B579-460E-94D1-54222C63F5DA}</a:tableStyleId>
              </a:tblPr>
              <a:tblGrid>
                <a:gridCol w="418717">
                  <a:extLst>
                    <a:ext uri="{9D8B030D-6E8A-4147-A177-3AD203B41FA5}">
                      <a16:colId xmlns:a16="http://schemas.microsoft.com/office/drawing/2014/main" val="20000"/>
                    </a:ext>
                  </a:extLst>
                </a:gridCol>
                <a:gridCol w="2188749">
                  <a:extLst>
                    <a:ext uri="{9D8B030D-6E8A-4147-A177-3AD203B41FA5}">
                      <a16:colId xmlns:a16="http://schemas.microsoft.com/office/drawing/2014/main" val="20001"/>
                    </a:ext>
                  </a:extLst>
                </a:gridCol>
                <a:gridCol w="1522608">
                  <a:extLst>
                    <a:ext uri="{9D8B030D-6E8A-4147-A177-3AD203B41FA5}">
                      <a16:colId xmlns:a16="http://schemas.microsoft.com/office/drawing/2014/main" val="20002"/>
                    </a:ext>
                  </a:extLst>
                </a:gridCol>
                <a:gridCol w="2816825">
                  <a:extLst>
                    <a:ext uri="{9D8B030D-6E8A-4147-A177-3AD203B41FA5}">
                      <a16:colId xmlns:a16="http://schemas.microsoft.com/office/drawing/2014/main" val="20003"/>
                    </a:ext>
                  </a:extLst>
                </a:gridCol>
              </a:tblGrid>
              <a:tr h="247650">
                <a:tc gridSpan="4">
                  <a:txBody>
                    <a:bodyPr/>
                    <a:lstStyle/>
                    <a:p>
                      <a:pPr algn="ctr" fontAlgn="ctr"/>
                      <a:r>
                        <a:rPr lang="en-US" sz="900" u="none" strike="noStrike">
                          <a:effectLst/>
                        </a:rPr>
                        <a:t>Marketing &amp; Communication: 1. (Industry Insights) Power of the people: the role of public acceptance in business decisions</a:t>
                      </a:r>
                      <a:endParaRPr lang="en-US" sz="900" b="1" i="0" u="none" strike="noStrike">
                        <a:solidFill>
                          <a:srgbClr val="FFFFFF"/>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180975">
                <a:tc gridSpan="4">
                  <a:txBody>
                    <a:bodyPr/>
                    <a:lstStyle/>
                    <a:p>
                      <a:pPr algn="l" fontAlgn="ctr"/>
                      <a:r>
                        <a:rPr lang="en-US" sz="900" u="none" strike="noStrike">
                          <a:effectLst/>
                        </a:rPr>
                        <a:t>Revisions to Session Title (if applicable):</a:t>
                      </a:r>
                      <a:endParaRPr lang="en-US" sz="900" b="1" i="0" u="none" strike="noStrike">
                        <a:solidFill>
                          <a:srgbClr val="0D0D0D"/>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1"/>
                  </a:ext>
                </a:extLst>
              </a:tr>
              <a:tr h="152400">
                <a:tc>
                  <a:txBody>
                    <a:bodyPr/>
                    <a:lstStyle/>
                    <a:p>
                      <a:pPr algn="l" fontAlgn="ctr"/>
                      <a:r>
                        <a:rPr lang="nl-NL" sz="900" u="none" strike="noStrike">
                          <a:effectLst/>
                        </a:rPr>
                        <a:t>ID</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Presenting Author Name</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Organization</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Abstract Title</a:t>
                      </a:r>
                      <a:endParaRPr lang="nl-NL" sz="900" b="1" i="0" u="none" strike="noStrike">
                        <a:solidFill>
                          <a:srgbClr val="FFFFFF"/>
                        </a:solidFill>
                        <a:effectLst/>
                        <a:latin typeface="Calibri"/>
                      </a:endParaRPr>
                    </a:p>
                  </a:txBody>
                  <a:tcPr marL="0" marR="0" marT="0" marB="0" anchor="ctr"/>
                </a:tc>
                <a:extLst>
                  <a:ext uri="{0D108BD9-81ED-4DB2-BD59-A6C34878D82A}">
                    <a16:rowId xmlns:a16="http://schemas.microsoft.com/office/drawing/2014/main" val="10002"/>
                  </a:ext>
                </a:extLst>
              </a:tr>
              <a:tr h="238125">
                <a:tc>
                  <a:txBody>
                    <a:bodyPr/>
                    <a:lstStyle/>
                    <a:p>
                      <a:pPr algn="r" fontAlgn="ctr"/>
                      <a:r>
                        <a:rPr lang="nl-NL" sz="900" u="none" strike="noStrike">
                          <a:effectLst/>
                        </a:rPr>
                        <a:t>256</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 Olav Skalmeraas</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Statoil</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PUBLIC PERCEPTION AND KNOWLEDGE - KEY FOR THE FUTURE OF NATURAL GAS</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03"/>
                  </a:ext>
                </a:extLst>
              </a:tr>
              <a:tr h="238125">
                <a:tc>
                  <a:txBody>
                    <a:bodyPr/>
                    <a:lstStyle/>
                    <a:p>
                      <a:pPr algn="r" fontAlgn="ctr"/>
                      <a:r>
                        <a:rPr lang="nl-NL" sz="900" u="none" strike="noStrike">
                          <a:effectLst/>
                        </a:rPr>
                        <a:t>811</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 Amandeep Singh Narang</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Indraprastha Gas Limited</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USE OF STRATEGIC COMMUNICATION TO OVERCOME THE CHALLENGE OF ODD – EVEN</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04"/>
                  </a:ext>
                </a:extLst>
              </a:tr>
              <a:tr h="238125">
                <a:tc>
                  <a:txBody>
                    <a:bodyPr/>
                    <a:lstStyle/>
                    <a:p>
                      <a:pPr algn="r" fontAlgn="ctr"/>
                      <a:r>
                        <a:rPr lang="nl-NL" sz="900" u="none" strike="noStrike">
                          <a:effectLst/>
                        </a:rPr>
                        <a:t>856</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 Adam Zrodlowski</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University of Groningen/ Energy Academy Europe</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THE ROLE OF PUBLIC ACCEPTANCE IN BUSINESS DECISIONS: THE CASE OF THE NETHERLANDS</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05"/>
                  </a:ext>
                </a:extLst>
              </a:tr>
              <a:tr h="238125">
                <a:tc>
                  <a:txBody>
                    <a:bodyPr/>
                    <a:lstStyle/>
                    <a:p>
                      <a:pPr algn="r" fontAlgn="ctr"/>
                      <a:r>
                        <a:rPr lang="nl-NL" sz="900" u="none" strike="noStrike">
                          <a:effectLst/>
                        </a:rPr>
                        <a:t>1012</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Mrs Sarah Sandberg</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Colorado Oil &amp; Gas Association</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BEYOND THE FRACKING DEBATE: CURRENT DYNAMICS OF ACTIVISM AND ENGAGEMENT </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06"/>
                  </a:ext>
                </a:extLst>
              </a:tr>
              <a:tr h="247650">
                <a:tc gridSpan="4">
                  <a:txBody>
                    <a:bodyPr/>
                    <a:lstStyle/>
                    <a:p>
                      <a:pPr algn="ctr" fontAlgn="ctr"/>
                      <a:r>
                        <a:rPr lang="en-US" sz="900" u="none" strike="noStrike">
                          <a:effectLst/>
                        </a:rPr>
                        <a:t>Marketing &amp; Communication: 2. (Industry Insights)  Marketing the benefits of LNG in marine transportation</a:t>
                      </a:r>
                      <a:endParaRPr lang="en-US" sz="900" b="1" i="0" u="none" strike="noStrike">
                        <a:solidFill>
                          <a:srgbClr val="FFFFFF"/>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7"/>
                  </a:ext>
                </a:extLst>
              </a:tr>
              <a:tr h="180975">
                <a:tc gridSpan="4">
                  <a:txBody>
                    <a:bodyPr/>
                    <a:lstStyle/>
                    <a:p>
                      <a:pPr algn="l" fontAlgn="ctr"/>
                      <a:r>
                        <a:rPr lang="en-US" sz="900" u="none" strike="noStrike">
                          <a:effectLst/>
                        </a:rPr>
                        <a:t>Revisions to Session Title (if applicable):</a:t>
                      </a:r>
                      <a:endParaRPr lang="en-US" sz="900" b="1" i="0" u="none" strike="noStrike">
                        <a:solidFill>
                          <a:srgbClr val="0D0D0D"/>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8"/>
                  </a:ext>
                </a:extLst>
              </a:tr>
              <a:tr h="152400">
                <a:tc>
                  <a:txBody>
                    <a:bodyPr/>
                    <a:lstStyle/>
                    <a:p>
                      <a:pPr algn="l" fontAlgn="ctr"/>
                      <a:r>
                        <a:rPr lang="nl-NL" sz="900" u="none" strike="noStrike">
                          <a:effectLst/>
                        </a:rPr>
                        <a:t>ID</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Presenting Author Name</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Organization</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Abstract Title</a:t>
                      </a:r>
                      <a:endParaRPr lang="nl-NL" sz="900" b="1" i="0" u="none" strike="noStrike">
                        <a:solidFill>
                          <a:srgbClr val="FFFFFF"/>
                        </a:solidFill>
                        <a:effectLst/>
                        <a:latin typeface="Calibri"/>
                      </a:endParaRPr>
                    </a:p>
                  </a:txBody>
                  <a:tcPr marL="0" marR="0" marT="0" marB="0" anchor="ctr"/>
                </a:tc>
                <a:extLst>
                  <a:ext uri="{0D108BD9-81ED-4DB2-BD59-A6C34878D82A}">
                    <a16:rowId xmlns:a16="http://schemas.microsoft.com/office/drawing/2014/main" val="10009"/>
                  </a:ext>
                </a:extLst>
              </a:tr>
              <a:tr h="238125">
                <a:tc>
                  <a:txBody>
                    <a:bodyPr/>
                    <a:lstStyle/>
                    <a:p>
                      <a:pPr algn="r" fontAlgn="ctr"/>
                      <a:r>
                        <a:rPr lang="nl-NL" sz="900" u="none" strike="noStrike">
                          <a:effectLst/>
                        </a:rPr>
                        <a:t>288</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 Minjie Wu</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CNPC Economics&amp;technology Research Institute</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STATUS AND PROSPECT OF LNG FUELED SHIP IN CHINA</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10"/>
                  </a:ext>
                </a:extLst>
              </a:tr>
              <a:tr h="238125">
                <a:tc>
                  <a:txBody>
                    <a:bodyPr/>
                    <a:lstStyle/>
                    <a:p>
                      <a:pPr algn="r" fontAlgn="ctr"/>
                      <a:r>
                        <a:rPr lang="nl-NL" sz="900" u="none" strike="noStrike">
                          <a:effectLst/>
                        </a:rPr>
                        <a:t>335</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Mr Kamil Sobczak</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SSLNG Initiative</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HOW TO INCREASE DEMAND FOR SSLNG BY USING COMMUNICATION STRATEGY?</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11"/>
                  </a:ext>
                </a:extLst>
              </a:tr>
              <a:tr h="247650">
                <a:tc gridSpan="4">
                  <a:txBody>
                    <a:bodyPr/>
                    <a:lstStyle/>
                    <a:p>
                      <a:pPr algn="ctr" fontAlgn="ctr"/>
                      <a:r>
                        <a:rPr lang="en-US" sz="900" u="none" strike="noStrike">
                          <a:effectLst/>
                        </a:rPr>
                        <a:t>Marketing &amp; Communication: 3. (Industry Insights) Marketing innovation and innovations in marketing</a:t>
                      </a:r>
                      <a:endParaRPr lang="en-US" sz="900" b="1" i="0" u="none" strike="noStrike">
                        <a:solidFill>
                          <a:srgbClr val="FFFFFF"/>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2"/>
                  </a:ext>
                </a:extLst>
              </a:tr>
              <a:tr h="180975">
                <a:tc gridSpan="4">
                  <a:txBody>
                    <a:bodyPr/>
                    <a:lstStyle/>
                    <a:p>
                      <a:pPr algn="l" fontAlgn="ctr"/>
                      <a:r>
                        <a:rPr lang="en-US" sz="900" u="none" strike="noStrike">
                          <a:effectLst/>
                        </a:rPr>
                        <a:t>Revisions to Session Title (if applicable):</a:t>
                      </a:r>
                      <a:endParaRPr lang="en-US" sz="900" b="1" i="0" u="none" strike="noStrike">
                        <a:solidFill>
                          <a:srgbClr val="0D0D0D"/>
                        </a:solidFill>
                        <a:effectLst/>
                        <a:latin typeface="Calibri"/>
                      </a:endParaRPr>
                    </a:p>
                  </a:txBody>
                  <a:tcPr marL="0" marR="0" marT="0" marB="0" anchor="ct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13"/>
                  </a:ext>
                </a:extLst>
              </a:tr>
              <a:tr h="152400">
                <a:tc>
                  <a:txBody>
                    <a:bodyPr/>
                    <a:lstStyle/>
                    <a:p>
                      <a:pPr algn="l" fontAlgn="ctr"/>
                      <a:r>
                        <a:rPr lang="nl-NL" sz="900" u="none" strike="noStrike">
                          <a:effectLst/>
                        </a:rPr>
                        <a:t>ID</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Presenting Author Name</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Organization</a:t>
                      </a:r>
                      <a:endParaRPr lang="nl-NL" sz="900" b="1" i="0" u="none" strike="noStrike">
                        <a:solidFill>
                          <a:srgbClr val="FFFFFF"/>
                        </a:solidFill>
                        <a:effectLst/>
                        <a:latin typeface="Calibri"/>
                      </a:endParaRPr>
                    </a:p>
                  </a:txBody>
                  <a:tcPr marL="0" marR="0" marT="0" marB="0" anchor="ctr"/>
                </a:tc>
                <a:tc>
                  <a:txBody>
                    <a:bodyPr/>
                    <a:lstStyle/>
                    <a:p>
                      <a:pPr algn="l" fontAlgn="ctr"/>
                      <a:r>
                        <a:rPr lang="nl-NL" sz="900" u="none" strike="noStrike">
                          <a:effectLst/>
                        </a:rPr>
                        <a:t>Abstract Title</a:t>
                      </a:r>
                      <a:endParaRPr lang="nl-NL" sz="900" b="1" i="0" u="none" strike="noStrike">
                        <a:solidFill>
                          <a:srgbClr val="FFFFFF"/>
                        </a:solidFill>
                        <a:effectLst/>
                        <a:latin typeface="Calibri"/>
                      </a:endParaRPr>
                    </a:p>
                  </a:txBody>
                  <a:tcPr marL="0" marR="0" marT="0" marB="0" anchor="ctr"/>
                </a:tc>
                <a:extLst>
                  <a:ext uri="{0D108BD9-81ED-4DB2-BD59-A6C34878D82A}">
                    <a16:rowId xmlns:a16="http://schemas.microsoft.com/office/drawing/2014/main" val="10014"/>
                  </a:ext>
                </a:extLst>
              </a:tr>
              <a:tr h="238125">
                <a:tc>
                  <a:txBody>
                    <a:bodyPr/>
                    <a:lstStyle/>
                    <a:p>
                      <a:pPr algn="r" fontAlgn="ctr"/>
                      <a:r>
                        <a:rPr lang="nl-NL" sz="900" u="none" strike="noStrike">
                          <a:effectLst/>
                        </a:rPr>
                        <a:t>71</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Ms Barbara Pichayrou</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GRTgaz</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GAME OF FLOWS, THE SERIOUS GAME TO CO-BUILD THE FUTURE FRENCH MARKET PLACE WITH THE CUSTOMERS</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15"/>
                  </a:ext>
                </a:extLst>
              </a:tr>
              <a:tr h="238125">
                <a:tc>
                  <a:txBody>
                    <a:bodyPr/>
                    <a:lstStyle/>
                    <a:p>
                      <a:pPr algn="r" fontAlgn="ctr"/>
                      <a:r>
                        <a:rPr lang="nl-NL" sz="900" u="none" strike="noStrike">
                          <a:effectLst/>
                        </a:rPr>
                        <a:t>727</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Dr Volker Bartsch</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DVGW</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a:effectLst/>
                        </a:rPr>
                        <a:t>HOW TO PLACE NATURAL GAS SOLUTIONS IN CLIMATE NEUTRAL ENERGY SYSTEMS OF THE FUTURE</a:t>
                      </a:r>
                      <a:endParaRPr lang="en-US" sz="900" b="0" i="0" u="none" strike="noStrike">
                        <a:solidFill>
                          <a:srgbClr val="000000"/>
                        </a:solidFill>
                        <a:effectLst/>
                        <a:latin typeface="Calibri"/>
                      </a:endParaRPr>
                    </a:p>
                  </a:txBody>
                  <a:tcPr marL="0" marR="0" marT="0" marB="0" anchor="ctr"/>
                </a:tc>
                <a:extLst>
                  <a:ext uri="{0D108BD9-81ED-4DB2-BD59-A6C34878D82A}">
                    <a16:rowId xmlns:a16="http://schemas.microsoft.com/office/drawing/2014/main" val="10016"/>
                  </a:ext>
                </a:extLst>
              </a:tr>
              <a:tr h="238125">
                <a:tc>
                  <a:txBody>
                    <a:bodyPr/>
                    <a:lstStyle/>
                    <a:p>
                      <a:pPr algn="r" fontAlgn="ctr"/>
                      <a:r>
                        <a:rPr lang="nl-NL" sz="900" u="none" strike="noStrike">
                          <a:effectLst/>
                        </a:rPr>
                        <a:t>879</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Ms Sarah Van Der Paelt</a:t>
                      </a:r>
                      <a:endParaRPr lang="nl-NL" sz="900" b="0" i="0" u="none" strike="noStrike">
                        <a:solidFill>
                          <a:srgbClr val="000000"/>
                        </a:solidFill>
                        <a:effectLst/>
                        <a:latin typeface="Calibri"/>
                      </a:endParaRPr>
                    </a:p>
                  </a:txBody>
                  <a:tcPr marL="0" marR="0" marT="0" marB="0" anchor="ctr"/>
                </a:tc>
                <a:tc>
                  <a:txBody>
                    <a:bodyPr/>
                    <a:lstStyle/>
                    <a:p>
                      <a:pPr algn="l" fontAlgn="ctr"/>
                      <a:r>
                        <a:rPr lang="nl-NL" sz="900" u="none" strike="noStrike">
                          <a:effectLst/>
                        </a:rPr>
                        <a:t>Union Gas</a:t>
                      </a:r>
                      <a:endParaRPr lang="nl-NL" sz="900" b="0" i="0" u="none" strike="noStrike">
                        <a:solidFill>
                          <a:srgbClr val="000000"/>
                        </a:solidFill>
                        <a:effectLst/>
                        <a:latin typeface="Calibri"/>
                      </a:endParaRPr>
                    </a:p>
                  </a:txBody>
                  <a:tcPr marL="0" marR="0" marT="0" marB="0" anchor="ctr"/>
                </a:tc>
                <a:tc>
                  <a:txBody>
                    <a:bodyPr/>
                    <a:lstStyle/>
                    <a:p>
                      <a:pPr algn="l" fontAlgn="ctr"/>
                      <a:r>
                        <a:rPr lang="en-US" sz="900" u="none" strike="noStrike" dirty="0">
                          <a:effectLst/>
                        </a:rPr>
                        <a:t>GAINING MARKET ACCEPTANCE OF CNG LONG HAUL TRACTORS – ONE TRUCK AT A TIME</a:t>
                      </a:r>
                      <a:endParaRPr lang="en-US" sz="90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val="10017"/>
                  </a:ext>
                </a:extLst>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p:nvPr/>
        </p:nvSpPr>
        <p:spPr>
          <a:xfrm>
            <a:off x="457200" y="6322220"/>
            <a:ext cx="203308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FFFFFF"/>
                </a:solidFill>
              </a:defRPr>
            </a:lvl1pPr>
          </a:lstStyle>
          <a:p>
            <a:r>
              <a:t>FUELING THE FUTURE </a:t>
            </a:r>
          </a:p>
        </p:txBody>
      </p:sp>
      <p:sp>
        <p:nvSpPr>
          <p:cNvPr id="345" name="Shape 345"/>
          <p:cNvSpPr>
            <a:spLocks noGrp="1"/>
          </p:cNvSpPr>
          <p:nvPr>
            <p:ph type="title"/>
          </p:nvPr>
        </p:nvSpPr>
        <p:spPr>
          <a:xfrm>
            <a:off x="457199" y="2304045"/>
            <a:ext cx="8037515" cy="1362076"/>
          </a:xfrm>
          <a:prstGeom prst="rect">
            <a:avLst/>
          </a:prstGeom>
        </p:spPr>
        <p:txBody>
          <a:bodyPr/>
          <a:lstStyle/>
          <a:p>
            <a:r>
              <a:rPr dirty="0"/>
              <a:t>MCC Report</a:t>
            </a:r>
            <a:r>
              <a:rPr lang="en-US" dirty="0"/>
              <a:t> “Open Minds and Markets”</a:t>
            </a:r>
            <a:endParaRPr dirty="0"/>
          </a:p>
        </p:txBody>
      </p:sp>
      <p:sp>
        <p:nvSpPr>
          <p:cNvPr id="346" name="Shape 346"/>
          <p:cNvSpPr>
            <a:spLocks noGrp="1"/>
          </p:cNvSpPr>
          <p:nvPr>
            <p:ph type="body" sz="quarter" idx="1"/>
          </p:nvPr>
        </p:nvSpPr>
        <p:spPr>
          <a:xfrm>
            <a:off x="457199" y="3738004"/>
            <a:ext cx="8037515" cy="668896"/>
          </a:xfrm>
          <a:prstGeom prst="rect">
            <a:avLst/>
          </a:prstGeom>
        </p:spPr>
        <p:txBody>
          <a:bodyPr/>
          <a:lstStyle/>
          <a:p>
            <a:r>
              <a:t>Outline and next steps</a:t>
            </a:r>
          </a:p>
        </p:txBody>
      </p:sp>
      <p:sp>
        <p:nvSpPr>
          <p:cNvPr id="347" name="Shape 347"/>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Executive summary	</a:t>
            </a:r>
          </a:p>
        </p:txBody>
      </p:sp>
      <p:sp>
        <p:nvSpPr>
          <p:cNvPr id="3" name="Text Placeholder 2"/>
          <p:cNvSpPr>
            <a:spLocks noGrp="1"/>
          </p:cNvSpPr>
          <p:nvPr>
            <p:ph type="body" idx="1"/>
          </p:nvPr>
        </p:nvSpPr>
        <p:spPr>
          <a:xfrm>
            <a:off x="457201" y="1336628"/>
            <a:ext cx="6013048" cy="4525964"/>
          </a:xfrm>
        </p:spPr>
        <p:txBody>
          <a:bodyPr>
            <a:noAutofit/>
          </a:bodyPr>
          <a:lstStyle/>
          <a:p>
            <a:r>
              <a:rPr lang="en-GB" sz="1400" dirty="0"/>
              <a:t>The context for natural gas companies is changing fast. </a:t>
            </a:r>
            <a:br>
              <a:rPr lang="en-GB" sz="1400" dirty="0"/>
            </a:br>
            <a:endParaRPr lang="en-GB" sz="1400" dirty="0"/>
          </a:p>
          <a:p>
            <a:r>
              <a:rPr lang="en-GB" sz="1400" dirty="0"/>
              <a:t>The natural gas sector has every opportunity to play a major role in the energy future if we accept expectations change and we act to meet society’s needs.</a:t>
            </a:r>
            <a:br>
              <a:rPr lang="en-GB" sz="1400" dirty="0"/>
            </a:br>
            <a:endParaRPr lang="en-GB" sz="1400" dirty="0"/>
          </a:p>
          <a:p>
            <a:r>
              <a:rPr lang="en-GB" sz="1400" i="1" dirty="0"/>
              <a:t>Open minds and markets </a:t>
            </a:r>
            <a:r>
              <a:rPr lang="en-GB" sz="1400" dirty="0"/>
              <a:t>talks to our belief that first we have to get stakeholders to have an open mind towards NG </a:t>
            </a:r>
            <a:r>
              <a:rPr lang="mr-IN" sz="1400" dirty="0"/>
              <a:t>–</a:t>
            </a:r>
            <a:r>
              <a:rPr lang="en-GB" sz="1400" dirty="0"/>
              <a:t> before we can open their minds to commercial solutions that NG brings.  </a:t>
            </a:r>
            <a:br>
              <a:rPr lang="en-GB" sz="1400" dirty="0"/>
            </a:br>
            <a:endParaRPr lang="en-GB" sz="1400" dirty="0"/>
          </a:p>
          <a:p>
            <a:r>
              <a:rPr lang="en-GB" sz="1400" dirty="0"/>
              <a:t>It will need dialogue and communications for this to happen</a:t>
            </a:r>
            <a:r>
              <a:rPr lang="mr-IN" sz="1400" dirty="0"/>
              <a:t>…</a:t>
            </a:r>
            <a:r>
              <a:rPr lang="en-GB" sz="1400" dirty="0"/>
              <a:t> for stakeholder to accept our premise. </a:t>
            </a:r>
            <a:br>
              <a:rPr lang="en-GB" sz="1400" dirty="0"/>
            </a:br>
            <a:endParaRPr lang="en-GB" sz="1400" dirty="0"/>
          </a:p>
          <a:p>
            <a:r>
              <a:rPr lang="en-GB" sz="1400" dirty="0"/>
              <a:t>For public acceptance this means XXX</a:t>
            </a:r>
          </a:p>
          <a:p>
            <a:pPr lvl="1"/>
            <a:r>
              <a:rPr lang="en-GB" sz="1400" dirty="0"/>
              <a:t>Message 1 - 3</a:t>
            </a:r>
          </a:p>
          <a:p>
            <a:r>
              <a:rPr lang="en-GB" sz="1400" dirty="0"/>
              <a:t>For marketing LNG in shipping</a:t>
            </a:r>
          </a:p>
          <a:p>
            <a:pPr lvl="1"/>
            <a:r>
              <a:rPr lang="en-GB" sz="1400" dirty="0"/>
              <a:t>Message 1 - 3 </a:t>
            </a:r>
          </a:p>
          <a:p>
            <a:r>
              <a:rPr lang="en-GB" sz="1400" dirty="0"/>
              <a:t>For innovation in marketing communications</a:t>
            </a:r>
          </a:p>
          <a:p>
            <a:pPr lvl="1"/>
            <a:r>
              <a:rPr lang="en-GB" sz="1400" dirty="0"/>
              <a:t>Message 1-3</a:t>
            </a:r>
          </a:p>
          <a:p>
            <a:pPr lvl="1"/>
            <a:endParaRPr lang="en-GB" dirty="0"/>
          </a:p>
        </p:txBody>
      </p:sp>
      <p:sp>
        <p:nvSpPr>
          <p:cNvPr id="4" name="TextBox 3"/>
          <p:cNvSpPr txBox="1"/>
          <p:nvPr/>
        </p:nvSpPr>
        <p:spPr>
          <a:xfrm>
            <a:off x="6759617" y="1183565"/>
            <a:ext cx="2204978" cy="483209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GB" b="1" dirty="0"/>
              <a:t>5 Trends in </a:t>
            </a:r>
            <a:r>
              <a:rPr lang="en-GB" b="1" dirty="0" err="1"/>
              <a:t>Comms</a:t>
            </a:r>
            <a:br>
              <a:rPr lang="en-GB" b="1" dirty="0"/>
            </a:br>
            <a:endParaRPr lang="en-GB" b="1" dirty="0"/>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kumimoji="0" lang="en-GB" sz="1600" b="0" i="0" u="none" strike="noStrike" cap="none" spc="0" normalizeH="0" dirty="0">
                <a:ln>
                  <a:noFill/>
                </a:ln>
                <a:solidFill>
                  <a:srgbClr val="000000"/>
                </a:solidFill>
                <a:effectLst/>
                <a:uFillTx/>
                <a:latin typeface="+mj-lt"/>
                <a:ea typeface="+mj-ea"/>
                <a:cs typeface="+mj-cs"/>
                <a:sym typeface="Calibri"/>
              </a:rPr>
              <a:t>Issues global</a:t>
            </a:r>
            <a:br>
              <a:rPr kumimoji="0" lang="en-GB" sz="1600" b="0" i="0" u="none" strike="noStrike" cap="none" spc="0" normalizeH="0" dirty="0">
                <a:ln>
                  <a:noFill/>
                </a:ln>
                <a:solidFill>
                  <a:srgbClr val="000000"/>
                </a:solidFill>
                <a:effectLst/>
                <a:uFillTx/>
                <a:latin typeface="+mj-lt"/>
                <a:ea typeface="+mj-ea"/>
                <a:cs typeface="+mj-cs"/>
                <a:sym typeface="Calibri"/>
              </a:rPr>
            </a:br>
            <a:endParaRPr kumimoji="0" lang="en-GB" sz="1600" b="0" i="0" u="none" strike="noStrike" cap="none" spc="0" normalizeH="0" dirty="0">
              <a:ln>
                <a:noFill/>
              </a:ln>
              <a:solidFill>
                <a:srgbClr val="000000"/>
              </a:solidFill>
              <a:effectLst/>
              <a:uFillTx/>
              <a:latin typeface="+mj-lt"/>
              <a:ea typeface="+mj-ea"/>
              <a:cs typeface="+mj-cs"/>
              <a:sym typeface="Calibri"/>
            </a:endParaRPr>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lang="en-GB" sz="1600" dirty="0"/>
              <a:t>Audience assertive &amp; equal</a:t>
            </a:r>
            <a:br>
              <a:rPr lang="en-GB" sz="1600" dirty="0"/>
            </a:br>
            <a:endParaRPr lang="en-GB" sz="1600" dirty="0"/>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lang="en-GB" sz="1600" dirty="0"/>
              <a:t>Audience decide on channel and timing</a:t>
            </a:r>
          </a:p>
          <a:p>
            <a:pPr marL="285750" marR="0" indent="-285750" algn="ctr" defTabSz="457200" rtl="0" fontAlgn="auto" latinLnBrk="0" hangingPunct="0">
              <a:lnSpc>
                <a:spcPct val="100000"/>
              </a:lnSpc>
              <a:spcBef>
                <a:spcPts val="0"/>
              </a:spcBef>
              <a:spcAft>
                <a:spcPts val="0"/>
              </a:spcAft>
              <a:buClrTx/>
              <a:buSzTx/>
              <a:buFont typeface="Arial" charset="0"/>
              <a:buChar char="•"/>
              <a:tabLst/>
            </a:pPr>
            <a:endParaRPr lang="en-GB" sz="1600" dirty="0"/>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lang="en-GB" sz="1600" dirty="0"/>
              <a:t>Audience can mobilize  </a:t>
            </a:r>
            <a:br>
              <a:rPr lang="en-GB" sz="1600" dirty="0"/>
            </a:br>
            <a:endParaRPr lang="en-GB" sz="1600" dirty="0"/>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lang="en-GB" sz="1600" dirty="0"/>
              <a:t>A multipolar world / polarized</a:t>
            </a:r>
            <a:br>
              <a:rPr lang="en-GB" sz="1600" dirty="0"/>
            </a:br>
            <a:endParaRPr lang="en-GB" sz="1600" dirty="0"/>
          </a:p>
          <a:p>
            <a:pPr marL="285750" marR="0" indent="-285750" algn="ctr" defTabSz="457200" rtl="0" fontAlgn="auto" latinLnBrk="0" hangingPunct="0">
              <a:lnSpc>
                <a:spcPct val="100000"/>
              </a:lnSpc>
              <a:spcBef>
                <a:spcPts val="0"/>
              </a:spcBef>
              <a:spcAft>
                <a:spcPts val="0"/>
              </a:spcAft>
              <a:buClrTx/>
              <a:buSzTx/>
              <a:buFont typeface="Arial" charset="0"/>
              <a:buChar char="•"/>
              <a:tabLst/>
            </a:pPr>
            <a:r>
              <a:rPr lang="en-GB" sz="1600" dirty="0"/>
              <a:t>Authentic engagement over scripted PR</a:t>
            </a:r>
          </a:p>
        </p:txBody>
      </p:sp>
    </p:spTree>
    <p:extLst>
      <p:ext uri="{BB962C8B-B14F-4D97-AF65-F5344CB8AC3E}">
        <p14:creationId xmlns:p14="http://schemas.microsoft.com/office/powerpoint/2010/main" val="14604855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key messages public acceptance</a:t>
            </a:r>
          </a:p>
        </p:txBody>
      </p:sp>
      <p:sp>
        <p:nvSpPr>
          <p:cNvPr id="3" name="Text Placeholder 2"/>
          <p:cNvSpPr>
            <a:spLocks noGrp="1"/>
          </p:cNvSpPr>
          <p:nvPr>
            <p:ph type="body" idx="1"/>
          </p:nvPr>
        </p:nvSpPr>
        <p:spPr/>
        <p:txBody>
          <a:bodyPr/>
          <a:lstStyle/>
          <a:p>
            <a:r>
              <a:rPr lang="en-GB" dirty="0"/>
              <a:t>Public acceptance starts wit accepting the public</a:t>
            </a:r>
          </a:p>
          <a:p>
            <a:r>
              <a:rPr lang="en-GB" dirty="0"/>
              <a:t>Start early, dedicate people and don’t let anyone slide under the table</a:t>
            </a:r>
          </a:p>
          <a:p>
            <a:r>
              <a:rPr lang="en-GB" dirty="0"/>
              <a:t>Every audience needs its own approach</a:t>
            </a:r>
          </a:p>
          <a:p>
            <a:r>
              <a:rPr lang="en-GB" dirty="0"/>
              <a:t>The only reliable source is your neighbour / friend</a:t>
            </a:r>
          </a:p>
          <a:p>
            <a:endParaRPr lang="en-GB" dirty="0"/>
          </a:p>
          <a:p>
            <a:endParaRPr lang="en-GB" dirty="0"/>
          </a:p>
        </p:txBody>
      </p:sp>
    </p:spTree>
    <p:extLst>
      <p:ext uri="{BB962C8B-B14F-4D97-AF65-F5344CB8AC3E}">
        <p14:creationId xmlns:p14="http://schemas.microsoft.com/office/powerpoint/2010/main" val="930852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air and marine </a:t>
            </a:r>
            <a:r>
              <a:rPr lang="mr-IN" dirty="0"/>
              <a:t>–</a:t>
            </a:r>
            <a:r>
              <a:rPr lang="en-GB" dirty="0"/>
              <a:t> draft messages</a:t>
            </a:r>
          </a:p>
        </p:txBody>
      </p:sp>
      <p:sp>
        <p:nvSpPr>
          <p:cNvPr id="3" name="Text Placeholder 2"/>
          <p:cNvSpPr>
            <a:spLocks noGrp="1"/>
          </p:cNvSpPr>
          <p:nvPr>
            <p:ph type="body" idx="1"/>
          </p:nvPr>
        </p:nvSpPr>
        <p:spPr/>
        <p:txBody>
          <a:bodyPr>
            <a:normAutofit fontScale="85000" lnSpcReduction="20000"/>
          </a:bodyPr>
          <a:lstStyle/>
          <a:p>
            <a:pPr marL="0" indent="0">
              <a:buNone/>
            </a:pPr>
            <a:r>
              <a:rPr lang="en-US" dirty="0"/>
              <a:t> </a:t>
            </a:r>
            <a:endParaRPr lang="en-GB" dirty="0"/>
          </a:p>
          <a:p>
            <a:pPr marL="0" indent="0">
              <a:buNone/>
            </a:pPr>
            <a:r>
              <a:rPr lang="en-US" b="1" dirty="0"/>
              <a:t>Messages:</a:t>
            </a:r>
            <a:endParaRPr lang="en-GB" dirty="0"/>
          </a:p>
          <a:p>
            <a:pPr marL="0" indent="0">
              <a:buNone/>
            </a:pPr>
            <a:r>
              <a:rPr lang="en-US" dirty="0"/>
              <a:t> </a:t>
            </a:r>
            <a:endParaRPr lang="en-GB" dirty="0"/>
          </a:p>
          <a:p>
            <a:pPr marL="0" indent="0">
              <a:buNone/>
            </a:pPr>
            <a:r>
              <a:rPr lang="en-US" i="1" dirty="0"/>
              <a:t>Opportunities:</a:t>
            </a:r>
            <a:r>
              <a:rPr lang="en-US" dirty="0"/>
              <a:t> By adding LNG fueled international shipping vessels, emissions can be lowered and air quality will be improved. </a:t>
            </a:r>
            <a:br>
              <a:rPr lang="en-US" dirty="0"/>
            </a:br>
            <a:endParaRPr lang="en-GB" dirty="0"/>
          </a:p>
          <a:p>
            <a:pPr marL="0" indent="0">
              <a:buNone/>
            </a:pPr>
            <a:r>
              <a:rPr lang="en-US" i="1" dirty="0"/>
              <a:t>Communications:</a:t>
            </a:r>
            <a:r>
              <a:rPr lang="en-US" dirty="0"/>
              <a:t> It is key to communicate the opportunities for the gas industry and the capabilities of LNG as a safe, cleaner maritime fuel.  </a:t>
            </a:r>
            <a:endParaRPr lang="en-GB" dirty="0"/>
          </a:p>
          <a:p>
            <a:pPr marL="0" indent="0">
              <a:buNone/>
            </a:pPr>
            <a:endParaRPr lang="en-US" i="1" dirty="0"/>
          </a:p>
          <a:p>
            <a:pPr marL="0" indent="0">
              <a:buNone/>
            </a:pPr>
            <a:r>
              <a:rPr lang="en-US" i="1" dirty="0"/>
              <a:t>Benefits:</a:t>
            </a:r>
            <a:r>
              <a:rPr lang="en-US" dirty="0"/>
              <a:t> LNG provides environmental advantages and it is a global commodity.</a:t>
            </a:r>
            <a:endParaRPr lang="en-GB" dirty="0"/>
          </a:p>
          <a:p>
            <a:pPr marL="0" indent="0">
              <a:buNone/>
            </a:pPr>
            <a:r>
              <a:rPr lang="en-US" dirty="0"/>
              <a:t>  </a:t>
            </a:r>
            <a:endParaRPr lang="en-GB" dirty="0"/>
          </a:p>
          <a:p>
            <a:pPr marL="0" indent="0">
              <a:buNone/>
            </a:pPr>
            <a:r>
              <a:rPr lang="en-US" b="1" dirty="0"/>
              <a:t>Reflect: </a:t>
            </a:r>
            <a:endParaRPr lang="en-GB" dirty="0"/>
          </a:p>
          <a:p>
            <a:pPr marL="0" indent="0">
              <a:buNone/>
            </a:pPr>
            <a:r>
              <a:rPr lang="en-US" dirty="0"/>
              <a:t>The case studies demonstrate how the entire value chain working together can provide a solution to reduce emissions and improve air quality. </a:t>
            </a:r>
            <a:endParaRPr lang="en-GB" dirty="0"/>
          </a:p>
          <a:p>
            <a:endParaRPr lang="en-GB" dirty="0"/>
          </a:p>
        </p:txBody>
      </p:sp>
    </p:spTree>
    <p:extLst>
      <p:ext uri="{BB962C8B-B14F-4D97-AF65-F5344CB8AC3E}">
        <p14:creationId xmlns:p14="http://schemas.microsoft.com/office/powerpoint/2010/main" val="6396554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a:t>
            </a:r>
            <a:r>
              <a:rPr lang="mr-IN" dirty="0"/>
              <a:t>–</a:t>
            </a:r>
            <a:r>
              <a:rPr lang="en-GB" dirty="0"/>
              <a:t> key messages innovation</a:t>
            </a:r>
          </a:p>
        </p:txBody>
      </p:sp>
      <p:sp>
        <p:nvSpPr>
          <p:cNvPr id="3" name="Text Placeholder 2"/>
          <p:cNvSpPr>
            <a:spLocks noGrp="1"/>
          </p:cNvSpPr>
          <p:nvPr>
            <p:ph type="body" idx="1"/>
          </p:nvPr>
        </p:nvSpPr>
        <p:spPr/>
        <p:txBody>
          <a:bodyPr>
            <a:normAutofit fontScale="70000" lnSpcReduction="20000"/>
          </a:bodyPr>
          <a:lstStyle/>
          <a:p>
            <a:pPr marL="0" indent="0">
              <a:buNone/>
            </a:pPr>
            <a:r>
              <a:rPr lang="en-CA" u="sng" dirty="0"/>
              <a:t>Top Three Key Messages:</a:t>
            </a:r>
            <a:endParaRPr lang="en-GB" dirty="0"/>
          </a:p>
          <a:p>
            <a:pPr lvl="0"/>
            <a:r>
              <a:rPr lang="en-CA" dirty="0"/>
              <a:t>The use of innovative marketing techniques can significantly advance the adoption (demand creation) of natural gas uses and/or position natural gas/renewable gas for the future.  In many areas around the globe, positioning natural gas within the energy mix for the future can benefit from innovative marketing approaches to create awareness of the many advantages of natural gas. </a:t>
            </a:r>
            <a:endParaRPr lang="en-GB" dirty="0"/>
          </a:p>
          <a:p>
            <a:pPr marL="0" indent="0">
              <a:buNone/>
            </a:pPr>
            <a:r>
              <a:rPr lang="en-CA" dirty="0"/>
              <a:t> </a:t>
            </a:r>
            <a:endParaRPr lang="en-GB" dirty="0"/>
          </a:p>
          <a:p>
            <a:pPr lvl="0"/>
            <a:r>
              <a:rPr lang="en-CA" dirty="0"/>
              <a:t>The use of traditional media, social media and B2B marketing techniques can be an effective tool in opening up the minds of policy makers, customers and stakeholders.  To support and advance climate objectives, natural gas proponents must be willing to try new approaches, invest in new marketing approaches; traditional benefits of price and reliability are insufficient advantages when issues of CO2 and clean air are top of mind</a:t>
            </a:r>
            <a:br>
              <a:rPr lang="en-GB" dirty="0"/>
            </a:br>
            <a:r>
              <a:rPr lang="en-CA" dirty="0"/>
              <a:t> </a:t>
            </a:r>
            <a:endParaRPr lang="en-GB" dirty="0"/>
          </a:p>
          <a:p>
            <a:pPr lvl="0"/>
            <a:r>
              <a:rPr lang="en-CA" dirty="0"/>
              <a:t>Audiences must see a compelling vision of the future where NG plays a central role in their lives - strong visual demonstration of our world with natural gas, in a sustainable, lower carbon world is required to influence outcomes.  To truly open minds and in turn markets, the NG industry must shift from relying solely on a technical argument to win an emotional battle. (hearts and minds)</a:t>
            </a:r>
            <a:endParaRPr lang="en-GB" dirty="0"/>
          </a:p>
          <a:p>
            <a:endParaRPr lang="en-GB" dirty="0"/>
          </a:p>
        </p:txBody>
      </p:sp>
    </p:spTree>
    <p:extLst>
      <p:ext uri="{BB962C8B-B14F-4D97-AF65-F5344CB8AC3E}">
        <p14:creationId xmlns:p14="http://schemas.microsoft.com/office/powerpoint/2010/main" val="3865154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Actions</a:t>
            </a:r>
          </a:p>
        </p:txBody>
      </p:sp>
      <p:sp>
        <p:nvSpPr>
          <p:cNvPr id="3" name="Tijdelijke aanduiding voor tekst 2"/>
          <p:cNvSpPr>
            <a:spLocks noGrp="1"/>
          </p:cNvSpPr>
          <p:nvPr>
            <p:ph type="body" idx="1"/>
          </p:nvPr>
        </p:nvSpPr>
        <p:spPr/>
        <p:txBody>
          <a:bodyPr>
            <a:normAutofit fontScale="92500" lnSpcReduction="10000"/>
          </a:bodyPr>
          <a:lstStyle/>
          <a:p>
            <a:r>
              <a:rPr lang="nl-NL" dirty="0"/>
              <a:t>Barbara </a:t>
            </a:r>
            <a:r>
              <a:rPr lang="nl-NL" dirty="0" err="1"/>
              <a:t>ensures</a:t>
            </a:r>
            <a:r>
              <a:rPr lang="nl-NL" dirty="0"/>
              <a:t> speakers are </a:t>
            </a:r>
            <a:r>
              <a:rPr lang="nl-NL" dirty="0" err="1"/>
              <a:t>invited</a:t>
            </a:r>
            <a:r>
              <a:rPr lang="nl-NL" dirty="0"/>
              <a:t> </a:t>
            </a:r>
            <a:r>
              <a:rPr lang="nl-NL" dirty="0" err="1"/>
              <a:t>by</a:t>
            </a:r>
            <a:r>
              <a:rPr lang="nl-NL" dirty="0"/>
              <a:t> WGC team (CWC)</a:t>
            </a:r>
          </a:p>
          <a:p>
            <a:r>
              <a:rPr lang="nl-NL" dirty="0"/>
              <a:t>Keith/Tracy/Marcel </a:t>
            </a:r>
            <a:r>
              <a:rPr lang="nl-NL" dirty="0" err="1"/>
              <a:t>send</a:t>
            </a:r>
            <a:r>
              <a:rPr lang="nl-NL" dirty="0"/>
              <a:t> update report </a:t>
            </a:r>
            <a:r>
              <a:rPr lang="nl-NL" dirty="0" err="1"/>
              <a:t>to</a:t>
            </a:r>
            <a:r>
              <a:rPr lang="nl-NL" dirty="0"/>
              <a:t> Dimitri &lt;27 November</a:t>
            </a:r>
          </a:p>
          <a:p>
            <a:r>
              <a:rPr lang="nl-NL" dirty="0"/>
              <a:t>Hans </a:t>
            </a:r>
            <a:r>
              <a:rPr lang="nl-NL" dirty="0" err="1"/>
              <a:t>and</a:t>
            </a:r>
            <a:r>
              <a:rPr lang="nl-NL" dirty="0"/>
              <a:t> Dimitri </a:t>
            </a:r>
            <a:r>
              <a:rPr lang="nl-NL" dirty="0" err="1"/>
              <a:t>to</a:t>
            </a:r>
            <a:r>
              <a:rPr lang="nl-NL" dirty="0"/>
              <a:t> draft executive summary in </a:t>
            </a:r>
            <a:r>
              <a:rPr lang="nl-NL" dirty="0" err="1"/>
              <a:t>January</a:t>
            </a:r>
            <a:r>
              <a:rPr lang="nl-NL" dirty="0"/>
              <a:t> </a:t>
            </a:r>
            <a:r>
              <a:rPr lang="nl-NL" dirty="0" err="1"/>
              <a:t>and</a:t>
            </a:r>
            <a:r>
              <a:rPr lang="nl-NL" dirty="0"/>
              <a:t> </a:t>
            </a:r>
            <a:r>
              <a:rPr lang="nl-NL" dirty="0" err="1"/>
              <a:t>prepare</a:t>
            </a:r>
            <a:r>
              <a:rPr lang="nl-NL" dirty="0"/>
              <a:t> </a:t>
            </a:r>
            <a:r>
              <a:rPr lang="nl-NL" dirty="0" err="1"/>
              <a:t>overaching</a:t>
            </a:r>
            <a:r>
              <a:rPr lang="nl-NL" dirty="0"/>
              <a:t> </a:t>
            </a:r>
            <a:r>
              <a:rPr lang="nl-NL" dirty="0" err="1"/>
              <a:t>message</a:t>
            </a:r>
            <a:r>
              <a:rPr lang="nl-NL" dirty="0"/>
              <a:t> </a:t>
            </a:r>
            <a:r>
              <a:rPr lang="nl-NL" dirty="0" err="1"/>
              <a:t>for</a:t>
            </a:r>
            <a:r>
              <a:rPr lang="nl-NL" dirty="0"/>
              <a:t> </a:t>
            </a:r>
            <a:r>
              <a:rPr lang="nl-NL" dirty="0" err="1"/>
              <a:t>all</a:t>
            </a:r>
            <a:r>
              <a:rPr lang="nl-NL" dirty="0"/>
              <a:t> 3 </a:t>
            </a:r>
            <a:r>
              <a:rPr lang="nl-NL" dirty="0" err="1"/>
              <a:t>sessions</a:t>
            </a:r>
            <a:endParaRPr lang="nl-NL" dirty="0"/>
          </a:p>
          <a:p>
            <a:r>
              <a:rPr lang="nl-NL" dirty="0" err="1"/>
              <a:t>Arrange</a:t>
            </a:r>
            <a:r>
              <a:rPr lang="nl-NL" dirty="0"/>
              <a:t> interview </a:t>
            </a:r>
            <a:r>
              <a:rPr lang="nl-NL" dirty="0" err="1"/>
              <a:t>with</a:t>
            </a:r>
            <a:r>
              <a:rPr lang="nl-NL" dirty="0"/>
              <a:t> Barbara on first </a:t>
            </a:r>
            <a:r>
              <a:rPr lang="nl-NL" dirty="0" err="1"/>
              <a:t>day</a:t>
            </a:r>
            <a:r>
              <a:rPr lang="nl-NL" dirty="0"/>
              <a:t> WGC</a:t>
            </a:r>
          </a:p>
          <a:p>
            <a:r>
              <a:rPr lang="nl-NL" dirty="0"/>
              <a:t>Barbara </a:t>
            </a:r>
            <a:r>
              <a:rPr lang="nl-NL" dirty="0" err="1"/>
              <a:t>to</a:t>
            </a:r>
            <a:r>
              <a:rPr lang="nl-NL" dirty="0"/>
              <a:t> </a:t>
            </a:r>
            <a:r>
              <a:rPr lang="nl-NL" dirty="0" err="1"/>
              <a:t>write</a:t>
            </a:r>
            <a:r>
              <a:rPr lang="nl-NL" dirty="0"/>
              <a:t> </a:t>
            </a:r>
            <a:r>
              <a:rPr lang="nl-NL" dirty="0" err="1"/>
              <a:t>an</a:t>
            </a:r>
            <a:r>
              <a:rPr lang="nl-NL" dirty="0"/>
              <a:t> </a:t>
            </a:r>
            <a:r>
              <a:rPr lang="nl-NL" dirty="0" err="1"/>
              <a:t>article</a:t>
            </a:r>
            <a:r>
              <a:rPr lang="nl-NL" dirty="0"/>
              <a:t> </a:t>
            </a:r>
            <a:r>
              <a:rPr lang="nl-NL" dirty="0" err="1"/>
              <a:t>for</a:t>
            </a:r>
            <a:r>
              <a:rPr lang="nl-NL" dirty="0"/>
              <a:t> IGU </a:t>
            </a:r>
            <a:r>
              <a:rPr lang="nl-NL" dirty="0" err="1"/>
              <a:t>newsletter</a:t>
            </a:r>
            <a:r>
              <a:rPr lang="nl-NL" dirty="0"/>
              <a:t> on topics @WGC</a:t>
            </a:r>
          </a:p>
          <a:p>
            <a:r>
              <a:rPr lang="nl-NL" dirty="0"/>
              <a:t>Dimitri &amp; Hansch </a:t>
            </a:r>
            <a:r>
              <a:rPr lang="nl-NL" dirty="0" err="1"/>
              <a:t>will</a:t>
            </a:r>
            <a:r>
              <a:rPr lang="nl-NL" dirty="0"/>
              <a:t> draft a mini </a:t>
            </a:r>
            <a:r>
              <a:rPr lang="nl-NL" dirty="0" err="1"/>
              <a:t>press</a:t>
            </a:r>
            <a:r>
              <a:rPr lang="nl-NL" dirty="0"/>
              <a:t> kit </a:t>
            </a:r>
          </a:p>
          <a:p>
            <a:r>
              <a:rPr lang="nl-NL" dirty="0"/>
              <a:t>Keith/Tracy/Marcel </a:t>
            </a:r>
            <a:r>
              <a:rPr lang="nl-NL" dirty="0" err="1"/>
              <a:t>to</a:t>
            </a:r>
            <a:r>
              <a:rPr lang="nl-NL" dirty="0"/>
              <a:t> </a:t>
            </a:r>
            <a:r>
              <a:rPr lang="nl-NL" dirty="0" err="1"/>
              <a:t>prepare</a:t>
            </a:r>
            <a:r>
              <a:rPr lang="nl-NL" dirty="0"/>
              <a:t> 3 short </a:t>
            </a:r>
            <a:r>
              <a:rPr lang="nl-NL" dirty="0" err="1"/>
              <a:t>articles</a:t>
            </a:r>
            <a:r>
              <a:rPr lang="nl-NL" dirty="0"/>
              <a:t> on </a:t>
            </a:r>
            <a:r>
              <a:rPr lang="nl-NL" dirty="0" err="1"/>
              <a:t>each</a:t>
            </a:r>
            <a:r>
              <a:rPr lang="nl-NL" dirty="0"/>
              <a:t> SG/topic</a:t>
            </a:r>
          </a:p>
          <a:p>
            <a:r>
              <a:rPr lang="nl-NL" dirty="0"/>
              <a:t>Tracy </a:t>
            </a:r>
            <a:r>
              <a:rPr lang="nl-NL" dirty="0" err="1"/>
              <a:t>to</a:t>
            </a:r>
            <a:r>
              <a:rPr lang="nl-NL" dirty="0"/>
              <a:t> check </a:t>
            </a:r>
            <a:r>
              <a:rPr lang="nl-NL" dirty="0" err="1"/>
              <a:t>if</a:t>
            </a:r>
            <a:r>
              <a:rPr lang="nl-NL" dirty="0"/>
              <a:t> podcasts are </a:t>
            </a:r>
            <a:r>
              <a:rPr lang="nl-NL" dirty="0" err="1"/>
              <a:t>possible</a:t>
            </a:r>
            <a:r>
              <a:rPr lang="nl-NL" dirty="0"/>
              <a:t> </a:t>
            </a:r>
            <a:r>
              <a:rPr lang="nl-NL" dirty="0" err="1"/>
              <a:t>during</a:t>
            </a:r>
            <a:r>
              <a:rPr lang="nl-NL" dirty="0"/>
              <a:t> WGC</a:t>
            </a:r>
          </a:p>
          <a:p>
            <a:r>
              <a:rPr lang="nl-NL" dirty="0"/>
              <a:t>Tracy </a:t>
            </a:r>
            <a:r>
              <a:rPr lang="nl-NL" dirty="0" err="1"/>
              <a:t>to</a:t>
            </a:r>
            <a:r>
              <a:rPr lang="nl-NL" dirty="0"/>
              <a:t> check </a:t>
            </a:r>
            <a:r>
              <a:rPr lang="nl-NL" dirty="0" err="1"/>
              <a:t>if</a:t>
            </a:r>
            <a:r>
              <a:rPr lang="nl-NL" dirty="0"/>
              <a:t> Toronto podcast </a:t>
            </a:r>
            <a:r>
              <a:rPr lang="nl-NL" dirty="0" err="1"/>
              <a:t>can</a:t>
            </a:r>
            <a:r>
              <a:rPr lang="nl-NL" dirty="0"/>
              <a:t> </a:t>
            </a:r>
            <a:r>
              <a:rPr lang="nl-NL" dirty="0" err="1"/>
              <a:t>be</a:t>
            </a:r>
            <a:r>
              <a:rPr lang="nl-NL" dirty="0"/>
              <a:t> </a:t>
            </a:r>
            <a:r>
              <a:rPr lang="nl-NL" dirty="0" err="1"/>
              <a:t>used</a:t>
            </a:r>
            <a:r>
              <a:rPr lang="nl-NL" dirty="0"/>
              <a:t> </a:t>
            </a:r>
            <a:r>
              <a:rPr lang="nl-NL" dirty="0" err="1"/>
              <a:t>for</a:t>
            </a:r>
            <a:r>
              <a:rPr lang="nl-NL" dirty="0"/>
              <a:t> </a:t>
            </a:r>
            <a:r>
              <a:rPr lang="nl-NL" dirty="0" err="1"/>
              <a:t>article</a:t>
            </a:r>
            <a:r>
              <a:rPr lang="nl-NL" dirty="0"/>
              <a:t> in IGU magazine </a:t>
            </a:r>
          </a:p>
          <a:p>
            <a:r>
              <a:rPr lang="nl-NL" dirty="0"/>
              <a:t>Dimitri </a:t>
            </a:r>
            <a:r>
              <a:rPr lang="nl-NL" dirty="0" err="1"/>
              <a:t>to</a:t>
            </a:r>
            <a:r>
              <a:rPr lang="nl-NL" dirty="0"/>
              <a:t> check </a:t>
            </a:r>
            <a:r>
              <a:rPr lang="nl-NL" dirty="0" err="1"/>
              <a:t>if</a:t>
            </a:r>
            <a:r>
              <a:rPr lang="nl-NL" dirty="0"/>
              <a:t> podcast </a:t>
            </a:r>
            <a:r>
              <a:rPr lang="nl-NL" dirty="0" err="1"/>
              <a:t>can</a:t>
            </a:r>
            <a:r>
              <a:rPr lang="nl-NL" dirty="0"/>
              <a:t> </a:t>
            </a:r>
            <a:r>
              <a:rPr lang="nl-NL" dirty="0" err="1"/>
              <a:t>be</a:t>
            </a:r>
            <a:r>
              <a:rPr lang="nl-NL" dirty="0"/>
              <a:t> shared </a:t>
            </a:r>
            <a:r>
              <a:rPr lang="nl-NL" dirty="0" err="1"/>
              <a:t>through</a:t>
            </a:r>
            <a:r>
              <a:rPr lang="nl-NL" dirty="0"/>
              <a:t> link in </a:t>
            </a:r>
            <a:r>
              <a:rPr lang="nl-NL" dirty="0" err="1"/>
              <a:t>newsletter</a:t>
            </a:r>
            <a:r>
              <a:rPr lang="nl-NL" dirty="0"/>
              <a:t> </a:t>
            </a:r>
          </a:p>
        </p:txBody>
      </p:sp>
    </p:spTree>
    <p:extLst>
      <p:ext uri="{BB962C8B-B14F-4D97-AF65-F5344CB8AC3E}">
        <p14:creationId xmlns:p14="http://schemas.microsoft.com/office/powerpoint/2010/main" val="15188961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457199" y="6322220"/>
            <a:ext cx="2573396"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007BBC"/>
                </a:solidFill>
              </a:defRPr>
            </a:lvl1pPr>
          </a:lstStyle>
          <a:p>
            <a:r>
              <a:t>FUELING THE FUTURE</a:t>
            </a:r>
          </a:p>
        </p:txBody>
      </p:sp>
      <p:sp>
        <p:nvSpPr>
          <p:cNvPr id="163" name="Shape 163"/>
          <p:cNvSpPr>
            <a:spLocks noGrp="1"/>
          </p:cNvSpPr>
          <p:nvPr>
            <p:ph type="title"/>
          </p:nvPr>
        </p:nvSpPr>
        <p:spPr>
          <a:prstGeom prst="rect">
            <a:avLst/>
          </a:prstGeom>
        </p:spPr>
        <p:txBody>
          <a:bodyPr>
            <a:normAutofit/>
          </a:bodyPr>
          <a:lstStyle/>
          <a:p>
            <a:r>
              <a:rPr dirty="0"/>
              <a:t>Key dates for MCC</a:t>
            </a:r>
            <a:r>
              <a:rPr lang="en-US" dirty="0"/>
              <a:t> </a:t>
            </a:r>
            <a:endParaRPr dirty="0">
              <a:solidFill>
                <a:srgbClr val="FF0000"/>
              </a:solidFill>
            </a:endParaRPr>
          </a:p>
        </p:txBody>
      </p:sp>
      <p:sp>
        <p:nvSpPr>
          <p:cNvPr id="164" name="Shape 164"/>
          <p:cNvSpPr>
            <a:spLocks noGrp="1"/>
          </p:cNvSpPr>
          <p:nvPr>
            <p:ph type="sldNum" sz="quarter" idx="2"/>
          </p:nvPr>
        </p:nvSpPr>
        <p:spPr>
          <a:xfrm>
            <a:off x="3030594" y="62765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graphicFrame>
        <p:nvGraphicFramePr>
          <p:cNvPr id="165" name="Table 165"/>
          <p:cNvGraphicFramePr/>
          <p:nvPr>
            <p:extLst>
              <p:ext uri="{D42A27DB-BD31-4B8C-83A1-F6EECF244321}">
                <p14:modId xmlns:p14="http://schemas.microsoft.com/office/powerpoint/2010/main" val="1603864857"/>
              </p:ext>
            </p:extLst>
          </p:nvPr>
        </p:nvGraphicFramePr>
        <p:xfrm>
          <a:off x="335666" y="1326314"/>
          <a:ext cx="8596299" cy="5669894"/>
        </p:xfrm>
        <a:graphic>
          <a:graphicData uri="http://schemas.openxmlformats.org/drawingml/2006/table">
            <a:tbl>
              <a:tblPr firstRow="1" firstCol="1" bandRow="1">
                <a:tableStyleId>{4C3C2611-4C71-4FC5-86AE-919BDF0F9419}</a:tableStyleId>
              </a:tblPr>
              <a:tblGrid>
                <a:gridCol w="2162298">
                  <a:extLst>
                    <a:ext uri="{9D8B030D-6E8A-4147-A177-3AD203B41FA5}">
                      <a16:colId xmlns:a16="http://schemas.microsoft.com/office/drawing/2014/main" val="20000"/>
                    </a:ext>
                  </a:extLst>
                </a:gridCol>
                <a:gridCol w="6434001">
                  <a:extLst>
                    <a:ext uri="{9D8B030D-6E8A-4147-A177-3AD203B41FA5}">
                      <a16:colId xmlns:a16="http://schemas.microsoft.com/office/drawing/2014/main" val="20001"/>
                    </a:ext>
                  </a:extLst>
                </a:gridCol>
              </a:tblGrid>
              <a:tr h="131425">
                <a:tc>
                  <a:txBody>
                    <a:bodyPr/>
                    <a:lstStyle/>
                    <a:p>
                      <a:pPr algn="just">
                        <a:defRPr sz="400">
                          <a:latin typeface="Century Gothic"/>
                          <a:ea typeface="Century Gothic"/>
                          <a:cs typeface="Century Gothic"/>
                          <a:sym typeface="Century Gothic"/>
                        </a:defRPr>
                      </a:pPr>
                      <a:endParaRPr dirty="0"/>
                    </a:p>
                  </a:txBody>
                  <a:tcPr marL="0" marR="0" marT="0" marB="0" anchor="ctr" horzOverflow="overflow">
                    <a:lnL w="12700">
                      <a:solidFill>
                        <a:schemeClr val="accent1"/>
                      </a:solidFill>
                    </a:lnL>
                    <a:lnR w="12700">
                      <a:miter lim="400000"/>
                    </a:lnR>
                    <a:lnT w="12700">
                      <a:solidFill>
                        <a:schemeClr val="accent1"/>
                      </a:solidFill>
                    </a:lnT>
                    <a:lnB w="12700">
                      <a:solidFill>
                        <a:schemeClr val="accent1"/>
                      </a:solidFill>
                    </a:lnB>
                  </a:tcPr>
                </a:tc>
                <a:tc>
                  <a:txBody>
                    <a:bodyPr/>
                    <a:lstStyle/>
                    <a:p>
                      <a:pPr algn="just">
                        <a:defRPr sz="1800" b="0">
                          <a:solidFill>
                            <a:srgbClr val="000000"/>
                          </a:solidFill>
                        </a:defRPr>
                      </a:pPr>
                      <a:r>
                        <a:rPr sz="1400" b="1">
                          <a:solidFill>
                            <a:srgbClr val="FFFFFF"/>
                          </a:solidFill>
                        </a:rPr>
                        <a:t> </a:t>
                      </a:r>
                    </a:p>
                  </a:txBody>
                  <a:tcPr marL="0" marR="0" marT="0" marB="0" anchor="ctr" horzOverflow="overflow">
                    <a:lnL w="12700">
                      <a:miter lim="400000"/>
                    </a:lnL>
                    <a:lnR w="12700">
                      <a:solidFill>
                        <a:schemeClr val="accent1"/>
                      </a:solidFill>
                    </a:lnR>
                    <a:lnT w="12700">
                      <a:solidFill>
                        <a:schemeClr val="accent1"/>
                      </a:solidFill>
                    </a:lnT>
                    <a:lnB w="12700">
                      <a:solidFill>
                        <a:schemeClr val="accent1"/>
                      </a:solidFill>
                    </a:lnB>
                  </a:tcPr>
                </a:tc>
                <a:extLst>
                  <a:ext uri="{0D108BD9-81ED-4DB2-BD59-A6C34878D82A}">
                    <a16:rowId xmlns:a16="http://schemas.microsoft.com/office/drawing/2014/main" val="10000"/>
                  </a:ext>
                </a:extLst>
              </a:tr>
              <a:tr h="394019">
                <a:tc>
                  <a:txBody>
                    <a:bodyPr/>
                    <a:lstStyle/>
                    <a:p>
                      <a:pPr>
                        <a:defRPr sz="1800" b="0">
                          <a:solidFill>
                            <a:srgbClr val="000000"/>
                          </a:solidFill>
                        </a:defRPr>
                      </a:pPr>
                      <a:r>
                        <a:rPr sz="1400" b="1"/>
                        <a:t>10-13 Oct 2017 Toronto</a:t>
                      </a:r>
                    </a:p>
                  </a:txBody>
                  <a:tcPr marL="0" marR="0" marT="0" marB="0"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a:defRPr sz="1800"/>
                      </a:pPr>
                      <a:r>
                        <a:rPr sz="1400"/>
                        <a:t>MCC meeting #5</a:t>
                      </a:r>
                    </a:p>
                  </a:txBody>
                  <a:tcPr marL="0" marR="0" marT="0" marB="0" anchor="ctr" horzOverflow="overflow">
                    <a:lnL w="12700">
                      <a:miter lim="400000"/>
                    </a:lnL>
                    <a:lnR w="12700">
                      <a:solidFill>
                        <a:schemeClr val="accent1"/>
                      </a:solidFill>
                    </a:lnR>
                    <a:lnT w="12700">
                      <a:solidFill>
                        <a:schemeClr val="accent1"/>
                      </a:solidFill>
                    </a:lnT>
                    <a:lnB w="12700">
                      <a:solidFill>
                        <a:schemeClr val="accent1"/>
                      </a:solidFill>
                    </a:lnB>
                    <a:solidFill>
                      <a:srgbClr val="E8ECF4"/>
                    </a:solidFill>
                  </a:tcPr>
                </a:tc>
                <a:extLst>
                  <a:ext uri="{0D108BD9-81ED-4DB2-BD59-A6C34878D82A}">
                    <a16:rowId xmlns:a16="http://schemas.microsoft.com/office/drawing/2014/main" val="10001"/>
                  </a:ext>
                </a:extLst>
              </a:tr>
              <a:tr h="337501">
                <a:tc>
                  <a:txBody>
                    <a:bodyPr/>
                    <a:lstStyle/>
                    <a:p>
                      <a:pPr>
                        <a:defRPr sz="1800" b="0">
                          <a:solidFill>
                            <a:srgbClr val="000000"/>
                          </a:solidFill>
                        </a:defRPr>
                      </a:pPr>
                      <a:r>
                        <a:rPr sz="1400" b="1"/>
                        <a:t>Oct 1 – Nov 10</a:t>
                      </a:r>
                    </a:p>
                  </a:txBody>
                  <a:tcPr marL="0" marR="0" marT="0" marB="0" anchor="ctr" horzOverflow="overflow">
                    <a:lnL w="12700">
                      <a:solidFill>
                        <a:schemeClr val="accent1"/>
                      </a:solidFill>
                    </a:lnL>
                    <a:lnR w="12700">
                      <a:miter lim="400000"/>
                    </a:lnR>
                    <a:lnT w="12700">
                      <a:solidFill>
                        <a:schemeClr val="accent1"/>
                      </a:solidFill>
                    </a:lnT>
                    <a:lnB w="12700">
                      <a:solidFill>
                        <a:schemeClr val="accent1"/>
                      </a:solidFill>
                    </a:lnB>
                    <a:solidFill>
                      <a:srgbClr val="E8ECF4"/>
                    </a:solidFill>
                  </a:tcPr>
                </a:tc>
                <a:tc>
                  <a:txBody>
                    <a:bodyPr/>
                    <a:lstStyle/>
                    <a:p>
                      <a:pPr>
                        <a:defRPr sz="1800"/>
                      </a:pPr>
                      <a:r>
                        <a:rPr sz="1400" dirty="0"/>
                        <a:t>Paper Reviewing</a:t>
                      </a:r>
                    </a:p>
                  </a:txBody>
                  <a:tcPr marL="0" marR="0" marT="0" marB="0"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2"/>
                  </a:ext>
                </a:extLst>
              </a:tr>
              <a:tr h="337501">
                <a:tc>
                  <a:txBody>
                    <a:bodyPr/>
                    <a:lstStyle/>
                    <a:p>
                      <a:pPr>
                        <a:defRPr sz="1400">
                          <a:solidFill>
                            <a:srgbClr val="000000"/>
                          </a:solidFill>
                        </a:defRPr>
                      </a:pPr>
                      <a:r>
                        <a:rPr lang="en-US" dirty="0"/>
                        <a:t>10</a:t>
                      </a:r>
                      <a:r>
                        <a:rPr lang="en-US" baseline="0" dirty="0"/>
                        <a:t> Nov </a:t>
                      </a:r>
                      <a:endParaRPr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400"/>
                      </a:pPr>
                      <a:r>
                        <a:rPr lang="en-US" dirty="0"/>
                        <a:t>MCC to send final list to CC</a:t>
                      </a:r>
                      <a:endParaRPr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37501">
                <a:tc>
                  <a:txBody>
                    <a:bodyPr/>
                    <a:lstStyle/>
                    <a:p>
                      <a:pPr>
                        <a:defRPr sz="1800" b="0">
                          <a:solidFill>
                            <a:srgbClr val="000000"/>
                          </a:solidFill>
                        </a:defRPr>
                      </a:pPr>
                      <a:r>
                        <a:rPr lang="nl-NL" sz="1400" b="1" dirty="0"/>
                        <a:t>20 Nov</a:t>
                      </a:r>
                      <a:endParaRPr sz="1400" b="1"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dirty="0"/>
                        <a:t>Keith/Tracy/Marcel</a:t>
                      </a:r>
                      <a:r>
                        <a:rPr lang="nl-NL" sz="1400" baseline="0" dirty="0"/>
                        <a:t> </a:t>
                      </a:r>
                      <a:r>
                        <a:rPr lang="nl-NL" sz="1400" baseline="0" dirty="0" err="1"/>
                        <a:t>deliver</a:t>
                      </a:r>
                      <a:r>
                        <a:rPr lang="nl-NL" sz="1400" baseline="0" dirty="0"/>
                        <a:t> </a:t>
                      </a:r>
                      <a:r>
                        <a:rPr lang="nl-NL" sz="1400" baseline="0" dirty="0" err="1"/>
                        <a:t>their</a:t>
                      </a:r>
                      <a:r>
                        <a:rPr lang="nl-NL" sz="1400" baseline="0" dirty="0"/>
                        <a:t> part of report </a:t>
                      </a:r>
                      <a:r>
                        <a:rPr lang="nl-NL" sz="1400" baseline="0" dirty="0" err="1"/>
                        <a:t>to</a:t>
                      </a:r>
                      <a:r>
                        <a:rPr lang="nl-NL" sz="1400" baseline="0" dirty="0"/>
                        <a:t> Dimitri</a:t>
                      </a:r>
                      <a:endParaRPr sz="1400"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37501">
                <a:tc>
                  <a:txBody>
                    <a:bodyPr/>
                    <a:lstStyle/>
                    <a:p>
                      <a:pPr>
                        <a:defRPr sz="1800" b="0">
                          <a:solidFill>
                            <a:srgbClr val="000000"/>
                          </a:solidFill>
                        </a:defRPr>
                      </a:pPr>
                      <a:r>
                        <a:rPr sz="1400" b="1" dirty="0"/>
                        <a:t>Nov 27</a:t>
                      </a:r>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sz="1400" dirty="0"/>
                        <a:t>Author Notification</a:t>
                      </a:r>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7501">
                <a:tc>
                  <a:txBody>
                    <a:bodyPr/>
                    <a:lstStyle/>
                    <a:p>
                      <a:pPr>
                        <a:defRPr sz="1400">
                          <a:solidFill>
                            <a:srgbClr val="000000"/>
                          </a:solidFill>
                        </a:defRPr>
                      </a:pPr>
                      <a:r>
                        <a:rPr lang="nl-NL" dirty="0"/>
                        <a:t>End Dec/</a:t>
                      </a:r>
                      <a:r>
                        <a:rPr lang="nl-NL" dirty="0" err="1"/>
                        <a:t>early</a:t>
                      </a:r>
                      <a:r>
                        <a:rPr lang="nl-NL" baseline="0" dirty="0"/>
                        <a:t> Jan</a:t>
                      </a:r>
                      <a:endParaRPr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400"/>
                      </a:pPr>
                      <a:r>
                        <a:rPr lang="nl-NL" dirty="0" err="1"/>
                        <a:t>Prepare</a:t>
                      </a:r>
                      <a:r>
                        <a:rPr lang="nl-NL" dirty="0"/>
                        <a:t> executive summary (2</a:t>
                      </a:r>
                      <a:r>
                        <a:rPr lang="nl-NL" baseline="0" dirty="0"/>
                        <a:t> pages)</a:t>
                      </a:r>
                      <a:endParaRPr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37501">
                <a:tc>
                  <a:txBody>
                    <a:bodyPr/>
                    <a:lstStyle/>
                    <a:p>
                      <a:pPr>
                        <a:defRPr sz="1400">
                          <a:solidFill>
                            <a:srgbClr val="000000"/>
                          </a:solidFill>
                        </a:defRPr>
                      </a:pPr>
                      <a:r>
                        <a:rPr lang="en-US" dirty="0"/>
                        <a:t>1 Feb</a:t>
                      </a:r>
                      <a:endParaRPr dirty="0"/>
                    </a:p>
                  </a:txBody>
                  <a:tcPr marL="0" marR="0" marT="0" marB="0" anchor="ctr" horzOverflow="overflow">
                    <a:lnL w="12700">
                      <a:solidFill>
                        <a:schemeClr val="accent1"/>
                      </a:solidFill>
                    </a:lnL>
                    <a:lnR w="12700">
                      <a:noFill/>
                      <a:miter lim="400000"/>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tc>
                  <a:txBody>
                    <a:bodyPr/>
                    <a:lstStyle/>
                    <a:p>
                      <a:pPr>
                        <a:defRPr sz="1400"/>
                      </a:pPr>
                      <a:r>
                        <a:rPr lang="en-US" dirty="0"/>
                        <a:t>Draft Triennium Summary + Draft Report </a:t>
                      </a:r>
                    </a:p>
                  </a:txBody>
                  <a:tcPr marL="0" marR="0" marT="0" marB="0" anchor="ctr" horzOverflow="overflow">
                    <a:lnL w="12700">
                      <a:noFill/>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7501">
                <a:tc>
                  <a:txBody>
                    <a:bodyPr/>
                    <a:lstStyle/>
                    <a:p>
                      <a:pPr>
                        <a:defRPr sz="1800" b="0">
                          <a:solidFill>
                            <a:srgbClr val="000000"/>
                          </a:solidFill>
                        </a:defRPr>
                      </a:pPr>
                      <a:r>
                        <a:rPr lang="nl-NL" sz="1400" b="1" dirty="0"/>
                        <a:t>23 Feb</a:t>
                      </a:r>
                      <a:endParaRPr sz="1400" b="1"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dirty="0"/>
                        <a:t>Summary </a:t>
                      </a:r>
                      <a:r>
                        <a:rPr lang="nl-NL" sz="1400" dirty="0" err="1"/>
                        <a:t>reviewed</a:t>
                      </a:r>
                      <a:r>
                        <a:rPr lang="nl-NL" sz="1400" baseline="0" dirty="0"/>
                        <a:t> </a:t>
                      </a:r>
                      <a:r>
                        <a:rPr lang="nl-NL" sz="1400" baseline="0" dirty="0" err="1"/>
                        <a:t>by</a:t>
                      </a:r>
                      <a:r>
                        <a:rPr lang="nl-NL" sz="1400" baseline="0" dirty="0"/>
                        <a:t> IGU </a:t>
                      </a:r>
                      <a:r>
                        <a:rPr lang="nl-NL" sz="1400" baseline="0" dirty="0" err="1"/>
                        <a:t>and</a:t>
                      </a:r>
                      <a:r>
                        <a:rPr lang="nl-NL" sz="1400" baseline="0" dirty="0"/>
                        <a:t> sent back </a:t>
                      </a:r>
                      <a:r>
                        <a:rPr lang="nl-NL" sz="1400" baseline="0" dirty="0" err="1"/>
                        <a:t>to</a:t>
                      </a:r>
                      <a:r>
                        <a:rPr lang="nl-NL" sz="1400" baseline="0" dirty="0"/>
                        <a:t> </a:t>
                      </a:r>
                      <a:r>
                        <a:rPr lang="nl-NL" sz="1400" baseline="0" dirty="0" err="1"/>
                        <a:t>ctees</a:t>
                      </a:r>
                      <a:endParaRPr sz="1400"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37501">
                <a:tc>
                  <a:txBody>
                    <a:bodyPr/>
                    <a:lstStyle/>
                    <a:p>
                      <a:pPr>
                        <a:defRPr sz="1800" b="0">
                          <a:solidFill>
                            <a:srgbClr val="000000"/>
                          </a:solidFill>
                        </a:defRPr>
                      </a:pPr>
                      <a:r>
                        <a:rPr lang="nl-NL" sz="1400" b="1" dirty="0"/>
                        <a:t>28 Feb</a:t>
                      </a:r>
                      <a:endParaRPr sz="1400" b="1"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dirty="0"/>
                        <a:t>Draft </a:t>
                      </a:r>
                      <a:r>
                        <a:rPr lang="nl-NL" sz="1400" dirty="0" err="1"/>
                        <a:t>reports</a:t>
                      </a:r>
                      <a:r>
                        <a:rPr lang="nl-NL" sz="1400" dirty="0"/>
                        <a:t> </a:t>
                      </a:r>
                      <a:r>
                        <a:rPr lang="nl-NL" sz="1400" dirty="0" err="1"/>
                        <a:t>reviewed</a:t>
                      </a:r>
                      <a:r>
                        <a:rPr lang="nl-NL" sz="1400" baseline="0" dirty="0"/>
                        <a:t> </a:t>
                      </a:r>
                      <a:r>
                        <a:rPr lang="nl-NL" sz="1400" baseline="0" dirty="0" err="1"/>
                        <a:t>by</a:t>
                      </a:r>
                      <a:r>
                        <a:rPr lang="nl-NL" sz="1400" baseline="0" dirty="0"/>
                        <a:t> IGU </a:t>
                      </a:r>
                      <a:r>
                        <a:rPr lang="nl-NL" sz="1400" baseline="0" dirty="0" err="1"/>
                        <a:t>and</a:t>
                      </a:r>
                      <a:r>
                        <a:rPr lang="nl-NL" sz="1400" baseline="0" dirty="0"/>
                        <a:t> sent back </a:t>
                      </a:r>
                      <a:r>
                        <a:rPr lang="nl-NL" sz="1400" baseline="0" dirty="0" err="1"/>
                        <a:t>to</a:t>
                      </a:r>
                      <a:r>
                        <a:rPr lang="nl-NL" sz="1400" baseline="0" dirty="0"/>
                        <a:t> </a:t>
                      </a:r>
                      <a:r>
                        <a:rPr lang="nl-NL" sz="1400" baseline="0" dirty="0" err="1"/>
                        <a:t>ctees</a:t>
                      </a:r>
                      <a:endParaRPr sz="1400"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37501">
                <a:tc>
                  <a:txBody>
                    <a:bodyPr/>
                    <a:lstStyle/>
                    <a:p>
                      <a:pPr>
                        <a:defRPr sz="1800" b="0">
                          <a:solidFill>
                            <a:srgbClr val="000000"/>
                          </a:solidFill>
                        </a:defRPr>
                      </a:pPr>
                      <a:r>
                        <a:rPr sz="1400" b="1" dirty="0"/>
                        <a:t>28 Feb - 2 Mar 2018</a:t>
                      </a:r>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sz="1400" dirty="0"/>
                        <a:t>MCC meeting #6 final</a:t>
                      </a:r>
                      <a:r>
                        <a:rPr lang="nl-NL" sz="1400" dirty="0"/>
                        <a:t>,</a:t>
                      </a:r>
                      <a:r>
                        <a:rPr sz="1400" dirty="0"/>
                        <a:t> IGU office, BARCELONA </a:t>
                      </a:r>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37501">
                <a:tc>
                  <a:txBody>
                    <a:bodyPr/>
                    <a:lstStyle/>
                    <a:p>
                      <a:pPr>
                        <a:defRPr sz="1800" b="0">
                          <a:solidFill>
                            <a:srgbClr val="000000"/>
                          </a:solidFill>
                        </a:defRPr>
                      </a:pPr>
                      <a:r>
                        <a:rPr sz="1400" b="1" dirty="0"/>
                        <a:t>Mar 9</a:t>
                      </a:r>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sz="1400" dirty="0"/>
                        <a:t>Author Final Paper Deadline</a:t>
                      </a:r>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37501">
                <a:tc>
                  <a:txBody>
                    <a:bodyPr/>
                    <a:lstStyle/>
                    <a:p>
                      <a:pPr>
                        <a:defRPr sz="1800" b="0">
                          <a:solidFill>
                            <a:srgbClr val="000000"/>
                          </a:solidFill>
                        </a:defRPr>
                      </a:pPr>
                      <a:r>
                        <a:rPr lang="nl-NL" sz="1400" b="1" dirty="0"/>
                        <a:t>16 </a:t>
                      </a:r>
                      <a:r>
                        <a:rPr lang="nl-NL" sz="1400" b="1" dirty="0" err="1"/>
                        <a:t>March</a:t>
                      </a:r>
                      <a:endParaRPr sz="1400" b="1"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dirty="0" err="1"/>
                        <a:t>Updated</a:t>
                      </a:r>
                      <a:r>
                        <a:rPr lang="nl-NL" sz="1400" dirty="0"/>
                        <a:t> summary</a:t>
                      </a:r>
                      <a:r>
                        <a:rPr lang="nl-NL" sz="1400" baseline="0" dirty="0"/>
                        <a:t> </a:t>
                      </a:r>
                      <a:r>
                        <a:rPr lang="nl-NL" sz="1400" baseline="0" dirty="0" err="1"/>
                        <a:t>to</a:t>
                      </a:r>
                      <a:r>
                        <a:rPr lang="nl-NL" sz="1400" baseline="0" dirty="0"/>
                        <a:t> IGU</a:t>
                      </a:r>
                      <a:endParaRPr sz="1400"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37501">
                <a:tc>
                  <a:txBody>
                    <a:bodyPr/>
                    <a:lstStyle/>
                    <a:p>
                      <a:pPr>
                        <a:defRPr sz="1800" b="0">
                          <a:solidFill>
                            <a:srgbClr val="000000"/>
                          </a:solidFill>
                        </a:defRPr>
                      </a:pPr>
                      <a:r>
                        <a:rPr lang="nl-NL" sz="1400" b="1" dirty="0"/>
                        <a:t>31 </a:t>
                      </a:r>
                      <a:r>
                        <a:rPr lang="nl-NL" sz="1400" b="1" dirty="0" err="1"/>
                        <a:t>March</a:t>
                      </a:r>
                      <a:endParaRPr sz="1400" b="1"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dirty="0" err="1"/>
                        <a:t>Submit</a:t>
                      </a:r>
                      <a:r>
                        <a:rPr lang="nl-NL" sz="1400" dirty="0"/>
                        <a:t> </a:t>
                      </a:r>
                      <a:r>
                        <a:rPr lang="nl-NL" sz="1400" dirty="0" err="1"/>
                        <a:t>final</a:t>
                      </a:r>
                      <a:r>
                        <a:rPr lang="nl-NL" sz="1400" dirty="0"/>
                        <a:t> report </a:t>
                      </a:r>
                      <a:r>
                        <a:rPr lang="nl-NL" sz="1400" dirty="0" err="1"/>
                        <a:t>electronically</a:t>
                      </a:r>
                      <a:r>
                        <a:rPr lang="nl-NL" sz="1400" dirty="0"/>
                        <a:t> </a:t>
                      </a:r>
                      <a:r>
                        <a:rPr lang="nl-NL" sz="1400" dirty="0" err="1"/>
                        <a:t>to</a:t>
                      </a:r>
                      <a:r>
                        <a:rPr lang="nl-NL" sz="1400" dirty="0"/>
                        <a:t> CC </a:t>
                      </a:r>
                      <a:r>
                        <a:rPr lang="nl-NL" sz="1400" dirty="0" err="1"/>
                        <a:t>secretary</a:t>
                      </a:r>
                      <a:endParaRPr sz="1400"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37501">
                <a:tc>
                  <a:txBody>
                    <a:bodyPr/>
                    <a:lstStyle/>
                    <a:p>
                      <a:pPr>
                        <a:defRPr sz="1400">
                          <a:solidFill>
                            <a:srgbClr val="000000"/>
                          </a:solidFill>
                        </a:defRPr>
                      </a:pPr>
                      <a:r>
                        <a:rPr lang="en-US" dirty="0"/>
                        <a:t>6 April</a:t>
                      </a:r>
                      <a:endParaRPr dirty="0"/>
                    </a:p>
                  </a:txBody>
                  <a:tcPr marL="0" marR="0" marT="0" marB="0" anchor="ctr" horzOverflow="overflow">
                    <a:lnL w="12700">
                      <a:solidFill>
                        <a:schemeClr val="accent1"/>
                      </a:solidFill>
                    </a:lnL>
                    <a:lnR w="12700">
                      <a:noFill/>
                      <a:miter lim="400000"/>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tc>
                  <a:txBody>
                    <a:bodyPr/>
                    <a:lstStyle/>
                    <a:p>
                      <a:pPr>
                        <a:defRPr sz="1400"/>
                      </a:pPr>
                      <a:r>
                        <a:rPr lang="en-US" dirty="0"/>
                        <a:t>Final summaries complete and approved for print</a:t>
                      </a:r>
                      <a:endParaRPr dirty="0"/>
                    </a:p>
                  </a:txBody>
                  <a:tcPr marL="0" marR="0" marT="0" marB="0" anchor="ctr" horzOverflow="overflow">
                    <a:lnL w="12700">
                      <a:noFill/>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37501">
                <a:tc>
                  <a:txBody>
                    <a:bodyPr/>
                    <a:lstStyle/>
                    <a:p>
                      <a:pPr>
                        <a:defRPr sz="1400">
                          <a:solidFill>
                            <a:srgbClr val="000000"/>
                          </a:solidFill>
                        </a:defRPr>
                      </a:pPr>
                      <a:endParaRPr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lang="nl-NL" sz="1400" b="0" i="0" u="none" strike="noStrike" cap="none" spc="0" baseline="0" dirty="0" err="1">
                          <a:ln>
                            <a:noFill/>
                          </a:ln>
                          <a:solidFill>
                            <a:srgbClr val="000000"/>
                          </a:solidFill>
                          <a:uFillTx/>
                          <a:latin typeface="+mj-lt"/>
                          <a:ea typeface="+mj-ea"/>
                          <a:cs typeface="+mj-cs"/>
                          <a:sym typeface="Calibri"/>
                        </a:rPr>
                        <a:t>Rehearsals</a:t>
                      </a:r>
                      <a:r>
                        <a:rPr lang="nl-NL" sz="1400" b="0" i="0" u="none" strike="noStrike" cap="none" spc="0" baseline="0" dirty="0">
                          <a:ln>
                            <a:noFill/>
                          </a:ln>
                          <a:solidFill>
                            <a:srgbClr val="000000"/>
                          </a:solidFill>
                          <a:uFillTx/>
                          <a:latin typeface="+mj-lt"/>
                          <a:ea typeface="+mj-ea"/>
                          <a:cs typeface="+mj-cs"/>
                          <a:sym typeface="Calibri"/>
                        </a:rPr>
                        <a:t>?</a:t>
                      </a:r>
                      <a:endParaRPr sz="1400" b="0" i="0" u="none" strike="noStrike" cap="none" spc="0" baseline="0" dirty="0">
                        <a:ln>
                          <a:noFill/>
                        </a:ln>
                        <a:solidFill>
                          <a:srgbClr val="000000"/>
                        </a:solidFill>
                        <a:uFillTx/>
                        <a:latin typeface="+mj-lt"/>
                        <a:ea typeface="+mj-ea"/>
                        <a:cs typeface="+mj-cs"/>
                        <a:sym typeface="Calibri"/>
                      </a:endParaRPr>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337501">
                <a:tc>
                  <a:txBody>
                    <a:bodyPr/>
                    <a:lstStyle/>
                    <a:p>
                      <a:pPr>
                        <a:defRPr sz="1400">
                          <a:solidFill>
                            <a:srgbClr val="000000"/>
                          </a:solidFill>
                        </a:defRPr>
                      </a:pPr>
                      <a:endParaRPr dirty="0"/>
                    </a:p>
                  </a:txBody>
                  <a:tcPr marL="0" marR="0" marT="0" marB="0" anchor="ctr" horzOverflow="overflow">
                    <a:lnL w="12700">
                      <a:solidFill>
                        <a:schemeClr val="accent1"/>
                      </a:solidFill>
                    </a:lnL>
                    <a:lnR w="12700">
                      <a:noFill/>
                      <a:miter lim="400000"/>
                    </a:lnR>
                    <a:lnT w="12700" cap="flat" cmpd="sng" algn="ctr">
                      <a:solidFill>
                        <a:schemeClr val="accent1"/>
                      </a:solidFill>
                      <a:prstDash val="solid"/>
                      <a:round/>
                      <a:headEnd type="none" w="med" len="med"/>
                      <a:tailEnd type="none" w="med" len="med"/>
                    </a:lnT>
                    <a:lnB w="12700">
                      <a:solidFill>
                        <a:schemeClr val="accent1"/>
                      </a:solidFill>
                    </a:lnB>
                    <a:solidFill>
                      <a:srgbClr val="FFFFFF"/>
                    </a:solidFill>
                  </a:tcPr>
                </a:tc>
                <a:tc>
                  <a:txBody>
                    <a:bodyPr/>
                    <a:lstStyle/>
                    <a:p>
                      <a:pPr>
                        <a:defRPr sz="1400"/>
                      </a:pPr>
                      <a:endParaRPr dirty="0"/>
                    </a:p>
                  </a:txBody>
                  <a:tcPr marL="0" marR="0" marT="0" marB="0" anchor="ctr" horzOverflow="overflow">
                    <a:lnL w="12700">
                      <a:noFill/>
                      <a:miter lim="400000"/>
                    </a:lnL>
                    <a:lnR w="12700">
                      <a:solidFill>
                        <a:schemeClr val="accent1"/>
                      </a:solidFill>
                    </a:lnR>
                    <a:lnT w="12700" cap="flat" cmpd="sng" algn="ctr">
                      <a:solidFill>
                        <a:schemeClr val="accent1"/>
                      </a:solidFill>
                      <a:prstDash val="solid"/>
                      <a:round/>
                      <a:headEnd type="none" w="med" len="med"/>
                      <a:tailEnd type="none" w="med" len="med"/>
                    </a:lnT>
                    <a:lnB w="12700">
                      <a:solidFill>
                        <a:schemeClr val="accent1"/>
                      </a:solidFill>
                    </a:lnB>
                    <a:solidFill>
                      <a:srgbClr val="FFFFFF"/>
                    </a:solidFill>
                  </a:tcPr>
                </a:tc>
                <a:extLst>
                  <a:ext uri="{0D108BD9-81ED-4DB2-BD59-A6C34878D82A}">
                    <a16:rowId xmlns:a16="http://schemas.microsoft.com/office/drawing/2014/main" val="10016"/>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395536" y="116632"/>
            <a:ext cx="8229601" cy="936626"/>
          </a:xfrm>
          <a:prstGeom prst="rect">
            <a:avLst/>
          </a:prstGeom>
        </p:spPr>
        <p:txBody>
          <a:bodyPr/>
          <a:lstStyle/>
          <a:p>
            <a:r>
              <a:rPr dirty="0"/>
              <a:t>Marketing our report</a:t>
            </a:r>
            <a:endParaRPr b="1" i="1" u="sng" dirty="0"/>
          </a:p>
        </p:txBody>
      </p:sp>
      <p:sp>
        <p:nvSpPr>
          <p:cNvPr id="372" name="Shape 372"/>
          <p:cNvSpPr>
            <a:spLocks noGrp="1"/>
          </p:cNvSpPr>
          <p:nvPr>
            <p:ph type="body" sz="half" idx="1"/>
          </p:nvPr>
        </p:nvSpPr>
        <p:spPr>
          <a:xfrm>
            <a:off x="457200" y="1341437"/>
            <a:ext cx="3970784" cy="4784726"/>
          </a:xfrm>
          <a:prstGeom prst="rect">
            <a:avLst/>
          </a:prstGeom>
        </p:spPr>
        <p:txBody>
          <a:bodyPr>
            <a:normAutofit fontScale="92500"/>
          </a:bodyPr>
          <a:lstStyle/>
          <a:p>
            <a:pPr>
              <a:spcBef>
                <a:spcPts val="400"/>
              </a:spcBef>
              <a:defRPr sz="1800"/>
            </a:pPr>
            <a:r>
              <a:rPr lang="en-US" dirty="0"/>
              <a:t>Report &amp; Toolkit </a:t>
            </a:r>
          </a:p>
          <a:p>
            <a:pPr lvl="1">
              <a:spcBef>
                <a:spcPts val="400"/>
              </a:spcBef>
              <a:defRPr sz="1800"/>
            </a:pPr>
            <a:r>
              <a:rPr lang="en-US" sz="1400" dirty="0"/>
              <a:t>Full report</a:t>
            </a:r>
          </a:p>
          <a:p>
            <a:pPr lvl="1">
              <a:spcBef>
                <a:spcPts val="400"/>
              </a:spcBef>
              <a:defRPr sz="1800"/>
            </a:pPr>
            <a:r>
              <a:rPr sz="1400" dirty="0"/>
              <a:t>Executive summary</a:t>
            </a:r>
            <a:r>
              <a:rPr lang="en-US" sz="1400" dirty="0"/>
              <a:t> for full report (1 Feb 2018)</a:t>
            </a:r>
            <a:endParaRPr sz="1400" dirty="0"/>
          </a:p>
          <a:p>
            <a:pPr marL="712787" lvl="1" indent="-255587">
              <a:spcBef>
                <a:spcPts val="300"/>
              </a:spcBef>
              <a:buClr>
                <a:srgbClr val="3B4247"/>
              </a:buClr>
              <a:defRPr sz="1400"/>
            </a:pPr>
            <a:r>
              <a:rPr lang="en-US" dirty="0"/>
              <a:t>Study Group Leaders to write short a</a:t>
            </a:r>
            <a:r>
              <a:rPr dirty="0"/>
              <a:t>rticle</a:t>
            </a:r>
            <a:r>
              <a:rPr lang="en-US" dirty="0"/>
              <a:t> on each specific topic &amp; with one image &gt; for IGU Magazine (3 articles)</a:t>
            </a:r>
          </a:p>
          <a:p>
            <a:pPr marL="712787" lvl="1" indent="-255587">
              <a:spcBef>
                <a:spcPts val="300"/>
              </a:spcBef>
              <a:buClr>
                <a:srgbClr val="3B4247"/>
              </a:buClr>
              <a:defRPr sz="1400"/>
            </a:pPr>
            <a:r>
              <a:rPr lang="en-US" dirty="0"/>
              <a:t>One or two </a:t>
            </a:r>
            <a:r>
              <a:rPr dirty="0"/>
              <a:t>PowerPoint </a:t>
            </a:r>
            <a:r>
              <a:rPr lang="en-US" dirty="0"/>
              <a:t>slides for the overarching message for all 3 sessions </a:t>
            </a:r>
            <a:endParaRPr sz="2000" dirty="0"/>
          </a:p>
          <a:p>
            <a:pPr marL="712787" lvl="1" indent="-255587">
              <a:spcBef>
                <a:spcPts val="300"/>
              </a:spcBef>
              <a:buClr>
                <a:srgbClr val="3B4247"/>
              </a:buClr>
              <a:defRPr sz="1400"/>
            </a:pPr>
            <a:r>
              <a:rPr dirty="0"/>
              <a:t>Hard copies of the report</a:t>
            </a:r>
            <a:r>
              <a:rPr lang="en-US" dirty="0"/>
              <a:t> summaries (limited)</a:t>
            </a:r>
            <a:endParaRPr sz="2000" dirty="0"/>
          </a:p>
          <a:p>
            <a:pPr marL="712787" lvl="1" indent="-255587">
              <a:spcBef>
                <a:spcPts val="400"/>
              </a:spcBef>
              <a:buClr>
                <a:srgbClr val="3B4247"/>
              </a:buClr>
              <a:defRPr sz="1400"/>
            </a:pPr>
            <a:r>
              <a:rPr lang="en-US" sz="1400" dirty="0"/>
              <a:t>3 podcast interviews with SG leaders (in </a:t>
            </a:r>
            <a:r>
              <a:rPr lang="en-US" sz="1400" dirty="0" err="1"/>
              <a:t>Barca</a:t>
            </a:r>
            <a:r>
              <a:rPr lang="en-US" sz="1400" dirty="0"/>
              <a:t>)</a:t>
            </a:r>
          </a:p>
          <a:p>
            <a:pPr marL="457200" lvl="1" indent="0">
              <a:spcBef>
                <a:spcPts val="400"/>
              </a:spcBef>
              <a:buClr>
                <a:srgbClr val="3B4247"/>
              </a:buClr>
              <a:buNone/>
              <a:defRPr sz="1400"/>
            </a:pPr>
            <a:endParaRPr sz="1400" dirty="0"/>
          </a:p>
          <a:p>
            <a:pPr>
              <a:spcBef>
                <a:spcPts val="400"/>
              </a:spcBef>
              <a:defRPr sz="1800"/>
            </a:pPr>
            <a:r>
              <a:rPr dirty="0"/>
              <a:t>Media</a:t>
            </a:r>
          </a:p>
          <a:p>
            <a:pPr marL="712787" lvl="1" indent="-255587">
              <a:spcBef>
                <a:spcPts val="300"/>
              </a:spcBef>
              <a:buClr>
                <a:srgbClr val="3B4247"/>
              </a:buClr>
              <a:defRPr sz="1400"/>
            </a:pPr>
            <a:r>
              <a:rPr lang="en-US" dirty="0"/>
              <a:t>Press kit for magazine w interview options, visuals, photo</a:t>
            </a:r>
            <a:r>
              <a:rPr lang="mr-IN" dirty="0"/>
              <a:t>…</a:t>
            </a:r>
            <a:endParaRPr lang="en-US" dirty="0"/>
          </a:p>
          <a:p>
            <a:pPr marL="712787" lvl="1" indent="-255587">
              <a:spcBef>
                <a:spcPts val="300"/>
              </a:spcBef>
              <a:buClr>
                <a:srgbClr val="3B4247"/>
              </a:buClr>
              <a:defRPr sz="1400"/>
            </a:pPr>
            <a:r>
              <a:rPr dirty="0"/>
              <a:t>Raise media or conference newspaper interest at WGC </a:t>
            </a:r>
            <a:endParaRPr sz="2000" dirty="0"/>
          </a:p>
          <a:p>
            <a:pPr marL="712787" lvl="1" indent="-255587">
              <a:spcBef>
                <a:spcPts val="300"/>
              </a:spcBef>
              <a:buClr>
                <a:srgbClr val="3B4247"/>
              </a:buClr>
              <a:defRPr sz="1400"/>
            </a:pPr>
            <a:r>
              <a:rPr dirty="0"/>
              <a:t>Distribute report via existing channels of the IGU</a:t>
            </a:r>
            <a:endParaRPr sz="2000" dirty="0"/>
          </a:p>
          <a:p>
            <a:pPr marL="712787" lvl="1" indent="-255587">
              <a:spcBef>
                <a:spcPts val="300"/>
              </a:spcBef>
              <a:buClr>
                <a:srgbClr val="3B4247"/>
              </a:buClr>
              <a:defRPr sz="1400"/>
            </a:pPr>
            <a:r>
              <a:rPr dirty="0"/>
              <a:t>WGC flyer and twitter feed</a:t>
            </a:r>
          </a:p>
        </p:txBody>
      </p:sp>
      <p:sp>
        <p:nvSpPr>
          <p:cNvPr id="373" name="Shape 373"/>
          <p:cNvSpPr/>
          <p:nvPr/>
        </p:nvSpPr>
        <p:spPr>
          <a:xfrm>
            <a:off x="4860032" y="1484783"/>
            <a:ext cx="3816425" cy="323165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en-US" sz="1700" dirty="0">
                <a:solidFill>
                  <a:srgbClr val="54646E"/>
                </a:solidFill>
              </a:rPr>
              <a:t>WGC / </a:t>
            </a:r>
            <a:r>
              <a:rPr sz="1700" dirty="0">
                <a:solidFill>
                  <a:srgbClr val="54646E"/>
                </a:solidFill>
              </a:rPr>
              <a:t>IGU Channels</a:t>
            </a:r>
          </a:p>
          <a:p>
            <a:pPr marL="285750" lvl="1" indent="-285750">
              <a:buFont typeface="Arial" charset="0"/>
              <a:buChar char="•"/>
              <a:defRPr sz="1400"/>
            </a:pPr>
            <a:r>
              <a:rPr lang="en-US" sz="1300" dirty="0">
                <a:solidFill>
                  <a:srgbClr val="54646E"/>
                </a:solidFill>
              </a:rPr>
              <a:t>LinkedIn posts </a:t>
            </a:r>
          </a:p>
          <a:p>
            <a:pPr marL="285750" lvl="1" indent="-285750">
              <a:buFont typeface="Arial" charset="0"/>
              <a:buChar char="•"/>
              <a:defRPr sz="1400"/>
            </a:pPr>
            <a:r>
              <a:rPr lang="en-US" sz="1300" dirty="0">
                <a:solidFill>
                  <a:srgbClr val="54646E"/>
                </a:solidFill>
              </a:rPr>
              <a:t>Articles on </a:t>
            </a:r>
            <a:r>
              <a:rPr lang="en-US" sz="1300" dirty="0" err="1">
                <a:solidFill>
                  <a:srgbClr val="54646E"/>
                </a:solidFill>
              </a:rPr>
              <a:t>IGU.org</a:t>
            </a:r>
            <a:endParaRPr lang="en-US" sz="1300" dirty="0">
              <a:solidFill>
                <a:srgbClr val="54646E"/>
              </a:solidFill>
            </a:endParaRPr>
          </a:p>
          <a:p>
            <a:pPr marL="285750" lvl="1" indent="-285750">
              <a:buFont typeface="Arial" charset="0"/>
              <a:buChar char="•"/>
              <a:defRPr sz="1400"/>
            </a:pPr>
            <a:r>
              <a:rPr lang="en-US" sz="1300" dirty="0">
                <a:solidFill>
                  <a:srgbClr val="54646E"/>
                </a:solidFill>
              </a:rPr>
              <a:t>Twitter feed</a:t>
            </a:r>
          </a:p>
          <a:p>
            <a:pPr marL="285750" lvl="1" indent="-285750">
              <a:buFont typeface="Arial" charset="0"/>
              <a:buChar char="•"/>
              <a:defRPr sz="1400"/>
            </a:pPr>
            <a:r>
              <a:rPr lang="en-US" sz="1300" dirty="0">
                <a:solidFill>
                  <a:srgbClr val="54646E"/>
                </a:solidFill>
              </a:rPr>
              <a:t>CWC distribution list (via Tracy)</a:t>
            </a:r>
          </a:p>
          <a:p>
            <a:pPr lvl="1">
              <a:defRPr sz="1400"/>
            </a:pPr>
            <a:endParaRPr dirty="0"/>
          </a:p>
          <a:p>
            <a:r>
              <a:rPr sz="1700" dirty="0">
                <a:solidFill>
                  <a:srgbClr val="54646E"/>
                </a:solidFill>
              </a:rPr>
              <a:t>Our Network</a:t>
            </a:r>
            <a:endParaRPr lang="en-US" sz="1700" dirty="0">
              <a:solidFill>
                <a:srgbClr val="54646E"/>
              </a:solidFill>
            </a:endParaRPr>
          </a:p>
          <a:p>
            <a:pPr marL="285750" indent="-285750">
              <a:buFont typeface="Arial" charset="0"/>
              <a:buChar char="•"/>
            </a:pPr>
            <a:r>
              <a:rPr lang="en-US" sz="1300" dirty="0">
                <a:solidFill>
                  <a:srgbClr val="54646E"/>
                </a:solidFill>
              </a:rPr>
              <a:t>Send e-mail report and summary</a:t>
            </a:r>
          </a:p>
          <a:p>
            <a:pPr marL="285750" lvl="1" indent="-285750">
              <a:buFont typeface="Arial" charset="0"/>
              <a:buChar char="•"/>
              <a:defRPr sz="1400"/>
            </a:pPr>
            <a:r>
              <a:rPr sz="1300" dirty="0">
                <a:solidFill>
                  <a:srgbClr val="54646E"/>
                </a:solidFill>
              </a:rPr>
              <a:t>Send promo link and report to speakers, </a:t>
            </a:r>
            <a:r>
              <a:rPr lang="en-US" sz="1300" dirty="0">
                <a:solidFill>
                  <a:srgbClr val="54646E"/>
                </a:solidFill>
              </a:rPr>
              <a:t>MCC </a:t>
            </a:r>
            <a:r>
              <a:rPr sz="1300" dirty="0">
                <a:solidFill>
                  <a:srgbClr val="54646E"/>
                </a:solidFill>
              </a:rPr>
              <a:t>members</a:t>
            </a:r>
            <a:r>
              <a:rPr lang="en-US" sz="1300" dirty="0">
                <a:solidFill>
                  <a:srgbClr val="54646E"/>
                </a:solidFill>
              </a:rPr>
              <a:t>, MCC former members</a:t>
            </a:r>
            <a:r>
              <a:rPr sz="1300" dirty="0">
                <a:solidFill>
                  <a:srgbClr val="54646E"/>
                </a:solidFill>
              </a:rPr>
              <a:t> etc.. </a:t>
            </a:r>
          </a:p>
          <a:p>
            <a:pPr marL="285750" lvl="1" indent="-285750">
              <a:buFont typeface="Arial" charset="0"/>
              <a:buChar char="•"/>
              <a:defRPr sz="1400"/>
            </a:pPr>
            <a:r>
              <a:rPr sz="1300" dirty="0">
                <a:solidFill>
                  <a:srgbClr val="54646E"/>
                </a:solidFill>
              </a:rPr>
              <a:t>Every member to pitch in 10 important contacts</a:t>
            </a:r>
          </a:p>
          <a:p>
            <a:pPr marL="285750" lvl="1" indent="-285750">
              <a:buFont typeface="Arial" charset="0"/>
              <a:buChar char="•"/>
              <a:defRPr sz="1400"/>
            </a:pPr>
            <a:r>
              <a:rPr sz="1300" dirty="0">
                <a:solidFill>
                  <a:srgbClr val="54646E"/>
                </a:solidFill>
              </a:rPr>
              <a:t>Booth on the trade floor for members</a:t>
            </a:r>
            <a:endParaRPr lang="nl-NL" sz="1300" dirty="0">
              <a:solidFill>
                <a:srgbClr val="54646E"/>
              </a:solidFill>
            </a:endParaRPr>
          </a:p>
          <a:p>
            <a:pPr marL="285750" lvl="1" indent="-285750">
              <a:buFont typeface="Arial" charset="0"/>
              <a:buChar char="•"/>
              <a:defRPr sz="1400"/>
            </a:pPr>
            <a:r>
              <a:rPr lang="nl-NL" sz="1300" dirty="0" err="1">
                <a:solidFill>
                  <a:srgbClr val="54646E"/>
                </a:solidFill>
              </a:rPr>
              <a:t>Suggest</a:t>
            </a:r>
            <a:r>
              <a:rPr lang="nl-NL" sz="1300" dirty="0">
                <a:solidFill>
                  <a:srgbClr val="54646E"/>
                </a:solidFill>
              </a:rPr>
              <a:t> ‘triggering’ pre-</a:t>
            </a:r>
            <a:r>
              <a:rPr lang="nl-NL" sz="1300" dirty="0" err="1">
                <a:solidFill>
                  <a:srgbClr val="54646E"/>
                </a:solidFill>
              </a:rPr>
              <a:t>cooked</a:t>
            </a:r>
            <a:r>
              <a:rPr lang="nl-NL" sz="1300" dirty="0">
                <a:solidFill>
                  <a:srgbClr val="54646E"/>
                </a:solidFill>
              </a:rPr>
              <a:t> tweets (</a:t>
            </a:r>
            <a:r>
              <a:rPr lang="nl-NL" sz="1300" dirty="0" err="1">
                <a:solidFill>
                  <a:srgbClr val="54646E"/>
                </a:solidFill>
              </a:rPr>
              <a:t>preferably</a:t>
            </a:r>
            <a:r>
              <a:rPr lang="nl-NL" sz="1300" dirty="0">
                <a:solidFill>
                  <a:srgbClr val="54646E"/>
                </a:solidFill>
              </a:rPr>
              <a:t> </a:t>
            </a:r>
            <a:r>
              <a:rPr lang="nl-NL" sz="1300" dirty="0" err="1">
                <a:solidFill>
                  <a:srgbClr val="54646E"/>
                </a:solidFill>
              </a:rPr>
              <a:t>with</a:t>
            </a:r>
            <a:r>
              <a:rPr lang="nl-NL" sz="1300" dirty="0">
                <a:solidFill>
                  <a:srgbClr val="54646E"/>
                </a:solidFill>
              </a:rPr>
              <a:t> </a:t>
            </a:r>
            <a:r>
              <a:rPr lang="nl-NL" sz="1300" dirty="0" err="1">
                <a:solidFill>
                  <a:srgbClr val="54646E"/>
                </a:solidFill>
              </a:rPr>
              <a:t>photo</a:t>
            </a:r>
            <a:r>
              <a:rPr lang="nl-NL" sz="1300" dirty="0">
                <a:solidFill>
                  <a:srgbClr val="54646E"/>
                </a:solidFill>
              </a:rPr>
              <a:t> or video)</a:t>
            </a:r>
          </a:p>
          <a:p>
            <a:pPr marL="285750" lvl="1" indent="-285750">
              <a:buFont typeface="Arial" charset="0"/>
              <a:buChar char="•"/>
              <a:defRPr sz="1400"/>
            </a:pPr>
            <a:r>
              <a:rPr lang="nl-NL" sz="1300" dirty="0" err="1">
                <a:solidFill>
                  <a:srgbClr val="54646E"/>
                </a:solidFill>
              </a:rPr>
              <a:t>Promote</a:t>
            </a:r>
            <a:r>
              <a:rPr lang="nl-NL" sz="1300" dirty="0">
                <a:solidFill>
                  <a:srgbClr val="54646E"/>
                </a:solidFill>
              </a:rPr>
              <a:t> </a:t>
            </a:r>
            <a:r>
              <a:rPr lang="nl-NL" sz="1300" dirty="0" err="1">
                <a:solidFill>
                  <a:srgbClr val="54646E"/>
                </a:solidFill>
              </a:rPr>
              <a:t>joining</a:t>
            </a:r>
            <a:r>
              <a:rPr lang="nl-NL" sz="1300" dirty="0">
                <a:solidFill>
                  <a:srgbClr val="54646E"/>
                </a:solidFill>
              </a:rPr>
              <a:t> MCC next </a:t>
            </a:r>
            <a:r>
              <a:rPr lang="nl-NL" sz="1300" dirty="0" err="1">
                <a:solidFill>
                  <a:srgbClr val="54646E"/>
                </a:solidFill>
              </a:rPr>
              <a:t>triennium</a:t>
            </a:r>
            <a:r>
              <a:rPr lang="nl-NL" sz="1300" dirty="0">
                <a:solidFill>
                  <a:srgbClr val="54646E"/>
                </a:solidFill>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 Barcelona	</a:t>
            </a:r>
          </a:p>
        </p:txBody>
      </p:sp>
      <p:sp>
        <p:nvSpPr>
          <p:cNvPr id="3" name="Text Placeholder 2"/>
          <p:cNvSpPr>
            <a:spLocks noGrp="1"/>
          </p:cNvSpPr>
          <p:nvPr>
            <p:ph type="body" idx="1"/>
          </p:nvPr>
        </p:nvSpPr>
        <p:spPr/>
        <p:txBody>
          <a:bodyPr>
            <a:normAutofit/>
          </a:bodyPr>
          <a:lstStyle/>
          <a:p>
            <a:r>
              <a:rPr lang="en-GB" sz="2000" dirty="0"/>
              <a:t>Confirm marketing campaign </a:t>
            </a:r>
          </a:p>
          <a:p>
            <a:r>
              <a:rPr lang="en-GB" sz="2000" dirty="0"/>
              <a:t>Confirm session content </a:t>
            </a:r>
          </a:p>
          <a:p>
            <a:r>
              <a:rPr lang="en-GB" sz="2000" dirty="0"/>
              <a:t>Confirm overarching ‘story’ for Barbara’s intro (prep Dimitri/Hansch)</a:t>
            </a:r>
          </a:p>
          <a:p>
            <a:r>
              <a:rPr lang="en-GB" sz="2000" dirty="0"/>
              <a:t>Insight session: calls with the panel</a:t>
            </a:r>
          </a:p>
          <a:p>
            <a:r>
              <a:rPr lang="en-GB" sz="2000" dirty="0"/>
              <a:t>Do podcasts with IGU Secretariat and SG leaders on their topic</a:t>
            </a:r>
          </a:p>
          <a:p>
            <a:endParaRPr lang="en-GB" sz="2000" dirty="0"/>
          </a:p>
        </p:txBody>
      </p:sp>
    </p:spTree>
    <p:extLst>
      <p:ext uri="{BB962C8B-B14F-4D97-AF65-F5344CB8AC3E}">
        <p14:creationId xmlns:p14="http://schemas.microsoft.com/office/powerpoint/2010/main" val="8082271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457200" y="6322220"/>
            <a:ext cx="203308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FFFFFF"/>
                </a:solidFill>
              </a:defRPr>
            </a:lvl1pPr>
          </a:lstStyle>
          <a:p>
            <a:r>
              <a:t>FUELING THE FUTURE </a:t>
            </a:r>
          </a:p>
        </p:txBody>
      </p:sp>
      <p:sp>
        <p:nvSpPr>
          <p:cNvPr id="191" name="Shape 191"/>
          <p:cNvSpPr>
            <a:spLocks noGrp="1"/>
          </p:cNvSpPr>
          <p:nvPr>
            <p:ph type="title"/>
          </p:nvPr>
        </p:nvSpPr>
        <p:spPr>
          <a:xfrm>
            <a:off x="457199" y="2304045"/>
            <a:ext cx="8037515" cy="1362076"/>
          </a:xfrm>
          <a:prstGeom prst="rect">
            <a:avLst/>
          </a:prstGeom>
        </p:spPr>
        <p:txBody>
          <a:bodyPr/>
          <a:lstStyle/>
          <a:p>
            <a:r>
              <a:rPr dirty="0"/>
              <a:t>R</a:t>
            </a:r>
            <a:r>
              <a:rPr lang="en-US" dirty="0"/>
              <a:t>eminder of the initial goals</a:t>
            </a:r>
            <a:endParaRPr dirty="0"/>
          </a:p>
        </p:txBody>
      </p:sp>
      <p:sp>
        <p:nvSpPr>
          <p:cNvPr id="192" name="Shape 192"/>
          <p:cNvSpPr>
            <a:spLocks noGrp="1"/>
          </p:cNvSpPr>
          <p:nvPr>
            <p:ph type="body" sz="quarter" idx="1"/>
          </p:nvPr>
        </p:nvSpPr>
        <p:spPr>
          <a:xfrm>
            <a:off x="457199" y="3738004"/>
            <a:ext cx="8037515" cy="668896"/>
          </a:xfrm>
          <a:prstGeom prst="rect">
            <a:avLst/>
          </a:prstGeom>
        </p:spPr>
        <p:txBody>
          <a:bodyPr/>
          <a:lstStyle/>
          <a:p>
            <a:endParaRPr/>
          </a:p>
        </p:txBody>
      </p:sp>
      <p:sp>
        <p:nvSpPr>
          <p:cNvPr id="193" name="Shape 193"/>
          <p:cNvSpPr>
            <a:spLocks noGrp="1"/>
          </p:cNvSpPr>
          <p:nvPr>
            <p:ph type="sldNum" sz="quarter" idx="2"/>
          </p:nvPr>
        </p:nvSpPr>
        <p:spPr>
          <a:xfrm>
            <a:off x="3030594" y="62765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1405167" y="152079"/>
            <a:ext cx="2680999" cy="828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a:pPr>
            <a:endParaRPr/>
          </a:p>
          <a:p>
            <a:pPr>
              <a:defRPr sz="1200" i="1"/>
            </a:pPr>
            <a:r>
              <a:t>Chair</a:t>
            </a:r>
          </a:p>
          <a:p>
            <a:pPr>
              <a:defRPr sz="1200" i="1"/>
            </a:pPr>
            <a:r>
              <a:t>Barbara Jinks (Australia) </a:t>
            </a:r>
          </a:p>
          <a:p>
            <a:pPr>
              <a:defRPr sz="1200" i="1"/>
            </a:pPr>
            <a:r>
              <a:t>Director LNG18 </a:t>
            </a:r>
          </a:p>
        </p:txBody>
      </p:sp>
      <p:sp>
        <p:nvSpPr>
          <p:cNvPr id="196" name="Shape 196"/>
          <p:cNvSpPr/>
          <p:nvPr/>
        </p:nvSpPr>
        <p:spPr>
          <a:xfrm>
            <a:off x="5166066" y="152079"/>
            <a:ext cx="3221457" cy="828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a:pPr>
            <a:r>
              <a:t> </a:t>
            </a:r>
          </a:p>
          <a:p>
            <a:pPr>
              <a:defRPr sz="1200" i="1"/>
            </a:pPr>
            <a:r>
              <a:t>Vice Chair</a:t>
            </a:r>
            <a:br/>
            <a:r>
              <a:t>Hansch van der Velden (Netherlands) </a:t>
            </a:r>
          </a:p>
          <a:p>
            <a:pPr>
              <a:defRPr sz="1200" i="1"/>
            </a:pPr>
            <a:r>
              <a:t>VP Corporate Communications, Gasunie </a:t>
            </a:r>
          </a:p>
        </p:txBody>
      </p:sp>
      <p:sp>
        <p:nvSpPr>
          <p:cNvPr id="197" name="Shape 197"/>
          <p:cNvSpPr/>
          <p:nvPr/>
        </p:nvSpPr>
        <p:spPr>
          <a:xfrm>
            <a:off x="1405166" y="1358145"/>
            <a:ext cx="7627289" cy="4892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i="1" u="sng">
                <a:solidFill>
                  <a:schemeClr val="accent6"/>
                </a:solidFill>
              </a:defRPr>
            </a:pPr>
            <a:endParaRPr/>
          </a:p>
          <a:p>
            <a:br/>
            <a:r>
              <a:rPr b="1"/>
              <a:t>Study Group 1 – The role of public acceptance in business decisions. </a:t>
            </a:r>
            <a:br>
              <a:rPr b="1"/>
            </a:br>
            <a:r>
              <a:t>Lead: Marcel Hoenderdos (Netherlands), Manager Communications and Public Affairs at EBN</a:t>
            </a:r>
          </a:p>
          <a:p>
            <a:br/>
            <a:endParaRPr b="1"/>
          </a:p>
          <a:p>
            <a:pPr>
              <a:defRPr b="1"/>
            </a:pPr>
            <a:r>
              <a:t>Study Group 2 - Marketing the benefits of LNG in marine transportation. </a:t>
            </a:r>
            <a:br/>
            <a:r>
              <a:rPr b="0"/>
              <a:t>Lead: Tracy Burleson (USA),  Director Communications, AGA. </a:t>
            </a:r>
          </a:p>
          <a:p>
            <a:endParaRPr b="0"/>
          </a:p>
          <a:p>
            <a:pPr>
              <a:defRPr b="1"/>
            </a:pPr>
            <a:endParaRPr b="0"/>
          </a:p>
          <a:p>
            <a:pPr>
              <a:defRPr b="1"/>
            </a:pPr>
            <a:endParaRPr b="0"/>
          </a:p>
          <a:p>
            <a:pPr>
              <a:defRPr b="1"/>
            </a:pPr>
            <a:r>
              <a:t>Study Group 3 – Marketing innovation and innovations in marketing.</a:t>
            </a:r>
            <a:br/>
            <a:r>
              <a:rPr b="0"/>
              <a:t>Lead: Keith Boulton (Canada)</a:t>
            </a:r>
          </a:p>
          <a:p>
            <a:endParaRPr b="0"/>
          </a:p>
          <a:p>
            <a:r>
              <a:t>OVERALL: about 20 members from Europe, Australia, Africa and North America</a:t>
            </a:r>
          </a:p>
        </p:txBody>
      </p:sp>
      <p:pic>
        <p:nvPicPr>
          <p:cNvPr id="198" name="image8.pdf"/>
          <p:cNvPicPr>
            <a:picLocks noChangeAspect="1"/>
          </p:cNvPicPr>
          <p:nvPr/>
        </p:nvPicPr>
        <p:blipFill>
          <a:blip r:embed="rId2">
            <a:extLst/>
          </a:blip>
          <a:stretch>
            <a:fillRect/>
          </a:stretch>
        </p:blipFill>
        <p:spPr>
          <a:xfrm>
            <a:off x="4209968" y="152079"/>
            <a:ext cx="832295" cy="980256"/>
          </a:xfrm>
          <a:prstGeom prst="rect">
            <a:avLst/>
          </a:prstGeom>
          <a:ln w="12700">
            <a:miter lim="400000"/>
          </a:ln>
        </p:spPr>
      </p:pic>
      <p:pic>
        <p:nvPicPr>
          <p:cNvPr id="199" name="image9.jpeg" descr="Tracy B photo.jpg"/>
          <p:cNvPicPr>
            <a:picLocks noChangeAspect="1"/>
          </p:cNvPicPr>
          <p:nvPr/>
        </p:nvPicPr>
        <p:blipFill>
          <a:blip r:embed="rId3">
            <a:extLst/>
          </a:blip>
          <a:srcRect l="5036" t="7233" r="4587" b="17703"/>
          <a:stretch>
            <a:fillRect/>
          </a:stretch>
        </p:blipFill>
        <p:spPr>
          <a:xfrm>
            <a:off x="282910" y="3120327"/>
            <a:ext cx="799960" cy="999949"/>
          </a:xfrm>
          <a:prstGeom prst="rect">
            <a:avLst/>
          </a:prstGeom>
          <a:ln w="12700">
            <a:miter lim="400000"/>
          </a:ln>
        </p:spPr>
      </p:pic>
      <p:pic>
        <p:nvPicPr>
          <p:cNvPr id="200" name="image10.png" descr="marcel h klein.png"/>
          <p:cNvPicPr>
            <a:picLocks noChangeAspect="1"/>
          </p:cNvPicPr>
          <p:nvPr/>
        </p:nvPicPr>
        <p:blipFill>
          <a:blip r:embed="rId4">
            <a:extLst/>
          </a:blip>
          <a:srcRect l="14768" t="6454" r="9705" b="9283"/>
          <a:stretch>
            <a:fillRect/>
          </a:stretch>
        </p:blipFill>
        <p:spPr>
          <a:xfrm>
            <a:off x="328493" y="1843023"/>
            <a:ext cx="754376" cy="921520"/>
          </a:xfrm>
          <a:prstGeom prst="rect">
            <a:avLst/>
          </a:prstGeom>
          <a:ln w="12700">
            <a:miter lim="400000"/>
          </a:ln>
        </p:spPr>
      </p:pic>
      <p:pic>
        <p:nvPicPr>
          <p:cNvPr id="201" name="image11.jpeg"/>
          <p:cNvPicPr>
            <a:picLocks noChangeAspect="1"/>
          </p:cNvPicPr>
          <p:nvPr/>
        </p:nvPicPr>
        <p:blipFill>
          <a:blip r:embed="rId5">
            <a:extLst/>
          </a:blip>
          <a:stretch>
            <a:fillRect/>
          </a:stretch>
        </p:blipFill>
        <p:spPr>
          <a:xfrm>
            <a:off x="305546" y="4599232"/>
            <a:ext cx="849098" cy="849098"/>
          </a:xfrm>
          <a:prstGeom prst="rect">
            <a:avLst/>
          </a:prstGeom>
          <a:ln w="12700">
            <a:miter lim="400000"/>
          </a:ln>
        </p:spPr>
      </p:pic>
      <p:pic>
        <p:nvPicPr>
          <p:cNvPr id="202" name="image12.jpeg"/>
          <p:cNvPicPr>
            <a:picLocks noChangeAspect="1"/>
          </p:cNvPicPr>
          <p:nvPr/>
        </p:nvPicPr>
        <p:blipFill>
          <a:blip r:embed="rId6">
            <a:extLst/>
          </a:blip>
          <a:srcRect l="25446" t="3619" r="16512" b="45524"/>
          <a:stretch>
            <a:fillRect/>
          </a:stretch>
        </p:blipFill>
        <p:spPr>
          <a:xfrm>
            <a:off x="238973" y="95694"/>
            <a:ext cx="843896" cy="110995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457200" y="6322220"/>
            <a:ext cx="186771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1169AF"/>
                </a:solidFill>
              </a:defRPr>
            </a:lvl1pPr>
          </a:lstStyle>
          <a:p>
            <a:r>
              <a:t>FUELING THE FUTURE</a:t>
            </a:r>
          </a:p>
        </p:txBody>
      </p:sp>
      <p:sp>
        <p:nvSpPr>
          <p:cNvPr id="213" name="Shape 213"/>
          <p:cNvSpPr>
            <a:spLocks noGrp="1"/>
          </p:cNvSpPr>
          <p:nvPr>
            <p:ph type="title"/>
          </p:nvPr>
        </p:nvSpPr>
        <p:spPr>
          <a:xfrm>
            <a:off x="457199" y="11067"/>
            <a:ext cx="8490857" cy="1143001"/>
          </a:xfrm>
          <a:prstGeom prst="rect">
            <a:avLst/>
          </a:prstGeom>
        </p:spPr>
        <p:txBody>
          <a:bodyPr/>
          <a:lstStyle/>
          <a:p>
            <a:pPr>
              <a:defRPr sz="3200"/>
            </a:pPr>
            <a:r>
              <a:t>MCC @WGC 2018: </a:t>
            </a:r>
            <a:br/>
            <a:r>
              <a:t>One key message, three "insight" sessions</a:t>
            </a:r>
          </a:p>
        </p:txBody>
      </p:sp>
      <p:sp>
        <p:nvSpPr>
          <p:cNvPr id="214" name="Shape 214"/>
          <p:cNvSpPr>
            <a:spLocks noGrp="1"/>
          </p:cNvSpPr>
          <p:nvPr>
            <p:ph type="body" idx="1"/>
          </p:nvPr>
        </p:nvSpPr>
        <p:spPr>
          <a:xfrm>
            <a:off x="457199" y="1336629"/>
            <a:ext cx="8334103" cy="4525963"/>
          </a:xfrm>
          <a:prstGeom prst="rect">
            <a:avLst/>
          </a:prstGeom>
        </p:spPr>
        <p:txBody>
          <a:bodyPr/>
          <a:lstStyle/>
          <a:p>
            <a:pPr>
              <a:lnSpc>
                <a:spcPct val="80000"/>
              </a:lnSpc>
              <a:defRPr sz="2200"/>
            </a:pPr>
            <a:r>
              <a:rPr dirty="0"/>
              <a:t>Key message: “Effective communications opens minds and markets”</a:t>
            </a:r>
          </a:p>
          <a:p>
            <a:pPr>
              <a:lnSpc>
                <a:spcPct val="80000"/>
              </a:lnSpc>
              <a:defRPr sz="2200"/>
            </a:pPr>
            <a:r>
              <a:rPr dirty="0"/>
              <a:t>Combining forces: </a:t>
            </a:r>
          </a:p>
          <a:p>
            <a:pPr marL="742950" lvl="1" indent="-285750">
              <a:lnSpc>
                <a:spcPct val="80000"/>
              </a:lnSpc>
              <a:spcBef>
                <a:spcPts val="400"/>
              </a:spcBef>
              <a:defRPr sz="1800"/>
            </a:pPr>
            <a:r>
              <a:rPr dirty="0"/>
              <a:t>One message, one report, with every study group contributing</a:t>
            </a:r>
          </a:p>
          <a:p>
            <a:pPr marL="742950" lvl="1" indent="-285750">
              <a:lnSpc>
                <a:spcPct val="80000"/>
              </a:lnSpc>
              <a:spcBef>
                <a:spcPts val="400"/>
              </a:spcBef>
              <a:defRPr sz="1800"/>
            </a:pPr>
            <a:r>
              <a:rPr dirty="0"/>
              <a:t>Preparing three WGC Insights Sessions and </a:t>
            </a:r>
            <a:r>
              <a:rPr lang="en-US" dirty="0"/>
              <a:t>one TIC session</a:t>
            </a:r>
            <a:endParaRPr dirty="0"/>
          </a:p>
          <a:p>
            <a:pPr>
              <a:lnSpc>
                <a:spcPct val="80000"/>
              </a:lnSpc>
              <a:defRPr sz="2200"/>
            </a:pPr>
            <a:r>
              <a:rPr dirty="0"/>
              <a:t>Three distinct parts:</a:t>
            </a:r>
          </a:p>
          <a:p>
            <a:pPr marL="742950" lvl="1" indent="-285750">
              <a:lnSpc>
                <a:spcPct val="80000"/>
              </a:lnSpc>
              <a:spcBef>
                <a:spcPts val="400"/>
              </a:spcBef>
              <a:defRPr sz="1800"/>
            </a:pPr>
            <a:r>
              <a:rPr dirty="0"/>
              <a:t>Recommendation on new ways of public and local stakeholder engagement strategies</a:t>
            </a:r>
          </a:p>
          <a:p>
            <a:pPr marL="742950" lvl="1" indent="-285750">
              <a:lnSpc>
                <a:spcPct val="80000"/>
              </a:lnSpc>
              <a:spcBef>
                <a:spcPts val="400"/>
              </a:spcBef>
              <a:defRPr sz="1800"/>
            </a:pPr>
            <a:r>
              <a:rPr dirty="0"/>
              <a:t>Recommendations on best practice for communications on clean air in marine transport and role natural gas plays in this.</a:t>
            </a:r>
          </a:p>
          <a:p>
            <a:pPr marL="742950" lvl="1" indent="-285750">
              <a:lnSpc>
                <a:spcPct val="80000"/>
              </a:lnSpc>
              <a:spcBef>
                <a:spcPts val="400"/>
              </a:spcBef>
              <a:defRPr sz="1800"/>
            </a:pPr>
            <a:r>
              <a:rPr dirty="0"/>
              <a:t>Recommendations on more effective marketing of new innovative products &amp; services of the gas market, as well as on how to communicate on innovation as a sector. </a:t>
            </a:r>
          </a:p>
          <a:p>
            <a:pPr>
              <a:lnSpc>
                <a:spcPct val="80000"/>
              </a:lnSpc>
              <a:defRPr sz="2200"/>
            </a:pPr>
            <a:r>
              <a:rPr dirty="0"/>
              <a:t>Call for papers on all three topics</a:t>
            </a:r>
            <a:r>
              <a:rPr lang="en-US" dirty="0"/>
              <a:t>.</a:t>
            </a:r>
            <a:endParaRPr dirty="0"/>
          </a:p>
        </p:txBody>
      </p:sp>
      <p:sp>
        <p:nvSpPr>
          <p:cNvPr id="215" name="Shape 215"/>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p:nvPr/>
        </p:nvSpPr>
        <p:spPr>
          <a:xfrm>
            <a:off x="457200" y="6322220"/>
            <a:ext cx="1867711" cy="177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1200" b="1" spc="110">
                <a:solidFill>
                  <a:srgbClr val="1169AF"/>
                </a:solidFill>
              </a:defRPr>
            </a:lvl1pPr>
          </a:lstStyle>
          <a:p>
            <a:r>
              <a:t>FUELING THE FUTURE</a:t>
            </a:r>
          </a:p>
        </p:txBody>
      </p:sp>
      <p:sp>
        <p:nvSpPr>
          <p:cNvPr id="223" name="Shape 223"/>
          <p:cNvSpPr>
            <a:spLocks noGrp="1"/>
          </p:cNvSpPr>
          <p:nvPr>
            <p:ph type="title"/>
          </p:nvPr>
        </p:nvSpPr>
        <p:spPr>
          <a:xfrm>
            <a:off x="339633" y="-243084"/>
            <a:ext cx="8229601" cy="935484"/>
          </a:xfrm>
          <a:prstGeom prst="rect">
            <a:avLst/>
          </a:prstGeom>
        </p:spPr>
        <p:txBody>
          <a:bodyPr/>
          <a:lstStyle/>
          <a:p>
            <a:r>
              <a:t>Working on a new dialogue for gas.</a:t>
            </a:r>
          </a:p>
        </p:txBody>
      </p:sp>
      <p:sp>
        <p:nvSpPr>
          <p:cNvPr id="224" name="Shape 224"/>
          <p:cNvSpPr>
            <a:spLocks noGrp="1"/>
          </p:cNvSpPr>
          <p:nvPr>
            <p:ph type="body" sz="half" idx="1"/>
          </p:nvPr>
        </p:nvSpPr>
        <p:spPr>
          <a:xfrm>
            <a:off x="370113" y="1389218"/>
            <a:ext cx="4371704" cy="4525963"/>
          </a:xfrm>
          <a:prstGeom prst="rect">
            <a:avLst/>
          </a:prstGeom>
        </p:spPr>
        <p:txBody>
          <a:bodyPr/>
          <a:lstStyle/>
          <a:p>
            <a:endParaRPr/>
          </a:p>
        </p:txBody>
      </p:sp>
      <p:sp>
        <p:nvSpPr>
          <p:cNvPr id="225" name="Shape 225"/>
          <p:cNvSpPr>
            <a:spLocks noGrp="1"/>
          </p:cNvSpPr>
          <p:nvPr>
            <p:ph type="sldNum" sz="quarter" idx="2"/>
          </p:nvPr>
        </p:nvSpPr>
        <p:spPr>
          <a:xfrm>
            <a:off x="3030594" y="6276500"/>
            <a:ext cx="263982"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226" name="Shape 226"/>
          <p:cNvSpPr/>
          <p:nvPr/>
        </p:nvSpPr>
        <p:spPr>
          <a:xfrm>
            <a:off x="5385815" y="3912289"/>
            <a:ext cx="3758185" cy="2326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400" b="1"/>
            </a:pPr>
            <a:r>
              <a:t>Soundbites</a:t>
            </a:r>
          </a:p>
          <a:p>
            <a:pPr defTabSz="914400">
              <a:defRPr sz="1400"/>
            </a:pPr>
            <a:br/>
            <a:r>
              <a:rPr i="1"/>
              <a:t>“If you do something for me - without involving me, you do it against me.“ </a:t>
            </a:r>
            <a:r>
              <a:t>Marcel</a:t>
            </a:r>
            <a:br/>
            <a:endParaRPr/>
          </a:p>
          <a:p>
            <a:pPr defTabSz="914400">
              <a:defRPr sz="1400" i="1"/>
            </a:pPr>
            <a:r>
              <a:t>“Communicate in question marks, not just exclamation marks.” </a:t>
            </a:r>
            <a:r>
              <a:rPr i="0"/>
              <a:t>Hansch</a:t>
            </a:r>
          </a:p>
          <a:p>
            <a:pPr>
              <a:defRPr sz="1400"/>
            </a:pPr>
            <a:endParaRPr i="0"/>
          </a:p>
          <a:p>
            <a:pPr>
              <a:defRPr sz="1400" i="1"/>
            </a:pPr>
            <a:r>
              <a:t>“Communication is a contact sport.” </a:t>
            </a:r>
            <a:r>
              <a:rPr i="0"/>
              <a:t>Dimitri</a:t>
            </a:r>
          </a:p>
          <a:p>
            <a:pPr defTabSz="914400">
              <a:defRPr sz="1400"/>
            </a:pPr>
            <a:endParaRPr i="0"/>
          </a:p>
        </p:txBody>
      </p:sp>
      <p:sp>
        <p:nvSpPr>
          <p:cNvPr id="227" name="Shape 227"/>
          <p:cNvSpPr/>
          <p:nvPr/>
        </p:nvSpPr>
        <p:spPr>
          <a:xfrm>
            <a:off x="5477835" y="1389218"/>
            <a:ext cx="3444095" cy="2326641"/>
          </a:xfrm>
          <a:prstGeom prst="rect">
            <a:avLst/>
          </a:prstGeom>
          <a:solidFill>
            <a:srgbClr val="A6A6A6">
              <a:alpha val="87000"/>
            </a:srgbClr>
          </a:solidFill>
          <a:ln w="12700">
            <a:miter lim="400000"/>
          </a:ln>
          <a:effectLst>
            <a:outerShdw blurRad="50800" dist="38100" dir="2700000" rotWithShape="0">
              <a:srgbClr val="000000">
                <a:alpha val="40000"/>
              </a:srgbClr>
            </a:outerShdw>
          </a:effectLst>
          <a:extLst>
            <a:ext uri="{C572A759-6A51-4108-AA02-DFA0A04FC94B}">
              <ma14:wrappingTextBoxFlag xmlns:ma14="http://schemas.microsoft.com/office/mac/drawingml/2011/main" xmlns="" val="1"/>
            </a:ext>
          </a:extLst>
        </p:spPr>
        <p:txBody>
          <a:bodyPr lIns="45719" rIns="45719">
            <a:spAutoFit/>
          </a:bodyPr>
          <a:lstStyle/>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a:solidFill>
                  <a:srgbClr val="FFFFFF"/>
                </a:solidFill>
              </a:defRPr>
            </a:pPr>
            <a:endParaRPr/>
          </a:p>
          <a:p>
            <a:pPr>
              <a:defRPr sz="1400" i="1">
                <a:solidFill>
                  <a:srgbClr val="FFFFFF"/>
                </a:solidFill>
              </a:defRPr>
            </a:pPr>
            <a:r>
              <a:t>  Natural gas: old tree looking for new roots</a:t>
            </a:r>
          </a:p>
        </p:txBody>
      </p:sp>
      <p:pic>
        <p:nvPicPr>
          <p:cNvPr id="228" name="image13.tif"/>
          <p:cNvPicPr>
            <a:picLocks noChangeAspect="1"/>
          </p:cNvPicPr>
          <p:nvPr/>
        </p:nvPicPr>
        <p:blipFill>
          <a:blip r:embed="rId2">
            <a:extLst/>
          </a:blip>
          <a:stretch>
            <a:fillRect/>
          </a:stretch>
        </p:blipFill>
        <p:spPr>
          <a:xfrm>
            <a:off x="5604111" y="1461813"/>
            <a:ext cx="3213319" cy="1858917"/>
          </a:xfrm>
          <a:prstGeom prst="rect">
            <a:avLst/>
          </a:prstGeom>
          <a:ln w="12700">
            <a:miter lim="400000"/>
          </a:ln>
        </p:spPr>
      </p:pic>
      <p:sp>
        <p:nvSpPr>
          <p:cNvPr id="229" name="Shape 229"/>
          <p:cNvSpPr/>
          <p:nvPr/>
        </p:nvSpPr>
        <p:spPr>
          <a:xfrm>
            <a:off x="339632" y="706509"/>
            <a:ext cx="8804369"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The IGU Marketing &amp; Communications Committee contribution to the ‘global voice for gas’</a:t>
            </a:r>
          </a:p>
        </p:txBody>
      </p:sp>
      <p:grpSp>
        <p:nvGrpSpPr>
          <p:cNvPr id="232" name="Group 232"/>
          <p:cNvGrpSpPr/>
          <p:nvPr/>
        </p:nvGrpSpPr>
        <p:grpSpPr>
          <a:xfrm>
            <a:off x="339634" y="1461813"/>
            <a:ext cx="4750526" cy="1319348"/>
            <a:chOff x="0" y="0"/>
            <a:chExt cx="4750525" cy="1319347"/>
          </a:xfrm>
        </p:grpSpPr>
        <p:sp>
          <p:nvSpPr>
            <p:cNvPr id="230" name="Shape 230"/>
            <p:cNvSpPr/>
            <p:nvPr/>
          </p:nvSpPr>
          <p:spPr>
            <a:xfrm>
              <a:off x="0" y="0"/>
              <a:ext cx="4750526" cy="1319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550" y="14035"/>
                  </a:lnTo>
                  <a:lnTo>
                    <a:pt x="11550" y="16200"/>
                  </a:lnTo>
                  <a:lnTo>
                    <a:pt x="12300" y="16200"/>
                  </a:lnTo>
                  <a:lnTo>
                    <a:pt x="10800" y="21600"/>
                  </a:lnTo>
                  <a:lnTo>
                    <a:pt x="9300" y="16200"/>
                  </a:lnTo>
                  <a:lnTo>
                    <a:pt x="10050" y="16200"/>
                  </a:lnTo>
                  <a:lnTo>
                    <a:pt x="10050" y="14035"/>
                  </a:lnTo>
                  <a:lnTo>
                    <a:pt x="0" y="14035"/>
                  </a:lnTo>
                  <a:close/>
                </a:path>
              </a:pathLst>
            </a:custGeom>
            <a:gradFill flip="none" rotWithShape="1">
              <a:gsLst>
                <a:gs pos="0">
                  <a:srgbClr val="3F80CE"/>
                </a:gs>
                <a:gs pos="100000">
                  <a:schemeClr val="accent1">
                    <a:hueOff val="357503"/>
                    <a:satOff val="54545"/>
                    <a:lumOff val="29273"/>
                  </a:schemeClr>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31" name="Shape 231"/>
            <p:cNvSpPr/>
            <p:nvPr/>
          </p:nvSpPr>
          <p:spPr>
            <a:xfrm>
              <a:off x="0" y="20966"/>
              <a:ext cx="4750526" cy="815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600" b="1">
                  <a:solidFill>
                    <a:srgbClr val="FFFFFF"/>
                  </a:solidFill>
                </a:defRPr>
              </a:pPr>
              <a:r>
                <a:t>Dialogue with society is central to the role of natural gas in the future. </a:t>
              </a:r>
              <a:br/>
              <a:endParaRPr/>
            </a:p>
          </p:txBody>
        </p:sp>
      </p:grpSp>
      <p:grpSp>
        <p:nvGrpSpPr>
          <p:cNvPr id="235" name="Group 235"/>
          <p:cNvGrpSpPr/>
          <p:nvPr/>
        </p:nvGrpSpPr>
        <p:grpSpPr>
          <a:xfrm>
            <a:off x="359298" y="2992525"/>
            <a:ext cx="4750529" cy="1319349"/>
            <a:chOff x="0" y="0"/>
            <a:chExt cx="4750527" cy="1319347"/>
          </a:xfrm>
        </p:grpSpPr>
        <p:sp>
          <p:nvSpPr>
            <p:cNvPr id="233" name="Shape 233"/>
            <p:cNvSpPr/>
            <p:nvPr/>
          </p:nvSpPr>
          <p:spPr>
            <a:xfrm>
              <a:off x="-1" y="0"/>
              <a:ext cx="4750529" cy="1319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035"/>
                  </a:lnTo>
                  <a:lnTo>
                    <a:pt x="11550" y="14035"/>
                  </a:lnTo>
                  <a:lnTo>
                    <a:pt x="11550" y="16200"/>
                  </a:lnTo>
                  <a:lnTo>
                    <a:pt x="12300" y="16200"/>
                  </a:lnTo>
                  <a:lnTo>
                    <a:pt x="10800" y="21600"/>
                  </a:lnTo>
                  <a:lnTo>
                    <a:pt x="9300" y="16200"/>
                  </a:lnTo>
                  <a:lnTo>
                    <a:pt x="10050" y="16200"/>
                  </a:lnTo>
                  <a:lnTo>
                    <a:pt x="10050" y="14035"/>
                  </a:lnTo>
                  <a:lnTo>
                    <a:pt x="0" y="14035"/>
                  </a:lnTo>
                  <a:close/>
                </a:path>
              </a:pathLst>
            </a:custGeom>
            <a:gradFill flip="none" rotWithShape="1">
              <a:gsLst>
                <a:gs pos="0">
                  <a:srgbClr val="3F80CE"/>
                </a:gs>
                <a:gs pos="100000">
                  <a:schemeClr val="accent1">
                    <a:hueOff val="357503"/>
                    <a:satOff val="54545"/>
                    <a:lumOff val="29273"/>
                  </a:schemeClr>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34" name="Shape 234"/>
            <p:cNvSpPr/>
            <p:nvPr/>
          </p:nvSpPr>
          <p:spPr>
            <a:xfrm>
              <a:off x="-1" y="116216"/>
              <a:ext cx="4750529" cy="624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b="1">
                  <a:solidFill>
                    <a:srgbClr val="FFFFFF"/>
                  </a:solidFill>
                </a:defRPr>
              </a:lvl1pPr>
            </a:lstStyle>
            <a:p>
              <a:r>
                <a:t>But what are new, creative and more effective ways to engage in this dialogue? </a:t>
              </a:r>
            </a:p>
          </p:txBody>
        </p:sp>
      </p:grpSp>
      <p:grpSp>
        <p:nvGrpSpPr>
          <p:cNvPr id="238" name="Group 238"/>
          <p:cNvGrpSpPr/>
          <p:nvPr/>
        </p:nvGrpSpPr>
        <p:grpSpPr>
          <a:xfrm>
            <a:off x="389780" y="4424546"/>
            <a:ext cx="4720047" cy="1539241"/>
            <a:chOff x="0" y="0"/>
            <a:chExt cx="4720046" cy="1539239"/>
          </a:xfrm>
        </p:grpSpPr>
        <p:sp>
          <p:nvSpPr>
            <p:cNvPr id="236" name="Shape 236"/>
            <p:cNvSpPr/>
            <p:nvPr/>
          </p:nvSpPr>
          <p:spPr>
            <a:xfrm>
              <a:off x="0" y="8286"/>
              <a:ext cx="4720047" cy="1522669"/>
            </a:xfrm>
            <a:prstGeom prst="rect">
              <a:avLst/>
            </a:prstGeom>
            <a:gradFill flip="none" rotWithShape="1">
              <a:gsLst>
                <a:gs pos="0">
                  <a:srgbClr val="3F80CE"/>
                </a:gs>
                <a:gs pos="100000">
                  <a:schemeClr val="accent1">
                    <a:hueOff val="357503"/>
                    <a:satOff val="54545"/>
                    <a:lumOff val="29273"/>
                  </a:schemeClr>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37" name="Shape 237"/>
            <p:cNvSpPr/>
            <p:nvPr/>
          </p:nvSpPr>
          <p:spPr>
            <a:xfrm>
              <a:off x="0" y="-1"/>
              <a:ext cx="4720047" cy="1539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1600">
                  <a:solidFill>
                    <a:srgbClr val="FFFFFF"/>
                  </a:solidFill>
                </a:defRPr>
              </a:pPr>
              <a:r>
                <a:t>And how can we apply these to key themes for our sector: </a:t>
              </a:r>
            </a:p>
            <a:p>
              <a:pPr marL="285750" indent="-285750" algn="ctr">
                <a:buSzPct val="100000"/>
                <a:buFont typeface="Arial"/>
                <a:buChar char="•"/>
                <a:defRPr sz="1600">
                  <a:solidFill>
                    <a:srgbClr val="FFFFFF"/>
                  </a:solidFill>
                </a:defRPr>
              </a:pPr>
              <a:r>
                <a:t>Public acceptance of gas projects</a:t>
              </a:r>
            </a:p>
            <a:p>
              <a:pPr marL="285750" indent="-285750" algn="ctr">
                <a:buSzPct val="100000"/>
                <a:buFont typeface="Arial"/>
                <a:buChar char="•"/>
                <a:defRPr sz="1600">
                  <a:solidFill>
                    <a:srgbClr val="FFFFFF"/>
                  </a:solidFill>
                </a:defRPr>
              </a:pPr>
              <a:r>
                <a:t>Sustainability</a:t>
              </a:r>
            </a:p>
            <a:p>
              <a:pPr marL="285750" indent="-285750" algn="ctr">
                <a:buSzPct val="100000"/>
                <a:buFont typeface="Arial"/>
                <a:buChar char="•"/>
                <a:defRPr sz="1600">
                  <a:solidFill>
                    <a:srgbClr val="FFFFFF"/>
                  </a:solidFill>
                </a:defRPr>
              </a:pPr>
              <a:r>
                <a:t>Clean air</a:t>
              </a:r>
            </a:p>
            <a:p>
              <a:pPr marL="285750" indent="-285750" algn="ctr">
                <a:buSzPct val="100000"/>
                <a:buFont typeface="Arial"/>
                <a:buChar char="•"/>
                <a:defRPr sz="1600">
                  <a:solidFill>
                    <a:srgbClr val="FFFFFF"/>
                  </a:solidFill>
                </a:defRPr>
              </a:pPr>
              <a:r>
                <a:t>Innovation</a:t>
              </a:r>
            </a:p>
          </p:txBody>
        </p: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Diavoorstelling (4:3)</PresentationFormat>
  <Paragraphs>393</Paragraphs>
  <Slides>28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Calibri</vt:lpstr>
      <vt:lpstr>Century Gothic</vt:lpstr>
      <vt:lpstr>Helvetica</vt:lpstr>
      <vt:lpstr>Symbol</vt:lpstr>
      <vt:lpstr>Office Theme</vt:lpstr>
      <vt:lpstr>Marketing &amp; Communications Committee</vt:lpstr>
      <vt:lpstr>Key deliverables and outcomes from  Toronto meeting # 5</vt:lpstr>
      <vt:lpstr>Key dates for MCC </vt:lpstr>
      <vt:lpstr>Marketing our report</vt:lpstr>
      <vt:lpstr>Agenda Barcelona </vt:lpstr>
      <vt:lpstr>Reminder of the initial goals</vt:lpstr>
      <vt:lpstr>PowerPoint-presentatie</vt:lpstr>
      <vt:lpstr>MCC @WGC 2018:  One key message, three "insight" sessions</vt:lpstr>
      <vt:lpstr>Working on a new dialogue for gas.</vt:lpstr>
      <vt:lpstr>The IGU stakeholder engagement model is  at the heart of our approach to dialogue.</vt:lpstr>
      <vt:lpstr>Podcast &amp; webcast series continues…</vt:lpstr>
      <vt:lpstr>MCC at the World Gas Conference</vt:lpstr>
      <vt:lpstr>What is important in our WGC sessions?</vt:lpstr>
      <vt:lpstr>MCC in Washington</vt:lpstr>
      <vt:lpstr>Industry Insight Sessions MCC</vt:lpstr>
      <vt:lpstr>Technical and Innovation Center</vt:lpstr>
      <vt:lpstr>Industry Insight: Power of the People</vt:lpstr>
      <vt:lpstr>Industry Insight: LNG in Marine Transportation</vt:lpstr>
      <vt:lpstr>Industry Insight: Marketing innovation &amp; innovations in marketing </vt:lpstr>
      <vt:lpstr>TIC: Best Practice in Gas Industry Marketing &amp; Comms</vt:lpstr>
      <vt:lpstr>WGC2018 paper submissions</vt:lpstr>
      <vt:lpstr>Lists of picked papers </vt:lpstr>
      <vt:lpstr>MCC Report “Open Minds and Markets”</vt:lpstr>
      <vt:lpstr>Executive summary </vt:lpstr>
      <vt:lpstr>DRAFT key messages public acceptance</vt:lpstr>
      <vt:lpstr>Clean air and marine – draft messages</vt:lpstr>
      <vt:lpstr>DRAFT – key messages innovation</vt:lpstr>
      <vt:lpst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&amp; Communications Committee</dc:title>
  <dc:creator>Popken G.</dc:creator>
  <cp:lastModifiedBy>Geja Popken</cp:lastModifiedBy>
  <cp:revision>60</cp:revision>
  <cp:lastPrinted>2017-11-28T15:17:04Z</cp:lastPrinted>
  <dcterms:modified xsi:type="dcterms:W3CDTF">2017-12-29T09:18:44Z</dcterms:modified>
</cp:coreProperties>
</file>