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33"/>
    <a:srgbClr val="39A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3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532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601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540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39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32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72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6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637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0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11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0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F089-C3F8-4A74-9432-E9C47A4DA45C}" type="datetimeFigureOut">
              <a:rPr lang="sl-SI" smtClean="0"/>
              <a:pPr/>
              <a:t>28.4.2017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243B-3408-4519-9638-50CA88E4ADEB}" type="slidenum">
              <a:rPr lang="sl-SI" smtClean="0"/>
              <a:pPr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2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ecnahisa.si/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www.srecnahisa.si/en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mailto:alenka@srecnahisa.si" TargetMode="Externa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5"/>
          <a:stretch/>
        </p:blipFill>
        <p:spPr>
          <a:xfrm>
            <a:off x="1331640" y="260531"/>
            <a:ext cx="6277356" cy="31592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611610"/>
          </a:xfrm>
        </p:spPr>
        <p:txBody>
          <a:bodyPr>
            <a:noAutofit/>
          </a:bodyPr>
          <a:lstStyle/>
          <a:p>
            <a:r>
              <a:rPr lang="en-GB" sz="5000" b="1" dirty="0" smtClean="0">
                <a:solidFill>
                  <a:srgbClr val="92D050"/>
                </a:solidFill>
              </a:rPr>
              <a:t>Lo</a:t>
            </a:r>
            <a:r>
              <a:rPr lang="en-GB" sz="5000" b="1" dirty="0" smtClean="0">
                <a:solidFill>
                  <a:srgbClr val="F79633"/>
                </a:solidFill>
              </a:rPr>
              <a:t>c</a:t>
            </a:r>
            <a:r>
              <a:rPr lang="en-GB" sz="5000" b="1" dirty="0" smtClean="0">
                <a:solidFill>
                  <a:srgbClr val="92D050"/>
                </a:solidFill>
              </a:rPr>
              <a:t>a</a:t>
            </a:r>
            <a:r>
              <a:rPr lang="en-GB" sz="5000" b="1" dirty="0" smtClean="0">
                <a:solidFill>
                  <a:srgbClr val="F79633"/>
                </a:solidFill>
              </a:rPr>
              <a:t>l</a:t>
            </a:r>
            <a:r>
              <a:rPr lang="en-GB" sz="5000" b="1" dirty="0" smtClean="0">
                <a:solidFill>
                  <a:srgbClr val="92D050"/>
                </a:solidFill>
              </a:rPr>
              <a:t> j</a:t>
            </a:r>
            <a:r>
              <a:rPr lang="en-GB" sz="5000" b="1" dirty="0" smtClean="0">
                <a:solidFill>
                  <a:srgbClr val="F79633"/>
                </a:solidFill>
              </a:rPr>
              <a:t>o</a:t>
            </a:r>
            <a:r>
              <a:rPr lang="en-GB" sz="5000" b="1" dirty="0" smtClean="0">
                <a:solidFill>
                  <a:srgbClr val="92D050"/>
                </a:solidFill>
              </a:rPr>
              <a:t>y f</a:t>
            </a:r>
            <a:r>
              <a:rPr lang="en-GB" sz="5000" b="1" dirty="0" smtClean="0">
                <a:solidFill>
                  <a:srgbClr val="F79633"/>
                </a:solidFill>
              </a:rPr>
              <a:t>o</a:t>
            </a:r>
            <a:r>
              <a:rPr lang="en-GB" sz="5000" b="1" dirty="0" smtClean="0">
                <a:solidFill>
                  <a:srgbClr val="92D050"/>
                </a:solidFill>
              </a:rPr>
              <a:t>r gl</a:t>
            </a:r>
            <a:r>
              <a:rPr lang="en-GB" sz="5000" b="1" dirty="0" smtClean="0">
                <a:solidFill>
                  <a:srgbClr val="F79633"/>
                </a:solidFill>
              </a:rPr>
              <a:t>ob</a:t>
            </a:r>
            <a:r>
              <a:rPr lang="en-GB" sz="5000" b="1" dirty="0" smtClean="0">
                <a:solidFill>
                  <a:srgbClr val="92D050"/>
                </a:solidFill>
              </a:rPr>
              <a:t>al </a:t>
            </a:r>
            <a:r>
              <a:rPr lang="en-GB" sz="5000" b="1" dirty="0" smtClean="0">
                <a:solidFill>
                  <a:srgbClr val="F79633"/>
                </a:solidFill>
              </a:rPr>
              <a:t>h</a:t>
            </a:r>
            <a:r>
              <a:rPr lang="en-GB" sz="5000" b="1" dirty="0" smtClean="0">
                <a:solidFill>
                  <a:srgbClr val="92D050"/>
                </a:solidFill>
              </a:rPr>
              <a:t>a</a:t>
            </a:r>
            <a:r>
              <a:rPr lang="en-GB" sz="5000" b="1" dirty="0" smtClean="0">
                <a:solidFill>
                  <a:srgbClr val="F79633"/>
                </a:solidFill>
              </a:rPr>
              <a:t>pp</a:t>
            </a:r>
            <a:r>
              <a:rPr lang="en-GB" sz="5000" b="1" dirty="0" smtClean="0">
                <a:solidFill>
                  <a:srgbClr val="92D050"/>
                </a:solidFill>
              </a:rPr>
              <a:t>i</a:t>
            </a:r>
            <a:r>
              <a:rPr lang="en-GB" sz="5000" b="1" dirty="0" smtClean="0">
                <a:solidFill>
                  <a:srgbClr val="F79633"/>
                </a:solidFill>
              </a:rPr>
              <a:t>n</a:t>
            </a:r>
            <a:r>
              <a:rPr lang="en-GB" sz="5000" b="1" dirty="0" smtClean="0">
                <a:solidFill>
                  <a:srgbClr val="92D050"/>
                </a:solidFill>
              </a:rPr>
              <a:t>e</a:t>
            </a:r>
            <a:r>
              <a:rPr lang="en-GB" sz="5000" b="1" dirty="0" smtClean="0">
                <a:solidFill>
                  <a:srgbClr val="F79633"/>
                </a:solidFill>
              </a:rPr>
              <a:t>ss</a:t>
            </a:r>
            <a:endParaRPr lang="en-GB" sz="5000" b="1" dirty="0">
              <a:solidFill>
                <a:srgbClr val="F79633"/>
              </a:solidFill>
            </a:endParaRPr>
          </a:p>
        </p:txBody>
      </p:sp>
      <p:pic>
        <p:nvPicPr>
          <p:cNvPr id="3" name="Picture 2" descr="C:\Users\Alenka\Eko knjiga - računalnik\Srecna hisa\logotipi\LOGO SRECNA HISA COLOR A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5" y="2254229"/>
            <a:ext cx="5185519" cy="39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enka Žumbar\Documents\Alenka - računalnik\Eko knjiga - računalnik\Srecna hisa\logotipi\lokal joy for global happin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41" y="2276871"/>
            <a:ext cx="3420441" cy="37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4"/>
          <a:stretch/>
        </p:blipFill>
        <p:spPr>
          <a:xfrm>
            <a:off x="732736" y="1595636"/>
            <a:ext cx="7565080" cy="37775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273630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</a:rPr>
              <a:t/>
            </a:r>
            <a:br>
              <a:rPr lang="en-GB" sz="3600" b="1" dirty="0" smtClean="0">
                <a:solidFill>
                  <a:srgbClr val="92D050"/>
                </a:solidFill>
              </a:rPr>
            </a:br>
            <a:r>
              <a:rPr lang="en-GB" sz="3600" b="1" dirty="0" smtClean="0">
                <a:solidFill>
                  <a:srgbClr val="F79633"/>
                </a:solidFill>
              </a:rPr>
              <a:t>THE OBJECTIVE OF THE PROJECT</a:t>
            </a:r>
            <a:r>
              <a:rPr lang="en-GB" sz="3600" b="1" dirty="0" smtClean="0">
                <a:solidFill>
                  <a:srgbClr val="92D050"/>
                </a:solidFill>
              </a:rPr>
              <a:t/>
            </a:r>
            <a:br>
              <a:rPr lang="en-GB" sz="3600" b="1" dirty="0" smtClean="0">
                <a:solidFill>
                  <a:srgbClr val="92D050"/>
                </a:solidFill>
              </a:rPr>
            </a:br>
            <a:r>
              <a:rPr lang="en-GB" sz="3600" b="1" dirty="0" smtClean="0">
                <a:solidFill>
                  <a:srgbClr val="92D050"/>
                </a:solidFill>
              </a:rPr>
              <a:t>is to show through social events and responsible projects</a:t>
            </a:r>
            <a:r>
              <a:rPr lang="sl-SI" sz="3600" b="1" dirty="0" smtClean="0">
                <a:solidFill>
                  <a:srgbClr val="92D050"/>
                </a:solidFill>
              </a:rPr>
              <a:t>/</a:t>
            </a:r>
            <a:r>
              <a:rPr lang="en-GB" sz="3600" b="1" dirty="0" smtClean="0">
                <a:solidFill>
                  <a:srgbClr val="92D050"/>
                </a:solidFill>
              </a:rPr>
              <a:t>activities how locally initiated joy can promote global happiness. </a:t>
            </a:r>
            <a:br>
              <a:rPr lang="en-GB" sz="3600" b="1" dirty="0" smtClean="0">
                <a:solidFill>
                  <a:srgbClr val="92D050"/>
                </a:solidFill>
              </a:rPr>
            </a:br>
            <a:r>
              <a:rPr lang="en-GB" sz="3600" b="1" dirty="0" smtClean="0">
                <a:solidFill>
                  <a:srgbClr val="92D050"/>
                </a:solidFill>
              </a:rPr>
              <a:t>From local to global!</a:t>
            </a:r>
            <a:br>
              <a:rPr lang="en-GB" sz="3600" b="1" dirty="0" smtClean="0">
                <a:solidFill>
                  <a:srgbClr val="92D050"/>
                </a:solidFill>
              </a:rPr>
            </a:br>
            <a:r>
              <a:rPr lang="en-GB" sz="3600" b="1" dirty="0" smtClean="0">
                <a:solidFill>
                  <a:srgbClr val="92D050"/>
                </a:solidFill>
              </a:rPr>
              <a:t/>
            </a:r>
            <a:br>
              <a:rPr lang="en-GB" sz="3600" b="1" dirty="0" smtClean="0">
                <a:solidFill>
                  <a:srgbClr val="92D050"/>
                </a:solidFill>
              </a:rPr>
            </a:br>
            <a:endParaRPr lang="en-GB" sz="3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95" y="5980127"/>
            <a:ext cx="840821" cy="52031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139953" y="188640"/>
            <a:ext cx="4837320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rgbClr val="92D050"/>
                </a:solidFill>
              </a:rPr>
              <a:t>Lo</a:t>
            </a:r>
            <a:r>
              <a:rPr lang="en-GB" sz="9600" b="1" smtClean="0">
                <a:solidFill>
                  <a:srgbClr val="F79633"/>
                </a:solidFill>
              </a:rPr>
              <a:t>c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l</a:t>
            </a:r>
            <a:r>
              <a:rPr lang="en-GB" sz="9600" b="1" smtClean="0">
                <a:solidFill>
                  <a:srgbClr val="92D050"/>
                </a:solidFill>
              </a:rPr>
              <a:t> j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y f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r gl</a:t>
            </a:r>
            <a:r>
              <a:rPr lang="en-GB" sz="9600" b="1" smtClean="0">
                <a:solidFill>
                  <a:srgbClr val="F79633"/>
                </a:solidFill>
              </a:rPr>
              <a:t>ob</a:t>
            </a:r>
            <a:r>
              <a:rPr lang="en-GB" sz="9600" b="1" smtClean="0">
                <a:solidFill>
                  <a:srgbClr val="92D050"/>
                </a:solidFill>
              </a:rPr>
              <a:t>al </a:t>
            </a:r>
            <a:r>
              <a:rPr lang="en-GB" sz="9600" b="1" smtClean="0">
                <a:solidFill>
                  <a:srgbClr val="F79633"/>
                </a:solidFill>
              </a:rPr>
              <a:t>h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pp</a:t>
            </a:r>
            <a:r>
              <a:rPr lang="en-GB" sz="9600" b="1" smtClean="0">
                <a:solidFill>
                  <a:srgbClr val="92D050"/>
                </a:solidFill>
              </a:rPr>
              <a:t>i</a:t>
            </a:r>
            <a:r>
              <a:rPr lang="en-GB" sz="9600" b="1" smtClean="0">
                <a:solidFill>
                  <a:srgbClr val="F79633"/>
                </a:solidFill>
              </a:rPr>
              <a:t>n</a:t>
            </a:r>
            <a:r>
              <a:rPr lang="en-GB" sz="9600" b="1" smtClean="0">
                <a:solidFill>
                  <a:srgbClr val="92D050"/>
                </a:solidFill>
              </a:rPr>
              <a:t>e</a:t>
            </a:r>
            <a:r>
              <a:rPr lang="en-GB" sz="9600" b="1" smtClean="0">
                <a:solidFill>
                  <a:srgbClr val="F79633"/>
                </a:solidFill>
              </a:rPr>
              <a:t>ss</a:t>
            </a:r>
            <a:endParaRPr lang="en-GB" sz="9600" b="1">
              <a:solidFill>
                <a:srgbClr val="92D050"/>
              </a:solidFill>
            </a:endParaRPr>
          </a:p>
        </p:txBody>
      </p:sp>
      <p:pic>
        <p:nvPicPr>
          <p:cNvPr id="4098" name="Picture 2" descr="C:\Users\Alenka\Eko knjiga - računalnik\Srecna hisa\OTVORITEV\OTVORITEV\Male\srecna_hisa_otvoritev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nka\Eko knjiga - računalnik\Srecna hisa\OTVORITEV\OTVORITEV\Male\srecna_hisa_otvoritev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750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nka Žumbar\Desktop\FB EA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11562"/>
            <a:ext cx="3144516" cy="12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lenka Žumbar\Documents\Alenka - računalnik\Eko knjiga - računalnik\Srecna hisa\Dogodki\Poletni festivalcek\13. junij-1\Male\DSC_00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39" y="4976437"/>
            <a:ext cx="2276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0"/>
          <a:stretch/>
        </p:blipFill>
        <p:spPr>
          <a:xfrm>
            <a:off x="732736" y="1700808"/>
            <a:ext cx="7565080" cy="38823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864096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92D050"/>
                </a:solidFill>
              </a:rPr>
              <a:t/>
            </a:r>
            <a:br>
              <a:rPr lang="en-GB" sz="3600" b="1" dirty="0" smtClean="0">
                <a:solidFill>
                  <a:srgbClr val="92D050"/>
                </a:solidFill>
              </a:rPr>
            </a:br>
            <a:r>
              <a:rPr lang="en-GB" sz="3600" b="1" dirty="0" smtClean="0">
                <a:solidFill>
                  <a:srgbClr val="92D050"/>
                </a:solidFill>
              </a:rPr>
              <a:t>Excellent</a:t>
            </a:r>
            <a:r>
              <a:rPr lang="sl-SI" sz="3600" b="1" dirty="0" smtClean="0">
                <a:solidFill>
                  <a:srgbClr val="92D050"/>
                </a:solidFill>
              </a:rPr>
              <a:t> </a:t>
            </a:r>
            <a:r>
              <a:rPr lang="en-GB" sz="3600" b="1" dirty="0" smtClean="0">
                <a:solidFill>
                  <a:srgbClr val="92D050"/>
                </a:solidFill>
              </a:rPr>
              <a:t>offer: </a:t>
            </a:r>
            <a:br>
              <a:rPr lang="en-GB" sz="3600" b="1" dirty="0" smtClean="0">
                <a:solidFill>
                  <a:srgbClr val="92D050"/>
                </a:solidFill>
              </a:rPr>
            </a:br>
            <a:endParaRPr lang="en-GB" sz="3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95" y="5980127"/>
            <a:ext cx="840821" cy="52031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5092099" y="188640"/>
            <a:ext cx="3885173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953749" y="2182045"/>
            <a:ext cx="7041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 dirty="0" smtClean="0"/>
              <a:t>E</a:t>
            </a:r>
            <a:r>
              <a:rPr lang="sl-SI" sz="3600" b="1" dirty="0" smtClean="0"/>
              <a:t>C</a:t>
            </a:r>
            <a:r>
              <a:rPr lang="en-GB" sz="3600" b="1" dirty="0" smtClean="0"/>
              <a:t>O playrooms for the little ones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179512" y="2708920"/>
            <a:ext cx="87977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000" b="1" dirty="0" smtClean="0"/>
              <a:t>Reading and study corner</a:t>
            </a:r>
            <a:r>
              <a:rPr lang="sl-SI" sz="3000" b="1" dirty="0" smtClean="0"/>
              <a:t>s</a:t>
            </a:r>
            <a:r>
              <a:rPr lang="en-GB" sz="3000" b="1" dirty="0" smtClean="0"/>
              <a:t> for pupils and students</a:t>
            </a:r>
            <a:br>
              <a:rPr lang="en-GB" sz="3000" b="1" dirty="0" smtClean="0"/>
            </a:br>
            <a:endParaRPr lang="en-GB" sz="3000" b="1" dirty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2195736" y="3212976"/>
            <a:ext cx="581857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 dirty="0"/>
              <a:t>Responsible</a:t>
            </a:r>
            <a:r>
              <a:rPr lang="en-GB" sz="3600" b="1" dirty="0" smtClean="0"/>
              <a:t> events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539552" y="3933056"/>
            <a:ext cx="797881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err="1" smtClean="0"/>
              <a:t>Learning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help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for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pupils</a:t>
            </a:r>
            <a:endParaRPr lang="en-GB" sz="3600" b="1" dirty="0"/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4139953" y="188640"/>
            <a:ext cx="4837320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rgbClr val="92D050"/>
                </a:solidFill>
              </a:rPr>
              <a:t>Lo</a:t>
            </a:r>
            <a:r>
              <a:rPr lang="en-GB" sz="9600" b="1" smtClean="0">
                <a:solidFill>
                  <a:srgbClr val="F79633"/>
                </a:solidFill>
              </a:rPr>
              <a:t>c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l</a:t>
            </a:r>
            <a:r>
              <a:rPr lang="en-GB" sz="9600" b="1" smtClean="0">
                <a:solidFill>
                  <a:srgbClr val="92D050"/>
                </a:solidFill>
              </a:rPr>
              <a:t> j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y f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r gl</a:t>
            </a:r>
            <a:r>
              <a:rPr lang="en-GB" sz="9600" b="1" smtClean="0">
                <a:solidFill>
                  <a:srgbClr val="F79633"/>
                </a:solidFill>
              </a:rPr>
              <a:t>ob</a:t>
            </a:r>
            <a:r>
              <a:rPr lang="en-GB" sz="9600" b="1" smtClean="0">
                <a:solidFill>
                  <a:srgbClr val="92D050"/>
                </a:solidFill>
              </a:rPr>
              <a:t>al </a:t>
            </a:r>
            <a:r>
              <a:rPr lang="en-GB" sz="9600" b="1" smtClean="0">
                <a:solidFill>
                  <a:srgbClr val="F79633"/>
                </a:solidFill>
              </a:rPr>
              <a:t>h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pp</a:t>
            </a:r>
            <a:r>
              <a:rPr lang="en-GB" sz="9600" b="1" smtClean="0">
                <a:solidFill>
                  <a:srgbClr val="92D050"/>
                </a:solidFill>
              </a:rPr>
              <a:t>i</a:t>
            </a:r>
            <a:r>
              <a:rPr lang="en-GB" sz="9600" b="1" smtClean="0">
                <a:solidFill>
                  <a:srgbClr val="F79633"/>
                </a:solidFill>
              </a:rPr>
              <a:t>n</a:t>
            </a:r>
            <a:r>
              <a:rPr lang="en-GB" sz="9600" b="1" smtClean="0">
                <a:solidFill>
                  <a:srgbClr val="92D050"/>
                </a:solidFill>
              </a:rPr>
              <a:t>e</a:t>
            </a:r>
            <a:r>
              <a:rPr lang="en-GB" sz="9600" b="1" smtClean="0">
                <a:solidFill>
                  <a:srgbClr val="F79633"/>
                </a:solidFill>
              </a:rPr>
              <a:t>ss</a:t>
            </a:r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732736" y="4648677"/>
            <a:ext cx="797881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 dirty="0"/>
              <a:t>ART s</a:t>
            </a:r>
            <a:r>
              <a:rPr lang="sl-SI" sz="3600" b="1" dirty="0"/>
              <a:t>hop</a:t>
            </a:r>
            <a:r>
              <a:rPr lang="en-GB" sz="3600" b="1" dirty="0"/>
              <a:t> with local products</a:t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19" name="Picture 4" descr="C:\Users\Alenka Žumbar\Documents\Alenka - računalnik\Eko knjiga - računalnik\Srecna hisa\Dogodki\Poletni festivalcek\13. junij-1\Male\DSC_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4" y="5254640"/>
            <a:ext cx="2276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Alenka Žumbar\Documents\Alenka - računalnik\Eko knjiga - računalnik\Srecna hisa\Dogodki\Miklavzevi krofki, 6.12.2014\Male\IMG_0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36" y="5218127"/>
            <a:ext cx="2341563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enka Žumbar\Documents\Alenka - računalnik\Eko knjiga - računalnik\Srecna hisa\Zabavice\Plink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03318"/>
            <a:ext cx="3096344" cy="22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lenka Žumbar\Documents\Alenka - računalnik\Eko knjiga - računalnik\Srecna hisa\Iz srca podarjamo\Polona Keni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8" y="3429000"/>
            <a:ext cx="1369782" cy="15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lenka Žumbar\Documents\Alenka - računalnik\Eko knjiga - računalnik\Srecna hisa\Iz srca podarjamo\Z Veliko gozdno pustolovscino smo namenili donacijo azilu za divje zivali na Mu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9" y="807709"/>
            <a:ext cx="1155879" cy="15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lenka Žumbar\Documents\Alenka - računalnik\Eko knjiga - računalnik\Srecna hisa\Iz srca podarjamo\velikonocna hrana za male Domzalcane in njihove druzine - april 2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72" y="5314307"/>
            <a:ext cx="24301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0"/>
          <a:stretch/>
        </p:blipFill>
        <p:spPr>
          <a:xfrm>
            <a:off x="852513" y="1210469"/>
            <a:ext cx="7565080" cy="380270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4241265" cy="864096"/>
          </a:xfrm>
        </p:spPr>
        <p:txBody>
          <a:bodyPr>
            <a:noAutofit/>
          </a:bodyPr>
          <a:lstStyle/>
          <a:p>
            <a:pPr algn="l"/>
            <a:r>
              <a:rPr lang="en-GB" sz="3600" b="1" smtClean="0">
                <a:solidFill>
                  <a:srgbClr val="92D050"/>
                </a:solidFill>
              </a:rPr>
              <a:t>ECO playroom</a:t>
            </a:r>
            <a:endParaRPr lang="en-GB" sz="3600" b="1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95" y="5980127"/>
            <a:ext cx="840821" cy="52031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5148064" y="147539"/>
            <a:ext cx="3885173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414135" y="1844824"/>
            <a:ext cx="856313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smtClean="0"/>
              <a:t>Playroom with wooden ECO toys and walls covered in </a:t>
            </a:r>
          </a:p>
          <a:p>
            <a:pPr algn="l"/>
            <a:r>
              <a:rPr lang="en-GB" sz="1600" b="1" smtClean="0"/>
              <a:t>illustrations by Nina Meglič and Ajda Erznožnik </a:t>
            </a:r>
            <a:endParaRPr lang="en-GB" sz="1600" b="1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83568" y="2132856"/>
            <a:ext cx="57606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mtClean="0">
                <a:solidFill>
                  <a:srgbClr val="92D050"/>
                </a:solidFill>
              </a:rPr>
              <a:t>Book &amp; study corner</a:t>
            </a:r>
            <a:endParaRPr lang="en-GB" sz="3600" b="1"/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395536" y="2780928"/>
            <a:ext cx="82809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smtClean="0"/>
              <a:t>A library (eco books) and learning assistance (pedagogue)</a:t>
            </a:r>
            <a:endParaRPr lang="en-GB" sz="2000" b="1"/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755576" y="3140968"/>
            <a:ext cx="424126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mtClean="0">
                <a:solidFill>
                  <a:srgbClr val="92D050"/>
                </a:solidFill>
              </a:rPr>
              <a:t>Responsible events</a:t>
            </a:r>
            <a:endParaRPr lang="en-GB" sz="3600" b="1"/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762783" y="4233750"/>
            <a:ext cx="4241265" cy="635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mtClean="0">
                <a:solidFill>
                  <a:srgbClr val="92D050"/>
                </a:solidFill>
              </a:rPr>
              <a:t>ART shop</a:t>
            </a:r>
            <a:endParaRPr lang="en-GB" sz="3600" b="1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14136" y="4797152"/>
            <a:ext cx="82809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Jewellery and crafts products </a:t>
            </a:r>
            <a:r>
              <a:rPr lang="sl-SI" sz="2000" b="1" dirty="0" err="1" smtClean="0"/>
              <a:t>of</a:t>
            </a:r>
            <a:r>
              <a:rPr lang="en-GB" sz="2000" b="1" dirty="0" smtClean="0"/>
              <a:t> local artists</a:t>
            </a:r>
            <a:endParaRPr lang="en-GB" sz="2000" b="1" dirty="0"/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395536" y="3789040"/>
            <a:ext cx="847903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1800" b="1" dirty="0" err="1" smtClean="0"/>
              <a:t>Kids</a:t>
            </a:r>
            <a:r>
              <a:rPr lang="sl-SI" sz="1800" b="1" dirty="0" smtClean="0"/>
              <a:t>‘ </a:t>
            </a:r>
            <a:r>
              <a:rPr lang="sl-SI" sz="1800" b="1" dirty="0" err="1" smtClean="0"/>
              <a:t>theater</a:t>
            </a:r>
            <a:r>
              <a:rPr lang="sl-SI" sz="1800" b="1" dirty="0" smtClean="0"/>
              <a:t>, </a:t>
            </a:r>
            <a:r>
              <a:rPr lang="en-GB" sz="1800" b="1" dirty="0" smtClean="0"/>
              <a:t>book presentations and various </a:t>
            </a:r>
            <a:r>
              <a:rPr lang="en-GB" sz="1800" b="1" dirty="0" err="1" smtClean="0"/>
              <a:t>worshops</a:t>
            </a:r>
            <a:r>
              <a:rPr lang="en-GB" sz="1800" b="1" dirty="0" smtClean="0"/>
              <a:t> for all target groups</a:t>
            </a:r>
            <a:endParaRPr lang="en-GB" sz="1800" b="1" dirty="0"/>
          </a:p>
        </p:txBody>
      </p:sp>
      <p:sp>
        <p:nvSpPr>
          <p:cNvPr id="23" name="Naslov 1"/>
          <p:cNvSpPr txBox="1">
            <a:spLocks/>
          </p:cNvSpPr>
          <p:nvPr/>
        </p:nvSpPr>
        <p:spPr>
          <a:xfrm>
            <a:off x="4139953" y="188640"/>
            <a:ext cx="4837320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rgbClr val="92D050"/>
                </a:solidFill>
              </a:rPr>
              <a:t>Lo</a:t>
            </a:r>
            <a:r>
              <a:rPr lang="en-GB" sz="9600" b="1" smtClean="0">
                <a:solidFill>
                  <a:srgbClr val="F79633"/>
                </a:solidFill>
              </a:rPr>
              <a:t>c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l</a:t>
            </a:r>
            <a:r>
              <a:rPr lang="en-GB" sz="9600" b="1" smtClean="0">
                <a:solidFill>
                  <a:srgbClr val="92D050"/>
                </a:solidFill>
              </a:rPr>
              <a:t> j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y f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r gl</a:t>
            </a:r>
            <a:r>
              <a:rPr lang="en-GB" sz="9600" b="1" smtClean="0">
                <a:solidFill>
                  <a:srgbClr val="F79633"/>
                </a:solidFill>
              </a:rPr>
              <a:t>ob</a:t>
            </a:r>
            <a:r>
              <a:rPr lang="en-GB" sz="9600" b="1" smtClean="0">
                <a:solidFill>
                  <a:srgbClr val="92D050"/>
                </a:solidFill>
              </a:rPr>
              <a:t>al </a:t>
            </a:r>
            <a:r>
              <a:rPr lang="en-GB" sz="9600" b="1" smtClean="0">
                <a:solidFill>
                  <a:srgbClr val="F79633"/>
                </a:solidFill>
              </a:rPr>
              <a:t>h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pp</a:t>
            </a:r>
            <a:r>
              <a:rPr lang="en-GB" sz="9600" b="1" smtClean="0">
                <a:solidFill>
                  <a:srgbClr val="92D050"/>
                </a:solidFill>
              </a:rPr>
              <a:t>i</a:t>
            </a:r>
            <a:r>
              <a:rPr lang="en-GB" sz="9600" b="1" smtClean="0">
                <a:solidFill>
                  <a:srgbClr val="F79633"/>
                </a:solidFill>
              </a:rPr>
              <a:t>n</a:t>
            </a:r>
            <a:r>
              <a:rPr lang="en-GB" sz="9600" b="1" smtClean="0">
                <a:solidFill>
                  <a:srgbClr val="92D050"/>
                </a:solidFill>
              </a:rPr>
              <a:t>e</a:t>
            </a:r>
            <a:r>
              <a:rPr lang="en-GB" sz="9600" b="1" smtClean="0">
                <a:solidFill>
                  <a:srgbClr val="F79633"/>
                </a:solidFill>
              </a:rPr>
              <a:t>ss</a:t>
            </a:r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732736" y="5229200"/>
            <a:ext cx="6433226" cy="635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000" b="1" dirty="0"/>
          </a:p>
        </p:txBody>
      </p:sp>
      <p:pic>
        <p:nvPicPr>
          <p:cNvPr id="21" name="Picture 8" descr="C:\Users\Alenka\Desktop\predstav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90" y="953344"/>
            <a:ext cx="3037120" cy="188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lenka\Eko knjiga - računalnik\Srecna hisa\OTVORITEV\OTVORITEV\Male\srecna_hisa_otvoritev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6" y="188640"/>
            <a:ext cx="1839278" cy="1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enka Žumbar\Documents\Alenka - računalnik\Eko knjiga - računalnik\Srecna hisa\Iz srca podarjamo\Dani in avto\IMG_54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33749"/>
            <a:ext cx="2405433" cy="24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nka Žumbar\Documents\Alenka - računalnik\Eko knjiga - računalnik\Srecna hisa\Iz srca podarjamo\20150310_162539_resiz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6" y="5193300"/>
            <a:ext cx="2098204" cy="15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nka Žumbar\Documents\Alenka - računalnik\Eko knjiga - računalnik\Srecna hisa\Iz srca podarjamo\DSC_0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90" y="5229200"/>
            <a:ext cx="2353126" cy="15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7"/>
          <a:stretch/>
        </p:blipFill>
        <p:spPr>
          <a:xfrm>
            <a:off x="732736" y="1628800"/>
            <a:ext cx="7565080" cy="386330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6048672" cy="864096"/>
          </a:xfrm>
        </p:spPr>
        <p:txBody>
          <a:bodyPr>
            <a:noAutofit/>
          </a:bodyPr>
          <a:lstStyle/>
          <a:p>
            <a:pPr algn="l"/>
            <a:r>
              <a:rPr lang="en-GB" sz="3600" b="1" smtClean="0">
                <a:solidFill>
                  <a:srgbClr val="39A5D6"/>
                </a:solidFill>
              </a:rPr>
              <a:t>Social services and community</a:t>
            </a:r>
            <a:endParaRPr lang="en-GB" sz="3600" b="1">
              <a:solidFill>
                <a:srgbClr val="39A5D6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48064" y="147539"/>
            <a:ext cx="3885173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414135" y="1844824"/>
            <a:ext cx="856313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smtClean="0"/>
              <a:t>Job creation, workshops and lectures, summer schools, day care during vacation</a:t>
            </a:r>
            <a:endParaRPr lang="en-GB" sz="2000" b="1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83568" y="2060848"/>
            <a:ext cx="60486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mtClean="0">
                <a:solidFill>
                  <a:srgbClr val="39A5D6"/>
                </a:solidFill>
              </a:rPr>
              <a:t>Creativity and art</a:t>
            </a:r>
            <a:endParaRPr lang="en-GB" sz="3600" b="1">
              <a:solidFill>
                <a:srgbClr val="39A5D6"/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395536" y="285293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smtClean="0"/>
              <a:t>Workshops for children – drawing with Nina, Little Green Fingers with Jerneja, music and multimedia art, ECO contests</a:t>
            </a:r>
            <a:endParaRPr lang="en-GB" sz="2000" b="1"/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755576" y="3212976"/>
            <a:ext cx="604950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mtClean="0">
                <a:solidFill>
                  <a:srgbClr val="39A5D6"/>
                </a:solidFill>
              </a:rPr>
              <a:t>Responsibility and economy</a:t>
            </a:r>
            <a:endParaRPr lang="en-GB" sz="3600" b="1">
              <a:solidFill>
                <a:srgbClr val="39A5D6"/>
              </a:solidFill>
            </a:endParaRPr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762783" y="4725144"/>
            <a:ext cx="6617529" cy="635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mtClean="0">
                <a:solidFill>
                  <a:srgbClr val="39A5D6"/>
                </a:solidFill>
              </a:rPr>
              <a:t>Ecology and sustainable living</a:t>
            </a:r>
            <a:endParaRPr lang="en-GB" sz="3600" b="1">
              <a:solidFill>
                <a:srgbClr val="39A5D6"/>
              </a:solidFill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14136" y="5229200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Healthy lifestyle, contests and awards, </a:t>
            </a:r>
            <a:endParaRPr lang="sl-SI" sz="2000" b="1" dirty="0" smtClean="0"/>
          </a:p>
          <a:p>
            <a:pPr algn="l"/>
            <a:r>
              <a:rPr lang="en-GB" sz="2000" b="1" dirty="0" smtClean="0"/>
              <a:t>integration and cooperation</a:t>
            </a:r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377627" y="3951337"/>
            <a:ext cx="8479035" cy="773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smtClean="0"/>
              <a:t>Raising money through events for the needy </a:t>
            </a:r>
            <a:r>
              <a:rPr lang="en-GB" sz="2000" i="1" smtClean="0"/>
              <a:t>(Social Work Centre Domžale, families from Lukovica, Ana’s Little Star, etc.)</a:t>
            </a:r>
            <a:endParaRPr lang="en-GB" sz="2000" i="1"/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4139953" y="188640"/>
            <a:ext cx="4837320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rgbClr val="92D050"/>
                </a:solidFill>
              </a:rPr>
              <a:t>Lo</a:t>
            </a:r>
            <a:r>
              <a:rPr lang="en-GB" sz="9600" b="1" smtClean="0">
                <a:solidFill>
                  <a:srgbClr val="F79633"/>
                </a:solidFill>
              </a:rPr>
              <a:t>c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l</a:t>
            </a:r>
            <a:r>
              <a:rPr lang="en-GB" sz="9600" b="1" smtClean="0">
                <a:solidFill>
                  <a:srgbClr val="92D050"/>
                </a:solidFill>
              </a:rPr>
              <a:t> j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y f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r gl</a:t>
            </a:r>
            <a:r>
              <a:rPr lang="en-GB" sz="9600" b="1" smtClean="0">
                <a:solidFill>
                  <a:srgbClr val="F79633"/>
                </a:solidFill>
              </a:rPr>
              <a:t>ob</a:t>
            </a:r>
            <a:r>
              <a:rPr lang="en-GB" sz="9600" b="1" smtClean="0">
                <a:solidFill>
                  <a:srgbClr val="92D050"/>
                </a:solidFill>
              </a:rPr>
              <a:t>al </a:t>
            </a:r>
            <a:r>
              <a:rPr lang="en-GB" sz="9600" b="1" smtClean="0">
                <a:solidFill>
                  <a:srgbClr val="F79633"/>
                </a:solidFill>
              </a:rPr>
              <a:t>h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pp</a:t>
            </a:r>
            <a:r>
              <a:rPr lang="en-GB" sz="9600" b="1" smtClean="0">
                <a:solidFill>
                  <a:srgbClr val="92D050"/>
                </a:solidFill>
              </a:rPr>
              <a:t>i</a:t>
            </a:r>
            <a:r>
              <a:rPr lang="en-GB" sz="9600" b="1" smtClean="0">
                <a:solidFill>
                  <a:srgbClr val="F79633"/>
                </a:solidFill>
              </a:rPr>
              <a:t>n</a:t>
            </a:r>
            <a:r>
              <a:rPr lang="en-GB" sz="9600" b="1" smtClean="0">
                <a:solidFill>
                  <a:srgbClr val="92D050"/>
                </a:solidFill>
              </a:rPr>
              <a:t>e</a:t>
            </a:r>
            <a:r>
              <a:rPr lang="en-GB" sz="9600" b="1" smtClean="0">
                <a:solidFill>
                  <a:srgbClr val="F79633"/>
                </a:solidFill>
              </a:rPr>
              <a:t>ss</a:t>
            </a:r>
            <a:endParaRPr lang="en-GB" sz="9600" b="1">
              <a:solidFill>
                <a:srgbClr val="92D050"/>
              </a:solidFill>
            </a:endParaRPr>
          </a:p>
        </p:txBody>
      </p:sp>
      <p:pic>
        <p:nvPicPr>
          <p:cNvPr id="7170" name="Picture 2" descr="C:\Users\Alenka\Eko knjiga - računalnik\Srecna hisa\Dogodki\Poletni festivalcek\12. junij\Izbrane\DSC_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539"/>
            <a:ext cx="17209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lenka Žumbar\Documents\Alenka - računalnik\Eko knjiga - računalnik\Srecna hisa\OTVORITEV\OTVORITEV\Male\srecna_hisa_otvoritev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32" y="5360554"/>
            <a:ext cx="2134101" cy="14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lenka\Eko knjiga - računalnik\Srecna hisa\Dogodki\Poletni festivalcek\13. junij-1\Male\DSC_0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24" y="5514951"/>
            <a:ext cx="1733486" cy="1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7"/>
          <a:stretch/>
        </p:blipFill>
        <p:spPr>
          <a:xfrm>
            <a:off x="732736" y="1581919"/>
            <a:ext cx="7565080" cy="386330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5736" y="1149871"/>
            <a:ext cx="7272808" cy="864096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39A5D6"/>
                </a:solidFill>
              </a:rPr>
              <a:t>          </a:t>
            </a:r>
            <a:r>
              <a:rPr lang="sl-SI" sz="4800" b="1" dirty="0" err="1" smtClean="0">
                <a:solidFill>
                  <a:srgbClr val="39A5D6"/>
                </a:solidFill>
              </a:rPr>
              <a:t>Caring</a:t>
            </a:r>
            <a:r>
              <a:rPr lang="sl-SI" sz="4800" b="1" dirty="0" smtClean="0">
                <a:solidFill>
                  <a:srgbClr val="39A5D6"/>
                </a:solidFill>
              </a:rPr>
              <a:t> </a:t>
            </a:r>
            <a:r>
              <a:rPr lang="sl-SI" sz="4800" b="1" dirty="0" err="1" smtClean="0">
                <a:solidFill>
                  <a:srgbClr val="39A5D6"/>
                </a:solidFill>
              </a:rPr>
              <a:t>for</a:t>
            </a:r>
            <a:r>
              <a:rPr lang="sl-SI" sz="4800" b="1" dirty="0" smtClean="0">
                <a:solidFill>
                  <a:srgbClr val="39A5D6"/>
                </a:solidFill>
              </a:rPr>
              <a:t> </a:t>
            </a:r>
            <a:r>
              <a:rPr lang="sl-SI" sz="4800" b="1" dirty="0" err="1" smtClean="0">
                <a:solidFill>
                  <a:srgbClr val="39A5D6"/>
                </a:solidFill>
              </a:rPr>
              <a:t>the</a:t>
            </a:r>
            <a:r>
              <a:rPr lang="sl-SI" sz="4800" b="1" dirty="0" smtClean="0">
                <a:solidFill>
                  <a:srgbClr val="39A5D6"/>
                </a:solidFill>
              </a:rPr>
              <a:t> </a:t>
            </a:r>
            <a:r>
              <a:rPr lang="sl-SI" sz="4800" b="1" dirty="0" err="1" smtClean="0">
                <a:solidFill>
                  <a:srgbClr val="39A5D6"/>
                </a:solidFill>
              </a:rPr>
              <a:t>others</a:t>
            </a:r>
            <a:r>
              <a:rPr lang="sl-SI" sz="4800" b="1" dirty="0" smtClean="0">
                <a:solidFill>
                  <a:srgbClr val="39A5D6"/>
                </a:solidFill>
              </a:rPr>
              <a:t>…</a:t>
            </a:r>
            <a:endParaRPr lang="en-GB" sz="4800" b="1" dirty="0">
              <a:solidFill>
                <a:srgbClr val="39A5D6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48064" y="116632"/>
            <a:ext cx="3885173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395536" y="2132856"/>
            <a:ext cx="828092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 smtClean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4139953" y="188640"/>
            <a:ext cx="4837320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rgbClr val="92D050"/>
                </a:solidFill>
              </a:rPr>
              <a:t>Lo</a:t>
            </a:r>
            <a:r>
              <a:rPr lang="en-GB" sz="9600" b="1" smtClean="0">
                <a:solidFill>
                  <a:srgbClr val="F79633"/>
                </a:solidFill>
              </a:rPr>
              <a:t>c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l</a:t>
            </a:r>
            <a:r>
              <a:rPr lang="en-GB" sz="9600" b="1" smtClean="0">
                <a:solidFill>
                  <a:srgbClr val="92D050"/>
                </a:solidFill>
              </a:rPr>
              <a:t> j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y f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r gl</a:t>
            </a:r>
            <a:r>
              <a:rPr lang="en-GB" sz="9600" b="1" smtClean="0">
                <a:solidFill>
                  <a:srgbClr val="F79633"/>
                </a:solidFill>
              </a:rPr>
              <a:t>ob</a:t>
            </a:r>
            <a:r>
              <a:rPr lang="en-GB" sz="9600" b="1" smtClean="0">
                <a:solidFill>
                  <a:srgbClr val="92D050"/>
                </a:solidFill>
              </a:rPr>
              <a:t>al </a:t>
            </a:r>
            <a:r>
              <a:rPr lang="en-GB" sz="9600" b="1" smtClean="0">
                <a:solidFill>
                  <a:srgbClr val="F79633"/>
                </a:solidFill>
              </a:rPr>
              <a:t>h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pp</a:t>
            </a:r>
            <a:r>
              <a:rPr lang="en-GB" sz="9600" b="1" smtClean="0">
                <a:solidFill>
                  <a:srgbClr val="92D050"/>
                </a:solidFill>
              </a:rPr>
              <a:t>i</a:t>
            </a:r>
            <a:r>
              <a:rPr lang="en-GB" sz="9600" b="1" smtClean="0">
                <a:solidFill>
                  <a:srgbClr val="F79633"/>
                </a:solidFill>
              </a:rPr>
              <a:t>n</a:t>
            </a:r>
            <a:r>
              <a:rPr lang="en-GB" sz="9600" b="1" smtClean="0">
                <a:solidFill>
                  <a:srgbClr val="92D050"/>
                </a:solidFill>
              </a:rPr>
              <a:t>e</a:t>
            </a:r>
            <a:r>
              <a:rPr lang="en-GB" sz="9600" b="1" smtClean="0">
                <a:solidFill>
                  <a:srgbClr val="F79633"/>
                </a:solidFill>
              </a:rPr>
              <a:t>ss</a:t>
            </a:r>
            <a:endParaRPr lang="en-GB" sz="9600" b="1">
              <a:solidFill>
                <a:srgbClr val="92D050"/>
              </a:solidFill>
            </a:endParaRPr>
          </a:p>
        </p:txBody>
      </p:sp>
      <p:pic>
        <p:nvPicPr>
          <p:cNvPr id="3074" name="Picture 2" descr="C:\Users\Alenka\Eko knjiga - računalnik\Srecna hisa\OTVORITEV\OTVORITEV\Male\srecna_hisa_otvoritev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6" y="994445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nka\Eko knjiga - računalnik\Srecna hisa\OTVORITEV\OTVORITEV\Male\srecna_hisa_otvoritev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32" y="4243075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enka Žumbar\Documents\Alenka - računalnik\Eko knjiga - računalnik\Srecna hisa\Iz srca podarjamo\Donirani Hutkov mostic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018681" cy="21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nka Žumbar\Documents\Alenka - računalnik\Eko knjiga - računalnik\Srecna hisa\Iz srca podarjamo\darilca za az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56" y="4459213"/>
            <a:ext cx="2952328" cy="21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nka Žumbar\Documents\Alenka - računalnik\Eko knjiga - računalnik\Srecna hisa\Iz srca podarjamo\IMG_62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28" y="2132856"/>
            <a:ext cx="2583408" cy="19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lenka Žumbar\Documents\Alenka - računalnik\Eko knjiga - računalnik\Srecna hisa\Druzenje mladostnikov iz rejnistva, 19.12.2014\DSC_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8" y="4426049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lenka Žumbar\Documents\Alenka - računalnik\Eko knjiga - računalnik\Srecna hisa\Dogodki\Druzenje s Tinkaro, 6.1.2016\male\DSC_00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0" y="2691197"/>
            <a:ext cx="2265886" cy="151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4"/>
          <a:stretch/>
        </p:blipFill>
        <p:spPr>
          <a:xfrm>
            <a:off x="732736" y="1750318"/>
            <a:ext cx="7565080" cy="39109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270694"/>
            <a:ext cx="7272808" cy="1366217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92D050"/>
                </a:solidFill>
              </a:rPr>
              <a:t/>
            </a:r>
            <a:br>
              <a:rPr lang="en-GB" sz="4800" b="1" dirty="0" smtClean="0">
                <a:solidFill>
                  <a:srgbClr val="92D050"/>
                </a:solidFill>
              </a:rPr>
            </a:br>
            <a:r>
              <a:rPr lang="sl-SI" sz="4800" b="1" dirty="0" err="1" smtClean="0">
                <a:solidFill>
                  <a:srgbClr val="92D050"/>
                </a:solidFill>
              </a:rPr>
              <a:t>We</a:t>
            </a:r>
            <a:r>
              <a:rPr lang="sl-SI" sz="4800" b="1" dirty="0" smtClean="0">
                <a:solidFill>
                  <a:srgbClr val="92D050"/>
                </a:solidFill>
              </a:rPr>
              <a:t> s</a:t>
            </a:r>
            <a:r>
              <a:rPr lang="en-GB" sz="4800" b="1" dirty="0" err="1" smtClean="0">
                <a:solidFill>
                  <a:srgbClr val="92D050"/>
                </a:solidFill>
              </a:rPr>
              <a:t>upport</a:t>
            </a:r>
            <a:r>
              <a:rPr lang="en-GB" sz="4800" b="1" dirty="0" smtClean="0">
                <a:solidFill>
                  <a:srgbClr val="92D050"/>
                </a:solidFill>
              </a:rPr>
              <a:t> local joy for global happiness!</a:t>
            </a:r>
            <a:br>
              <a:rPr lang="en-GB" sz="4800" b="1" dirty="0" smtClean="0">
                <a:solidFill>
                  <a:srgbClr val="92D050"/>
                </a:solidFill>
              </a:rPr>
            </a:br>
            <a:endParaRPr lang="en-GB" sz="3000" b="1" dirty="0">
              <a:solidFill>
                <a:srgbClr val="F79633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95" y="5980127"/>
            <a:ext cx="840821" cy="52031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5148064" y="116632"/>
            <a:ext cx="3885173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600" b="1">
              <a:solidFill>
                <a:srgbClr val="92D05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907629" y="3140968"/>
            <a:ext cx="727280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>
              <a:solidFill>
                <a:srgbClr val="92D050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525835" y="2924944"/>
            <a:ext cx="828092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 info:</a:t>
            </a:r>
          </a:p>
          <a:p>
            <a:r>
              <a:rPr lang="sl-SI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alenka@srecnahisa.si</a:t>
            </a:r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00386 </a:t>
            </a: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031 673 236</a:t>
            </a:r>
          </a:p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</a:t>
            </a: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www.srecnahisa.si/en</a:t>
            </a:r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4139953" y="188640"/>
            <a:ext cx="4837320" cy="80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>
                <a:solidFill>
                  <a:srgbClr val="92D050"/>
                </a:solidFill>
              </a:rPr>
              <a:t>Lo</a:t>
            </a:r>
            <a:r>
              <a:rPr lang="en-GB" sz="9600" b="1" smtClean="0">
                <a:solidFill>
                  <a:srgbClr val="F79633"/>
                </a:solidFill>
              </a:rPr>
              <a:t>c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l</a:t>
            </a:r>
            <a:r>
              <a:rPr lang="en-GB" sz="9600" b="1" smtClean="0">
                <a:solidFill>
                  <a:srgbClr val="92D050"/>
                </a:solidFill>
              </a:rPr>
              <a:t> j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y f</a:t>
            </a:r>
            <a:r>
              <a:rPr lang="en-GB" sz="9600" b="1" smtClean="0">
                <a:solidFill>
                  <a:srgbClr val="F79633"/>
                </a:solidFill>
              </a:rPr>
              <a:t>o</a:t>
            </a:r>
            <a:r>
              <a:rPr lang="en-GB" sz="9600" b="1" smtClean="0">
                <a:solidFill>
                  <a:srgbClr val="92D050"/>
                </a:solidFill>
              </a:rPr>
              <a:t>r gl</a:t>
            </a:r>
            <a:r>
              <a:rPr lang="en-GB" sz="9600" b="1" smtClean="0">
                <a:solidFill>
                  <a:srgbClr val="F79633"/>
                </a:solidFill>
              </a:rPr>
              <a:t>ob</a:t>
            </a:r>
            <a:r>
              <a:rPr lang="en-GB" sz="9600" b="1" smtClean="0">
                <a:solidFill>
                  <a:srgbClr val="92D050"/>
                </a:solidFill>
              </a:rPr>
              <a:t>al </a:t>
            </a:r>
            <a:r>
              <a:rPr lang="en-GB" sz="9600" b="1" smtClean="0">
                <a:solidFill>
                  <a:srgbClr val="F79633"/>
                </a:solidFill>
              </a:rPr>
              <a:t>h</a:t>
            </a:r>
            <a:r>
              <a:rPr lang="en-GB" sz="9600" b="1" smtClean="0">
                <a:solidFill>
                  <a:srgbClr val="92D050"/>
                </a:solidFill>
              </a:rPr>
              <a:t>a</a:t>
            </a:r>
            <a:r>
              <a:rPr lang="en-GB" sz="9600" b="1" smtClean="0">
                <a:solidFill>
                  <a:srgbClr val="F79633"/>
                </a:solidFill>
              </a:rPr>
              <a:t>pp</a:t>
            </a:r>
            <a:r>
              <a:rPr lang="en-GB" sz="9600" b="1" smtClean="0">
                <a:solidFill>
                  <a:srgbClr val="92D050"/>
                </a:solidFill>
              </a:rPr>
              <a:t>i</a:t>
            </a:r>
            <a:r>
              <a:rPr lang="en-GB" sz="9600" b="1" smtClean="0">
                <a:solidFill>
                  <a:srgbClr val="F79633"/>
                </a:solidFill>
              </a:rPr>
              <a:t>n</a:t>
            </a:r>
            <a:r>
              <a:rPr lang="en-GB" sz="9600" b="1" smtClean="0">
                <a:solidFill>
                  <a:srgbClr val="92D050"/>
                </a:solidFill>
              </a:rPr>
              <a:t>e</a:t>
            </a:r>
            <a:r>
              <a:rPr lang="en-GB" sz="9600" b="1" smtClean="0">
                <a:solidFill>
                  <a:srgbClr val="F79633"/>
                </a:solidFill>
              </a:rPr>
              <a:t>ss</a:t>
            </a:r>
            <a:endParaRPr lang="en-GB" sz="9600" b="1">
              <a:solidFill>
                <a:srgbClr val="92D050"/>
              </a:solidFill>
            </a:endParaRPr>
          </a:p>
        </p:txBody>
      </p:sp>
      <p:pic>
        <p:nvPicPr>
          <p:cNvPr id="8194" name="Picture 2" descr="C:\Users\Alenka\Eko knjiga - računalnik\Srecna hisa\Dogodki\Poletni festivalcek\13. junij-1\Male\DSC_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1044"/>
            <a:ext cx="2276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enka\Eko knjiga - računalnik\Srecna hisa\Dogodki\Poletni festivalcek\13. junij-1\Urska\Risanje ob razlicnih glasbenih tonih - z Ursko Majd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83" y="2721287"/>
            <a:ext cx="2301721" cy="1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lenka\Eko knjiga - računalnik\Srecna hisa\Dogodki\Poletni festivalcek\13. junij-1\Poletni pozdrav iz Srecne hi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4845"/>
            <a:ext cx="2436036" cy="19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lenka Žumbar\Documents\Alenka - računalnik\Eko knjiga - računalnik\Srecna hisa\Dogodki\Dan odprtih src, 28. maj 2016\Male\DSC_01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75357"/>
            <a:ext cx="2778029" cy="18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nka Žumbar\Documents\Alenka - računalnik\Eko knjiga - računalnik\Srecna hisa\Dogodki\Poletni festivalcek\14. junij\Izbrane\Telovadba z Mitjo Petkovskom in Mojco Rod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8802"/>
            <a:ext cx="2784060" cy="18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Diavoorstelling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Officeova tema</vt:lpstr>
      <vt:lpstr>Local joy for global happiness</vt:lpstr>
      <vt:lpstr> THE OBJECTIVE OF THE PROJECT is to show through social events and responsible projects/activities how locally initiated joy can promote global happiness.  From local to global!  </vt:lpstr>
      <vt:lpstr> Excellent offer:  </vt:lpstr>
      <vt:lpstr>ECO playroom</vt:lpstr>
      <vt:lpstr>Social services and community</vt:lpstr>
      <vt:lpstr>          Caring for the others…</vt:lpstr>
      <vt:lpstr> We support local joy for global happiness!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festival</dc:title>
  <dc:creator>Mateja Kegel</dc:creator>
  <cp:lastModifiedBy>Popken G.</cp:lastModifiedBy>
  <cp:revision>37</cp:revision>
  <dcterms:created xsi:type="dcterms:W3CDTF">2014-04-22T09:41:48Z</dcterms:created>
  <dcterms:modified xsi:type="dcterms:W3CDTF">2017-04-28T08:57:00Z</dcterms:modified>
</cp:coreProperties>
</file>