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432" r:id="rId3"/>
    <p:sldId id="433" r:id="rId4"/>
    <p:sldId id="376" r:id="rId5"/>
    <p:sldId id="434" r:id="rId6"/>
    <p:sldId id="435" r:id="rId7"/>
    <p:sldId id="436" r:id="rId8"/>
    <p:sldId id="437" r:id="rId9"/>
    <p:sldId id="322" r:id="rId10"/>
  </p:sldIdLst>
  <p:sldSz cx="9144000" cy="6858000" type="screen4x3"/>
  <p:notesSz cx="6864350" cy="9996488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Štrukelj Tina" initials="ŠT" lastIdx="12" clrIdx="0"/>
  <p:cmAuthor id="1" name="Širovnik Marko" initials="ŠM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47D"/>
    <a:srgbClr val="FF9900"/>
    <a:srgbClr val="0070A8"/>
    <a:srgbClr val="F5F5F5"/>
    <a:srgbClr val="FAFAFA"/>
    <a:srgbClr val="0000FF"/>
    <a:srgbClr val="F3F3F3"/>
    <a:srgbClr val="F6F6F6"/>
    <a:srgbClr val="F9F9F9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0174" autoAdjust="0"/>
  </p:normalViewPr>
  <p:slideViewPr>
    <p:cSldViewPr>
      <p:cViewPr>
        <p:scale>
          <a:sx n="98" d="100"/>
          <a:sy n="98" d="100"/>
        </p:scale>
        <p:origin x="-1022" y="-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2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74551" cy="499824"/>
          </a:xfrm>
          <a:prstGeom prst="rect">
            <a:avLst/>
          </a:prstGeom>
        </p:spPr>
        <p:txBody>
          <a:bodyPr vert="horz" lIns="92156" tIns="46079" rIns="92156" bIns="46079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88212" y="2"/>
            <a:ext cx="2974551" cy="499824"/>
          </a:xfrm>
          <a:prstGeom prst="rect">
            <a:avLst/>
          </a:prstGeom>
        </p:spPr>
        <p:txBody>
          <a:bodyPr vert="horz" lIns="92156" tIns="46079" rIns="92156" bIns="46079" rtlCol="0"/>
          <a:lstStyle>
            <a:lvl1pPr algn="r">
              <a:defRPr sz="1200"/>
            </a:lvl1pPr>
          </a:lstStyle>
          <a:p>
            <a:fld id="{8407635D-2C5F-4AD5-9B9E-6D1B7DD79DC9}" type="datetimeFigureOut">
              <a:rPr lang="sl-SI" smtClean="0"/>
              <a:t>31.5.2017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2" y="9494931"/>
            <a:ext cx="2974551" cy="499824"/>
          </a:xfrm>
          <a:prstGeom prst="rect">
            <a:avLst/>
          </a:prstGeom>
        </p:spPr>
        <p:txBody>
          <a:bodyPr vert="horz" lIns="92156" tIns="46079" rIns="92156" bIns="46079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8212" y="9494931"/>
            <a:ext cx="2974551" cy="499824"/>
          </a:xfrm>
          <a:prstGeom prst="rect">
            <a:avLst/>
          </a:prstGeom>
        </p:spPr>
        <p:txBody>
          <a:bodyPr vert="horz" lIns="92156" tIns="46079" rIns="92156" bIns="46079" rtlCol="0" anchor="b"/>
          <a:lstStyle>
            <a:lvl1pPr algn="r">
              <a:defRPr sz="1200"/>
            </a:lvl1pPr>
          </a:lstStyle>
          <a:p>
            <a:fld id="{D2719A95-C7C2-40F7-9CFD-57056169ECEA}" type="slidenum">
              <a:rPr lang="sl-SI" smtClean="0"/>
              <a:t>‹nr.›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40638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74551" cy="499824"/>
          </a:xfrm>
          <a:prstGeom prst="rect">
            <a:avLst/>
          </a:prstGeom>
        </p:spPr>
        <p:txBody>
          <a:bodyPr vert="horz" lIns="92156" tIns="46079" rIns="92156" bIns="46079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8212" y="2"/>
            <a:ext cx="2974551" cy="499824"/>
          </a:xfrm>
          <a:prstGeom prst="rect">
            <a:avLst/>
          </a:prstGeom>
        </p:spPr>
        <p:txBody>
          <a:bodyPr vert="horz" lIns="92156" tIns="46079" rIns="92156" bIns="46079" rtlCol="0"/>
          <a:lstStyle>
            <a:lvl1pPr algn="r">
              <a:defRPr sz="1200"/>
            </a:lvl1pPr>
          </a:lstStyle>
          <a:p>
            <a:fld id="{FD0B8C6D-7F1B-4B20-8CA0-0F725CA0B6B6}" type="datetimeFigureOut">
              <a:rPr lang="sl-SI" smtClean="0"/>
              <a:t>31.5.2017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7450" cy="3748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56" tIns="46079" rIns="92156" bIns="46079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6436" y="4748334"/>
            <a:ext cx="5491480" cy="4498419"/>
          </a:xfrm>
          <a:prstGeom prst="rect">
            <a:avLst/>
          </a:prstGeom>
        </p:spPr>
        <p:txBody>
          <a:bodyPr vert="horz" lIns="92156" tIns="46079" rIns="92156" bIns="46079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2" y="9494931"/>
            <a:ext cx="2974551" cy="499824"/>
          </a:xfrm>
          <a:prstGeom prst="rect">
            <a:avLst/>
          </a:prstGeom>
        </p:spPr>
        <p:txBody>
          <a:bodyPr vert="horz" lIns="92156" tIns="46079" rIns="92156" bIns="46079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8212" y="9494931"/>
            <a:ext cx="2974551" cy="499824"/>
          </a:xfrm>
          <a:prstGeom prst="rect">
            <a:avLst/>
          </a:prstGeom>
        </p:spPr>
        <p:txBody>
          <a:bodyPr vert="horz" lIns="92156" tIns="46079" rIns="92156" bIns="46079" rtlCol="0" anchor="b"/>
          <a:lstStyle>
            <a:lvl1pPr algn="r">
              <a:defRPr sz="1200"/>
            </a:lvl1pPr>
          </a:lstStyle>
          <a:p>
            <a:fld id="{BAE1C057-BF28-4E23-A148-ED8555B3EFF4}" type="slidenum">
              <a:rPr lang="sl-SI" smtClean="0"/>
              <a:t>‹nr.›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24530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C36AD-8DBD-4097-8BCC-C0CFFC4694D3}" type="datetime1">
              <a:rPr lang="sl-SI" smtClean="0"/>
              <a:t>31.5.2017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PLINOVODI d.o.o.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AC5D-8916-4FAF-9695-B21F6E257AF5}" type="slidenum">
              <a:rPr lang="sl-SI" smtClean="0"/>
              <a:t>‹nr.›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72892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E115-9852-44F7-8C9A-D3ABC06DF581}" type="datetime1">
              <a:rPr lang="sl-SI" smtClean="0"/>
              <a:t>31.5.2017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PLINOVODI d.o.o.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AC5D-8916-4FAF-9695-B21F6E257AF5}" type="slidenum">
              <a:rPr lang="sl-SI" smtClean="0"/>
              <a:t>‹nr.›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31647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288CF-DFF7-4126-A67F-9B72B5D17574}" type="datetime1">
              <a:rPr lang="sl-SI" smtClean="0"/>
              <a:t>31.5.2017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PLINOVODI d.o.o.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AC5D-8916-4FAF-9695-B21F6E257AF5}" type="slidenum">
              <a:rPr lang="sl-SI" smtClean="0"/>
              <a:t>‹nr.›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90269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1FFCD-BF4C-4166-8C72-604BF0D33A88}" type="datetime1">
              <a:rPr lang="sl-SI" smtClean="0"/>
              <a:t>31.5.2017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PLINOVODI d.o.o.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AC5D-8916-4FAF-9695-B21F6E257AF5}" type="slidenum">
              <a:rPr lang="sl-SI" smtClean="0"/>
              <a:t>‹nr.›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12313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78E3-3938-44BA-AC3B-2F5759C19CD2}" type="datetime1">
              <a:rPr lang="sl-SI" smtClean="0"/>
              <a:t>31.5.2017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PLINOVODI d.o.o.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AC5D-8916-4FAF-9695-B21F6E257AF5}" type="slidenum">
              <a:rPr lang="sl-SI" smtClean="0"/>
              <a:t>‹nr.›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28509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662FD-B769-4B85-8234-23CF05ABE379}" type="datetime1">
              <a:rPr lang="sl-SI" smtClean="0"/>
              <a:t>31.5.2017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PLINOVODI d.o.o.</a:t>
            </a: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AC5D-8916-4FAF-9695-B21F6E257AF5}" type="slidenum">
              <a:rPr lang="sl-SI" smtClean="0"/>
              <a:t>‹nr.›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25497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B74A-0E99-4F0F-831A-E609031F7DCF}" type="datetime1">
              <a:rPr lang="sl-SI" smtClean="0"/>
              <a:t>31.5.2017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PLINOVODI d.o.o.</a:t>
            </a:r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AC5D-8916-4FAF-9695-B21F6E257AF5}" type="slidenum">
              <a:rPr lang="sl-SI" smtClean="0"/>
              <a:t>‹nr.›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25738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naslov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DF6E6-0671-47C3-A96D-6D476F5DA9BA}" type="datetime1">
              <a:rPr lang="sl-SI" smtClean="0"/>
              <a:t>31.5.2017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PLINOVODI d.o.o.</a:t>
            </a:r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AC5D-8916-4FAF-9695-B21F6E257AF5}" type="slidenum">
              <a:rPr lang="sl-SI" smtClean="0"/>
              <a:t>‹nr.›</a:t>
            </a:fld>
            <a:endParaRPr lang="sl-SI"/>
          </a:p>
        </p:txBody>
      </p:sp>
      <p:sp>
        <p:nvSpPr>
          <p:cNvPr id="6" name="Rectangle 5"/>
          <p:cNvSpPr/>
          <p:nvPr userDrawn="1"/>
        </p:nvSpPr>
        <p:spPr>
          <a:xfrm>
            <a:off x="7448" y="188640"/>
            <a:ext cx="9144000" cy="864096"/>
          </a:xfrm>
          <a:prstGeom prst="rect">
            <a:avLst/>
          </a:prstGeom>
          <a:solidFill>
            <a:srgbClr val="F9F8F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40960" cy="504056"/>
          </a:xfr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sl-SI" sz="2800" b="1" dirty="0">
                <a:solidFill>
                  <a:srgbClr val="0070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defRPr>
            </a:lvl1pPr>
          </a:lstStyle>
          <a:p>
            <a:pPr marL="0" lvl="0"/>
            <a:r>
              <a:rPr lang="sl-SI" dirty="0" smtClean="0"/>
              <a:t>Uredite slog naslova matrice</a:t>
            </a:r>
            <a:endParaRPr lang="sl-SI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323726" y="619919"/>
            <a:ext cx="8640762" cy="504825"/>
          </a:xfrm>
        </p:spPr>
        <p:txBody>
          <a:bodyPr>
            <a:norm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rebuchet MS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Ograda vsebine 2"/>
          <p:cNvSpPr>
            <a:spLocks noGrp="1"/>
          </p:cNvSpPr>
          <p:nvPr>
            <p:ph idx="1"/>
          </p:nvPr>
        </p:nvSpPr>
        <p:spPr>
          <a:xfrm>
            <a:off x="467544" y="1268760"/>
            <a:ext cx="8219256" cy="4845001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4620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A4474-530B-4A00-A60E-87A500BBE8C2}" type="datetime1">
              <a:rPr lang="sl-SI" smtClean="0"/>
              <a:t>31.5.2017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PLINOVODI d.o.o.</a:t>
            </a:r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AC5D-8916-4FAF-9695-B21F6E257AF5}" type="slidenum">
              <a:rPr lang="sl-SI" smtClean="0"/>
              <a:t>‹nr.›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4638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dirty="0" smtClean="0"/>
              <a:t>Uredite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dirty="0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60F1-F12D-473E-8D3D-03B2B9A75742}" type="datetime1">
              <a:rPr lang="sl-SI" smtClean="0"/>
              <a:t>31.5.2017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PLINOVODI d.o.o.</a:t>
            </a: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AC5D-8916-4FAF-9695-B21F6E257AF5}" type="slidenum">
              <a:rPr lang="sl-SI" smtClean="0"/>
              <a:t>‹nr.›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29773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8AD81-6977-4874-B4DB-B93DD84A9241}" type="datetime1">
              <a:rPr lang="sl-SI" smtClean="0"/>
              <a:t>31.5.2017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PLINOVODI d.o.o.</a:t>
            </a: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AC5D-8916-4FAF-9695-B21F6E257AF5}" type="slidenum">
              <a:rPr lang="sl-SI" smtClean="0"/>
              <a:t>‹nr.›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23832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FCF39-7510-4F90-B6E4-492E45B289DC}" type="datetime1">
              <a:rPr lang="sl-SI" smtClean="0"/>
              <a:t>31.5.2017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l-SI" smtClean="0"/>
              <a:t>PLINOVODI d.o.o.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BAC5D-8916-4FAF-9695-B21F6E257AF5}" type="slidenum">
              <a:rPr lang="sl-SI" smtClean="0"/>
              <a:t>‹nr.›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34401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grada noge 8"/>
          <p:cNvSpPr>
            <a:spLocks noGrp="1"/>
          </p:cNvSpPr>
          <p:nvPr>
            <p:ph type="ftr" sz="quarter" idx="11"/>
          </p:nvPr>
        </p:nvSpPr>
        <p:spPr>
          <a:xfrm>
            <a:off x="145029" y="6400300"/>
            <a:ext cx="8856983" cy="365125"/>
          </a:xfrm>
        </p:spPr>
        <p:txBody>
          <a:bodyPr/>
          <a:lstStyle/>
          <a:p>
            <a:r>
              <a:rPr lang="sl-SI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sl-SI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IGU MCC Meeting, Ljubljana 15 – 16th </a:t>
            </a:r>
            <a:r>
              <a:rPr lang="sl-SI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March</a:t>
            </a:r>
            <a:r>
              <a:rPr lang="sl-SI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2017</a:t>
            </a:r>
            <a:endParaRPr lang="sl-SI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pic>
        <p:nvPicPr>
          <p:cNvPr id="10" name="Picture 6" descr="http://www.plinovodi.si/wp-content/themes/plinovodi/images/plinovodi-logo-small-s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76139"/>
            <a:ext cx="2232248" cy="91742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51520" y="1628800"/>
            <a:ext cx="8750491" cy="4392488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1" dirty="0" smtClean="0">
              <a:solidFill>
                <a:srgbClr val="0066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ea typeface="+mn-ea"/>
              <a:cs typeface="+mn-cs"/>
            </a:endParaRPr>
          </a:p>
          <a:p>
            <a:endParaRPr lang="en-US" sz="4000" b="1" dirty="0" smtClean="0">
              <a:solidFill>
                <a:srgbClr val="0066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ea typeface="+mn-ea"/>
              <a:cs typeface="+mn-cs"/>
            </a:endParaRPr>
          </a:p>
          <a:p>
            <a:r>
              <a:rPr lang="en-US" sz="4000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  <a:ea typeface="+mn-ea"/>
                <a:cs typeface="+mn-cs"/>
              </a:rPr>
              <a:t>PLINOVODI </a:t>
            </a:r>
            <a:r>
              <a:rPr lang="en-US" sz="4000" b="1" dirty="0" err="1" smtClean="0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  <a:ea typeface="+mn-ea"/>
                <a:cs typeface="+mn-cs"/>
              </a:rPr>
              <a:t>d.o.o</a:t>
            </a:r>
            <a:r>
              <a:rPr lang="en-US" sz="4000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  <a:ea typeface="+mn-ea"/>
                <a:cs typeface="+mn-cs"/>
              </a:rPr>
              <a:t>.</a:t>
            </a:r>
          </a:p>
          <a:p>
            <a:endParaRPr lang="en-US" sz="4000" b="1" dirty="0" smtClean="0">
              <a:solidFill>
                <a:srgbClr val="0066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ea typeface="+mn-ea"/>
              <a:cs typeface="+mn-cs"/>
            </a:endParaRPr>
          </a:p>
          <a:p>
            <a:r>
              <a:rPr lang="en-US" sz="2800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  <a:ea typeface="+mn-ea"/>
                <a:cs typeface="+mn-cs"/>
              </a:rPr>
              <a:t>Transmission System Operator for gas in Slovenia</a:t>
            </a:r>
          </a:p>
          <a:p>
            <a:endParaRPr lang="en-US" sz="2800" b="1" dirty="0" smtClean="0">
              <a:solidFill>
                <a:srgbClr val="0066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ea typeface="+mn-ea"/>
              <a:cs typeface="+mn-cs"/>
            </a:endParaRPr>
          </a:p>
          <a:p>
            <a:endParaRPr lang="en-US" sz="2800" b="1" dirty="0" smtClean="0">
              <a:solidFill>
                <a:srgbClr val="0066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ea typeface="+mn-ea"/>
              <a:cs typeface="+mn-cs"/>
            </a:endParaRPr>
          </a:p>
          <a:p>
            <a:endParaRPr lang="en-US" b="1" dirty="0" smtClean="0">
              <a:solidFill>
                <a:srgbClr val="0066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ea typeface="+mn-ea"/>
              <a:cs typeface="+mn-cs"/>
            </a:endParaRPr>
          </a:p>
          <a:p>
            <a:endParaRPr lang="en-US" b="1" dirty="0" smtClean="0">
              <a:solidFill>
                <a:srgbClr val="0066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13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PLINOVODI d.o.o.</a:t>
            </a:r>
            <a:endParaRPr lang="sl-SI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AC5D-8916-4FAF-9695-B21F6E257AF5}" type="slidenum">
              <a:rPr lang="sl-SI" smtClean="0"/>
              <a:t>2</a:t>
            </a:fld>
            <a:endParaRPr lang="sl-SI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Plinovodi</a:t>
            </a:r>
            <a:endParaRPr lang="sl-S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dirty="0" smtClean="0"/>
              <a:t>General </a:t>
            </a:r>
            <a:r>
              <a:rPr lang="sl-SI" dirty="0" err="1" smtClean="0"/>
              <a:t>facts</a:t>
            </a:r>
            <a:endParaRPr lang="sl-SI" dirty="0">
              <a:solidFill>
                <a:srgbClr val="0070C0"/>
              </a:solidFill>
            </a:endParaRPr>
          </a:p>
        </p:txBody>
      </p:sp>
      <p:sp>
        <p:nvSpPr>
          <p:cNvPr id="21" name="Content Placeholder 5"/>
          <p:cNvSpPr txBox="1">
            <a:spLocks/>
          </p:cNvSpPr>
          <p:nvPr/>
        </p:nvSpPr>
        <p:spPr>
          <a:xfrm>
            <a:off x="529898" y="1549962"/>
            <a:ext cx="8640960" cy="46873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TSO for gas in Slovenia,</a:t>
            </a:r>
          </a:p>
          <a:p>
            <a:r>
              <a:rPr lang="en-US" sz="2400" dirty="0" smtClean="0"/>
              <a:t>100 % owned by </a:t>
            </a:r>
            <a:r>
              <a:rPr lang="en-US" sz="2400" dirty="0" err="1" smtClean="0"/>
              <a:t>Geoplin</a:t>
            </a:r>
            <a:r>
              <a:rPr lang="en-US" sz="2400" dirty="0" smtClean="0"/>
              <a:t> </a:t>
            </a:r>
            <a:r>
              <a:rPr lang="en-US" sz="2400" dirty="0" err="1" smtClean="0"/>
              <a:t>d.o.o</a:t>
            </a:r>
            <a:r>
              <a:rPr lang="en-US" sz="2400" dirty="0" smtClean="0"/>
              <a:t>. </a:t>
            </a:r>
            <a:r>
              <a:rPr lang="en-US" sz="2400" dirty="0" err="1" smtClean="0"/>
              <a:t>Ljublajna</a:t>
            </a:r>
            <a:r>
              <a:rPr lang="en-US" sz="2400" dirty="0" smtClean="0"/>
              <a:t>,</a:t>
            </a:r>
          </a:p>
          <a:p>
            <a:r>
              <a:rPr lang="en-US" sz="2400" dirty="0" smtClean="0"/>
              <a:t>ITO model according to EU legislation,</a:t>
            </a:r>
          </a:p>
          <a:p>
            <a:r>
              <a:rPr lang="en-US" sz="2400" dirty="0" smtClean="0"/>
              <a:t>app. 150 employees,</a:t>
            </a:r>
          </a:p>
          <a:p>
            <a:r>
              <a:rPr lang="en-US" sz="2400" dirty="0" smtClean="0"/>
              <a:t>app. 1150 km of high pressure pipelines,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transmission </a:t>
            </a:r>
            <a:r>
              <a:rPr lang="en-US" sz="2400" dirty="0"/>
              <a:t>of natural gas through the Slovenian natural gas transmission </a:t>
            </a:r>
            <a:r>
              <a:rPr lang="en-US" sz="2400" dirty="0" smtClean="0"/>
              <a:t>system,</a:t>
            </a:r>
            <a:endParaRPr lang="sl-SI" sz="2400" dirty="0" smtClean="0"/>
          </a:p>
          <a:p>
            <a:r>
              <a:rPr lang="en-US" sz="2400" dirty="0" smtClean="0"/>
              <a:t>planning </a:t>
            </a:r>
            <a:r>
              <a:rPr lang="en-US" sz="2400" dirty="0"/>
              <a:t>and development of the natural gas transmission </a:t>
            </a:r>
            <a:r>
              <a:rPr lang="en-US" sz="2400" dirty="0" smtClean="0"/>
              <a:t>system</a:t>
            </a:r>
            <a:r>
              <a:rPr lang="sl-SI" sz="2400" dirty="0" smtClean="0"/>
              <a:t>,</a:t>
            </a:r>
          </a:p>
          <a:p>
            <a:r>
              <a:rPr lang="en-US" sz="2400" dirty="0" smtClean="0"/>
              <a:t>calibration </a:t>
            </a:r>
            <a:r>
              <a:rPr lang="en-US" sz="2400" dirty="0"/>
              <a:t>and maintenance of gas meters and </a:t>
            </a:r>
            <a:r>
              <a:rPr lang="en-US" sz="2400" dirty="0" smtClean="0"/>
              <a:t>correctors,</a:t>
            </a:r>
            <a:endParaRPr lang="sl-SI" sz="2400" dirty="0" smtClean="0"/>
          </a:p>
          <a:p>
            <a:r>
              <a:rPr lang="en-US" sz="2400" dirty="0" smtClean="0"/>
              <a:t>education </a:t>
            </a:r>
            <a:r>
              <a:rPr lang="en-US" sz="2400" dirty="0"/>
              <a:t>of those working in the energy industry.</a:t>
            </a:r>
          </a:p>
          <a:p>
            <a:endParaRPr lang="en-US" sz="2400" dirty="0" smtClean="0"/>
          </a:p>
          <a:p>
            <a:endParaRPr lang="en-US" sz="1800" dirty="0" smtClean="0"/>
          </a:p>
          <a:p>
            <a:pPr marL="800100" lvl="1" indent="-342900">
              <a:buAutoNum type="arabicPeriod"/>
            </a:pPr>
            <a:endParaRPr lang="en-US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58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PLINOVODI d.o.o.</a:t>
            </a:r>
            <a:endParaRPr lang="sl-SI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AC5D-8916-4FAF-9695-B21F6E257AF5}" type="slidenum">
              <a:rPr lang="sl-SI" smtClean="0"/>
              <a:t>3</a:t>
            </a:fld>
            <a:endParaRPr lang="sl-SI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Plinovodi</a:t>
            </a:r>
            <a:endParaRPr lang="sl-S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dirty="0" smtClean="0"/>
              <a:t>General </a:t>
            </a:r>
            <a:r>
              <a:rPr lang="sl-SI" dirty="0" err="1" smtClean="0"/>
              <a:t>facts</a:t>
            </a:r>
            <a:r>
              <a:rPr lang="sl-SI" baseline="-25000" dirty="0" smtClean="0"/>
              <a:t>(2)</a:t>
            </a:r>
            <a:endParaRPr lang="sl-SI" baseline="-25000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525" y="1443037"/>
            <a:ext cx="6856228" cy="448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2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PLINOVODI d.o.o.</a:t>
            </a:r>
            <a:endParaRPr lang="sl-SI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AC5D-8916-4FAF-9695-B21F6E257AF5}" type="slidenum">
              <a:rPr lang="sl-SI" smtClean="0"/>
              <a:t>4</a:t>
            </a:fld>
            <a:endParaRPr lang="sl-SI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Plinovodi</a:t>
            </a:r>
            <a:endParaRPr lang="sl-S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Slovenian natural gas market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1" name="Content Placeholder 5"/>
          <p:cNvSpPr txBox="1">
            <a:spLocks/>
          </p:cNvSpPr>
          <p:nvPr/>
        </p:nvSpPr>
        <p:spPr>
          <a:xfrm>
            <a:off x="529898" y="1549962"/>
            <a:ext cx="8640960" cy="4687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over 300 direct connections,</a:t>
            </a:r>
          </a:p>
          <a:p>
            <a:r>
              <a:rPr lang="sl-SI" sz="2400" dirty="0" smtClean="0"/>
              <a:t>large</a:t>
            </a:r>
            <a:r>
              <a:rPr lang="en-US" sz="2400" dirty="0" smtClean="0"/>
              <a:t> industrial users,</a:t>
            </a:r>
          </a:p>
          <a:p>
            <a:r>
              <a:rPr lang="en-US" sz="2400" dirty="0" smtClean="0"/>
              <a:t>distribution system operators, which provide natural gas to 74 municipalities with a population of more than 1,3 million inhabitants,</a:t>
            </a:r>
          </a:p>
          <a:p>
            <a:r>
              <a:rPr lang="en-US" sz="2400" dirty="0" smtClean="0"/>
              <a:t>annual supply in Slovenia at app. 900 </a:t>
            </a:r>
            <a:r>
              <a:rPr lang="en-US" sz="2400" dirty="0" err="1" smtClean="0"/>
              <a:t>mio</a:t>
            </a:r>
            <a:r>
              <a:rPr lang="en-US" sz="2400" dirty="0" smtClean="0"/>
              <a:t> cubic meters,</a:t>
            </a:r>
          </a:p>
          <a:p>
            <a:r>
              <a:rPr lang="en-US" sz="2400" dirty="0" smtClean="0"/>
              <a:t>around 15 active balancing groups,</a:t>
            </a:r>
          </a:p>
          <a:p>
            <a:r>
              <a:rPr lang="en-US" sz="2400" dirty="0" smtClean="0"/>
              <a:t>user and shareholder of PRISMA – capacity booking platform.</a:t>
            </a:r>
          </a:p>
          <a:p>
            <a:endParaRPr lang="en-US" sz="2400" dirty="0" smtClean="0"/>
          </a:p>
          <a:p>
            <a:endParaRPr lang="en-US" sz="1800" dirty="0" smtClean="0"/>
          </a:p>
          <a:p>
            <a:pPr marL="800100" lvl="1" indent="-342900">
              <a:buAutoNum type="arabicPeriod"/>
            </a:pPr>
            <a:endParaRPr lang="en-US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16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PLINOVODI d.o.o.</a:t>
            </a:r>
            <a:endParaRPr lang="sl-SI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AC5D-8916-4FAF-9695-B21F6E257AF5}" type="slidenum">
              <a:rPr lang="sl-SI" smtClean="0"/>
              <a:t>5</a:t>
            </a:fld>
            <a:endParaRPr lang="sl-SI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Plinovodi</a:t>
            </a:r>
            <a:endParaRPr lang="sl-S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Facts about use of gas in Slovenia</a:t>
            </a:r>
            <a:endParaRPr lang="en-US" baseline="-25000" dirty="0">
              <a:solidFill>
                <a:srgbClr val="0070C0"/>
              </a:solidFill>
            </a:endParaRPr>
          </a:p>
          <a:p>
            <a:endParaRPr lang="sl-SI" baseline="-25000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96752"/>
            <a:ext cx="4599191" cy="28565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183" y="3211865"/>
            <a:ext cx="5169505" cy="314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4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PLINOVODI d.o.o.</a:t>
            </a:r>
            <a:endParaRPr lang="sl-SI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AC5D-8916-4FAF-9695-B21F6E257AF5}" type="slidenum">
              <a:rPr lang="sl-SI" smtClean="0"/>
              <a:t>6</a:t>
            </a:fld>
            <a:endParaRPr lang="sl-SI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Plinovodi</a:t>
            </a:r>
            <a:endParaRPr lang="sl-S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Facts about use of gas in Slovenia</a:t>
            </a:r>
            <a:endParaRPr lang="en-US" baseline="-25000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95403"/>
            <a:ext cx="4824536" cy="31193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9681" y="1225692"/>
            <a:ext cx="4852046" cy="29953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744" y="3361367"/>
            <a:ext cx="4824536" cy="308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33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PLINOVODI d.o.o.</a:t>
            </a:r>
            <a:endParaRPr lang="sl-SI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AC5D-8916-4FAF-9695-B21F6E257AF5}" type="slidenum">
              <a:rPr lang="sl-SI" smtClean="0"/>
              <a:t>7</a:t>
            </a:fld>
            <a:endParaRPr lang="sl-SI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Plinovodi</a:t>
            </a:r>
            <a:endParaRPr lang="sl-S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dirty="0" smtClean="0"/>
              <a:t>Development </a:t>
            </a:r>
            <a:r>
              <a:rPr lang="sl-SI" dirty="0" err="1" smtClean="0"/>
              <a:t>projects</a:t>
            </a:r>
            <a:endParaRPr lang="en-US" baseline="-25000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354" y="1123975"/>
            <a:ext cx="7749012" cy="52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86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PLINOVODI d.o.o.</a:t>
            </a:r>
            <a:endParaRPr lang="sl-SI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AC5D-8916-4FAF-9695-B21F6E257AF5}" type="slidenum">
              <a:rPr lang="sl-SI" smtClean="0"/>
              <a:t>8</a:t>
            </a:fld>
            <a:endParaRPr lang="sl-SI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Plinovodi</a:t>
            </a:r>
            <a:endParaRPr lang="sl-S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dirty="0" smtClean="0"/>
              <a:t>ENTSOG</a:t>
            </a:r>
            <a:endParaRPr lang="en-US" baseline="-25000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412775"/>
            <a:ext cx="6768751" cy="498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46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2008" y="2636912"/>
            <a:ext cx="9180512" cy="72008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Thank you for your attention.</a:t>
            </a:r>
            <a:endParaRPr lang="en-US" sz="3600" b="1" dirty="0">
              <a:solidFill>
                <a:srgbClr val="0070A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7" name="Ograda številke diapozitiva 10"/>
          <p:cNvSpPr>
            <a:spLocks noGrp="1"/>
          </p:cNvSpPr>
          <p:nvPr>
            <p:ph type="sldNum" sz="quarter" idx="12"/>
          </p:nvPr>
        </p:nvSpPr>
        <p:spPr>
          <a:xfrm>
            <a:off x="7956376" y="6309320"/>
            <a:ext cx="1053480" cy="365125"/>
          </a:xfrm>
        </p:spPr>
        <p:txBody>
          <a:bodyPr/>
          <a:lstStyle/>
          <a:p>
            <a:fld id="{53CBAC5D-8916-4FAF-9695-B21F6E257AF5}" type="slidenum">
              <a:rPr lang="sl-SI" sz="1400" b="1" smtClean="0">
                <a:solidFill>
                  <a:prstClr val="black">
                    <a:tint val="75000"/>
                  </a:prstClr>
                </a:solidFill>
                <a:latin typeface="Trebuchet MS" pitchFamily="34" charset="0"/>
              </a:rPr>
              <a:pPr/>
              <a:t>9</a:t>
            </a:fld>
            <a:endParaRPr lang="sl-SI" sz="1400" b="1" dirty="0">
              <a:solidFill>
                <a:prstClr val="black">
                  <a:tint val="75000"/>
                </a:prstClr>
              </a:solidFill>
              <a:latin typeface="Trebuchet MS" pitchFamily="34" charset="0"/>
            </a:endParaRPr>
          </a:p>
        </p:txBody>
      </p:sp>
      <p:pic>
        <p:nvPicPr>
          <p:cNvPr id="5" name="Picture 6" descr="http://www.plinovodi.si/wp-content/themes/plinovodi/images/plinovodi-logo-small-s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60648"/>
            <a:ext cx="2284324" cy="108133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32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223</Words>
  <Application>Microsoft Office PowerPoint</Application>
  <PresentationFormat>Diavoorstelling (4:3)</PresentationFormat>
  <Paragraphs>56</Paragraphs>
  <Slides>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Officeova tema</vt:lpstr>
      <vt:lpstr>PowerPoint-presentatie</vt:lpstr>
      <vt:lpstr>Plinovodi</vt:lpstr>
      <vt:lpstr>Plinovodi</vt:lpstr>
      <vt:lpstr>Plinovodi</vt:lpstr>
      <vt:lpstr>Plinovodi</vt:lpstr>
      <vt:lpstr>Plinovodi</vt:lpstr>
      <vt:lpstr>Plinovodi</vt:lpstr>
      <vt:lpstr>Plinovodi</vt:lpstr>
      <vt:lpstr>Thank you for your attention.</vt:lpstr>
    </vt:vector>
  </TitlesOfParts>
  <Company>Geoplin Pinovodi d.d.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Strukelj Jost</dc:creator>
  <cp:lastModifiedBy>Popken G.</cp:lastModifiedBy>
  <cp:revision>571</cp:revision>
  <cp:lastPrinted>2016-09-07T12:28:30Z</cp:lastPrinted>
  <dcterms:created xsi:type="dcterms:W3CDTF">2012-02-15T14:13:53Z</dcterms:created>
  <dcterms:modified xsi:type="dcterms:W3CDTF">2017-05-31T08:04:14Z</dcterms:modified>
</cp:coreProperties>
</file>