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3" r:id="rId3"/>
    <p:sldId id="311" r:id="rId4"/>
    <p:sldId id="324" r:id="rId5"/>
    <p:sldId id="312" r:id="rId6"/>
    <p:sldId id="268" r:id="rId7"/>
    <p:sldId id="313" r:id="rId8"/>
    <p:sldId id="290" r:id="rId9"/>
    <p:sldId id="314" r:id="rId10"/>
    <p:sldId id="325" r:id="rId11"/>
    <p:sldId id="326" r:id="rId12"/>
    <p:sldId id="315" r:id="rId13"/>
    <p:sldId id="318" r:id="rId14"/>
    <p:sldId id="317" r:id="rId15"/>
    <p:sldId id="316" r:id="rId16"/>
    <p:sldId id="327" r:id="rId17"/>
    <p:sldId id="321" r:id="rId18"/>
    <p:sldId id="328" r:id="rId19"/>
  </p:sldIdLst>
  <p:sldSz cx="9144000" cy="6858000" type="screen4x3"/>
  <p:notesSz cx="6797675" cy="9926638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8B5"/>
    <a:srgbClr val="6699FF"/>
    <a:srgbClr val="5B5C5E"/>
    <a:srgbClr val="F79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0" autoAdjust="0"/>
    <p:restoredTop sz="94639" autoAdjust="0"/>
  </p:normalViewPr>
  <p:slideViewPr>
    <p:cSldViewPr>
      <p:cViewPr varScale="1">
        <p:scale>
          <a:sx n="111" d="100"/>
          <a:sy n="111" d="100"/>
        </p:scale>
        <p:origin x="19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4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B1D912-8673-4974-8D68-55C82747ECD5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7CA0F971-45E4-42DF-9395-963DEB395B0A}">
      <dgm:prSet phldrT="[Text]"/>
      <dgm:spPr/>
      <dgm:t>
        <a:bodyPr/>
        <a:lstStyle/>
        <a:p>
          <a:r>
            <a:rPr lang="sl-SI" dirty="0" smtClean="0">
              <a:solidFill>
                <a:schemeClr val="tx1"/>
              </a:solidFill>
            </a:rPr>
            <a:t>3. The way we work</a:t>
          </a:r>
          <a:endParaRPr lang="sl-SI" dirty="0">
            <a:solidFill>
              <a:schemeClr val="tx1"/>
            </a:solidFill>
          </a:endParaRPr>
        </a:p>
      </dgm:t>
    </dgm:pt>
    <dgm:pt modelId="{55E31990-2C94-494B-9559-D4B47800C0D7}" type="parTrans" cxnId="{A343586E-4AC4-4752-8FBF-043F30891E0B}">
      <dgm:prSet/>
      <dgm:spPr/>
      <dgm:t>
        <a:bodyPr/>
        <a:lstStyle/>
        <a:p>
          <a:endParaRPr lang="sl-SI"/>
        </a:p>
      </dgm:t>
    </dgm:pt>
    <dgm:pt modelId="{34CF287F-D069-4BC8-9C56-464534E50481}" type="sibTrans" cxnId="{A343586E-4AC4-4752-8FBF-043F30891E0B}">
      <dgm:prSet/>
      <dgm:spPr/>
      <dgm:t>
        <a:bodyPr/>
        <a:lstStyle/>
        <a:p>
          <a:endParaRPr lang="sl-SI"/>
        </a:p>
      </dgm:t>
    </dgm:pt>
    <dgm:pt modelId="{47C8EE2F-AE39-4F9B-AFCB-D9CD56B06159}">
      <dgm:prSet phldrT="[Text]"/>
      <dgm:spPr/>
      <dgm:t>
        <a:bodyPr/>
        <a:lstStyle/>
        <a:p>
          <a:r>
            <a:rPr lang="sl-SI" dirty="0" smtClean="0">
              <a:solidFill>
                <a:schemeClr val="tx1"/>
              </a:solidFill>
            </a:rPr>
            <a:t>2. Our activities (outputs)</a:t>
          </a:r>
          <a:endParaRPr lang="sl-SI" dirty="0">
            <a:solidFill>
              <a:schemeClr val="tx1"/>
            </a:solidFill>
          </a:endParaRPr>
        </a:p>
      </dgm:t>
    </dgm:pt>
    <dgm:pt modelId="{FC040047-8608-4BF2-AB8D-0DD665C1FF95}" type="parTrans" cxnId="{2C9311D3-5BDB-405C-A264-A110C285331A}">
      <dgm:prSet/>
      <dgm:spPr/>
      <dgm:t>
        <a:bodyPr/>
        <a:lstStyle/>
        <a:p>
          <a:endParaRPr lang="sl-SI"/>
        </a:p>
      </dgm:t>
    </dgm:pt>
    <dgm:pt modelId="{19DA7E2C-B76B-4893-BB9B-E54FF26772A5}" type="sibTrans" cxnId="{2C9311D3-5BDB-405C-A264-A110C285331A}">
      <dgm:prSet/>
      <dgm:spPr/>
      <dgm:t>
        <a:bodyPr/>
        <a:lstStyle/>
        <a:p>
          <a:endParaRPr lang="sl-SI"/>
        </a:p>
      </dgm:t>
    </dgm:pt>
    <dgm:pt modelId="{0E0A2E1B-983F-4678-B830-06BC3309ED61}">
      <dgm:prSet phldrT="[Text]"/>
      <dgm:spPr/>
      <dgm:t>
        <a:bodyPr/>
        <a:lstStyle/>
        <a:p>
          <a:r>
            <a:rPr lang="sl-SI" dirty="0" smtClean="0">
              <a:solidFill>
                <a:schemeClr val="tx1"/>
              </a:solidFill>
            </a:rPr>
            <a:t>1. What is </a:t>
          </a:r>
        </a:p>
        <a:p>
          <a:r>
            <a:rPr lang="sl-SI" dirty="0" smtClean="0">
              <a:solidFill>
                <a:schemeClr val="tx1"/>
              </a:solidFill>
            </a:rPr>
            <a:t>EN-LITE?</a:t>
          </a:r>
          <a:endParaRPr lang="sl-SI" dirty="0">
            <a:solidFill>
              <a:schemeClr val="tx1"/>
            </a:solidFill>
          </a:endParaRPr>
        </a:p>
      </dgm:t>
    </dgm:pt>
    <dgm:pt modelId="{F1AECDFD-1E40-401A-BE51-796DF237048A}" type="parTrans" cxnId="{544E360F-0897-4A8F-B644-8EEB915F1810}">
      <dgm:prSet/>
      <dgm:spPr/>
      <dgm:t>
        <a:bodyPr/>
        <a:lstStyle/>
        <a:p>
          <a:endParaRPr lang="sl-SI"/>
        </a:p>
      </dgm:t>
    </dgm:pt>
    <dgm:pt modelId="{A9770E5E-CE96-4EC8-B1B8-7F9DCB0F6A06}" type="sibTrans" cxnId="{544E360F-0897-4A8F-B644-8EEB915F1810}">
      <dgm:prSet/>
      <dgm:spPr/>
      <dgm:t>
        <a:bodyPr/>
        <a:lstStyle/>
        <a:p>
          <a:endParaRPr lang="sl-SI"/>
        </a:p>
      </dgm:t>
    </dgm:pt>
    <dgm:pt modelId="{08C0E92E-B557-4AD8-9896-761CCF1A0D6B}" type="pres">
      <dgm:prSet presAssocID="{15B1D912-8673-4974-8D68-55C82747ECD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395A4BB-398B-4E8D-A774-80EDD8004B99}" type="pres">
      <dgm:prSet presAssocID="{7CA0F971-45E4-42DF-9395-963DEB395B0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C70B812-3668-4991-AD01-F8265BCACF35}" type="pres">
      <dgm:prSet presAssocID="{7CA0F971-45E4-42DF-9395-963DEB395B0A}" presName="gear1srcNode" presStyleLbl="node1" presStyleIdx="0" presStyleCnt="3"/>
      <dgm:spPr/>
      <dgm:t>
        <a:bodyPr/>
        <a:lstStyle/>
        <a:p>
          <a:endParaRPr lang="sl-SI"/>
        </a:p>
      </dgm:t>
    </dgm:pt>
    <dgm:pt modelId="{85071286-E8C3-411B-B80C-4925E98AF01F}" type="pres">
      <dgm:prSet presAssocID="{7CA0F971-45E4-42DF-9395-963DEB395B0A}" presName="gear1dstNode" presStyleLbl="node1" presStyleIdx="0" presStyleCnt="3"/>
      <dgm:spPr/>
      <dgm:t>
        <a:bodyPr/>
        <a:lstStyle/>
        <a:p>
          <a:endParaRPr lang="sl-SI"/>
        </a:p>
      </dgm:t>
    </dgm:pt>
    <dgm:pt modelId="{DA60FADF-9D76-416B-814F-F13DF4A5C13D}" type="pres">
      <dgm:prSet presAssocID="{47C8EE2F-AE39-4F9B-AFCB-D9CD56B0615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FD2B59A-E3A0-48FC-AC4E-8CA9F2130EDB}" type="pres">
      <dgm:prSet presAssocID="{47C8EE2F-AE39-4F9B-AFCB-D9CD56B06159}" presName="gear2srcNode" presStyleLbl="node1" presStyleIdx="1" presStyleCnt="3"/>
      <dgm:spPr/>
      <dgm:t>
        <a:bodyPr/>
        <a:lstStyle/>
        <a:p>
          <a:endParaRPr lang="sl-SI"/>
        </a:p>
      </dgm:t>
    </dgm:pt>
    <dgm:pt modelId="{F34A9FC5-86A6-4C82-A0A4-C10D27CAB98B}" type="pres">
      <dgm:prSet presAssocID="{47C8EE2F-AE39-4F9B-AFCB-D9CD56B06159}" presName="gear2dstNode" presStyleLbl="node1" presStyleIdx="1" presStyleCnt="3"/>
      <dgm:spPr/>
      <dgm:t>
        <a:bodyPr/>
        <a:lstStyle/>
        <a:p>
          <a:endParaRPr lang="sl-SI"/>
        </a:p>
      </dgm:t>
    </dgm:pt>
    <dgm:pt modelId="{0C2E7D86-AA13-4494-A301-4C22B5C0BE2B}" type="pres">
      <dgm:prSet presAssocID="{0E0A2E1B-983F-4678-B830-06BC3309ED61}" presName="gear3" presStyleLbl="node1" presStyleIdx="2" presStyleCnt="3"/>
      <dgm:spPr/>
      <dgm:t>
        <a:bodyPr/>
        <a:lstStyle/>
        <a:p>
          <a:endParaRPr lang="sl-SI"/>
        </a:p>
      </dgm:t>
    </dgm:pt>
    <dgm:pt modelId="{B5D1F0D2-E263-4AA0-B807-07245E1E4FAB}" type="pres">
      <dgm:prSet presAssocID="{0E0A2E1B-983F-4678-B830-06BC3309ED6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06CAFE9-5B71-4893-829F-0170F73FB680}" type="pres">
      <dgm:prSet presAssocID="{0E0A2E1B-983F-4678-B830-06BC3309ED61}" presName="gear3srcNode" presStyleLbl="node1" presStyleIdx="2" presStyleCnt="3"/>
      <dgm:spPr/>
      <dgm:t>
        <a:bodyPr/>
        <a:lstStyle/>
        <a:p>
          <a:endParaRPr lang="sl-SI"/>
        </a:p>
      </dgm:t>
    </dgm:pt>
    <dgm:pt modelId="{22C09D4D-5AEF-42DE-A371-AD375D7BC593}" type="pres">
      <dgm:prSet presAssocID="{0E0A2E1B-983F-4678-B830-06BC3309ED61}" presName="gear3dstNode" presStyleLbl="node1" presStyleIdx="2" presStyleCnt="3"/>
      <dgm:spPr/>
      <dgm:t>
        <a:bodyPr/>
        <a:lstStyle/>
        <a:p>
          <a:endParaRPr lang="sl-SI"/>
        </a:p>
      </dgm:t>
    </dgm:pt>
    <dgm:pt modelId="{96636004-4186-458D-B529-A71BD4486B1A}" type="pres">
      <dgm:prSet presAssocID="{34CF287F-D069-4BC8-9C56-464534E50481}" presName="connector1" presStyleLbl="sibTrans2D1" presStyleIdx="0" presStyleCnt="3"/>
      <dgm:spPr/>
      <dgm:t>
        <a:bodyPr/>
        <a:lstStyle/>
        <a:p>
          <a:endParaRPr lang="sl-SI"/>
        </a:p>
      </dgm:t>
    </dgm:pt>
    <dgm:pt modelId="{F2DC704D-F089-4E9C-8649-479BEB0E590E}" type="pres">
      <dgm:prSet presAssocID="{19DA7E2C-B76B-4893-BB9B-E54FF26772A5}" presName="connector2" presStyleLbl="sibTrans2D1" presStyleIdx="1" presStyleCnt="3"/>
      <dgm:spPr/>
      <dgm:t>
        <a:bodyPr/>
        <a:lstStyle/>
        <a:p>
          <a:endParaRPr lang="sl-SI"/>
        </a:p>
      </dgm:t>
    </dgm:pt>
    <dgm:pt modelId="{E09F27B8-7333-4492-A7BC-2652246ECBBD}" type="pres">
      <dgm:prSet presAssocID="{A9770E5E-CE96-4EC8-B1B8-7F9DCB0F6A06}" presName="connector3" presStyleLbl="sibTrans2D1" presStyleIdx="2" presStyleCnt="3"/>
      <dgm:spPr/>
      <dgm:t>
        <a:bodyPr/>
        <a:lstStyle/>
        <a:p>
          <a:endParaRPr lang="sl-SI"/>
        </a:p>
      </dgm:t>
    </dgm:pt>
  </dgm:ptLst>
  <dgm:cxnLst>
    <dgm:cxn modelId="{570F3287-3766-4552-9727-12E0BDA033EC}" type="presOf" srcId="{7CA0F971-45E4-42DF-9395-963DEB395B0A}" destId="{9C70B812-3668-4991-AD01-F8265BCACF35}" srcOrd="1" destOrd="0" presId="urn:microsoft.com/office/officeart/2005/8/layout/gear1"/>
    <dgm:cxn modelId="{FB568BE8-1D54-441C-A51A-DA90FFCF4D90}" type="presOf" srcId="{34CF287F-D069-4BC8-9C56-464534E50481}" destId="{96636004-4186-458D-B529-A71BD4486B1A}" srcOrd="0" destOrd="0" presId="urn:microsoft.com/office/officeart/2005/8/layout/gear1"/>
    <dgm:cxn modelId="{5175B21F-4806-4963-8BA6-BA3281A6D84E}" type="presOf" srcId="{0E0A2E1B-983F-4678-B830-06BC3309ED61}" destId="{906CAFE9-5B71-4893-829F-0170F73FB680}" srcOrd="2" destOrd="0" presId="urn:microsoft.com/office/officeart/2005/8/layout/gear1"/>
    <dgm:cxn modelId="{1FBD928C-CED8-4FCD-A63B-1F756051927A}" type="presOf" srcId="{0E0A2E1B-983F-4678-B830-06BC3309ED61}" destId="{B5D1F0D2-E263-4AA0-B807-07245E1E4FAB}" srcOrd="1" destOrd="0" presId="urn:microsoft.com/office/officeart/2005/8/layout/gear1"/>
    <dgm:cxn modelId="{6391018F-5F1C-460A-85A8-BE7CCD57C3C3}" type="presOf" srcId="{7CA0F971-45E4-42DF-9395-963DEB395B0A}" destId="{2395A4BB-398B-4E8D-A774-80EDD8004B99}" srcOrd="0" destOrd="0" presId="urn:microsoft.com/office/officeart/2005/8/layout/gear1"/>
    <dgm:cxn modelId="{A343586E-4AC4-4752-8FBF-043F30891E0B}" srcId="{15B1D912-8673-4974-8D68-55C82747ECD5}" destId="{7CA0F971-45E4-42DF-9395-963DEB395B0A}" srcOrd="0" destOrd="0" parTransId="{55E31990-2C94-494B-9559-D4B47800C0D7}" sibTransId="{34CF287F-D069-4BC8-9C56-464534E50481}"/>
    <dgm:cxn modelId="{5DB80249-F308-484D-BA32-B0C99B28A065}" type="presOf" srcId="{19DA7E2C-B76B-4893-BB9B-E54FF26772A5}" destId="{F2DC704D-F089-4E9C-8649-479BEB0E590E}" srcOrd="0" destOrd="0" presId="urn:microsoft.com/office/officeart/2005/8/layout/gear1"/>
    <dgm:cxn modelId="{069C78F3-489C-4DF9-BACC-6DB08266CDC2}" type="presOf" srcId="{A9770E5E-CE96-4EC8-B1B8-7F9DCB0F6A06}" destId="{E09F27B8-7333-4492-A7BC-2652246ECBBD}" srcOrd="0" destOrd="0" presId="urn:microsoft.com/office/officeart/2005/8/layout/gear1"/>
    <dgm:cxn modelId="{544E360F-0897-4A8F-B644-8EEB915F1810}" srcId="{15B1D912-8673-4974-8D68-55C82747ECD5}" destId="{0E0A2E1B-983F-4678-B830-06BC3309ED61}" srcOrd="2" destOrd="0" parTransId="{F1AECDFD-1E40-401A-BE51-796DF237048A}" sibTransId="{A9770E5E-CE96-4EC8-B1B8-7F9DCB0F6A06}"/>
    <dgm:cxn modelId="{54F178BB-3A19-4100-AF08-7756C940FDF1}" type="presOf" srcId="{47C8EE2F-AE39-4F9B-AFCB-D9CD56B06159}" destId="{DA60FADF-9D76-416B-814F-F13DF4A5C13D}" srcOrd="0" destOrd="0" presId="urn:microsoft.com/office/officeart/2005/8/layout/gear1"/>
    <dgm:cxn modelId="{2C9311D3-5BDB-405C-A264-A110C285331A}" srcId="{15B1D912-8673-4974-8D68-55C82747ECD5}" destId="{47C8EE2F-AE39-4F9B-AFCB-D9CD56B06159}" srcOrd="1" destOrd="0" parTransId="{FC040047-8608-4BF2-AB8D-0DD665C1FF95}" sibTransId="{19DA7E2C-B76B-4893-BB9B-E54FF26772A5}"/>
    <dgm:cxn modelId="{B781BD41-A8B0-4C1E-BD90-0492D52E864A}" type="presOf" srcId="{15B1D912-8673-4974-8D68-55C82747ECD5}" destId="{08C0E92E-B557-4AD8-9896-761CCF1A0D6B}" srcOrd="0" destOrd="0" presId="urn:microsoft.com/office/officeart/2005/8/layout/gear1"/>
    <dgm:cxn modelId="{7233965C-7633-4F49-8B4F-3B9DDF6FE41E}" type="presOf" srcId="{7CA0F971-45E4-42DF-9395-963DEB395B0A}" destId="{85071286-E8C3-411B-B80C-4925E98AF01F}" srcOrd="2" destOrd="0" presId="urn:microsoft.com/office/officeart/2005/8/layout/gear1"/>
    <dgm:cxn modelId="{F0CD889D-680E-41F0-85C0-DB968540CCA1}" type="presOf" srcId="{0E0A2E1B-983F-4678-B830-06BC3309ED61}" destId="{22C09D4D-5AEF-42DE-A371-AD375D7BC593}" srcOrd="3" destOrd="0" presId="urn:microsoft.com/office/officeart/2005/8/layout/gear1"/>
    <dgm:cxn modelId="{8122AE22-B926-46C4-8219-BD0E6032C3A8}" type="presOf" srcId="{0E0A2E1B-983F-4678-B830-06BC3309ED61}" destId="{0C2E7D86-AA13-4494-A301-4C22B5C0BE2B}" srcOrd="0" destOrd="0" presId="urn:microsoft.com/office/officeart/2005/8/layout/gear1"/>
    <dgm:cxn modelId="{59C0C0C4-0AE5-4F86-821F-15186F8C624E}" type="presOf" srcId="{47C8EE2F-AE39-4F9B-AFCB-D9CD56B06159}" destId="{F34A9FC5-86A6-4C82-A0A4-C10D27CAB98B}" srcOrd="2" destOrd="0" presId="urn:microsoft.com/office/officeart/2005/8/layout/gear1"/>
    <dgm:cxn modelId="{17B38170-D0AF-478C-B83E-6D5811D2D647}" type="presOf" srcId="{47C8EE2F-AE39-4F9B-AFCB-D9CD56B06159}" destId="{CFD2B59A-E3A0-48FC-AC4E-8CA9F2130EDB}" srcOrd="1" destOrd="0" presId="urn:microsoft.com/office/officeart/2005/8/layout/gear1"/>
    <dgm:cxn modelId="{1911BC47-B7A1-4798-A608-FF3D81B0D24F}" type="presParOf" srcId="{08C0E92E-B557-4AD8-9896-761CCF1A0D6B}" destId="{2395A4BB-398B-4E8D-A774-80EDD8004B99}" srcOrd="0" destOrd="0" presId="urn:microsoft.com/office/officeart/2005/8/layout/gear1"/>
    <dgm:cxn modelId="{AF79E602-9A45-4931-8360-7A68A59C9D25}" type="presParOf" srcId="{08C0E92E-B557-4AD8-9896-761CCF1A0D6B}" destId="{9C70B812-3668-4991-AD01-F8265BCACF35}" srcOrd="1" destOrd="0" presId="urn:microsoft.com/office/officeart/2005/8/layout/gear1"/>
    <dgm:cxn modelId="{0C617BF1-8E74-4FCB-9302-7431AB7F0375}" type="presParOf" srcId="{08C0E92E-B557-4AD8-9896-761CCF1A0D6B}" destId="{85071286-E8C3-411B-B80C-4925E98AF01F}" srcOrd="2" destOrd="0" presId="urn:microsoft.com/office/officeart/2005/8/layout/gear1"/>
    <dgm:cxn modelId="{31E65762-DB58-43D7-939C-245E18BAB2EE}" type="presParOf" srcId="{08C0E92E-B557-4AD8-9896-761CCF1A0D6B}" destId="{DA60FADF-9D76-416B-814F-F13DF4A5C13D}" srcOrd="3" destOrd="0" presId="urn:microsoft.com/office/officeart/2005/8/layout/gear1"/>
    <dgm:cxn modelId="{FF5EAFF6-0BE3-4B94-A102-F5B5077D578A}" type="presParOf" srcId="{08C0E92E-B557-4AD8-9896-761CCF1A0D6B}" destId="{CFD2B59A-E3A0-48FC-AC4E-8CA9F2130EDB}" srcOrd="4" destOrd="0" presId="urn:microsoft.com/office/officeart/2005/8/layout/gear1"/>
    <dgm:cxn modelId="{AABC8542-C68C-45B0-A52E-04D09A7F9716}" type="presParOf" srcId="{08C0E92E-B557-4AD8-9896-761CCF1A0D6B}" destId="{F34A9FC5-86A6-4C82-A0A4-C10D27CAB98B}" srcOrd="5" destOrd="0" presId="urn:microsoft.com/office/officeart/2005/8/layout/gear1"/>
    <dgm:cxn modelId="{32AC68D5-7BDB-4834-BE02-546CA59F0ADD}" type="presParOf" srcId="{08C0E92E-B557-4AD8-9896-761CCF1A0D6B}" destId="{0C2E7D86-AA13-4494-A301-4C22B5C0BE2B}" srcOrd="6" destOrd="0" presId="urn:microsoft.com/office/officeart/2005/8/layout/gear1"/>
    <dgm:cxn modelId="{395C9270-3248-40A4-B646-F7F809348E89}" type="presParOf" srcId="{08C0E92E-B557-4AD8-9896-761CCF1A0D6B}" destId="{B5D1F0D2-E263-4AA0-B807-07245E1E4FAB}" srcOrd="7" destOrd="0" presId="urn:microsoft.com/office/officeart/2005/8/layout/gear1"/>
    <dgm:cxn modelId="{AAD1CCE4-633F-44FF-A452-E255EA127CE3}" type="presParOf" srcId="{08C0E92E-B557-4AD8-9896-761CCF1A0D6B}" destId="{906CAFE9-5B71-4893-829F-0170F73FB680}" srcOrd="8" destOrd="0" presId="urn:microsoft.com/office/officeart/2005/8/layout/gear1"/>
    <dgm:cxn modelId="{D6E58256-5D61-40B0-AF28-A5E02E91AFFB}" type="presParOf" srcId="{08C0E92E-B557-4AD8-9896-761CCF1A0D6B}" destId="{22C09D4D-5AEF-42DE-A371-AD375D7BC593}" srcOrd="9" destOrd="0" presId="urn:microsoft.com/office/officeart/2005/8/layout/gear1"/>
    <dgm:cxn modelId="{48FC1166-F997-4AC4-B938-BD0AE1313344}" type="presParOf" srcId="{08C0E92E-B557-4AD8-9896-761CCF1A0D6B}" destId="{96636004-4186-458D-B529-A71BD4486B1A}" srcOrd="10" destOrd="0" presId="urn:microsoft.com/office/officeart/2005/8/layout/gear1"/>
    <dgm:cxn modelId="{E00AA4DC-7AE5-4E2B-BE5C-64B1569E1BD1}" type="presParOf" srcId="{08C0E92E-B557-4AD8-9896-761CCF1A0D6B}" destId="{F2DC704D-F089-4E9C-8649-479BEB0E590E}" srcOrd="11" destOrd="0" presId="urn:microsoft.com/office/officeart/2005/8/layout/gear1"/>
    <dgm:cxn modelId="{F12ED045-2EA1-4F18-B928-CEC59A8249B7}" type="presParOf" srcId="{08C0E92E-B557-4AD8-9896-761CCF1A0D6B}" destId="{E09F27B8-7333-4492-A7BC-2652246ECBB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224D48-3D95-4A30-86AD-248D4721F9C9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782A69A6-DB4B-4932-AC4F-5B3CFA41FA4C}">
      <dgm:prSet phldrT="[Text]" custT="1"/>
      <dgm:spPr/>
      <dgm:t>
        <a:bodyPr/>
        <a:lstStyle/>
        <a:p>
          <a:r>
            <a:rPr lang="sl-SI" sz="2000" dirty="0" smtClean="0">
              <a:solidFill>
                <a:schemeClr val="tx1"/>
              </a:solidFill>
            </a:rPr>
            <a:t>Communications</a:t>
          </a:r>
          <a:endParaRPr lang="sl-SI" sz="2000" dirty="0">
            <a:solidFill>
              <a:schemeClr val="tx1"/>
            </a:solidFill>
          </a:endParaRPr>
        </a:p>
      </dgm:t>
    </dgm:pt>
    <dgm:pt modelId="{375A00F7-EBAC-4D3E-B24F-992283EEE550}" type="parTrans" cxnId="{98F978E5-5689-4757-8855-B671AE2EFB99}">
      <dgm:prSet/>
      <dgm:spPr/>
      <dgm:t>
        <a:bodyPr/>
        <a:lstStyle/>
        <a:p>
          <a:endParaRPr lang="sl-SI"/>
        </a:p>
      </dgm:t>
    </dgm:pt>
    <dgm:pt modelId="{9D5B5A9E-40BF-4477-B95A-738064DD0BAE}" type="sibTrans" cxnId="{98F978E5-5689-4757-8855-B671AE2EFB99}">
      <dgm:prSet/>
      <dgm:spPr/>
      <dgm:t>
        <a:bodyPr/>
        <a:lstStyle/>
        <a:p>
          <a:endParaRPr lang="sl-SI"/>
        </a:p>
      </dgm:t>
    </dgm:pt>
    <dgm:pt modelId="{251CD845-DB75-4C74-9195-D0F4834E9E6B}">
      <dgm:prSet phldrT="[Text]" custT="1"/>
      <dgm:spPr/>
      <dgm:t>
        <a:bodyPr/>
        <a:lstStyle/>
        <a:p>
          <a:r>
            <a:rPr lang="sl-SI" sz="2000" dirty="0" smtClean="0">
              <a:solidFill>
                <a:schemeClr val="tx1"/>
              </a:solidFill>
            </a:rPr>
            <a:t>Collaboration</a:t>
          </a:r>
          <a:endParaRPr lang="sl-SI" sz="2000" dirty="0">
            <a:solidFill>
              <a:schemeClr val="tx1"/>
            </a:solidFill>
          </a:endParaRPr>
        </a:p>
      </dgm:t>
    </dgm:pt>
    <dgm:pt modelId="{6B37D26A-0832-410E-B36C-3CD88EBF1D74}" type="parTrans" cxnId="{391877A1-DDE0-46CB-8F85-E35B00AC8240}">
      <dgm:prSet/>
      <dgm:spPr/>
      <dgm:t>
        <a:bodyPr/>
        <a:lstStyle/>
        <a:p>
          <a:endParaRPr lang="sl-SI"/>
        </a:p>
      </dgm:t>
    </dgm:pt>
    <dgm:pt modelId="{C450B2B1-8C39-42B2-879F-4FC6F020AE80}" type="sibTrans" cxnId="{391877A1-DDE0-46CB-8F85-E35B00AC8240}">
      <dgm:prSet/>
      <dgm:spPr/>
      <dgm:t>
        <a:bodyPr/>
        <a:lstStyle/>
        <a:p>
          <a:endParaRPr lang="sl-SI"/>
        </a:p>
      </dgm:t>
    </dgm:pt>
    <dgm:pt modelId="{A97F1C66-7B5F-44E1-A618-BB4E3E821668}">
      <dgm:prSet phldrT="[Text]" custT="1"/>
      <dgm:spPr/>
      <dgm:t>
        <a:bodyPr/>
        <a:lstStyle/>
        <a:p>
          <a:r>
            <a:rPr lang="sl-SI" sz="2000" dirty="0" smtClean="0">
              <a:solidFill>
                <a:schemeClr val="tx1"/>
              </a:solidFill>
            </a:rPr>
            <a:t>Trust</a:t>
          </a:r>
          <a:endParaRPr lang="sl-SI" sz="2000" dirty="0">
            <a:solidFill>
              <a:schemeClr val="tx1"/>
            </a:solidFill>
          </a:endParaRPr>
        </a:p>
      </dgm:t>
    </dgm:pt>
    <dgm:pt modelId="{0A194B13-DB6D-4CD5-A248-E4766B110E85}" type="parTrans" cxnId="{69FD4F26-F965-47E6-A32D-AAEFE0D8A098}">
      <dgm:prSet/>
      <dgm:spPr/>
      <dgm:t>
        <a:bodyPr/>
        <a:lstStyle/>
        <a:p>
          <a:endParaRPr lang="sl-SI"/>
        </a:p>
      </dgm:t>
    </dgm:pt>
    <dgm:pt modelId="{DF3B6568-A174-49A9-862F-019EDF6863A7}" type="sibTrans" cxnId="{69FD4F26-F965-47E6-A32D-AAEFE0D8A098}">
      <dgm:prSet/>
      <dgm:spPr/>
      <dgm:t>
        <a:bodyPr/>
        <a:lstStyle/>
        <a:p>
          <a:endParaRPr lang="sl-SI"/>
        </a:p>
      </dgm:t>
    </dgm:pt>
    <dgm:pt modelId="{92FE36BA-955B-4440-B8E5-E494858E9273}">
      <dgm:prSet phldrT="[Text]" custT="1"/>
      <dgm:spPr/>
      <dgm:t>
        <a:bodyPr/>
        <a:lstStyle/>
        <a:p>
          <a:r>
            <a:rPr lang="sl-SI" sz="2000" dirty="0" smtClean="0">
              <a:solidFill>
                <a:schemeClr val="tx1"/>
              </a:solidFill>
            </a:rPr>
            <a:t>Stakeholder engagement</a:t>
          </a:r>
          <a:endParaRPr lang="sl-SI" sz="2000" dirty="0">
            <a:solidFill>
              <a:schemeClr val="tx1"/>
            </a:solidFill>
          </a:endParaRPr>
        </a:p>
      </dgm:t>
    </dgm:pt>
    <dgm:pt modelId="{C4B98F06-4E57-4C55-BDBB-1FAB80133889}" type="parTrans" cxnId="{F9B007D0-BE26-49DC-91D4-E594AE0286C4}">
      <dgm:prSet/>
      <dgm:spPr/>
      <dgm:t>
        <a:bodyPr/>
        <a:lstStyle/>
        <a:p>
          <a:endParaRPr lang="sl-SI"/>
        </a:p>
      </dgm:t>
    </dgm:pt>
    <dgm:pt modelId="{8AAEE69E-6D38-4ADF-A9CD-941E57D03A91}" type="sibTrans" cxnId="{F9B007D0-BE26-49DC-91D4-E594AE0286C4}">
      <dgm:prSet/>
      <dgm:spPr/>
      <dgm:t>
        <a:bodyPr/>
        <a:lstStyle/>
        <a:p>
          <a:endParaRPr lang="sl-SI"/>
        </a:p>
      </dgm:t>
    </dgm:pt>
    <dgm:pt modelId="{582EB43C-C9D3-495D-97EF-AA792DF43E8F}">
      <dgm:prSet phldrT="[Text]" custT="1"/>
      <dgm:spPr/>
      <dgm:t>
        <a:bodyPr/>
        <a:lstStyle/>
        <a:p>
          <a:r>
            <a:rPr lang="sl-SI" sz="2000" dirty="0" smtClean="0">
              <a:solidFill>
                <a:schemeClr val="tx1"/>
              </a:solidFill>
            </a:rPr>
            <a:t>Outreach</a:t>
          </a:r>
          <a:endParaRPr lang="sl-SI" sz="2000" dirty="0">
            <a:solidFill>
              <a:schemeClr val="tx1"/>
            </a:solidFill>
          </a:endParaRPr>
        </a:p>
      </dgm:t>
    </dgm:pt>
    <dgm:pt modelId="{FD99C68E-AB34-4483-A41E-A655E0E3BB5C}" type="parTrans" cxnId="{B16ABFBA-23C9-4147-8884-56F86F02E9BD}">
      <dgm:prSet/>
      <dgm:spPr/>
      <dgm:t>
        <a:bodyPr/>
        <a:lstStyle/>
        <a:p>
          <a:endParaRPr lang="sl-SI"/>
        </a:p>
      </dgm:t>
    </dgm:pt>
    <dgm:pt modelId="{8215E674-7FB1-48EE-898A-E445444B0AC7}" type="sibTrans" cxnId="{B16ABFBA-23C9-4147-8884-56F86F02E9BD}">
      <dgm:prSet/>
      <dgm:spPr/>
      <dgm:t>
        <a:bodyPr/>
        <a:lstStyle/>
        <a:p>
          <a:endParaRPr lang="sl-SI"/>
        </a:p>
      </dgm:t>
    </dgm:pt>
    <dgm:pt modelId="{40FD0321-F988-4590-AAF0-37FF17C6C0D7}" type="pres">
      <dgm:prSet presAssocID="{4A224D48-3D95-4A30-86AD-248D4721F9C9}" presName="Name0" presStyleCnt="0">
        <dgm:presLayoutVars>
          <dgm:resizeHandles/>
        </dgm:presLayoutVars>
      </dgm:prSet>
      <dgm:spPr/>
    </dgm:pt>
    <dgm:pt modelId="{8454AA79-0C52-409E-9FB7-8734C7699E75}" type="pres">
      <dgm:prSet presAssocID="{782A69A6-DB4B-4932-AC4F-5B3CFA41FA4C}" presName="text" presStyleLbl="node1" presStyleIdx="0" presStyleCnt="5" custLinFactNeighborX="55716" custLinFactNeighborY="-2912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D9B4D17-4386-463B-B25B-295B9576B2D4}" type="pres">
      <dgm:prSet presAssocID="{9D5B5A9E-40BF-4477-B95A-738064DD0BAE}" presName="space" presStyleCnt="0"/>
      <dgm:spPr/>
    </dgm:pt>
    <dgm:pt modelId="{3EF19F60-E0E0-4DE1-841A-CCAE0FF71FD5}" type="pres">
      <dgm:prSet presAssocID="{251CD845-DB75-4C74-9195-D0F4834E9E6B}" presName="text" presStyleLbl="node1" presStyleIdx="1" presStyleCnt="5" custLinFactNeighborX="66257" custLinFactNeighborY="-2912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F771BEB-EA31-456E-BE7D-9453CEC2F6BB}" type="pres">
      <dgm:prSet presAssocID="{C450B2B1-8C39-42B2-879F-4FC6F020AE80}" presName="space" presStyleCnt="0"/>
      <dgm:spPr/>
    </dgm:pt>
    <dgm:pt modelId="{48F50F4D-2095-47B3-8D6B-3662558CD701}" type="pres">
      <dgm:prSet presAssocID="{A97F1C66-7B5F-44E1-A618-BB4E3E821668}" presName="text" presStyleLbl="node1" presStyleIdx="2" presStyleCnt="5" custLinFactX="53218" custLinFactNeighborX="100000" custLinFactNeighborY="-2912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BB5C0EE-3030-4D80-AB29-A878F8AE7D0D}" type="pres">
      <dgm:prSet presAssocID="{DF3B6568-A174-49A9-862F-019EDF6863A7}" presName="space" presStyleCnt="0"/>
      <dgm:spPr/>
    </dgm:pt>
    <dgm:pt modelId="{38345C09-97AE-4AF0-A926-1D4923F61BC3}" type="pres">
      <dgm:prSet presAssocID="{92FE36BA-955B-4440-B8E5-E494858E9273}" presName="text" presStyleLbl="node1" presStyleIdx="3" presStyleCnt="5" custLinFactNeighborX="72103" custLinFactNeighborY="-2912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851FE0A-FC8A-42A0-A5AE-F126FE2417AA}" type="pres">
      <dgm:prSet presAssocID="{8AAEE69E-6D38-4ADF-A9CD-941E57D03A91}" presName="space" presStyleCnt="0"/>
      <dgm:spPr/>
    </dgm:pt>
    <dgm:pt modelId="{DF6AAF08-70AF-4DCB-A78D-D908EEE200CF}" type="pres">
      <dgm:prSet presAssocID="{582EB43C-C9D3-495D-97EF-AA792DF43E8F}" presName="text" presStyleLbl="node1" presStyleIdx="4" presStyleCnt="5" custLinFactNeighborX="96907" custLinFactNeighborY="-4542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391877A1-DDE0-46CB-8F85-E35B00AC8240}" srcId="{4A224D48-3D95-4A30-86AD-248D4721F9C9}" destId="{251CD845-DB75-4C74-9195-D0F4834E9E6B}" srcOrd="1" destOrd="0" parTransId="{6B37D26A-0832-410E-B36C-3CD88EBF1D74}" sibTransId="{C450B2B1-8C39-42B2-879F-4FC6F020AE80}"/>
    <dgm:cxn modelId="{6E17C93F-3925-4807-AD3F-5D1396916A35}" type="presOf" srcId="{4A224D48-3D95-4A30-86AD-248D4721F9C9}" destId="{40FD0321-F988-4590-AAF0-37FF17C6C0D7}" srcOrd="0" destOrd="0" presId="urn:diagrams.loki3.com/VaryingWidthList"/>
    <dgm:cxn modelId="{69FD4F26-F965-47E6-A32D-AAEFE0D8A098}" srcId="{4A224D48-3D95-4A30-86AD-248D4721F9C9}" destId="{A97F1C66-7B5F-44E1-A618-BB4E3E821668}" srcOrd="2" destOrd="0" parTransId="{0A194B13-DB6D-4CD5-A248-E4766B110E85}" sibTransId="{DF3B6568-A174-49A9-862F-019EDF6863A7}"/>
    <dgm:cxn modelId="{AC24547B-1A56-4995-A5A4-AAA253DE115D}" type="presOf" srcId="{A97F1C66-7B5F-44E1-A618-BB4E3E821668}" destId="{48F50F4D-2095-47B3-8D6B-3662558CD701}" srcOrd="0" destOrd="0" presId="urn:diagrams.loki3.com/VaryingWidthList"/>
    <dgm:cxn modelId="{F9B007D0-BE26-49DC-91D4-E594AE0286C4}" srcId="{4A224D48-3D95-4A30-86AD-248D4721F9C9}" destId="{92FE36BA-955B-4440-B8E5-E494858E9273}" srcOrd="3" destOrd="0" parTransId="{C4B98F06-4E57-4C55-BDBB-1FAB80133889}" sibTransId="{8AAEE69E-6D38-4ADF-A9CD-941E57D03A91}"/>
    <dgm:cxn modelId="{EBA07DD0-6392-492E-811F-F2F2B34DBF38}" type="presOf" srcId="{782A69A6-DB4B-4932-AC4F-5B3CFA41FA4C}" destId="{8454AA79-0C52-409E-9FB7-8734C7699E75}" srcOrd="0" destOrd="0" presId="urn:diagrams.loki3.com/VaryingWidthList"/>
    <dgm:cxn modelId="{9C148297-1924-4E01-9737-8441CD2A4EF3}" type="presOf" srcId="{92FE36BA-955B-4440-B8E5-E494858E9273}" destId="{38345C09-97AE-4AF0-A926-1D4923F61BC3}" srcOrd="0" destOrd="0" presId="urn:diagrams.loki3.com/VaryingWidthList"/>
    <dgm:cxn modelId="{98F978E5-5689-4757-8855-B671AE2EFB99}" srcId="{4A224D48-3D95-4A30-86AD-248D4721F9C9}" destId="{782A69A6-DB4B-4932-AC4F-5B3CFA41FA4C}" srcOrd="0" destOrd="0" parTransId="{375A00F7-EBAC-4D3E-B24F-992283EEE550}" sibTransId="{9D5B5A9E-40BF-4477-B95A-738064DD0BAE}"/>
    <dgm:cxn modelId="{D8C160E6-5234-4D91-BEA6-CE4BA41C543D}" type="presOf" srcId="{251CD845-DB75-4C74-9195-D0F4834E9E6B}" destId="{3EF19F60-E0E0-4DE1-841A-CCAE0FF71FD5}" srcOrd="0" destOrd="0" presId="urn:diagrams.loki3.com/VaryingWidthList"/>
    <dgm:cxn modelId="{8B92A291-DE35-4C20-9CEB-97F4E0B8481B}" type="presOf" srcId="{582EB43C-C9D3-495D-97EF-AA792DF43E8F}" destId="{DF6AAF08-70AF-4DCB-A78D-D908EEE200CF}" srcOrd="0" destOrd="0" presId="urn:diagrams.loki3.com/VaryingWidthList"/>
    <dgm:cxn modelId="{B16ABFBA-23C9-4147-8884-56F86F02E9BD}" srcId="{4A224D48-3D95-4A30-86AD-248D4721F9C9}" destId="{582EB43C-C9D3-495D-97EF-AA792DF43E8F}" srcOrd="4" destOrd="0" parTransId="{FD99C68E-AB34-4483-A41E-A655E0E3BB5C}" sibTransId="{8215E674-7FB1-48EE-898A-E445444B0AC7}"/>
    <dgm:cxn modelId="{B9F83517-5EE3-4D12-907F-5F5A03416C91}" type="presParOf" srcId="{40FD0321-F988-4590-AAF0-37FF17C6C0D7}" destId="{8454AA79-0C52-409E-9FB7-8734C7699E75}" srcOrd="0" destOrd="0" presId="urn:diagrams.loki3.com/VaryingWidthList"/>
    <dgm:cxn modelId="{3BB47CF1-721E-48C2-90F9-8E9705973723}" type="presParOf" srcId="{40FD0321-F988-4590-AAF0-37FF17C6C0D7}" destId="{2D9B4D17-4386-463B-B25B-295B9576B2D4}" srcOrd="1" destOrd="0" presId="urn:diagrams.loki3.com/VaryingWidthList"/>
    <dgm:cxn modelId="{8AC8904A-2F77-4968-B231-EE6E42F80698}" type="presParOf" srcId="{40FD0321-F988-4590-AAF0-37FF17C6C0D7}" destId="{3EF19F60-E0E0-4DE1-841A-CCAE0FF71FD5}" srcOrd="2" destOrd="0" presId="urn:diagrams.loki3.com/VaryingWidthList"/>
    <dgm:cxn modelId="{DD6E5FC2-FCD7-4BAC-A182-BF9A59F222AC}" type="presParOf" srcId="{40FD0321-F988-4590-AAF0-37FF17C6C0D7}" destId="{EF771BEB-EA31-456E-BE7D-9453CEC2F6BB}" srcOrd="3" destOrd="0" presId="urn:diagrams.loki3.com/VaryingWidthList"/>
    <dgm:cxn modelId="{2BB44A3E-BEAD-4046-9082-077307C25974}" type="presParOf" srcId="{40FD0321-F988-4590-AAF0-37FF17C6C0D7}" destId="{48F50F4D-2095-47B3-8D6B-3662558CD701}" srcOrd="4" destOrd="0" presId="urn:diagrams.loki3.com/VaryingWidthList"/>
    <dgm:cxn modelId="{54DBB119-CD65-42D6-BA0F-5221B2C24A81}" type="presParOf" srcId="{40FD0321-F988-4590-AAF0-37FF17C6C0D7}" destId="{0BB5C0EE-3030-4D80-AB29-A878F8AE7D0D}" srcOrd="5" destOrd="0" presId="urn:diagrams.loki3.com/VaryingWidthList"/>
    <dgm:cxn modelId="{489B4E21-1732-463A-9EFF-23B6757137B5}" type="presParOf" srcId="{40FD0321-F988-4590-AAF0-37FF17C6C0D7}" destId="{38345C09-97AE-4AF0-A926-1D4923F61BC3}" srcOrd="6" destOrd="0" presId="urn:diagrams.loki3.com/VaryingWidthList"/>
    <dgm:cxn modelId="{A3BF695E-7FB9-48E6-9D9E-8A1CE0E5B7F0}" type="presParOf" srcId="{40FD0321-F988-4590-AAF0-37FF17C6C0D7}" destId="{8851FE0A-FC8A-42A0-A5AE-F126FE2417AA}" srcOrd="7" destOrd="0" presId="urn:diagrams.loki3.com/VaryingWidthList"/>
    <dgm:cxn modelId="{CE23988C-5310-489F-88EA-0FE90E8F6C02}" type="presParOf" srcId="{40FD0321-F988-4590-AAF0-37FF17C6C0D7}" destId="{DF6AAF08-70AF-4DCB-A78D-D908EEE200CF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5A4BB-398B-4E8D-A774-80EDD8004B99}">
      <dsp:nvSpPr>
        <dsp:cNvPr id="0" name=""/>
        <dsp:cNvSpPr/>
      </dsp:nvSpPr>
      <dsp:spPr>
        <a:xfrm>
          <a:off x="1872945" y="2407065"/>
          <a:ext cx="2289156" cy="228915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>
              <a:solidFill>
                <a:schemeClr val="tx1"/>
              </a:solidFill>
            </a:rPr>
            <a:t>3. The way we work</a:t>
          </a:r>
          <a:endParaRPr lang="sl-SI" sz="1500" kern="1200" dirty="0">
            <a:solidFill>
              <a:schemeClr val="tx1"/>
            </a:solidFill>
          </a:endParaRPr>
        </a:p>
      </dsp:txBody>
      <dsp:txXfrm>
        <a:off x="2333167" y="2943289"/>
        <a:ext cx="1368712" cy="1176673"/>
      </dsp:txXfrm>
    </dsp:sp>
    <dsp:sp modelId="{DA60FADF-9D76-416B-814F-F13DF4A5C13D}">
      <dsp:nvSpPr>
        <dsp:cNvPr id="0" name=""/>
        <dsp:cNvSpPr/>
      </dsp:nvSpPr>
      <dsp:spPr>
        <a:xfrm>
          <a:off x="541073" y="1865992"/>
          <a:ext cx="1664840" cy="166484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>
              <a:solidFill>
                <a:schemeClr val="tx1"/>
              </a:solidFill>
            </a:rPr>
            <a:t>2. Our activities (outputs)</a:t>
          </a:r>
          <a:endParaRPr lang="sl-SI" sz="1500" kern="1200" dirty="0">
            <a:solidFill>
              <a:schemeClr val="tx1"/>
            </a:solidFill>
          </a:endParaRPr>
        </a:p>
      </dsp:txBody>
      <dsp:txXfrm>
        <a:off x="960201" y="2287654"/>
        <a:ext cx="826584" cy="821516"/>
      </dsp:txXfrm>
    </dsp:sp>
    <dsp:sp modelId="{0C2E7D86-AA13-4494-A301-4C22B5C0BE2B}">
      <dsp:nvSpPr>
        <dsp:cNvPr id="0" name=""/>
        <dsp:cNvSpPr/>
      </dsp:nvSpPr>
      <dsp:spPr>
        <a:xfrm rot="20700000">
          <a:off x="1473554" y="717422"/>
          <a:ext cx="1631204" cy="163120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>
              <a:solidFill>
                <a:schemeClr val="tx1"/>
              </a:solidFill>
            </a:rPr>
            <a:t>1. What is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>
              <a:solidFill>
                <a:schemeClr val="tx1"/>
              </a:solidFill>
            </a:rPr>
            <a:t>EN-LITE?</a:t>
          </a:r>
          <a:endParaRPr lang="sl-SI" sz="1500" kern="1200" dirty="0">
            <a:solidFill>
              <a:schemeClr val="tx1"/>
            </a:solidFill>
          </a:endParaRPr>
        </a:p>
      </dsp:txBody>
      <dsp:txXfrm rot="-20700000">
        <a:off x="1831324" y="1075193"/>
        <a:ext cx="915662" cy="915662"/>
      </dsp:txXfrm>
    </dsp:sp>
    <dsp:sp modelId="{96636004-4186-458D-B529-A71BD4486B1A}">
      <dsp:nvSpPr>
        <dsp:cNvPr id="0" name=""/>
        <dsp:cNvSpPr/>
      </dsp:nvSpPr>
      <dsp:spPr>
        <a:xfrm>
          <a:off x="1696573" y="2061837"/>
          <a:ext cx="2930119" cy="2930119"/>
        </a:xfrm>
        <a:prstGeom prst="circularArrow">
          <a:avLst>
            <a:gd name="adj1" fmla="val 4688"/>
            <a:gd name="adj2" fmla="val 299029"/>
            <a:gd name="adj3" fmla="val 2515480"/>
            <a:gd name="adj4" fmla="val 1586275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C704D-F089-4E9C-8649-479BEB0E590E}">
      <dsp:nvSpPr>
        <dsp:cNvPr id="0" name=""/>
        <dsp:cNvSpPr/>
      </dsp:nvSpPr>
      <dsp:spPr>
        <a:xfrm>
          <a:off x="246233" y="1497764"/>
          <a:ext cx="2128915" cy="212891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F27B8-7333-4492-A7BC-2652246ECBBD}">
      <dsp:nvSpPr>
        <dsp:cNvPr id="0" name=""/>
        <dsp:cNvSpPr/>
      </dsp:nvSpPr>
      <dsp:spPr>
        <a:xfrm>
          <a:off x="1096239" y="360265"/>
          <a:ext cx="2295399" cy="22953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4AA79-0C52-409E-9FB7-8734C7699E75}">
      <dsp:nvSpPr>
        <dsp:cNvPr id="0" name=""/>
        <dsp:cNvSpPr/>
      </dsp:nvSpPr>
      <dsp:spPr>
        <a:xfrm>
          <a:off x="2948742" y="0"/>
          <a:ext cx="1980000" cy="733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chemeClr val="tx1"/>
              </a:solidFill>
            </a:rPr>
            <a:t>Communications</a:t>
          </a:r>
          <a:endParaRPr lang="sl-SI" sz="2000" kern="1200" dirty="0">
            <a:solidFill>
              <a:schemeClr val="tx1"/>
            </a:solidFill>
          </a:endParaRPr>
        </a:p>
      </dsp:txBody>
      <dsp:txXfrm>
        <a:off x="2948742" y="0"/>
        <a:ext cx="1980000" cy="733298"/>
      </dsp:txXfrm>
    </dsp:sp>
    <dsp:sp modelId="{3EF19F60-E0E0-4DE1-841A-CCAE0FF71FD5}">
      <dsp:nvSpPr>
        <dsp:cNvPr id="0" name=""/>
        <dsp:cNvSpPr/>
      </dsp:nvSpPr>
      <dsp:spPr>
        <a:xfrm>
          <a:off x="3106245" y="760962"/>
          <a:ext cx="1665000" cy="733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chemeClr val="tx1"/>
              </a:solidFill>
            </a:rPr>
            <a:t>Collaboration</a:t>
          </a:r>
          <a:endParaRPr lang="sl-SI" sz="2000" kern="1200" dirty="0">
            <a:solidFill>
              <a:schemeClr val="tx1"/>
            </a:solidFill>
          </a:endParaRPr>
        </a:p>
      </dsp:txBody>
      <dsp:txXfrm>
        <a:off x="3106245" y="760962"/>
        <a:ext cx="1665000" cy="733298"/>
      </dsp:txXfrm>
    </dsp:sp>
    <dsp:sp modelId="{48F50F4D-2095-47B3-8D6B-3662558CD701}">
      <dsp:nvSpPr>
        <dsp:cNvPr id="0" name=""/>
        <dsp:cNvSpPr/>
      </dsp:nvSpPr>
      <dsp:spPr>
        <a:xfrm>
          <a:off x="3578735" y="1530926"/>
          <a:ext cx="720000" cy="733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chemeClr val="tx1"/>
              </a:solidFill>
            </a:rPr>
            <a:t>Trust</a:t>
          </a:r>
          <a:endParaRPr lang="sl-SI" sz="2000" kern="1200" dirty="0">
            <a:solidFill>
              <a:schemeClr val="tx1"/>
            </a:solidFill>
          </a:endParaRPr>
        </a:p>
      </dsp:txBody>
      <dsp:txXfrm>
        <a:off x="3578735" y="1530926"/>
        <a:ext cx="720000" cy="733298"/>
      </dsp:txXfrm>
    </dsp:sp>
    <dsp:sp modelId="{38345C09-97AE-4AF0-A926-1D4923F61BC3}">
      <dsp:nvSpPr>
        <dsp:cNvPr id="0" name=""/>
        <dsp:cNvSpPr/>
      </dsp:nvSpPr>
      <dsp:spPr>
        <a:xfrm>
          <a:off x="3173741" y="2300890"/>
          <a:ext cx="1530000" cy="733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chemeClr val="tx1"/>
              </a:solidFill>
            </a:rPr>
            <a:t>Stakeholder engagement</a:t>
          </a:r>
          <a:endParaRPr lang="sl-SI" sz="2000" kern="1200" dirty="0">
            <a:solidFill>
              <a:schemeClr val="tx1"/>
            </a:solidFill>
          </a:endParaRPr>
        </a:p>
      </dsp:txBody>
      <dsp:txXfrm>
        <a:off x="3173741" y="2300890"/>
        <a:ext cx="1530000" cy="733298"/>
      </dsp:txXfrm>
    </dsp:sp>
    <dsp:sp modelId="{DF6AAF08-70AF-4DCB-A78D-D908EEE200CF}">
      <dsp:nvSpPr>
        <dsp:cNvPr id="0" name=""/>
        <dsp:cNvSpPr/>
      </dsp:nvSpPr>
      <dsp:spPr>
        <a:xfrm>
          <a:off x="3384377" y="3064875"/>
          <a:ext cx="1170000" cy="733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chemeClr val="tx1"/>
              </a:solidFill>
            </a:rPr>
            <a:t>Outreach</a:t>
          </a:r>
          <a:endParaRPr lang="sl-SI" sz="2000" kern="1200" dirty="0">
            <a:solidFill>
              <a:schemeClr val="tx1"/>
            </a:solidFill>
          </a:endParaRPr>
        </a:p>
      </dsp:txBody>
      <dsp:txXfrm>
        <a:off x="3384377" y="3064875"/>
        <a:ext cx="1170000" cy="733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8C88A8-836A-4DFB-9786-655C6BE0DB04}" type="datetimeFigureOut">
              <a:rPr lang="sl-SI" altLang="sl-SI"/>
              <a:pPr/>
              <a:t>27. 11. 2020</a:t>
            </a:fld>
            <a:endParaRPr lang="sl-SI" altLang="sl-SI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696057-6F60-489C-8392-949CE76934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58362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sl-SI" altLang="sl-S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sl-SI" altLang="sl-SI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sl-SI" altLang="sl-S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00B3381-BBA3-4408-86FB-CF6394E6149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42656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5F09EE-CF40-48D2-8AFD-F70D34D8BFA8}" type="slidenum">
              <a:rPr lang="sl-SI" altLang="sl-SI"/>
              <a:pPr>
                <a:spcBef>
                  <a:spcPct val="0"/>
                </a:spcBef>
              </a:pPr>
              <a:t>1</a:t>
            </a:fld>
            <a:endParaRPr lang="sl-SI" altLang="sl-SI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1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nsensus_logo_pokoncen [Converted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0"/>
            <a:ext cx="1457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owerpoin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5375" y="3687763"/>
            <a:ext cx="5108575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5300663"/>
            <a:ext cx="6624638" cy="720725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sl-SI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927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6304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4640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2146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2339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8904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367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0219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0883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4322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8972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74638"/>
            <a:ext cx="7991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25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80025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rebuchet MS" panose="020B0603020202020204" pitchFamily="34" charset="0"/>
              </a:defRPr>
            </a:lvl1pPr>
          </a:lstStyle>
          <a:p>
            <a:endParaRPr lang="en-US" altLang="sl-SI"/>
          </a:p>
        </p:txBody>
      </p:sp>
      <p:pic>
        <p:nvPicPr>
          <p:cNvPr id="1029" name="Picture 7" descr="Consensus_logo_pokoncen [Converted]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476250"/>
            <a:ext cx="5969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A88B5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A88B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A88B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A88B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A88B5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A88B5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7921E"/>
          </a:solidFill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B5C5E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B5C5E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B5C5E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-lite.s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-lite.si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emf"/><Relationship Id="rId4" Type="http://schemas.openxmlformats.org/officeDocument/2006/relationships/hyperlink" Target="mailto:info@en-lite.si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energy.gov/eere/education/energy-literacy-essential-principles-and-fundamental-concepts-energy-educ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9450" y="1268413"/>
            <a:ext cx="6911975" cy="2592387"/>
          </a:xfrm>
        </p:spPr>
        <p:txBody>
          <a:bodyPr/>
          <a:lstStyle/>
          <a:p>
            <a:pPr eaLnBrk="1" hangingPunct="1"/>
            <a:r>
              <a:rPr lang="sl-SI" altLang="sl-SI" sz="3600" b="1" smtClean="0"/>
              <a:t>Strengthening energy literacy through building a coalition of experts</a:t>
            </a:r>
            <a:r>
              <a:rPr lang="sl-SI" altLang="sl-SI" sz="3200" b="1" smtClean="0"/>
              <a:t/>
            </a:r>
            <a:br>
              <a:rPr lang="sl-SI" altLang="sl-SI" sz="3200" b="1" smtClean="0"/>
            </a:br>
            <a:r>
              <a:rPr lang="sl-SI" altLang="sl-SI" sz="3200" b="1" smtClean="0"/>
              <a:t/>
            </a:r>
            <a:br>
              <a:rPr lang="sl-SI" altLang="sl-SI" sz="3200" b="1" smtClean="0"/>
            </a:br>
            <a:r>
              <a:rPr lang="sl-SI" altLang="sl-SI" sz="2000" b="1" smtClean="0"/>
              <a:t>Case study: </a:t>
            </a:r>
            <a:br>
              <a:rPr lang="sl-SI" altLang="sl-SI" sz="2000" b="1" smtClean="0"/>
            </a:br>
            <a:r>
              <a:rPr lang="sl-SI" altLang="sl-SI" sz="2000" b="1" smtClean="0"/>
              <a:t>EN-LITE energy literacy project </a:t>
            </a:r>
            <a:br>
              <a:rPr lang="sl-SI" altLang="sl-SI" sz="2000" b="1" smtClean="0"/>
            </a:br>
            <a:r>
              <a:rPr lang="sl-SI" altLang="sl-SI" sz="2000" b="1" smtClean="0"/>
              <a:t>(</a:t>
            </a:r>
            <a:r>
              <a:rPr lang="sl-SI" altLang="sl-SI" sz="2000" b="1" smtClean="0">
                <a:hlinkClick r:id="rId3"/>
              </a:rPr>
              <a:t>www.en-lite.si</a:t>
            </a:r>
            <a:r>
              <a:rPr lang="sl-SI" altLang="sl-SI" sz="2000" b="1" smtClean="0"/>
              <a:t>) </a:t>
            </a:r>
            <a:br>
              <a:rPr lang="sl-SI" altLang="sl-SI" sz="2000" b="1" smtClean="0"/>
            </a:br>
            <a:r>
              <a:rPr lang="sl-SI" altLang="sl-SI" sz="3200" b="1" smtClean="0"/>
              <a:t/>
            </a:r>
            <a:br>
              <a:rPr lang="sl-SI" altLang="sl-SI" sz="3200" b="1" smtClean="0"/>
            </a:br>
            <a:endParaRPr lang="en-US" altLang="sl-SI" sz="3200" b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3100" y="3933825"/>
            <a:ext cx="6911975" cy="1484313"/>
          </a:xfrm>
        </p:spPr>
        <p:txBody>
          <a:bodyPr/>
          <a:lstStyle/>
          <a:p>
            <a:pPr algn="l" eaLnBrk="1" hangingPunct="1"/>
            <a:r>
              <a:rPr lang="sl-SI" altLang="sl-SI" sz="1800" smtClean="0">
                <a:solidFill>
                  <a:schemeClr val="bg1"/>
                </a:solidFill>
              </a:rPr>
              <a:t>Mojca Drevenšek, </a:t>
            </a:r>
          </a:p>
          <a:p>
            <a:pPr algn="l" eaLnBrk="1" hangingPunct="1"/>
            <a:r>
              <a:rPr lang="sl-SI" altLang="sl-SI" sz="1800" smtClean="0">
                <a:solidFill>
                  <a:schemeClr val="bg1"/>
                </a:solidFill>
              </a:rPr>
              <a:t>EN-LITE Society for strengthening energy literacy (president) </a:t>
            </a:r>
          </a:p>
          <a:p>
            <a:pPr algn="l" eaLnBrk="1" hangingPunct="1"/>
            <a:r>
              <a:rPr lang="sl-SI" altLang="sl-SI" sz="1800" smtClean="0">
                <a:solidFill>
                  <a:schemeClr val="bg1"/>
                </a:solidFill>
              </a:rPr>
              <a:t>and Consensus Communications (consultant)</a:t>
            </a:r>
          </a:p>
          <a:p>
            <a:pPr algn="l" eaLnBrk="1" hangingPunct="1"/>
            <a:endParaRPr lang="sl-SI" altLang="sl-SI" sz="1800" smtClean="0">
              <a:solidFill>
                <a:schemeClr val="bg1"/>
              </a:solidFill>
            </a:endParaRPr>
          </a:p>
          <a:p>
            <a:pPr algn="l" eaLnBrk="1" hangingPunct="1"/>
            <a:r>
              <a:rPr lang="sl-SI" altLang="sl-SI" sz="1800" b="1" smtClean="0">
                <a:solidFill>
                  <a:schemeClr val="bg1"/>
                </a:solidFill>
              </a:rPr>
              <a:t>IGU – Marketing and Communications Committee</a:t>
            </a:r>
          </a:p>
          <a:p>
            <a:pPr algn="l" eaLnBrk="1" hangingPunct="1"/>
            <a:r>
              <a:rPr lang="sl-SI" altLang="sl-SI" sz="1800" smtClean="0">
                <a:solidFill>
                  <a:schemeClr val="bg1"/>
                </a:solidFill>
              </a:rPr>
              <a:t>Study Group: Public Acceptance and Stakeholder Engagement</a:t>
            </a:r>
          </a:p>
          <a:p>
            <a:pPr algn="l" eaLnBrk="1" hangingPunct="1"/>
            <a:r>
              <a:rPr lang="sl-SI" altLang="sl-SI" sz="1800" smtClean="0">
                <a:solidFill>
                  <a:schemeClr val="bg1"/>
                </a:solidFill>
              </a:rPr>
              <a:t>March 2017, Plinovodi, Ljubljana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 smtClean="0"/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4925"/>
            <a:ext cx="3421063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409700"/>
            <a:ext cx="2173288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412875"/>
            <a:ext cx="4414837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 smtClean="0"/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457200" y="3595688"/>
            <a:ext cx="2016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2A88B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7921E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B5C5E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publication‘s table of contents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85750" y="169863"/>
            <a:ext cx="7991475" cy="1143000"/>
          </a:xfrm>
        </p:spPr>
        <p:txBody>
          <a:bodyPr/>
          <a:lstStyle/>
          <a:p>
            <a:r>
              <a:rPr lang="sl-SI" altLang="sl-SI" sz="2800" smtClean="0"/>
              <a:t>Attractive infographics </a:t>
            </a:r>
            <a:br>
              <a:rPr lang="sl-SI" altLang="sl-SI" sz="2800" smtClean="0"/>
            </a:br>
            <a:r>
              <a:rPr lang="sl-SI" altLang="sl-SI" sz="2800" smtClean="0"/>
              <a:t>(new ways of seeing ‚the same old stuff‘)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 smtClean="0"/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73163"/>
            <a:ext cx="3238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250950"/>
            <a:ext cx="384333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06813"/>
            <a:ext cx="338455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4660900"/>
            <a:ext cx="399573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44500" y="80963"/>
            <a:ext cx="7991475" cy="1143000"/>
          </a:xfrm>
        </p:spPr>
        <p:txBody>
          <a:bodyPr/>
          <a:lstStyle/>
          <a:p>
            <a:r>
              <a:rPr lang="sl-SI" altLang="sl-SI" sz="2800" smtClean="0"/>
              <a:t>e.g.: expert interview about the Slovene natural gas transmission and distribution system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 smtClean="0"/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339850"/>
            <a:ext cx="3884613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206500"/>
            <a:ext cx="4025900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950" y="5103813"/>
            <a:ext cx="4535488" cy="17541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sl-SI" dirty="0"/>
              <a:t>&gt;&gt;&gt; Lessons learnt:</a:t>
            </a:r>
          </a:p>
          <a:p>
            <a:pPr marL="285750" indent="-285750">
              <a:buFontTx/>
              <a:buChar char="-"/>
              <a:defRPr/>
            </a:pPr>
            <a:r>
              <a:rPr lang="sl-SI" dirty="0"/>
              <a:t>communicate through text and graphics</a:t>
            </a:r>
          </a:p>
          <a:p>
            <a:pPr marL="285750" indent="-285750">
              <a:buFontTx/>
              <a:buChar char="-"/>
              <a:defRPr/>
            </a:pPr>
            <a:r>
              <a:rPr lang="sl-SI" dirty="0"/>
              <a:t>messages in accordance with the conceptual framework &gt; broad array of experts</a:t>
            </a:r>
          </a:p>
          <a:p>
            <a:pPr marL="285750" indent="-285750">
              <a:buFontTx/>
              <a:buChar char="-"/>
              <a:defRPr/>
            </a:pPr>
            <a:r>
              <a:rPr lang="sl-SI" dirty="0"/>
              <a:t>create safe environment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2800" smtClean="0"/>
              <a:t>4 – partnership with the media </a:t>
            </a:r>
            <a:br>
              <a:rPr lang="sl-SI" altLang="sl-SI" sz="2800" smtClean="0"/>
            </a:br>
            <a:r>
              <a:rPr lang="sl-SI" altLang="sl-SI" sz="2800" smtClean="0"/>
              <a:t>(National Geographic Junior in 2016/17)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 smtClean="0"/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7570787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04825" y="620713"/>
            <a:ext cx="7991475" cy="1143000"/>
          </a:xfrm>
        </p:spPr>
        <p:txBody>
          <a:bodyPr/>
          <a:lstStyle/>
          <a:p>
            <a:r>
              <a:rPr lang="sl-SI" altLang="sl-SI" sz="2400" smtClean="0"/>
              <a:t>e.g. November 2016 issue: Energy sources are beneath the Earth‘s crust: How deep?</a:t>
            </a:r>
            <a:br>
              <a:rPr lang="sl-SI" altLang="sl-SI" sz="2400" smtClean="0"/>
            </a:br>
            <a:r>
              <a:rPr lang="sl-SI" altLang="sl-SI" smtClean="0"/>
              <a:t/>
            </a:r>
            <a:br>
              <a:rPr lang="sl-SI" altLang="sl-SI" smtClean="0"/>
            </a:br>
            <a:endParaRPr lang="sl-SI" altLang="sl-SI" smtClean="0"/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3455988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95738" y="4538663"/>
            <a:ext cx="5148262" cy="203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en-US"/>
              <a:t>&gt;&gt;&gt; Lessons learnt:</a:t>
            </a:r>
          </a:p>
          <a:p>
            <a:pPr>
              <a:buFontTx/>
              <a:buChar char="-"/>
            </a:pPr>
            <a:r>
              <a:rPr lang="sl-SI" altLang="en-US"/>
              <a:t>communicate every-day life related facts</a:t>
            </a:r>
          </a:p>
          <a:p>
            <a:pPr>
              <a:buFontTx/>
              <a:buChar char="-"/>
            </a:pPr>
            <a:r>
              <a:rPr lang="sl-SI" altLang="en-US"/>
              <a:t>communicate interesting/outstanding facts</a:t>
            </a:r>
          </a:p>
          <a:p>
            <a:pPr>
              <a:buFontTx/>
              <a:buChar char="-"/>
            </a:pPr>
            <a:r>
              <a:rPr lang="sl-SI" altLang="en-US"/>
              <a:t>use plenty of (info)graphics</a:t>
            </a:r>
          </a:p>
          <a:p>
            <a:endParaRPr lang="sl-SI" altLang="en-US"/>
          </a:p>
          <a:p>
            <a:r>
              <a:rPr lang="sl-SI" altLang="en-US"/>
              <a:t>+ again: stick to the conceptual framework (editor, teachers ... further development)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743450" y="1636713"/>
            <a:ext cx="3168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2A88B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7921E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B5C5E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Challenge: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how to explain energy to kids aged 8 – 12?</a:t>
            </a:r>
            <a:r>
              <a:rPr lang="sl-SI" altLang="sl-SI" sz="1800" b="1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sl-SI" altLang="sl-SI" sz="18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sl-SI" altLang="sl-SI" sz="180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sl-SI" altLang="sl-SI" sz="180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sl-SI" altLang="sl-SI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294063" y="3189288"/>
            <a:ext cx="2322512" cy="168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5724525" y="3189288"/>
            <a:ext cx="2519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2A88B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7921E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B5C5E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1"/>
                </a:solidFill>
                <a:latin typeface="Arial" panose="020B0604020202020204" pitchFamily="34" charset="0"/>
              </a:rPr>
              <a:t>about natural gas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8313" y="128588"/>
            <a:ext cx="7991475" cy="1143000"/>
          </a:xfrm>
        </p:spPr>
        <p:txBody>
          <a:bodyPr/>
          <a:lstStyle/>
          <a:p>
            <a:r>
              <a:rPr lang="sl-SI" altLang="sl-SI" sz="2800" smtClean="0"/>
              <a:t>5 –debates with students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 smtClean="0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425"/>
            <a:ext cx="9144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4300" y="4581525"/>
            <a:ext cx="4992688" cy="17541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sl-SI" dirty="0"/>
              <a:t>&gt;&gt;&gt; Lessons learnt:</a:t>
            </a:r>
          </a:p>
          <a:p>
            <a:pPr marL="285750" indent="-285750">
              <a:buFontTx/>
              <a:buChar char="-"/>
              <a:defRPr/>
            </a:pPr>
            <a:r>
              <a:rPr lang="sl-SI" dirty="0"/>
              <a:t>young educated people &gt; our future!</a:t>
            </a:r>
          </a:p>
          <a:p>
            <a:pPr marL="285750" indent="-285750">
              <a:buFontTx/>
              <a:buChar char="-"/>
              <a:defRPr/>
            </a:pPr>
            <a:r>
              <a:rPr lang="sl-SI" dirty="0"/>
              <a:t>multidisciplinary approach (they need to hear each other, not just the experts)</a:t>
            </a:r>
          </a:p>
          <a:p>
            <a:pPr marL="285750" indent="-285750">
              <a:buFontTx/>
              <a:buChar char="-"/>
              <a:defRPr/>
            </a:pPr>
            <a:r>
              <a:rPr lang="sl-SI" dirty="0"/>
              <a:t>stimulate conversation, offer further opportunities for collaboration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2800" smtClean="0"/>
              <a:t>Lessons learned – wrap up*</a:t>
            </a:r>
            <a:br>
              <a:rPr lang="sl-SI" altLang="sl-SI" sz="2800" smtClean="0"/>
            </a:br>
            <a:r>
              <a:rPr lang="sl-SI" altLang="sl-SI" sz="2000" smtClean="0"/>
              <a:t>(*energy literacy point of view but hopefully applicable to your fields of work)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427163"/>
            <a:ext cx="8713787" cy="4525962"/>
          </a:xfrm>
        </p:spPr>
        <p:txBody>
          <a:bodyPr/>
          <a:lstStyle/>
          <a:p>
            <a:r>
              <a:rPr lang="sl-SI" altLang="en-US" sz="2400" smtClean="0"/>
              <a:t>Build a </a:t>
            </a:r>
            <a:r>
              <a:rPr lang="sl-SI" altLang="en-US" sz="2400" u="sng" smtClean="0"/>
              <a:t>broad coalition </a:t>
            </a:r>
            <a:r>
              <a:rPr lang="sl-SI" altLang="en-US" sz="2400" smtClean="0"/>
              <a:t>of experts (tech.+nat. sc.+soc.sc.)</a:t>
            </a:r>
          </a:p>
          <a:p>
            <a:r>
              <a:rPr lang="sl-SI" altLang="en-US" sz="2400" smtClean="0"/>
              <a:t>Create common ground through a </a:t>
            </a:r>
            <a:r>
              <a:rPr lang="sl-SI" altLang="en-US" sz="2400" u="sng" smtClean="0"/>
              <a:t>conceptual framework</a:t>
            </a:r>
          </a:p>
          <a:p>
            <a:r>
              <a:rPr lang="sl-SI" altLang="en-US" sz="2400" u="sng" smtClean="0"/>
              <a:t>Show passion </a:t>
            </a:r>
            <a:r>
              <a:rPr lang="sl-SI" altLang="en-US" sz="2400" smtClean="0"/>
              <a:t>for (their) STEM - science, technology, engineering, mathematics</a:t>
            </a:r>
          </a:p>
          <a:p>
            <a:r>
              <a:rPr lang="sl-SI" altLang="en-US" sz="2400" smtClean="0"/>
              <a:t>Be </a:t>
            </a:r>
            <a:r>
              <a:rPr lang="sl-SI" altLang="en-US" sz="2400" u="sng" smtClean="0"/>
              <a:t>clear about target publics and project‘s objectives</a:t>
            </a:r>
          </a:p>
          <a:p>
            <a:pPr lvl="1"/>
            <a:r>
              <a:rPr lang="sl-SI" altLang="en-US" sz="2400" smtClean="0"/>
              <a:t>decision-makers &gt; global/foreign insights</a:t>
            </a:r>
          </a:p>
          <a:p>
            <a:pPr lvl="1"/>
            <a:r>
              <a:rPr lang="sl-SI" altLang="en-US" sz="2400" smtClean="0"/>
              <a:t>students &gt; learning, discussing</a:t>
            </a:r>
          </a:p>
          <a:p>
            <a:pPr lvl="1"/>
            <a:r>
              <a:rPr lang="sl-SI" altLang="en-US" sz="2400" smtClean="0"/>
              <a:t>teachers/mentors &gt; tools for (easier) teaching about energy issues</a:t>
            </a:r>
          </a:p>
          <a:p>
            <a:pPr lvl="1">
              <a:buFontTx/>
              <a:buChar char="•"/>
            </a:pPr>
            <a:r>
              <a:rPr lang="sl-SI" altLang="en-US" sz="2400" smtClean="0">
                <a:solidFill>
                  <a:srgbClr val="2A88B5"/>
                </a:solidFill>
              </a:rPr>
              <a:t>Have a </a:t>
            </a:r>
            <a:r>
              <a:rPr lang="sl-SI" altLang="en-US" sz="2400" u="sng" smtClean="0">
                <a:solidFill>
                  <a:srgbClr val="2A88B5"/>
                </a:solidFill>
              </a:rPr>
              <a:t>positive and future oriented </a:t>
            </a:r>
            <a:r>
              <a:rPr lang="sl-SI" altLang="en-US" sz="2400" smtClean="0">
                <a:solidFill>
                  <a:srgbClr val="2A88B5"/>
                </a:solidFill>
              </a:rPr>
              <a:t>attitude</a:t>
            </a:r>
          </a:p>
          <a:p>
            <a:pPr lvl="1">
              <a:buFontTx/>
              <a:buChar char="•"/>
            </a:pPr>
            <a:endParaRPr lang="sl-SI" altLang="en-US" smtClean="0">
              <a:solidFill>
                <a:srgbClr val="2A88B5"/>
              </a:solidFill>
            </a:endParaRPr>
          </a:p>
          <a:p>
            <a:pPr>
              <a:buFontTx/>
              <a:buNone/>
            </a:pPr>
            <a:endParaRPr lang="sl-SI" alt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2806700" cy="4089400"/>
          </a:xfrm>
        </p:spPr>
        <p:txBody>
          <a:bodyPr/>
          <a:lstStyle/>
          <a:p>
            <a:r>
              <a:rPr lang="sl-SI" altLang="sl-SI" sz="2800" smtClean="0"/>
              <a:t>Link to IGU Study Group‘s Public Acceptance Model:</a:t>
            </a:r>
            <a:br>
              <a:rPr lang="sl-SI" altLang="sl-SI" sz="2800" smtClean="0"/>
            </a:br>
            <a:r>
              <a:rPr lang="sl-SI" altLang="sl-SI" sz="2800" smtClean="0"/>
              <a:t/>
            </a:r>
            <a:br>
              <a:rPr lang="sl-SI" altLang="sl-SI" sz="2800" smtClean="0"/>
            </a:br>
            <a:r>
              <a:rPr lang="sl-SI" altLang="sl-SI" sz="2400" smtClean="0"/>
              <a:t>The role of expert‘s coalition in gaining public acceptance for energy infrastructural projects</a:t>
            </a: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209550"/>
            <a:ext cx="5319712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2039938"/>
            <a:ext cx="5214937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mtClean="0"/>
              <a:t/>
            </a:r>
            <a:br>
              <a:rPr lang="sl-SI" altLang="sl-SI" smtClean="0"/>
            </a:br>
            <a:r>
              <a:rPr lang="sl-SI" altLang="sl-SI" smtClean="0"/>
              <a:t/>
            </a:r>
            <a:br>
              <a:rPr lang="sl-SI" altLang="sl-SI" smtClean="0"/>
            </a:br>
            <a:r>
              <a:rPr lang="sl-SI" altLang="sl-SI" smtClean="0"/>
              <a:t>EN-LITE project:</a:t>
            </a:r>
            <a:br>
              <a:rPr lang="sl-SI" altLang="sl-SI" smtClean="0"/>
            </a:br>
            <a:r>
              <a:rPr lang="sl-SI" altLang="sl-SI" sz="2800" smtClean="0"/>
              <a:t>Thankful for your feedback,</a:t>
            </a:r>
            <a:br>
              <a:rPr lang="sl-SI" altLang="sl-SI" sz="2800" smtClean="0"/>
            </a:br>
            <a:r>
              <a:rPr lang="sl-SI" altLang="sl-SI" sz="2800" smtClean="0"/>
              <a:t>open for international collaboration!</a:t>
            </a:r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638550"/>
            <a:ext cx="2967038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5191125" y="5281613"/>
            <a:ext cx="3960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2A88B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7921E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B5C5E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2000">
                <a:solidFill>
                  <a:srgbClr val="0070C0"/>
                </a:solidFill>
                <a:latin typeface="Arial" panose="020B0604020202020204" pitchFamily="34" charset="0"/>
                <a:hlinkClick r:id="rId3"/>
              </a:rPr>
              <a:t>www.en-lite.si</a:t>
            </a:r>
            <a:r>
              <a:rPr lang="sl-SI" altLang="sl-SI" sz="200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2000">
                <a:solidFill>
                  <a:srgbClr val="0070C0"/>
                </a:solidFill>
                <a:latin typeface="Arial" panose="020B0604020202020204" pitchFamily="34" charset="0"/>
                <a:hlinkClick r:id="rId4"/>
              </a:rPr>
              <a:t>info@en-lite.si</a:t>
            </a:r>
            <a:endParaRPr lang="sl-SI" altLang="sl-SI" sz="200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2000">
                <a:solidFill>
                  <a:srgbClr val="0070C0"/>
                </a:solidFill>
                <a:latin typeface="Arial" panose="020B0604020202020204" pitchFamily="34" charset="0"/>
              </a:rPr>
              <a:t>mojca.drevensek@consensus.si</a:t>
            </a:r>
          </a:p>
        </p:txBody>
      </p:sp>
      <p:pic>
        <p:nvPicPr>
          <p:cNvPr id="2048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81300"/>
            <a:ext cx="488632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179388" y="6308725"/>
            <a:ext cx="5113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2A88B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7921E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B5C5E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EN-LITE 2016 Annual Report (in Slovene)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1143000"/>
          </a:xfrm>
        </p:spPr>
        <p:txBody>
          <a:bodyPr/>
          <a:lstStyle/>
          <a:p>
            <a:r>
              <a:rPr lang="sl-SI" altLang="sl-SI" sz="2800" smtClean="0"/>
              <a:t>From EN-LITE to key public acceptance issues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108520" y="1372236"/>
          <a:ext cx="4162102" cy="5230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2" descr="http://www.en-lite.si/image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75325"/>
            <a:ext cx="18002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/>
        </p:nvGraphicFramePr>
        <p:xfrm>
          <a:off x="3275857" y="2236332"/>
          <a:ext cx="5671132" cy="3816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Curved Down Arrow 6"/>
          <p:cNvSpPr/>
          <p:nvPr/>
        </p:nvSpPr>
        <p:spPr>
          <a:xfrm>
            <a:off x="2851150" y="1341438"/>
            <a:ext cx="3160713" cy="863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991475" cy="1498600"/>
          </a:xfrm>
        </p:spPr>
        <p:txBody>
          <a:bodyPr/>
          <a:lstStyle/>
          <a:p>
            <a:r>
              <a:rPr lang="sl-SI" altLang="sl-SI" sz="2800" smtClean="0"/>
              <a:t/>
            </a:r>
            <a:br>
              <a:rPr lang="sl-SI" altLang="sl-SI" sz="2800" smtClean="0"/>
            </a:br>
            <a:r>
              <a:rPr lang="sl-SI" altLang="sl-SI" sz="2800" smtClean="0"/>
              <a:t/>
            </a:r>
            <a:br>
              <a:rPr lang="sl-SI" altLang="sl-SI" sz="2800" smtClean="0"/>
            </a:br>
            <a:r>
              <a:rPr lang="sl-SI" altLang="sl-SI" sz="2800" smtClean="0"/>
              <a:t>Key challenges tackled in the presentation</a:t>
            </a:r>
            <a:br>
              <a:rPr lang="sl-SI" altLang="sl-SI" sz="2800" smtClean="0"/>
            </a:br>
            <a:endParaRPr lang="sl-SI" altLang="sl-SI" sz="240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 smtClean="0"/>
          </a:p>
          <a:p>
            <a:endParaRPr lang="sl-SI" altLang="sl-SI" sz="2800" smtClean="0"/>
          </a:p>
          <a:p>
            <a:r>
              <a:rPr lang="sl-SI" altLang="sl-SI" sz="2800" smtClean="0"/>
              <a:t>How and why to build a </a:t>
            </a:r>
            <a:r>
              <a:rPr lang="sl-SI" altLang="sl-SI" sz="2800" u="sng" smtClean="0"/>
              <a:t>coalition among experts</a:t>
            </a:r>
            <a:r>
              <a:rPr lang="sl-SI" altLang="sl-SI" sz="2800" smtClean="0"/>
              <a:t>? Where does it help?</a:t>
            </a:r>
          </a:p>
          <a:p>
            <a:r>
              <a:rPr lang="sl-SI" altLang="sl-SI" sz="2800" smtClean="0"/>
              <a:t>How to offer </a:t>
            </a:r>
            <a:r>
              <a:rPr lang="sl-SI" altLang="sl-SI" sz="2800" u="sng" smtClean="0"/>
              <a:t>common ground to the expert stakeholders</a:t>
            </a:r>
            <a:r>
              <a:rPr lang="sl-SI" altLang="sl-SI" sz="2800" smtClean="0"/>
              <a:t>?</a:t>
            </a:r>
          </a:p>
          <a:p>
            <a:r>
              <a:rPr lang="sl-SI" altLang="sl-SI" sz="2800" smtClean="0"/>
              <a:t>Which </a:t>
            </a:r>
            <a:r>
              <a:rPr lang="sl-SI" altLang="sl-SI" sz="2800" u="sng" smtClean="0"/>
              <a:t>communication tools/channels </a:t>
            </a:r>
            <a:r>
              <a:rPr lang="sl-SI" altLang="sl-SI" sz="2800" smtClean="0"/>
              <a:t>to use?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8313" y="-22225"/>
            <a:ext cx="7991475" cy="1143000"/>
          </a:xfrm>
        </p:spPr>
        <p:txBody>
          <a:bodyPr/>
          <a:lstStyle/>
          <a:p>
            <a:r>
              <a:rPr lang="sl-SI" altLang="sl-SI" sz="2800" smtClean="0"/>
              <a:t>EN-LITE 2013 – 2017 highlights overview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7950" y="981075"/>
            <a:ext cx="7993063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l-SI" altLang="sl-SI" sz="2400" b="1" smtClean="0"/>
              <a:t>Five key OUTPUTS </a:t>
            </a:r>
          </a:p>
          <a:p>
            <a:pPr marL="0" indent="0">
              <a:buFontTx/>
              <a:buNone/>
            </a:pPr>
            <a:r>
              <a:rPr lang="sl-SI" altLang="sl-SI" sz="2400" smtClean="0"/>
              <a:t>(communication tools/channels/activities):</a:t>
            </a:r>
          </a:p>
          <a:p>
            <a:pPr marL="0" indent="0">
              <a:buFontTx/>
              <a:buNone/>
            </a:pPr>
            <a:endParaRPr lang="sl-SI" altLang="sl-SI" sz="2800" smtClean="0"/>
          </a:p>
        </p:txBody>
      </p:sp>
      <p:sp>
        <p:nvSpPr>
          <p:cNvPr id="4" name="TextBox 3"/>
          <p:cNvSpPr txBox="1"/>
          <p:nvPr/>
        </p:nvSpPr>
        <p:spPr>
          <a:xfrm>
            <a:off x="7956550" y="5278438"/>
            <a:ext cx="1187450" cy="1477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sl-SI" dirty="0"/>
              <a:t>NB:</a:t>
            </a:r>
          </a:p>
          <a:p>
            <a:pPr>
              <a:defRPr/>
            </a:pPr>
            <a:r>
              <a:rPr lang="sl-SI" dirty="0"/>
              <a:t>&gt;&gt;&gt; Lesson learnt:</a:t>
            </a:r>
          </a:p>
          <a:p>
            <a:pPr>
              <a:defRPr/>
            </a:pPr>
            <a:r>
              <a:rPr lang="sl-SI" dirty="0"/>
              <a:t>- ...</a:t>
            </a:r>
          </a:p>
        </p:txBody>
      </p:sp>
      <p:pic>
        <p:nvPicPr>
          <p:cNvPr id="614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989138"/>
            <a:ext cx="7869237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15888" y="68263"/>
            <a:ext cx="9028112" cy="1143000"/>
          </a:xfrm>
        </p:spPr>
        <p:txBody>
          <a:bodyPr/>
          <a:lstStyle/>
          <a:p>
            <a:r>
              <a:rPr lang="sl-SI" altLang="sl-SI" sz="2800" smtClean="0"/>
              <a:t>1 – book and public lecture (Dec 2013)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 smtClean="0"/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211263"/>
            <a:ext cx="8993187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8313" y="84138"/>
            <a:ext cx="7991475" cy="1143000"/>
          </a:xfrm>
        </p:spPr>
        <p:txBody>
          <a:bodyPr/>
          <a:lstStyle/>
          <a:p>
            <a:r>
              <a:rPr lang="sl-SI" altLang="sl-SI" sz="2800" smtClean="0">
                <a:solidFill>
                  <a:srgbClr val="0070C0"/>
                </a:solidFill>
              </a:rPr>
              <a:t>Numbers not adjectives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65225"/>
            <a:ext cx="338296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922713" y="1250950"/>
            <a:ext cx="48260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2A88B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7921E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B5C5E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B5C5E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sl-SI" altLang="sl-SI" sz="2600" b="1">
                <a:solidFill>
                  <a:srgbClr val="0070C0"/>
                </a:solidFill>
                <a:ea typeface="ヒラギノ角ゴ Pro W3"/>
                <a:cs typeface="ヒラギノ角ゴ Pro W3"/>
              </a:rPr>
              <a:t>“</a:t>
            </a:r>
            <a:r>
              <a:rPr lang="sl-SI" altLang="sl-SI" sz="2400">
                <a:solidFill>
                  <a:srgbClr val="0070C0"/>
                </a:solidFill>
                <a:ea typeface="ヒラギノ角ゴ Pro W3"/>
                <a:cs typeface="ヒラギノ角ゴ Pro W3"/>
              </a:rPr>
              <a:t>This is a straight-talking book about the numbers. The aim is to guide the reader around the claptrap to actions that really make a difference and to policies that add up.“</a:t>
            </a:r>
          </a:p>
          <a:p>
            <a:pPr>
              <a:buFontTx/>
              <a:buNone/>
            </a:pPr>
            <a:r>
              <a:rPr lang="sl-SI" altLang="sl-SI" sz="2600">
                <a:solidFill>
                  <a:srgbClr val="0070C0"/>
                </a:solidFill>
                <a:ea typeface="ヒラギノ角ゴ Pro W3"/>
                <a:cs typeface="ヒラギノ角ゴ Pro W3"/>
              </a:rPr>
              <a:t>	</a:t>
            </a:r>
            <a:r>
              <a:rPr lang="sl-SI" altLang="sl-SI" sz="2000">
                <a:solidFill>
                  <a:srgbClr val="0070C0"/>
                </a:solidFill>
                <a:ea typeface="ヒラギノ角ゴ Pro W3"/>
                <a:cs typeface="ヒラギノ角ゴ Pro W3"/>
              </a:rPr>
              <a:t>(David MacKay,: “Sustainable Energy – without the hot air”, 2009)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9088" y="5103813"/>
            <a:ext cx="3744912" cy="17541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en-US"/>
              <a:t>&gt;&gt;&gt; Lesson learnt:</a:t>
            </a:r>
          </a:p>
          <a:p>
            <a:pPr>
              <a:buFontTx/>
              <a:buChar char="-"/>
            </a:pPr>
            <a:r>
              <a:rPr lang="sl-SI" altLang="en-US"/>
              <a:t>foreign expert &gt; public event</a:t>
            </a:r>
          </a:p>
          <a:p>
            <a:pPr>
              <a:buFontTx/>
              <a:buChar char="-"/>
            </a:pPr>
            <a:r>
              <a:rPr lang="sl-SI" altLang="en-US"/>
              <a:t>enter the decision-makers „home“</a:t>
            </a:r>
          </a:p>
          <a:p>
            <a:pPr>
              <a:buFontTx/>
              <a:buChar char="-"/>
            </a:pPr>
            <a:r>
              <a:rPr lang="sl-SI" altLang="en-US"/>
              <a:t>get the decision-makers around the same table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1963" y="115888"/>
            <a:ext cx="7991475" cy="1143000"/>
          </a:xfrm>
        </p:spPr>
        <p:txBody>
          <a:bodyPr/>
          <a:lstStyle/>
          <a:p>
            <a:r>
              <a:rPr lang="sl-SI" altLang="sl-SI" sz="2800" smtClean="0"/>
              <a:t>2 – Energy Literacy handbook (Jan 2015)</a:t>
            </a:r>
            <a:br>
              <a:rPr lang="sl-SI" altLang="sl-SI" sz="2800" smtClean="0"/>
            </a:br>
            <a:r>
              <a:rPr lang="sl-SI" altLang="sl-SI" sz="2000" smtClean="0">
                <a:hlinkClick r:id="rId2"/>
              </a:rPr>
              <a:t>original by US DOE</a:t>
            </a:r>
            <a:endParaRPr lang="sl-SI" altLang="sl-SI" sz="200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 smtClean="0"/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196975"/>
            <a:ext cx="909955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3800"/>
            <a:ext cx="34671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nergy.gov/sites/prod/files/styles/download_hero/public/7%20Principles.JPG?itok=LTW_fFI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38"/>
            <a:ext cx="9036050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5888" y="5657850"/>
            <a:ext cx="3925887" cy="12001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sl-SI" dirty="0"/>
              <a:t>&gt;&gt;&gt; Lesson learnt:</a:t>
            </a:r>
          </a:p>
          <a:p>
            <a:pPr marL="285750" indent="-285750">
              <a:buFontTx/>
              <a:buChar char="-"/>
              <a:defRPr/>
            </a:pPr>
            <a:r>
              <a:rPr lang="sl-SI" dirty="0"/>
              <a:t>offer a theoretical / conceptual framework (the importance of being part of the puzzle)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2438" y="42863"/>
            <a:ext cx="7991475" cy="1143000"/>
          </a:xfrm>
        </p:spPr>
        <p:txBody>
          <a:bodyPr/>
          <a:lstStyle/>
          <a:p>
            <a:r>
              <a:rPr lang="sl-SI" altLang="sl-SI" sz="2800" smtClean="0"/>
              <a:t>3 - publication: „Energy and us – conversations with experts“ (June 2016)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 smtClean="0"/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863"/>
            <a:ext cx="9144000" cy="565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2600</TotalTime>
  <Words>499</Words>
  <Application>Microsoft Office PowerPoint</Application>
  <PresentationFormat>On-screen Show (4:3)</PresentationFormat>
  <Paragraphs>81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Verdana</vt:lpstr>
      <vt:lpstr>Trebuchet MS</vt:lpstr>
      <vt:lpstr>ヒラギノ角ゴ Pro W3</vt:lpstr>
      <vt:lpstr>Presentation1</vt:lpstr>
      <vt:lpstr>Strengthening energy literacy through building a coalition of experts  Case study:  EN-LITE energy literacy project  (www.en-lite.si)   </vt:lpstr>
      <vt:lpstr>From EN-LITE to key public acceptance issues</vt:lpstr>
      <vt:lpstr>  Key challenges tackled in the presentation </vt:lpstr>
      <vt:lpstr>EN-LITE 2013 – 2017 highlights overview</vt:lpstr>
      <vt:lpstr>1 – book and public lecture (Dec 2013)</vt:lpstr>
      <vt:lpstr>Numbers not adjectives</vt:lpstr>
      <vt:lpstr>2 – Energy Literacy handbook (Jan 2015) original by US DOE</vt:lpstr>
      <vt:lpstr>PowerPoint Presentation</vt:lpstr>
      <vt:lpstr>3 - publication: „Energy and us – conversations with experts“ (June 2016)</vt:lpstr>
      <vt:lpstr>PowerPoint Presentation</vt:lpstr>
      <vt:lpstr>Attractive infographics  (new ways of seeing ‚the same old stuff‘)</vt:lpstr>
      <vt:lpstr>e.g.: expert interview about the Slovene natural gas transmission and distribution system</vt:lpstr>
      <vt:lpstr>4 – partnership with the media  (National Geographic Junior in 2016/17)</vt:lpstr>
      <vt:lpstr>e.g. November 2016 issue: Energy sources are beneath the Earth‘s crust: How deep?  </vt:lpstr>
      <vt:lpstr>5 –debates with students</vt:lpstr>
      <vt:lpstr>Lessons learned – wrap up* (*energy literacy point of view but hopefully applicable to your fields of work)</vt:lpstr>
      <vt:lpstr>Link to IGU Study Group‘s Public Acceptance Model:  The role of expert‘s coalition in gaining public acceptance for energy infrastructural projects</vt:lpstr>
      <vt:lpstr>  EN-LITE project: Thankful for your feedback, open for international collaboration!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consensus</dc:creator>
  <cp:lastModifiedBy>Louise</cp:lastModifiedBy>
  <cp:revision>447</cp:revision>
  <cp:lastPrinted>2017-03-16T07:38:22Z</cp:lastPrinted>
  <dcterms:created xsi:type="dcterms:W3CDTF">2007-02-20T22:02:07Z</dcterms:created>
  <dcterms:modified xsi:type="dcterms:W3CDTF">2020-11-27T10:47:59Z</dcterms:modified>
</cp:coreProperties>
</file>