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75" r:id="rId2"/>
    <p:sldMasterId id="2147483696" r:id="rId3"/>
  </p:sldMasterIdLst>
  <p:notesMasterIdLst>
    <p:notesMasterId r:id="rId7"/>
  </p:notesMasterIdLst>
  <p:handoutMasterIdLst>
    <p:handoutMasterId r:id="rId8"/>
  </p:handoutMasterIdLst>
  <p:sldIdLst>
    <p:sldId id="256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30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9DCA"/>
    <a:srgbClr val="2675A9"/>
    <a:srgbClr val="54646E"/>
    <a:srgbClr val="A9D9E9"/>
    <a:srgbClr val="DCE6EA"/>
    <a:srgbClr val="359F66"/>
    <a:srgbClr val="007BBC"/>
    <a:srgbClr val="006DAF"/>
    <a:srgbClr val="3AA359"/>
    <a:srgbClr val="147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67" autoAdjust="0"/>
    <p:restoredTop sz="86387" autoAdjust="0"/>
  </p:normalViewPr>
  <p:slideViewPr>
    <p:cSldViewPr snapToGrid="0">
      <p:cViewPr varScale="1">
        <p:scale>
          <a:sx n="57" d="100"/>
          <a:sy n="57" d="100"/>
        </p:scale>
        <p:origin x="-1584" y="-96"/>
      </p:cViewPr>
      <p:guideLst>
        <p:guide orient="horz" pos="2160"/>
        <p:guide orient="horz" pos="2305"/>
        <p:guide pos="2880"/>
      </p:guideLst>
    </p:cSldViewPr>
  </p:slideViewPr>
  <p:outlineViewPr>
    <p:cViewPr>
      <p:scale>
        <a:sx n="33" d="100"/>
        <a:sy n="33" d="100"/>
      </p:scale>
      <p:origin x="0" y="63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4E252A-25D5-7A47-AA6A-3CA6E5A856E9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4C26B6-20F2-FF4B-AA8B-1DC96C727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9775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01ED84-CA03-3C40-9134-78DA107F774C}" type="datetimeFigureOut">
              <a:rPr lang="en-US" smtClean="0"/>
              <a:t>9/9/2015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922D7A-A9C6-884A-95BF-0C21FD558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7737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22D7A-A9C6-884A-95BF-0C21FD55844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86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WGC-cover-backgroun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39499" y="2194324"/>
            <a:ext cx="5974853" cy="1470025"/>
          </a:xfrm>
        </p:spPr>
        <p:txBody>
          <a:bodyPr anchor="b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47486" y="3702499"/>
            <a:ext cx="5831073" cy="77464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51328" y="4499657"/>
            <a:ext cx="1292072" cy="300943"/>
          </a:xfrm>
          <a:prstGeom prst="rect">
            <a:avLst/>
          </a:prstGeom>
          <a:solidFill>
            <a:srgbClr val="FFFFFF"/>
          </a:solidFill>
        </p:spPr>
        <p:txBody>
          <a:bodyPr/>
          <a:lstStyle>
            <a:lvl1pPr algn="ctr">
              <a:defRPr sz="1200" b="1" spc="100">
                <a:solidFill>
                  <a:srgbClr val="007BBC"/>
                </a:solidFill>
              </a:defRPr>
            </a:lvl1pPr>
          </a:lstStyle>
          <a:p>
            <a:fld id="{E13F901A-F43E-E543-AA6F-B28089D63311}" type="datetime4">
              <a:rPr lang="en-US" smtClean="0"/>
              <a:pPr/>
              <a:t>September 9, 2015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-1" y="0"/>
            <a:ext cx="2362201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051328" y="3712271"/>
            <a:ext cx="6092672" cy="0"/>
          </a:xfrm>
          <a:prstGeom prst="line">
            <a:avLst/>
          </a:prstGeom>
          <a:ln w="9525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vert-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235" y="1071563"/>
            <a:ext cx="1952080" cy="4603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56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BBC"/>
                </a:solidFill>
              </a:rPr>
              <a:t>FUELING THE FUTURE </a:t>
            </a:r>
            <a:r>
              <a:rPr lang="en-US" dirty="0" smtClean="0">
                <a:solidFill>
                  <a:srgbClr val="359F66"/>
                </a:solidFill>
              </a:rPr>
              <a:t>WITH GAS</a:t>
            </a:r>
            <a:endParaRPr lang="en-US" dirty="0">
              <a:solidFill>
                <a:srgbClr val="359F6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E7E90-9755-3E4A-B049-C951E85CD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275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GC-cover-backgroun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304046"/>
            <a:ext cx="8037513" cy="1362075"/>
          </a:xfrm>
        </p:spPr>
        <p:txBody>
          <a:bodyPr anchor="b">
            <a:normAutofit/>
          </a:bodyPr>
          <a:lstStyle>
            <a:lvl1pPr algn="l">
              <a:defRPr sz="3600" b="0" cap="none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738004"/>
            <a:ext cx="8037513" cy="668896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72E7E90-9755-3E4A-B049-C951E85CD3B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543168" y="3712271"/>
            <a:ext cx="8600832" cy="0"/>
          </a:xfrm>
          <a:prstGeom prst="line">
            <a:avLst/>
          </a:prstGeom>
          <a:ln w="9525" cmpd="sng">
            <a:solidFill>
              <a:srgbClr val="FFFF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28558"/>
            <a:ext cx="257339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FUELING THE FUTURE </a:t>
            </a:r>
            <a:r>
              <a:rPr lang="en-US" dirty="0" smtClean="0">
                <a:solidFill>
                  <a:srgbClr val="A9D9E9"/>
                </a:solidFill>
              </a:rPr>
              <a:t>WITH GAS</a:t>
            </a:r>
            <a:endParaRPr lang="en-US" dirty="0">
              <a:solidFill>
                <a:srgbClr val="A9D9E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757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BBC"/>
                </a:solidFill>
              </a:rPr>
              <a:t>FUELING THE FUTURE </a:t>
            </a:r>
            <a:r>
              <a:rPr lang="en-US" dirty="0" smtClean="0">
                <a:solidFill>
                  <a:srgbClr val="359F66"/>
                </a:solidFill>
              </a:rPr>
              <a:t>WITH GAS</a:t>
            </a:r>
            <a:endParaRPr lang="en-US" dirty="0">
              <a:solidFill>
                <a:srgbClr val="359F6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E7E90-9755-3E4A-B049-C951E85CD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276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BBC"/>
                </a:solidFill>
              </a:rPr>
              <a:t>FUELING THE FUTURE </a:t>
            </a:r>
            <a:r>
              <a:rPr lang="en-US" dirty="0" smtClean="0">
                <a:solidFill>
                  <a:srgbClr val="359F66"/>
                </a:solidFill>
              </a:rPr>
              <a:t>WITH GAS</a:t>
            </a:r>
            <a:endParaRPr lang="en-US" dirty="0">
              <a:solidFill>
                <a:srgbClr val="359F66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E7E90-9755-3E4A-B049-C951E85CD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03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BBC"/>
                </a:solidFill>
              </a:rPr>
              <a:t>FUELING THE FUTURE </a:t>
            </a:r>
            <a:r>
              <a:rPr lang="en-US" dirty="0" smtClean="0">
                <a:solidFill>
                  <a:srgbClr val="359F66"/>
                </a:solidFill>
              </a:rPr>
              <a:t>WITH GAS</a:t>
            </a:r>
            <a:endParaRPr lang="en-US" dirty="0">
              <a:solidFill>
                <a:srgbClr val="359F66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E7E90-9755-3E4A-B049-C951E85CD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157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WGC-cover-backgroun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030594" y="6228558"/>
            <a:ext cx="731646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72E7E90-9755-3E4A-B049-C951E85CD3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28558"/>
            <a:ext cx="257339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FUELING THE FUTURE </a:t>
            </a:r>
            <a:r>
              <a:rPr lang="en-US" dirty="0" smtClean="0">
                <a:solidFill>
                  <a:srgbClr val="A9D9E9"/>
                </a:solidFill>
              </a:rPr>
              <a:t>WITH GAS</a:t>
            </a:r>
            <a:endParaRPr lang="en-US" dirty="0">
              <a:solidFill>
                <a:srgbClr val="A9D9E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939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13019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BBC"/>
                </a:solidFill>
              </a:rPr>
              <a:t>FUELING THE FUTURE </a:t>
            </a:r>
            <a:r>
              <a:rPr lang="en-US" dirty="0" smtClean="0">
                <a:solidFill>
                  <a:srgbClr val="359F66"/>
                </a:solidFill>
              </a:rPr>
              <a:t>WITH GAS</a:t>
            </a:r>
            <a:endParaRPr lang="en-US" dirty="0">
              <a:solidFill>
                <a:srgbClr val="359F6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E7E90-9755-3E4A-B049-C951E85CD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742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126163"/>
            <a:ext cx="7069177" cy="564110"/>
          </a:xfrm>
          <a:prstGeom prst="rect">
            <a:avLst/>
          </a:prstGeom>
          <a:gradFill flip="none" rotWithShape="1">
            <a:gsLst>
              <a:gs pos="98000">
                <a:schemeClr val="bg1"/>
              </a:gs>
              <a:gs pos="0">
                <a:srgbClr val="DCE6EA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106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6629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228558"/>
            <a:ext cx="2573394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 b="1" spc="110">
                <a:solidFill>
                  <a:srgbClr val="1169AF"/>
                </a:solidFill>
              </a:defRPr>
            </a:lvl1pPr>
          </a:lstStyle>
          <a:p>
            <a:r>
              <a:rPr lang="en-US" smtClean="0">
                <a:solidFill>
                  <a:srgbClr val="007BBC"/>
                </a:solidFill>
              </a:rPr>
              <a:t>FUELING THE FUTURE </a:t>
            </a:r>
            <a:r>
              <a:rPr lang="en-US" smtClean="0">
                <a:solidFill>
                  <a:srgbClr val="359F66"/>
                </a:solidFill>
              </a:rPr>
              <a:t>WITH GAS</a:t>
            </a:r>
            <a:endParaRPr lang="en-US" dirty="0">
              <a:solidFill>
                <a:srgbClr val="359F6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30594" y="6228558"/>
            <a:ext cx="7316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7BBC"/>
                </a:solidFill>
              </a:defRPr>
            </a:lvl1pPr>
          </a:lstStyle>
          <a:p>
            <a:fld id="{272E7E90-9755-3E4A-B049-C951E85CD3B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WGC-cover-background.jpg"/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095" b="66226"/>
          <a:stretch/>
        </p:blipFill>
        <p:spPr>
          <a:xfrm>
            <a:off x="0" y="6674293"/>
            <a:ext cx="9144000" cy="183707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1202608"/>
            <a:ext cx="8686800" cy="45719"/>
          </a:xfrm>
          <a:prstGeom prst="rect">
            <a:avLst/>
          </a:prstGeom>
          <a:gradFill flip="none" rotWithShape="1">
            <a:gsLst>
              <a:gs pos="89000">
                <a:schemeClr val="bg1"/>
              </a:gs>
              <a:gs pos="0">
                <a:srgbClr val="DCE6EA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hor-logo.pn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7376" y="5782643"/>
            <a:ext cx="3179762" cy="940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086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5" r:id="rId8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007BBC"/>
          </a:solidFill>
          <a:latin typeface="+mj-lt"/>
          <a:ea typeface="+mj-ea"/>
          <a:cs typeface="+mj-cs"/>
        </a:defRPr>
      </a:lvl1pPr>
    </p:titleStyle>
    <p:bodyStyle>
      <a:lvl1pPr marL="231775" indent="-231775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54646E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54646E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54646E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54646E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54646E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683577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prstClr val="black"/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r>
              <a:rPr lang="en-US" smtClean="0"/>
              <a:t>IGU General presentation- December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prstClr val="black"/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fld id="{8CF87C83-C2B0-400F-88A0-E6A03E377343}" type="slidenum">
              <a:rPr lang="en-US"/>
              <a:pPr defTabSz="914400">
                <a:defRPr/>
              </a:pPr>
              <a:t>‹#›</a:t>
            </a:fld>
            <a:endParaRPr lang="en-US" dirty="0"/>
          </a:p>
        </p:txBody>
      </p:sp>
      <p:sp>
        <p:nvSpPr>
          <p:cNvPr id="2054" name="Line 1400"/>
          <p:cNvSpPr>
            <a:spLocks noChangeShapeType="1"/>
          </p:cNvSpPr>
          <p:nvPr/>
        </p:nvSpPr>
        <p:spPr bwMode="auto">
          <a:xfrm>
            <a:off x="9525" y="1206500"/>
            <a:ext cx="7283450" cy="0"/>
          </a:xfrm>
          <a:prstGeom prst="line">
            <a:avLst/>
          </a:prstGeom>
          <a:noFill/>
          <a:ln w="25400">
            <a:solidFill>
              <a:srgbClr val="005EA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</a:endParaRPr>
          </a:p>
        </p:txBody>
      </p:sp>
      <p:pic>
        <p:nvPicPr>
          <p:cNvPr id="2055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288925"/>
            <a:ext cx="1270000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prstClr val="black"/>
                </a:solidFill>
                <a:latin typeface="+mn-lt"/>
                <a:cs typeface="+mn-cs"/>
              </a:defRPr>
            </a:lvl1pPr>
          </a:lstStyle>
          <a:p>
            <a:pPr defTabSz="914400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41704"/>
      </p:ext>
    </p:extLst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1E7E7"/>
        </a:buClr>
        <a:buFont typeface="Arial" pitchFamily="34" charset="0"/>
        <a:buBlip>
          <a:blip r:embed="rId3"/>
        </a:buBlip>
        <a:defRPr lang="en-US" sz="2400" b="1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1E7E7"/>
        </a:buClr>
        <a:buFont typeface="Arial" pitchFamily="34" charset="0"/>
        <a:buBlip>
          <a:blip r:embed="rId3"/>
        </a:buBlip>
        <a:defRPr lang="en-US" sz="24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1E7E7"/>
        </a:buClr>
        <a:buFont typeface="Arial" pitchFamily="34" charset="0"/>
        <a:buBlip>
          <a:blip r:embed="rId3"/>
        </a:buBlip>
        <a:defRPr lang="en-US" b="1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1E7E7"/>
        </a:buClr>
        <a:buFont typeface="Arial" pitchFamily="34" charset="0"/>
        <a:buBlip>
          <a:blip r:embed="rId3"/>
        </a:buBlip>
        <a:defRPr lang="en-US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1E7E7"/>
        </a:buClr>
        <a:buFont typeface="Arial" pitchFamily="34" charset="0"/>
        <a:buBlip>
          <a:blip r:embed="rId3"/>
        </a:buBlip>
        <a:defRPr lang="en-GB" sz="1600" b="1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126163"/>
            <a:ext cx="7069177" cy="564110"/>
          </a:xfrm>
          <a:prstGeom prst="rect">
            <a:avLst/>
          </a:prstGeom>
          <a:gradFill flip="none" rotWithShape="1">
            <a:gsLst>
              <a:gs pos="98000">
                <a:schemeClr val="bg1"/>
              </a:gs>
              <a:gs pos="0">
                <a:srgbClr val="DCE6EA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106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6629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228558"/>
            <a:ext cx="2573394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 b="1" spc="110">
                <a:solidFill>
                  <a:srgbClr val="1169AF"/>
                </a:solidFill>
              </a:defRPr>
            </a:lvl1pPr>
          </a:lstStyle>
          <a:p>
            <a:pPr defTabSz="914400"/>
            <a:r>
              <a:rPr lang="en-US" smtClean="0">
                <a:solidFill>
                  <a:srgbClr val="007BBC"/>
                </a:solidFill>
              </a:rPr>
              <a:t>FUELING THE FUTURE </a:t>
            </a:r>
            <a:r>
              <a:rPr lang="en-US" smtClean="0">
                <a:solidFill>
                  <a:srgbClr val="359F66"/>
                </a:solidFill>
              </a:rPr>
              <a:t>WITH GAS</a:t>
            </a:r>
            <a:endParaRPr lang="en-US" dirty="0">
              <a:solidFill>
                <a:srgbClr val="359F6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30594" y="6228558"/>
            <a:ext cx="7316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7BBC"/>
                </a:solidFill>
              </a:defRPr>
            </a:lvl1pPr>
          </a:lstStyle>
          <a:p>
            <a:pPr defTabSz="914400"/>
            <a:fld id="{272E7E90-9755-3E4A-B049-C951E85CD3B9}" type="slidenum">
              <a:rPr lang="en-US" smtClean="0"/>
              <a:pPr defTabSz="914400"/>
              <a:t>‹#›</a:t>
            </a:fld>
            <a:endParaRPr lang="en-US" dirty="0"/>
          </a:p>
        </p:txBody>
      </p:sp>
      <p:pic>
        <p:nvPicPr>
          <p:cNvPr id="8" name="Picture 7" descr="WGC-cover-background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095" b="66226"/>
          <a:stretch/>
        </p:blipFill>
        <p:spPr>
          <a:xfrm>
            <a:off x="0" y="6674293"/>
            <a:ext cx="9144000" cy="183707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1202608"/>
            <a:ext cx="8686800" cy="45719"/>
          </a:xfrm>
          <a:prstGeom prst="rect">
            <a:avLst/>
          </a:prstGeom>
          <a:gradFill flip="none" rotWithShape="1">
            <a:gsLst>
              <a:gs pos="89000">
                <a:schemeClr val="bg1"/>
              </a:gs>
              <a:gs pos="0">
                <a:srgbClr val="DCE6EA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1" descr="2018_WGC_Logo_HORIZ final-01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183" y="5862592"/>
            <a:ext cx="2133472" cy="845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368367"/>
      </p:ext>
    </p:extLst>
  </p:cSld>
  <p:clrMap bg1="lt1" tx1="dk1" bg2="lt2" tx2="dk2" accent1="accent1" accent2="accent2" accent3="accent3" accent4="accent4" accent5="accent5" accent6="accent6" hlink="hlink" folHlink="folHlink"/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007BBC"/>
          </a:solidFill>
          <a:latin typeface="+mj-lt"/>
          <a:ea typeface="+mj-ea"/>
          <a:cs typeface="+mj-cs"/>
        </a:defRPr>
      </a:lvl1pPr>
    </p:titleStyle>
    <p:bodyStyle>
      <a:lvl1pPr marL="231775" indent="-231775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54646E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54646E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54646E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54646E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54646E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Strategy Committee</a:t>
            </a:r>
            <a:br>
              <a:rPr lang="en-US" dirty="0" smtClean="0"/>
            </a:br>
            <a:r>
              <a:rPr lang="en-US" dirty="0" smtClean="0"/>
              <a:t>Pricing Group Topics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21699" y="5414057"/>
            <a:ext cx="1486823" cy="30094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01640"/>
            <a:ext cx="9279712" cy="1356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392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List of Topics for Pricing Group (1)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Wholesale Price Survey (</a:t>
            </a:r>
            <a:r>
              <a:rPr lang="en-GB" dirty="0" smtClean="0"/>
              <a:t>2015, </a:t>
            </a:r>
            <a:r>
              <a:rPr lang="en-GB" dirty="0" smtClean="0"/>
              <a:t>2016, 2017)</a:t>
            </a:r>
          </a:p>
          <a:p>
            <a:r>
              <a:rPr lang="en-GB" dirty="0" smtClean="0"/>
              <a:t>Price Convergence in the Global Natural Gas </a:t>
            </a:r>
            <a:r>
              <a:rPr lang="en-GB" dirty="0" smtClean="0"/>
              <a:t>Market - </a:t>
            </a:r>
            <a:r>
              <a:rPr lang="en-GB" dirty="0" err="1" smtClean="0"/>
              <a:t>Floris</a:t>
            </a:r>
            <a:endParaRPr lang="en-GB" dirty="0" smtClean="0"/>
          </a:p>
          <a:p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Changin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g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Gas Prices and Mechanisms</a:t>
            </a:r>
          </a:p>
          <a:p>
            <a:pPr lvl="1"/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Sustainable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gas prices in new and emerging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markets – Harry</a:t>
            </a:r>
            <a:endParaRPr lang="en-GB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2"/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One route may be commoditisation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of natural gas in emerging markets e.g. Brazil, Egypt, India and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China</a:t>
            </a:r>
          </a:p>
          <a:p>
            <a:pPr lvl="1"/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What are appropriate price mechanisms in long term contracts for different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countries –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</a:rPr>
              <a:t>Jeno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 (pipeline contracts)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  <a:p>
            <a:pPr lvl="2"/>
            <a:r>
              <a:rPr lang="en-GB" dirty="0">
                <a:solidFill>
                  <a:schemeClr val="accent6">
                    <a:lumMod val="75000"/>
                  </a:schemeClr>
                </a:solidFill>
              </a:rPr>
              <a:t>Build up to end user prices which may be determined by a different mechanism to the wholesale price e.g. wholesale price could be GOG and end user price fixed or competing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fuels</a:t>
            </a:r>
          </a:p>
          <a:p>
            <a:pPr lvl="2"/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End user price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mechanisms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for different customer groups – country case studies (Russia, China, Egypt) -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</a:rPr>
              <a:t>Elzbieta</a:t>
            </a:r>
            <a:endParaRPr lang="en-GB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GB" dirty="0" smtClean="0">
                <a:solidFill>
                  <a:srgbClr val="FF0000"/>
                </a:solidFill>
              </a:rPr>
              <a:t>All </a:t>
            </a:r>
            <a:r>
              <a:rPr lang="en-GB" dirty="0" smtClean="0">
                <a:solidFill>
                  <a:srgbClr val="FF0000"/>
                </a:solidFill>
              </a:rPr>
              <a:t>In Electricity Generation Costs</a:t>
            </a:r>
            <a:endParaRPr lang="en-GB" dirty="0" smtClean="0">
              <a:solidFill>
                <a:srgbClr val="FF0000"/>
              </a:solidFill>
            </a:endParaRP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Gas </a:t>
            </a:r>
            <a:r>
              <a:rPr lang="en-GB" dirty="0" smtClean="0">
                <a:solidFill>
                  <a:srgbClr val="FF0000"/>
                </a:solidFill>
              </a:rPr>
              <a:t>v Coal all in costs taking account of all externalities</a:t>
            </a:r>
          </a:p>
          <a:p>
            <a:pPr lvl="2"/>
            <a:r>
              <a:rPr lang="en-GB" dirty="0" smtClean="0">
                <a:solidFill>
                  <a:srgbClr val="FF0000"/>
                </a:solidFill>
              </a:rPr>
              <a:t>Pricing the externalities – emissions trading, taxes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Gas and Renewables all in cost comparisons where back up is required for renewables</a:t>
            </a:r>
          </a:p>
          <a:p>
            <a:pPr lvl="1"/>
            <a:r>
              <a:rPr lang="en-GB" dirty="0" smtClean="0">
                <a:solidFill>
                  <a:srgbClr val="FF0000"/>
                </a:solidFill>
              </a:rPr>
              <a:t>Distributed Power costs compared to </a:t>
            </a:r>
            <a:r>
              <a:rPr lang="en-GB" dirty="0" smtClean="0">
                <a:solidFill>
                  <a:srgbClr val="FF0000"/>
                </a:solidFill>
              </a:rPr>
              <a:t>centralised generation</a:t>
            </a:r>
            <a:endParaRPr lang="en-GB" dirty="0" smtClean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7BBC"/>
                </a:solidFill>
              </a:rPr>
              <a:t>FUELING THE FUTURE </a:t>
            </a:r>
            <a:r>
              <a:rPr lang="en-US" smtClean="0">
                <a:solidFill>
                  <a:srgbClr val="359F66"/>
                </a:solidFill>
              </a:rPr>
              <a:t>WITH GAS</a:t>
            </a:r>
            <a:endParaRPr lang="en-US" dirty="0">
              <a:solidFill>
                <a:srgbClr val="359F66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E7E90-9755-3E4A-B049-C951E85CD3B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17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List of Topics for Pricing Group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Pricing Differentials</a:t>
            </a:r>
          </a:p>
          <a:p>
            <a:pPr lvl="1"/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Regional </a:t>
            </a:r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price differentials in </a:t>
            </a:r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LNG</a:t>
            </a:r>
            <a:endParaRPr lang="en-GB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2"/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True transportation cost differences as opposed to actual differences</a:t>
            </a:r>
          </a:p>
          <a:p>
            <a:pPr lvl="1"/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Cost stacks for different suppliers to main markets</a:t>
            </a:r>
          </a:p>
          <a:p>
            <a:pPr lvl="2"/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E.g. regional price differentials to Latin America</a:t>
            </a:r>
          </a:p>
          <a:p>
            <a:pPr lvl="1"/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Hub price differentials in e.g. Europe - Carlos</a:t>
            </a:r>
          </a:p>
          <a:p>
            <a:pPr lvl="2"/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Impact of new infrastructure</a:t>
            </a:r>
          </a:p>
          <a:p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Changing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Price Indexation and Mechanisms - Zeyno</a:t>
            </a:r>
          </a:p>
          <a:p>
            <a:pPr lvl="1"/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Price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indexation from one region used in another e.g. HH in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Asia</a:t>
            </a:r>
          </a:p>
          <a:p>
            <a:pPr lvl="2"/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Will it lead to asymmetric pricing risk</a:t>
            </a:r>
          </a:p>
          <a:p>
            <a:pPr lvl="2"/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Price volatility</a:t>
            </a:r>
            <a:endParaRPr lang="en-GB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Impact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of new suppliers on pricing mechanisms </a:t>
            </a:r>
            <a:r>
              <a:rPr lang="en-GB" dirty="0" err="1" smtClean="0">
                <a:solidFill>
                  <a:schemeClr val="accent6">
                    <a:lumMod val="75000"/>
                  </a:schemeClr>
                </a:solidFill>
              </a:rPr>
              <a:t>e.g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 US </a:t>
            </a:r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and Australian LNG</a:t>
            </a:r>
            <a:endParaRPr lang="en-GB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2"/>
            <a:r>
              <a:rPr lang="en-GB" dirty="0" smtClean="0">
                <a:solidFill>
                  <a:schemeClr val="accent6">
                    <a:lumMod val="75000"/>
                  </a:schemeClr>
                </a:solidFill>
              </a:rPr>
              <a:t>New market models</a:t>
            </a:r>
          </a:p>
          <a:p>
            <a:r>
              <a:rPr lang="en-GB" dirty="0"/>
              <a:t>Trading liquidity in different </a:t>
            </a:r>
            <a:r>
              <a:rPr lang="en-GB" dirty="0" smtClean="0"/>
              <a:t>markets - </a:t>
            </a:r>
            <a:r>
              <a:rPr lang="en-GB" dirty="0" err="1" smtClean="0"/>
              <a:t>Sybren</a:t>
            </a:r>
            <a:endParaRPr lang="en-GB" dirty="0"/>
          </a:p>
          <a:p>
            <a:pPr lvl="1"/>
            <a:r>
              <a:rPr lang="en-GB" dirty="0"/>
              <a:t>Are regulations in Europe limiting market liquidity and ability to hedge</a:t>
            </a:r>
          </a:p>
          <a:p>
            <a:pPr lvl="1"/>
            <a:r>
              <a:rPr lang="en-GB" dirty="0"/>
              <a:t>Ways of measuring liquidity</a:t>
            </a:r>
          </a:p>
          <a:p>
            <a:r>
              <a:rPr lang="en-GB" dirty="0"/>
              <a:t>Price elasticity of gas demand and gas supply</a:t>
            </a:r>
          </a:p>
          <a:p>
            <a:r>
              <a:rPr lang="en-GB" dirty="0" smtClean="0"/>
              <a:t>What </a:t>
            </a:r>
            <a:r>
              <a:rPr lang="en-GB" dirty="0" smtClean="0"/>
              <a:t>are appropriate pricing mechanisms to enable the financing of </a:t>
            </a:r>
            <a:r>
              <a:rPr lang="en-GB" dirty="0" smtClean="0"/>
              <a:t>investment (upstream and infrastructure)</a:t>
            </a:r>
          </a:p>
          <a:p>
            <a:pPr lvl="1"/>
            <a:r>
              <a:rPr lang="en-GB" dirty="0"/>
              <a:t>I</a:t>
            </a:r>
            <a:r>
              <a:rPr lang="en-GB" dirty="0" smtClean="0"/>
              <a:t>s oil linked pricing necessary and what happens if we move away from it</a:t>
            </a:r>
            <a:endParaRPr lang="en-GB" dirty="0" smtClean="0"/>
          </a:p>
          <a:p>
            <a:r>
              <a:rPr lang="en-GB" dirty="0" smtClean="0"/>
              <a:t>Pricing of gas as a transport fuel – CNG, LNG and bunker </a:t>
            </a:r>
            <a:r>
              <a:rPr lang="en-GB" dirty="0" smtClean="0"/>
              <a:t>fuel - Yoon</a:t>
            </a:r>
          </a:p>
          <a:p>
            <a:r>
              <a:rPr lang="en-GB" dirty="0" smtClean="0"/>
              <a:t>Regional / Country pricing analysis</a:t>
            </a:r>
          </a:p>
          <a:p>
            <a:pPr lvl="1"/>
            <a:r>
              <a:rPr lang="en-GB" dirty="0" smtClean="0"/>
              <a:t>In regions such as Latin America</a:t>
            </a:r>
          </a:p>
          <a:p>
            <a:pPr lvl="1"/>
            <a:r>
              <a:rPr lang="en-GB" dirty="0" smtClean="0"/>
              <a:t>Within countries such as Australia as east coast exports LNG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007BBC"/>
                </a:solidFill>
              </a:rPr>
              <a:t>FUELING THE FUTURE </a:t>
            </a:r>
            <a:r>
              <a:rPr lang="en-US" smtClean="0">
                <a:solidFill>
                  <a:srgbClr val="359F66"/>
                </a:solidFill>
              </a:rPr>
              <a:t>WITH GAS</a:t>
            </a:r>
            <a:endParaRPr lang="en-US" dirty="0">
              <a:solidFill>
                <a:srgbClr val="359F66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E7E90-9755-3E4A-B049-C951E85CD3B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79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IGU - powerpoint_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toi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391</Words>
  <Application>Microsoft Office PowerPoint</Application>
  <PresentationFormat>On-screen Show (4:3)</PresentationFormat>
  <Paragraphs>44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Office Theme</vt:lpstr>
      <vt:lpstr>1_IGU - powerpoint_master</vt:lpstr>
      <vt:lpstr>2_Office Theme</vt:lpstr>
      <vt:lpstr>Strategy Committee Pricing Group Topics</vt:lpstr>
      <vt:lpstr>List of Topics for Pricing Group (1)</vt:lpstr>
      <vt:lpstr>List of Topics for Pricing Group (2)</vt:lpstr>
    </vt:vector>
  </TitlesOfParts>
  <Company>Actual Size Creative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Shumbat</dc:creator>
  <cp:lastModifiedBy>Fulwood, Mike</cp:lastModifiedBy>
  <cp:revision>234</cp:revision>
  <dcterms:created xsi:type="dcterms:W3CDTF">2014-04-09T17:47:13Z</dcterms:created>
  <dcterms:modified xsi:type="dcterms:W3CDTF">2015-09-09T08:37:23Z</dcterms:modified>
</cp:coreProperties>
</file>