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15" r:id="rId3"/>
    <p:sldId id="263" r:id="rId4"/>
    <p:sldId id="318" r:id="rId5"/>
    <p:sldId id="316" r:id="rId6"/>
    <p:sldId id="319" r:id="rId7"/>
    <p:sldId id="317" r:id="rId8"/>
    <p:sldId id="307" r:id="rId9"/>
    <p:sldId id="309" r:id="rId10"/>
    <p:sldId id="314" r:id="rId11"/>
    <p:sldId id="297" r:id="rId12"/>
    <p:sldId id="270" r:id="rId13"/>
    <p:sldId id="282" r:id="rId14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2826" autoAdjust="0"/>
  </p:normalViewPr>
  <p:slideViewPr>
    <p:cSldViewPr>
      <p:cViewPr>
        <p:scale>
          <a:sx n="80" d="100"/>
          <a:sy n="80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8BFB5-6571-4D91-ACFD-7301AB66561B}" type="datetimeFigureOut">
              <a:rPr lang="de-DE" smtClean="0"/>
              <a:t>06.09.2015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0F8F0-A7E5-468E-9D2A-F031C2018A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13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u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Chairman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Chairs the committee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Develops and proposes the meeting 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Represents the committee to the outside, in particular within the IGU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Participates in the meetings of the IGU CC, reporting about the activities and work progress of the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Chairs WGC paper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Coordinates/reviews the committee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 err="1" smtClean="0"/>
              <a:t>Vice</a:t>
            </a:r>
            <a:r>
              <a:rPr lang="de-DE" dirty="0" smtClean="0"/>
              <a:t> </a:t>
            </a:r>
            <a:r>
              <a:rPr lang="de-DE" dirty="0" err="1" smtClean="0"/>
              <a:t>Chair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Deputy for chairman if she is unable to fulfil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Develops the work programme of the committee for triennium 2018-21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Contributes to the committee report, in particular the outlook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 of the WGC paper selection committee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SG Leader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Chairs the sessions of study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Develops the frame of the study group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Delegates tasks within the study group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Writes the study group report under regard of the deadline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a member of the paper selection committee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  <a:p>
            <a:pPr marL="0" indent="0">
              <a:buNone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Secretary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Supports the chairman in all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Maintains committee homepage </a:t>
            </a: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http://www.igu.org</a:t>
            </a:r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Works with Chair to prepare meetings and issues invitations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Produces the meeting reports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Produces the framework for the final committee report and coordinates all input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part of the papers selection committee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F8F0-A7E5-468E-9D2A-F031C2018A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5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F8F0-A7E5-468E-9D2A-F031C2018A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0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GC-cover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499" y="2194324"/>
            <a:ext cx="5974853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7486" y="3702499"/>
            <a:ext cx="5831073" cy="7746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51328" y="4499657"/>
            <a:ext cx="1292072" cy="300943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algn="ctr">
              <a:defRPr sz="1200" b="1" spc="100">
                <a:solidFill>
                  <a:srgbClr val="007BBC"/>
                </a:solidFill>
              </a:defRPr>
            </a:lvl1pPr>
          </a:lstStyle>
          <a:p>
            <a:fld id="{E13F901A-F43E-E543-AA6F-B28089D63311}" type="datetime4">
              <a:rPr lang="en-US" smtClean="0"/>
              <a:pPr/>
              <a:t>September 6, 2015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0"/>
            <a:ext cx="23622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51328" y="3712271"/>
            <a:ext cx="6092672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2018_WGC_Logo_VERT Fi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4" y="1665181"/>
            <a:ext cx="145389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 </a:t>
            </a:r>
            <a:r>
              <a:rPr lang="en-US" dirty="0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013"/>
            <a:ext cx="1691680" cy="113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GC-cover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04046"/>
            <a:ext cx="8037513" cy="1362075"/>
          </a:xfrm>
        </p:spPr>
        <p:txBody>
          <a:bodyPr anchor="b">
            <a:normAutofit/>
          </a:bodyPr>
          <a:lstStyle>
            <a:lvl1pPr algn="l">
              <a:defRPr sz="36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738004"/>
            <a:ext cx="8037513" cy="66889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E7E90-9755-3E4A-B049-C951E85CD3B9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43168" y="3712271"/>
            <a:ext cx="8600832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5733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FUELING THE FUTURE </a:t>
            </a:r>
            <a:r>
              <a:rPr lang="en-US" dirty="0" smtClean="0">
                <a:solidFill>
                  <a:srgbClr val="A9D9E9"/>
                </a:solidFill>
              </a:rPr>
              <a:t>WITH GAS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7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 </a:t>
            </a:r>
            <a:r>
              <a:rPr lang="en-US" dirty="0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4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 </a:t>
            </a:r>
            <a:r>
              <a:rPr lang="en-US" dirty="0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9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 </a:t>
            </a:r>
            <a:r>
              <a:rPr lang="en-US" dirty="0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GC-cover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30594" y="6228558"/>
            <a:ext cx="7316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E7E90-9755-3E4A-B049-C951E85CD3B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28558"/>
            <a:ext cx="25733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FUELING THE FUTURE </a:t>
            </a:r>
            <a:r>
              <a:rPr lang="en-US" dirty="0" smtClean="0">
                <a:solidFill>
                  <a:srgbClr val="A9D9E9"/>
                </a:solidFill>
              </a:rPr>
              <a:t>WITH GAS</a:t>
            </a:r>
            <a:endParaRPr lang="en-US" dirty="0">
              <a:solidFill>
                <a:srgbClr val="A9D9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2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01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</a:rPr>
              <a:t>FUELING THE FUTURE </a:t>
            </a:r>
            <a:r>
              <a:rPr lang="en-US" dirty="0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8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26163"/>
            <a:ext cx="7069177" cy="564110"/>
          </a:xfrm>
          <a:prstGeom prst="rect">
            <a:avLst/>
          </a:prstGeom>
          <a:gradFill flip="none" rotWithShape="1">
            <a:gsLst>
              <a:gs pos="98000">
                <a:schemeClr val="bg1"/>
              </a:gs>
              <a:gs pos="0">
                <a:srgbClr val="DCE6E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0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66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8558"/>
            <a:ext cx="257339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 spc="110">
                <a:solidFill>
                  <a:srgbClr val="1169AF"/>
                </a:solidFill>
              </a:defRPr>
            </a:lvl1pPr>
          </a:lstStyle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0594" y="6228558"/>
            <a:ext cx="731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BBC"/>
                </a:solidFill>
              </a:defRPr>
            </a:lvl1pPr>
          </a:lstStyle>
          <a:p>
            <a:fld id="{272E7E90-9755-3E4A-B049-C951E85CD3B9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 descr="WGC-cover-background.jp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5" b="66226"/>
          <a:stretch/>
        </p:blipFill>
        <p:spPr>
          <a:xfrm>
            <a:off x="0" y="6674293"/>
            <a:ext cx="9144000" cy="18370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202608"/>
            <a:ext cx="8686800" cy="45719"/>
          </a:xfrm>
          <a:prstGeom prst="rect">
            <a:avLst/>
          </a:prstGeom>
          <a:gradFill flip="none" rotWithShape="1">
            <a:gsLst>
              <a:gs pos="89000">
                <a:schemeClr val="bg1"/>
              </a:gs>
              <a:gs pos="0">
                <a:srgbClr val="DCE6EA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2018_WGC_Logo_HORIZ final-01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83" y="5862592"/>
            <a:ext cx="2133472" cy="8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9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BBC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4646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646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4646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4646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4646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IGU </a:t>
            </a:r>
            <a:r>
              <a:rPr lang="de-DE" dirty="0" smtClean="0"/>
              <a:t>Marketing &amp; Communication </a:t>
            </a:r>
            <a:r>
              <a:rPr lang="de-DE" dirty="0" err="1" smtClean="0"/>
              <a:t>Committee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1st </a:t>
            </a:r>
            <a:r>
              <a:rPr lang="de-DE" dirty="0" err="1" smtClean="0"/>
              <a:t>meeting</a:t>
            </a:r>
            <a:r>
              <a:rPr lang="de-DE" dirty="0" smtClean="0"/>
              <a:t>  </a:t>
            </a:r>
            <a:r>
              <a:rPr lang="de-DE" dirty="0" smtClean="0"/>
              <a:t>7 - 9 September 2015 </a:t>
            </a:r>
            <a:endParaRPr lang="de-DE" dirty="0" smtClean="0"/>
          </a:p>
          <a:p>
            <a:r>
              <a:rPr lang="de-DE" dirty="0" err="1" smtClean="0"/>
              <a:t>Amtsredam</a:t>
            </a:r>
            <a:r>
              <a:rPr lang="de-DE" dirty="0" smtClean="0"/>
              <a:t>, </a:t>
            </a:r>
            <a:r>
              <a:rPr lang="de-DE" dirty="0" err="1" smtClean="0"/>
              <a:t>Netherlands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5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articles for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IGU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magazine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/>
              <a:t>Gert</a:t>
            </a:r>
            <a:r>
              <a:rPr lang="en-GB" dirty="0"/>
              <a:t> </a:t>
            </a:r>
            <a:r>
              <a:rPr lang="en-GB" dirty="0" smtClean="0"/>
              <a:t>Müller-</a:t>
            </a:r>
            <a:r>
              <a:rPr lang="en-GB" dirty="0" err="1" smtClean="0"/>
              <a:t>Syring</a:t>
            </a:r>
            <a:r>
              <a:rPr lang="en-GB" dirty="0" smtClean="0"/>
              <a:t>, DBI, Germany: “</a:t>
            </a:r>
            <a:r>
              <a:rPr lang="en-GB" b="1" dirty="0"/>
              <a:t>Convergence of Power &amp; Gas &amp; </a:t>
            </a:r>
            <a:r>
              <a:rPr lang="en-GB" b="1" dirty="0" smtClean="0"/>
              <a:t>Renewables”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Oleg </a:t>
            </a:r>
            <a:r>
              <a:rPr lang="en-US" dirty="0" err="1" smtClean="0"/>
              <a:t>Aksyutin</a:t>
            </a:r>
            <a:r>
              <a:rPr lang="en-US" dirty="0" smtClean="0"/>
              <a:t>, </a:t>
            </a:r>
            <a:r>
              <a:rPr lang="en-US" dirty="0"/>
              <a:t>Konstantin </a:t>
            </a:r>
            <a:r>
              <a:rPr lang="en-US" dirty="0" smtClean="0"/>
              <a:t>Romanov et al., GAZPROM, Russia: “</a:t>
            </a:r>
            <a:r>
              <a:rPr lang="en-US" b="1" dirty="0" smtClean="0"/>
              <a:t>New Methane-Hydrogen Fuel Technology and its Potential Application in the Gas Industry”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Frank Graf, Gerald Linke, DVGW, Germany: </a:t>
            </a:r>
            <a:r>
              <a:rPr lang="en-US" b="1" dirty="0" smtClean="0"/>
              <a:t>“</a:t>
            </a:r>
            <a:r>
              <a:rPr lang="en-GB" b="1" dirty="0"/>
              <a:t>Evaluation of biological methanation for </a:t>
            </a:r>
            <a:r>
              <a:rPr lang="en-GB" b="1" dirty="0" err="1"/>
              <a:t>PtG</a:t>
            </a:r>
            <a:r>
              <a:rPr lang="en-GB" b="1" dirty="0"/>
              <a:t> </a:t>
            </a:r>
            <a:r>
              <a:rPr lang="en-GB" b="1" dirty="0" smtClean="0"/>
              <a:t>applications</a:t>
            </a:r>
            <a:r>
              <a:rPr lang="en-GB" dirty="0" smtClean="0"/>
              <a:t>”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2564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755576" y="2348880"/>
            <a:ext cx="8085584" cy="996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indent="0" algn="ctr">
              <a:buNone/>
            </a:pPr>
            <a:r>
              <a:rPr lang="en-US" sz="10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Thank </a:t>
            </a:r>
            <a:r>
              <a:rPr lang="en-US" sz="10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you!</a:t>
            </a:r>
            <a:endParaRPr lang="de-DE" sz="10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05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-108520" y="4077072"/>
            <a:ext cx="9144000" cy="1042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07504" y="1663328"/>
            <a:ext cx="9144000" cy="904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7" y="11067"/>
            <a:ext cx="7992427" cy="96966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Committee will organize three study groups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336637"/>
            <a:ext cx="7725114" cy="46360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Groups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200" indent="-457200">
              <a:buAutoNum type="arabicParenR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radar - the group will focus on the identification of current R&amp;D topics along the gas chain and will work with all relevant committees including exploration and production, storage, distribution and utilization. </a:t>
            </a:r>
          </a:p>
          <a:p>
            <a:pPr marL="36000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2) 	Social license – Creating acceptance through innovation: this group will 			support natural gas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merketing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selecting samples of technologies that 			improve the general acceptance for natural gas as a fuel including:</a:t>
            </a:r>
          </a:p>
          <a:p>
            <a:pPr marL="1126272" lvl="2" indent="-34290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gas and convergence of energy systems</a:t>
            </a:r>
          </a:p>
          <a:p>
            <a:pPr marL="1126272" lvl="2" indent="-34290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through advanced technologies</a:t>
            </a:r>
          </a:p>
          <a:p>
            <a:pPr marL="1126272" lvl="2" indent="-342900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renewables (biogas, hydrogen) and carbon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383322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3) 	Gas driven mobility - this group will examine the potential of natural gas as 	an 		across the board transportation fuel with a focus on LNG, hydrogen and 			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hythane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Road vehicles will be in focus, but also other vehicles (ship, train. 			plane) are in scope.</a:t>
            </a:r>
          </a:p>
          <a:p>
            <a:pPr marL="36000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IGU Committee R &amp; I is looking for a close operation with the committees on gas utilization, on sustainability and on marketing.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BBC"/>
                </a:solidFill>
                <a:latin typeface="Calibri"/>
              </a:rPr>
              <a:t>FUELING THE FUTURE</a:t>
            </a:r>
            <a:endParaRPr lang="en-US" dirty="0">
              <a:solidFill>
                <a:srgbClr val="359F66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>
                <a:latin typeface="Calibri"/>
              </a:rPr>
              <a:pPr/>
              <a:t>12</a:t>
            </a:fld>
            <a:endParaRPr lang="en-US">
              <a:latin typeface="Calibri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5118"/>
            <a:ext cx="879823" cy="867931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" y="2950158"/>
            <a:ext cx="1583715" cy="10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28473" r="25520" b="19444"/>
          <a:stretch>
            <a:fillRect/>
          </a:stretch>
        </p:blipFill>
        <p:spPr bwMode="auto">
          <a:xfrm>
            <a:off x="-4480" y="4122441"/>
            <a:ext cx="1480136" cy="9515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9B9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4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1067"/>
            <a:ext cx="712879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IGU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 “R &amp; I”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Output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77141"/>
              </p:ext>
            </p:extLst>
          </p:nvPr>
        </p:nvGraphicFramePr>
        <p:xfrm>
          <a:off x="251520" y="1196752"/>
          <a:ext cx="8424936" cy="349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768"/>
                <a:gridCol w="591442"/>
                <a:gridCol w="2735419"/>
                <a:gridCol w="591442"/>
                <a:gridCol w="2140865"/>
              </a:tblGrid>
              <a:tr h="607623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Input from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IGU</a:t>
                      </a:r>
                      <a:r>
                        <a:rPr lang="en-US" sz="1800" baseline="0" noProof="0" dirty="0" smtClean="0"/>
                        <a:t> Committee “R &amp; I”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/>
                        <a:t>Output</a:t>
                      </a:r>
                      <a:r>
                        <a:rPr lang="en-US" sz="1800" baseline="0" noProof="0" dirty="0" smtClean="0"/>
                        <a:t> to/Deliverables</a:t>
                      </a:r>
                      <a:endParaRPr lang="en-US" sz="1800" noProof="0" dirty="0"/>
                    </a:p>
                  </a:txBody>
                  <a:tcPr/>
                </a:tc>
              </a:tr>
              <a:tr h="86803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chain committees: Production, Storage, Transmission, Distribution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 1</a:t>
                      </a:r>
                    </a:p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radar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IGRC</a:t>
                      </a:r>
                    </a:p>
                    <a:p>
                      <a:pPr algn="ctr"/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Marketing &amp; Communication</a:t>
                      </a:r>
                    </a:p>
                    <a:p>
                      <a:pPr algn="ctr"/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IGU magazine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68033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Utilization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 2</a:t>
                      </a:r>
                    </a:p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license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IGRC</a:t>
                      </a:r>
                    </a:p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Committees Sustainability, Marketing</a:t>
                      </a:r>
                      <a:endParaRPr lang="en-US" sz="14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IGU magazine</a:t>
                      </a:r>
                      <a:endParaRPr lang="en-US" sz="14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8679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Committees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LNG, </a:t>
                      </a:r>
                      <a:endParaRPr lang="en-US" sz="14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Utilization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 3</a:t>
                      </a:r>
                    </a:p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IGRC</a:t>
                      </a:r>
                    </a:p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Committees Sustainability, Marketing</a:t>
                      </a:r>
                      <a:endParaRPr lang="en-US" sz="14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Articles IGU magazine</a:t>
                      </a:r>
                      <a:endParaRPr lang="en-US" sz="14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79513" y="472514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Main Task is the support of organisation of the IGRC Conference in 2017 by stimulating input from R&amp;D institutes and researchers and by setting-up the conference program (including paper selection).  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addition, the description of innovations, their pros for society, and of x-cutting technology should provide input to Committee “Marketing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Communication”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6032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52674"/>
            <a:ext cx="6032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22636"/>
            <a:ext cx="6032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6032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52674"/>
            <a:ext cx="6032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22637"/>
            <a:ext cx="6032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94" y="1872921"/>
            <a:ext cx="515243" cy="515243"/>
          </a:xfrm>
          <a:prstGeom prst="rect">
            <a:avLst/>
          </a:prstGeom>
          <a:ln>
            <a:noFill/>
          </a:ln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28473" r="25520" b="19444"/>
          <a:stretch>
            <a:fillRect/>
          </a:stretch>
        </p:blipFill>
        <p:spPr bwMode="auto">
          <a:xfrm>
            <a:off x="3274514" y="3808242"/>
            <a:ext cx="937446" cy="5765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9B9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034" y="2814787"/>
            <a:ext cx="764707" cy="44777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9B9B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/>
              <a:t>I</a:t>
            </a:r>
            <a:r>
              <a:rPr lang="de-DE" sz="2800" dirty="0" err="1" smtClean="0"/>
              <a:t>ntroduction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36629"/>
            <a:ext cx="8568952" cy="475666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aims of committee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Roles of committee members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 from Amsterdam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study areas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with Innovation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ommittee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9765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6629"/>
            <a:ext cx="836327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				Barbara</a:t>
            </a:r>
            <a:endParaRPr lang="de-DE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Vice-Chairman			</a:t>
            </a:r>
            <a:r>
              <a:rPr lang="en-US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Hansch</a:t>
            </a: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Secretary				</a:t>
            </a:r>
            <a:r>
              <a:rPr lang="en-US" sz="8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8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arieke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Group Leader </a:t>
            </a: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Tracy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Group 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Marcel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Group </a:t>
            </a:r>
            <a:r>
              <a:rPr 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</a:t>
            </a:r>
            <a:r>
              <a:rPr lang="en-US" sz="8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	Phil (Anja)</a:t>
            </a:r>
            <a:endParaRPr lang="en-US" sz="8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selection </a:t>
            </a:r>
            <a:r>
              <a:rPr lang="en-US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	All above plus selected others</a:t>
            </a:r>
            <a:endParaRPr lang="en-US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with other committees</a:t>
            </a:r>
          </a:p>
          <a:p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force - strategic </a:t>
            </a:r>
            <a:r>
              <a:rPr lang="en-US" sz="7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US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outreach		Barbara </a:t>
            </a:r>
            <a:endParaRPr lang="en-US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</a:t>
            </a:r>
            <a:r>
              <a:rPr lang="en-US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					XXX</a:t>
            </a:r>
            <a:endParaRPr lang="en-US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									XXX</a:t>
            </a:r>
            <a:endParaRPr lang="en-US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										</a:t>
            </a:r>
            <a:r>
              <a:rPr lang="en-US" sz="7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Suggestions?</a:t>
            </a:r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/>
              <a:t>		</a:t>
            </a:r>
            <a:endParaRPr lang="de-D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Roles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committee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articipate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all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meetings if possible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Actively participate in one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Contribute information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country 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Offer to speak at committee meetings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knowledge gathered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meetings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within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industry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Contribute articles </a:t>
            </a:r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the IGU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magazine or website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Committee</a:t>
            </a:r>
            <a:r>
              <a:rPr lang="de-DE" sz="2800" dirty="0" smtClean="0"/>
              <a:t> </a:t>
            </a:r>
            <a:r>
              <a:rPr lang="de-DE" sz="2800" dirty="0" err="1"/>
              <a:t>a</a:t>
            </a:r>
            <a:r>
              <a:rPr lang="de-DE" sz="2800" dirty="0" err="1" smtClean="0"/>
              <a:t>ims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336629"/>
            <a:ext cx="8568952" cy="4756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Follow IGU theme “</a:t>
            </a:r>
            <a:r>
              <a:rPr lang="en-GB" sz="2800" b="1" dirty="0" err="1" smtClean="0"/>
              <a:t>Fueling</a:t>
            </a:r>
            <a:r>
              <a:rPr lang="en-GB" sz="2800" b="1" dirty="0" smtClean="0"/>
              <a:t> </a:t>
            </a:r>
            <a:r>
              <a:rPr lang="en-GB" sz="2800" b="1" dirty="0"/>
              <a:t>the </a:t>
            </a:r>
            <a:r>
              <a:rPr lang="en-GB" sz="2800" b="1" dirty="0" smtClean="0"/>
              <a:t>Future”</a:t>
            </a:r>
            <a:endParaRPr lang="en-GB" sz="2800" b="1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working group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Provide: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updates of progress for IGU website/magazine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Liaise with other committees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 workshops/round tables at meetings</a:t>
            </a:r>
          </a:p>
          <a:p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the industry with new topics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 IGU advocacy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more downstream and end-user focused</a:t>
            </a: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 Amsterdam </a:t>
            </a:r>
            <a:r>
              <a:rPr lang="de-DE" sz="2800" dirty="0" err="1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Study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Aims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endParaRPr lang="de-DE" dirty="0" smtClean="0"/>
          </a:p>
          <a:p>
            <a:r>
              <a:rPr lang="de-DE" dirty="0" smtClean="0"/>
              <a:t>Schedule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r>
              <a:rPr lang="de-DE" dirty="0" err="1" smtClean="0"/>
              <a:t>Proposals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articles</a:t>
            </a:r>
            <a:endParaRPr lang="de-DE" dirty="0" smtClean="0"/>
          </a:p>
          <a:p>
            <a:r>
              <a:rPr lang="de-DE" dirty="0" err="1" smtClean="0"/>
              <a:t>Proposals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locations</a:t>
            </a:r>
            <a:endParaRPr lang="de-DE" dirty="0" smtClean="0"/>
          </a:p>
          <a:p>
            <a:r>
              <a:rPr lang="de-DE" dirty="0" err="1" smtClean="0"/>
              <a:t>Volunteers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liaison</a:t>
            </a:r>
            <a:r>
              <a:rPr lang="de-DE" dirty="0" smtClean="0"/>
              <a:t> </a:t>
            </a:r>
            <a:r>
              <a:rPr lang="de-DE" dirty="0" err="1"/>
              <a:t>p</a:t>
            </a:r>
            <a:r>
              <a:rPr lang="de-DE" dirty="0" err="1" smtClean="0"/>
              <a:t>ositions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9765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Past study areas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36629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 –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	-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marketing committee (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brought marketing input)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– 2012	PGCE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renewables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campaigns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of natural gas			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	PGCE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new gas usages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Competing and coordinating with other energies</a:t>
            </a: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and public acceptance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2015 – 18 schedule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489675"/>
              </p:ext>
            </p:extLst>
          </p:nvPr>
        </p:nvGraphicFramePr>
        <p:xfrm>
          <a:off x="179512" y="1628800"/>
          <a:ext cx="8712969" cy="425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376"/>
                <a:gridCol w="1673936"/>
                <a:gridCol w="2304256"/>
                <a:gridCol w="1872208"/>
                <a:gridCol w="1728193"/>
              </a:tblGrid>
              <a:tr h="376541"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99270"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US" sz="13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</a:t>
                      </a:r>
                      <a:endParaRPr lang="en-US" sz="13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05-2015</a:t>
                      </a: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WGC15 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Paris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n-US" sz="13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300" b="1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IGRC 2017</a:t>
                      </a:r>
                    </a:p>
                    <a:p>
                      <a:pPr algn="ctr"/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 de Janeiro</a:t>
                      </a:r>
                      <a:endParaRPr lang="en-US" sz="13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</a:t>
                      </a:r>
                      <a:r>
                        <a:rPr lang="en-US" sz="1300" b="1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300" b="1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WGC18</a:t>
                      </a:r>
                      <a:endParaRPr lang="en-US" sz="1300" b="1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Washington</a:t>
                      </a:r>
                      <a:endParaRPr lang="en-US" sz="13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03293"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3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&amp; Task Force SCO </a:t>
                      </a:r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  <a:endParaRPr lang="en-US" sz="13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Cartagena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Durban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Amsterdam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04-04-2017</a:t>
                      </a: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Muscat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Tokyo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17-04-2018</a:t>
                      </a: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Cairo</a:t>
                      </a:r>
                      <a:endParaRPr lang="en-US" sz="13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09328"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</a:t>
                      </a:r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  <a:endParaRPr lang="en-US" sz="13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 Sep 2015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Amsterdam</a:t>
                      </a:r>
                      <a:endParaRPr lang="en-US" sz="13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Apr/May 20</a:t>
                      </a:r>
                      <a:r>
                        <a:rPr lang="en-US" sz="13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TBA</a:t>
                      </a: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(after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LNG18)</a:t>
                      </a:r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3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Sep/Oct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Australia tbc</a:t>
                      </a:r>
                    </a:p>
                    <a:p>
                      <a:pPr algn="ctr"/>
                      <a:endParaRPr lang="en-US" sz="13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Mar/Apr 2017 TBA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(IGRC Rio?)</a:t>
                      </a:r>
                    </a:p>
                    <a:p>
                      <a:pPr algn="ctr"/>
                      <a:endParaRPr lang="en-US" sz="13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3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3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Sep/Oct 2017 TBA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(paper selection) </a:t>
                      </a:r>
                    </a:p>
                    <a:p>
                      <a:pPr algn="ctr"/>
                      <a:endParaRPr lang="en-US" sz="13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3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3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3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Mar/Apr  20</a:t>
                      </a:r>
                      <a:r>
                        <a:rPr lang="en-US" sz="13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TBA</a:t>
                      </a:r>
                      <a:endParaRPr lang="en-US" sz="13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78255" y="1287413"/>
            <a:ext cx="1512168" cy="4176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67"/>
            <a:ext cx="8229600" cy="89765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Innovation – marketing </a:t>
            </a:r>
            <a:r>
              <a:rPr lang="en-GB" sz="2800" dirty="0" smtClean="0"/>
              <a:t> interaction </a:t>
            </a:r>
            <a:endParaRPr lang="en-GB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7BBC"/>
                </a:solidFill>
              </a:rPr>
              <a:t>FUELING THE FUTURE </a:t>
            </a:r>
            <a:r>
              <a:rPr lang="en-US" smtClean="0">
                <a:solidFill>
                  <a:srgbClr val="359F66"/>
                </a:solidFill>
              </a:rPr>
              <a:t>WITH GAS</a:t>
            </a:r>
            <a:endParaRPr lang="en-US" dirty="0">
              <a:solidFill>
                <a:srgbClr val="359F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7E90-9755-3E4A-B049-C951E85CD3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395536" y="126876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Research </a:t>
            </a:r>
            <a:r>
              <a:rPr lang="de-DE" dirty="0"/>
              <a:t>&amp;</a:t>
            </a:r>
            <a:r>
              <a:rPr lang="de-DE" dirty="0" smtClean="0"/>
              <a:t> Innovation </a:t>
            </a:r>
            <a:r>
              <a:rPr lang="de-DE" dirty="0" err="1" smtClean="0"/>
              <a:t>Committee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036668" y="1268760"/>
            <a:ext cx="1711796" cy="324500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Marketing </a:t>
            </a:r>
            <a:r>
              <a:rPr lang="en-GB" dirty="0" smtClean="0"/>
              <a:t>and </a:t>
            </a:r>
            <a:r>
              <a:rPr lang="en-GB" dirty="0" smtClean="0"/>
              <a:t>Communication Committee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1871474" y="1268760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Process 1</a:t>
            </a:r>
            <a:endParaRPr lang="en-GB" u="sng" dirty="0"/>
          </a:p>
        </p:txBody>
      </p:sp>
      <p:sp>
        <p:nvSpPr>
          <p:cNvPr id="10" name="Textfeld 9"/>
          <p:cNvSpPr txBox="1"/>
          <p:nvPr/>
        </p:nvSpPr>
        <p:spPr>
          <a:xfrm>
            <a:off x="1895525" y="3892406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Process 3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1881642" y="2718212"/>
            <a:ext cx="10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Process 2</a:t>
            </a:r>
            <a:endParaRPr lang="en-GB" u="sng" dirty="0"/>
          </a:p>
        </p:txBody>
      </p:sp>
      <p:sp>
        <p:nvSpPr>
          <p:cNvPr id="12" name="Pfeil nach rechts 11"/>
          <p:cNvSpPr/>
          <p:nvPr/>
        </p:nvSpPr>
        <p:spPr>
          <a:xfrm>
            <a:off x="1895525" y="1638092"/>
            <a:ext cx="5112568" cy="2308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356087" y="1384176"/>
            <a:ext cx="18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Article/Innovation</a:t>
            </a:r>
            <a:endParaRPr lang="en-GB" dirty="0"/>
          </a:p>
        </p:txBody>
      </p:sp>
      <p:sp>
        <p:nvSpPr>
          <p:cNvPr id="14" name="Pfeil nach links 13"/>
          <p:cNvSpPr/>
          <p:nvPr/>
        </p:nvSpPr>
        <p:spPr>
          <a:xfrm>
            <a:off x="1895525" y="2132856"/>
            <a:ext cx="5112568" cy="216024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135914" y="2348880"/>
            <a:ext cx="18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Review/Comment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907704" y="2348880"/>
            <a:ext cx="90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Release</a:t>
            </a:r>
            <a:endParaRPr lang="de-DE" dirty="0"/>
          </a:p>
        </p:txBody>
      </p:sp>
      <p:sp>
        <p:nvSpPr>
          <p:cNvPr id="17" name="Pfeil nach rechts 16"/>
          <p:cNvSpPr/>
          <p:nvPr/>
        </p:nvSpPr>
        <p:spPr>
          <a:xfrm>
            <a:off x="1924100" y="3438292"/>
            <a:ext cx="5112568" cy="2067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861798" y="3163069"/>
            <a:ext cx="273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Article/Innovation released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5320793" y="3172326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 free use by </a:t>
            </a:r>
            <a:endParaRPr lang="en-GB" dirty="0"/>
          </a:p>
        </p:txBody>
      </p:sp>
      <p:sp>
        <p:nvSpPr>
          <p:cNvPr id="20" name="Rechteck 19"/>
          <p:cNvSpPr/>
          <p:nvPr/>
        </p:nvSpPr>
        <p:spPr>
          <a:xfrm>
            <a:off x="7036668" y="4513766"/>
            <a:ext cx="1711796" cy="1003466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78000"/>
                  <a:lumMod val="74000"/>
                  <a:lumOff val="2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Strategy Committee</a:t>
            </a:r>
            <a:endParaRPr lang="en-GB" dirty="0"/>
          </a:p>
        </p:txBody>
      </p:sp>
      <p:sp>
        <p:nvSpPr>
          <p:cNvPr id="21" name="Pfeil nach links 20"/>
          <p:cNvSpPr/>
          <p:nvPr/>
        </p:nvSpPr>
        <p:spPr>
          <a:xfrm>
            <a:off x="1890423" y="4446404"/>
            <a:ext cx="5129849" cy="206732"/>
          </a:xfrm>
          <a:prstGeom prst="lef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374584" y="3949605"/>
            <a:ext cx="366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Campaign-based  request, e.g. on clean air, LNG mobility, Autarky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2912368" y="4870571"/>
            <a:ext cx="322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Provision of related information</a:t>
            </a:r>
            <a:endParaRPr lang="en-GB" dirty="0"/>
          </a:p>
        </p:txBody>
      </p:sp>
      <p:sp>
        <p:nvSpPr>
          <p:cNvPr id="24" name="Pfeil nach rechts 23"/>
          <p:cNvSpPr/>
          <p:nvPr/>
        </p:nvSpPr>
        <p:spPr>
          <a:xfrm>
            <a:off x="1895525" y="5308100"/>
            <a:ext cx="5141143" cy="1557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1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786</Words>
  <Application>Microsoft Office PowerPoint</Application>
  <PresentationFormat>Bildschirmpräsentation (4:3)</PresentationFormat>
  <Paragraphs>227</Paragraphs>
  <Slides>13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IGU Marketing &amp; Communication Committee </vt:lpstr>
      <vt:lpstr>Introduction</vt:lpstr>
      <vt:lpstr>Roles</vt:lpstr>
      <vt:lpstr>Roles for all committee members</vt:lpstr>
      <vt:lpstr>Committee aims</vt:lpstr>
      <vt:lpstr>Deliverables from Amsterdam meeting</vt:lpstr>
      <vt:lpstr>Past study areas</vt:lpstr>
      <vt:lpstr>2015 – 18 schedule</vt:lpstr>
      <vt:lpstr>Innovation – marketing  interaction </vt:lpstr>
      <vt:lpstr>Innovation articles for IGU magazine</vt:lpstr>
      <vt:lpstr>PowerPoint-Präsentation</vt:lpstr>
      <vt:lpstr>The Committee will organize three study groups</vt:lpstr>
      <vt:lpstr>IGU Committee “R &amp; I” –  Input and Output</vt:lpstr>
    </vt:vector>
  </TitlesOfParts>
  <Company>DVGW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Klaas, Uwe(1)</dc:creator>
  <cp:lastModifiedBy>Linke, Gerald</cp:lastModifiedBy>
  <cp:revision>110</cp:revision>
  <cp:lastPrinted>2015-07-31T06:58:38Z</cp:lastPrinted>
  <dcterms:created xsi:type="dcterms:W3CDTF">2015-01-12T10:33:16Z</dcterms:created>
  <dcterms:modified xsi:type="dcterms:W3CDTF">2015-09-06T20:28:43Z</dcterms:modified>
</cp:coreProperties>
</file>