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65" r:id="rId3"/>
    <p:sldId id="259" r:id="rId4"/>
    <p:sldId id="266" r:id="rId5"/>
    <p:sldId id="268" r:id="rId6"/>
    <p:sldId id="258" r:id="rId7"/>
    <p:sldId id="262" r:id="rId8"/>
    <p:sldId id="261" r:id="rId9"/>
    <p:sldId id="264" r:id="rId10"/>
    <p:sldId id="263" r:id="rId11"/>
    <p:sldId id="260" r:id="rId12"/>
    <p:sldId id="26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84" autoAdjust="0"/>
    <p:restoredTop sz="99637" autoAdjust="0"/>
  </p:normalViewPr>
  <p:slideViewPr>
    <p:cSldViewPr snapToGrid="0" snapToObjects="1">
      <p:cViewPr varScale="1">
        <p:scale>
          <a:sx n="97" d="100"/>
          <a:sy n="97" d="100"/>
        </p:scale>
        <p:origin x="-1496" y="-96"/>
      </p:cViewPr>
      <p:guideLst>
        <p:guide orient="horz" pos="2160"/>
        <p:guide pos="2880"/>
      </p:guideLst>
    </p:cSldViewPr>
  </p:slideViewPr>
  <p:notesTextViewPr>
    <p:cViewPr>
      <p:scale>
        <a:sx n="100" d="100"/>
        <a:sy n="100" d="100"/>
      </p:scale>
      <p:origin x="0" y="0"/>
    </p:cViewPr>
  </p:notesTextViewPr>
  <p:sorterViewPr>
    <p:cViewPr>
      <p:scale>
        <a:sx n="197" d="100"/>
        <a:sy n="197" d="100"/>
      </p:scale>
      <p:origin x="0" y="5424"/>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FF0F06-85D6-1644-BF4F-03DBD031E134}" type="datetimeFigureOut">
              <a:rPr lang="en-US" smtClean="0"/>
              <a:t>10/09/15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B7602B-EBF5-0C4F-9946-4A2E4007A00B}" type="slidenum">
              <a:rPr lang="en-US" smtClean="0"/>
              <a:t>‹#›</a:t>
            </a:fld>
            <a:endParaRPr lang="en-US"/>
          </a:p>
        </p:txBody>
      </p:sp>
    </p:spTree>
    <p:extLst>
      <p:ext uri="{BB962C8B-B14F-4D97-AF65-F5344CB8AC3E}">
        <p14:creationId xmlns:p14="http://schemas.microsoft.com/office/powerpoint/2010/main" val="34619989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there are 27 mega cities in the world.</a:t>
            </a:r>
            <a:r>
              <a:rPr lang="en-US" baseline="0" dirty="0" smtClean="0"/>
              <a:t> A mega city is defined as more than 10 million inhabitants. </a:t>
            </a:r>
          </a:p>
          <a:p>
            <a:r>
              <a:rPr lang="en-US" baseline="0" dirty="0" smtClean="0"/>
              <a:t>By 2030, the world is projected to have more than 41 mega-cities.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E922D7A-A9C6-884A-95BF-0C21FD558440}" type="slidenum">
              <a:rPr lang="en-US" smtClean="0"/>
              <a:t>12</a:t>
            </a:fld>
            <a:endParaRPr lang="en-US"/>
          </a:p>
        </p:txBody>
      </p:sp>
    </p:spTree>
    <p:extLst>
      <p:ext uri="{BB962C8B-B14F-4D97-AF65-F5344CB8AC3E}">
        <p14:creationId xmlns:p14="http://schemas.microsoft.com/office/powerpoint/2010/main" val="3227171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NL"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Click to edit Master subtitle style</a:t>
            </a:r>
            <a:endParaRPr lang="en-US"/>
          </a:p>
        </p:txBody>
      </p:sp>
      <p:sp>
        <p:nvSpPr>
          <p:cNvPr id="4" name="Date Placeholder 3"/>
          <p:cNvSpPr>
            <a:spLocks noGrp="1"/>
          </p:cNvSpPr>
          <p:nvPr>
            <p:ph type="dt" sz="half" idx="10"/>
          </p:nvPr>
        </p:nvSpPr>
        <p:spPr/>
        <p:txBody>
          <a:bodyPr/>
          <a:lstStyle/>
          <a:p>
            <a:fld id="{E2CE0AA1-5F2E-4048-A92A-ED9F8DD756FF}" type="datetimeFigureOut">
              <a:rPr lang="en-US" smtClean="0"/>
              <a:t>10/09/15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846453-BAC7-F54D-8FF3-05067613AC28}" type="slidenum">
              <a:rPr lang="en-US" smtClean="0"/>
              <a:t>‹#›</a:t>
            </a:fld>
            <a:endParaRPr lang="en-US"/>
          </a:p>
        </p:txBody>
      </p:sp>
    </p:spTree>
    <p:extLst>
      <p:ext uri="{BB962C8B-B14F-4D97-AF65-F5344CB8AC3E}">
        <p14:creationId xmlns:p14="http://schemas.microsoft.com/office/powerpoint/2010/main" val="3699028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10"/>
          </p:nvPr>
        </p:nvSpPr>
        <p:spPr/>
        <p:txBody>
          <a:bodyPr/>
          <a:lstStyle/>
          <a:p>
            <a:fld id="{E2CE0AA1-5F2E-4048-A92A-ED9F8DD756FF}" type="datetimeFigureOut">
              <a:rPr lang="en-US" smtClean="0"/>
              <a:t>10/09/15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846453-BAC7-F54D-8FF3-05067613AC28}" type="slidenum">
              <a:rPr lang="en-US" smtClean="0"/>
              <a:t>‹#›</a:t>
            </a:fld>
            <a:endParaRPr lang="en-US"/>
          </a:p>
        </p:txBody>
      </p:sp>
    </p:spTree>
    <p:extLst>
      <p:ext uri="{BB962C8B-B14F-4D97-AF65-F5344CB8AC3E}">
        <p14:creationId xmlns:p14="http://schemas.microsoft.com/office/powerpoint/2010/main" val="2597154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10"/>
          </p:nvPr>
        </p:nvSpPr>
        <p:spPr/>
        <p:txBody>
          <a:bodyPr/>
          <a:lstStyle/>
          <a:p>
            <a:fld id="{E2CE0AA1-5F2E-4048-A92A-ED9F8DD756FF}" type="datetimeFigureOut">
              <a:rPr lang="en-US" smtClean="0"/>
              <a:t>10/09/15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846453-BAC7-F54D-8FF3-05067613AC28}" type="slidenum">
              <a:rPr lang="en-US" smtClean="0"/>
              <a:t>‹#›</a:t>
            </a:fld>
            <a:endParaRPr lang="en-US"/>
          </a:p>
        </p:txBody>
      </p:sp>
    </p:spTree>
    <p:extLst>
      <p:ext uri="{BB962C8B-B14F-4D97-AF65-F5344CB8AC3E}">
        <p14:creationId xmlns:p14="http://schemas.microsoft.com/office/powerpoint/2010/main" val="1787790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idx="1"/>
          </p:nvPr>
        </p:nvSpPr>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10"/>
          </p:nvPr>
        </p:nvSpPr>
        <p:spPr/>
        <p:txBody>
          <a:bodyPr/>
          <a:lstStyle/>
          <a:p>
            <a:fld id="{E2CE0AA1-5F2E-4048-A92A-ED9F8DD756FF}" type="datetimeFigureOut">
              <a:rPr lang="en-US" smtClean="0"/>
              <a:t>10/09/15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846453-BAC7-F54D-8FF3-05067613AC28}" type="slidenum">
              <a:rPr lang="en-US" smtClean="0"/>
              <a:t>‹#›</a:t>
            </a:fld>
            <a:endParaRPr lang="en-US"/>
          </a:p>
        </p:txBody>
      </p:sp>
    </p:spTree>
    <p:extLst>
      <p:ext uri="{BB962C8B-B14F-4D97-AF65-F5344CB8AC3E}">
        <p14:creationId xmlns:p14="http://schemas.microsoft.com/office/powerpoint/2010/main" val="663938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Click to edit Master text styles</a:t>
            </a:r>
          </a:p>
        </p:txBody>
      </p:sp>
      <p:sp>
        <p:nvSpPr>
          <p:cNvPr id="4" name="Date Placeholder 3"/>
          <p:cNvSpPr>
            <a:spLocks noGrp="1"/>
          </p:cNvSpPr>
          <p:nvPr>
            <p:ph type="dt" sz="half" idx="10"/>
          </p:nvPr>
        </p:nvSpPr>
        <p:spPr/>
        <p:txBody>
          <a:bodyPr/>
          <a:lstStyle/>
          <a:p>
            <a:fld id="{E2CE0AA1-5F2E-4048-A92A-ED9F8DD756FF}" type="datetimeFigureOut">
              <a:rPr lang="en-US" smtClean="0"/>
              <a:t>10/09/15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846453-BAC7-F54D-8FF3-05067613AC28}" type="slidenum">
              <a:rPr lang="en-US" smtClean="0"/>
              <a:t>‹#›</a:t>
            </a:fld>
            <a:endParaRPr lang="en-US"/>
          </a:p>
        </p:txBody>
      </p:sp>
    </p:spTree>
    <p:extLst>
      <p:ext uri="{BB962C8B-B14F-4D97-AF65-F5344CB8AC3E}">
        <p14:creationId xmlns:p14="http://schemas.microsoft.com/office/powerpoint/2010/main" val="2290945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Date Placeholder 4"/>
          <p:cNvSpPr>
            <a:spLocks noGrp="1"/>
          </p:cNvSpPr>
          <p:nvPr>
            <p:ph type="dt" sz="half" idx="10"/>
          </p:nvPr>
        </p:nvSpPr>
        <p:spPr/>
        <p:txBody>
          <a:bodyPr/>
          <a:lstStyle/>
          <a:p>
            <a:fld id="{E2CE0AA1-5F2E-4048-A92A-ED9F8DD756FF}" type="datetimeFigureOut">
              <a:rPr lang="en-US" smtClean="0"/>
              <a:t>10/09/15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846453-BAC7-F54D-8FF3-05067613AC28}" type="slidenum">
              <a:rPr lang="en-US" smtClean="0"/>
              <a:t>‹#›</a:t>
            </a:fld>
            <a:endParaRPr lang="en-US"/>
          </a:p>
        </p:txBody>
      </p:sp>
    </p:spTree>
    <p:extLst>
      <p:ext uri="{BB962C8B-B14F-4D97-AF65-F5344CB8AC3E}">
        <p14:creationId xmlns:p14="http://schemas.microsoft.com/office/powerpoint/2010/main" val="39329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7" name="Date Placeholder 6"/>
          <p:cNvSpPr>
            <a:spLocks noGrp="1"/>
          </p:cNvSpPr>
          <p:nvPr>
            <p:ph type="dt" sz="half" idx="10"/>
          </p:nvPr>
        </p:nvSpPr>
        <p:spPr/>
        <p:txBody>
          <a:bodyPr/>
          <a:lstStyle/>
          <a:p>
            <a:fld id="{E2CE0AA1-5F2E-4048-A92A-ED9F8DD756FF}" type="datetimeFigureOut">
              <a:rPr lang="en-US" smtClean="0"/>
              <a:t>10/09/15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846453-BAC7-F54D-8FF3-05067613AC28}" type="slidenum">
              <a:rPr lang="en-US" smtClean="0"/>
              <a:t>‹#›</a:t>
            </a:fld>
            <a:endParaRPr lang="en-US"/>
          </a:p>
        </p:txBody>
      </p:sp>
    </p:spTree>
    <p:extLst>
      <p:ext uri="{BB962C8B-B14F-4D97-AF65-F5344CB8AC3E}">
        <p14:creationId xmlns:p14="http://schemas.microsoft.com/office/powerpoint/2010/main" val="3851192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Date Placeholder 2"/>
          <p:cNvSpPr>
            <a:spLocks noGrp="1"/>
          </p:cNvSpPr>
          <p:nvPr>
            <p:ph type="dt" sz="half" idx="10"/>
          </p:nvPr>
        </p:nvSpPr>
        <p:spPr/>
        <p:txBody>
          <a:bodyPr/>
          <a:lstStyle/>
          <a:p>
            <a:fld id="{E2CE0AA1-5F2E-4048-A92A-ED9F8DD756FF}" type="datetimeFigureOut">
              <a:rPr lang="en-US" smtClean="0"/>
              <a:t>10/09/15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846453-BAC7-F54D-8FF3-05067613AC28}" type="slidenum">
              <a:rPr lang="en-US" smtClean="0"/>
              <a:t>‹#›</a:t>
            </a:fld>
            <a:endParaRPr lang="en-US"/>
          </a:p>
        </p:txBody>
      </p:sp>
    </p:spTree>
    <p:extLst>
      <p:ext uri="{BB962C8B-B14F-4D97-AF65-F5344CB8AC3E}">
        <p14:creationId xmlns:p14="http://schemas.microsoft.com/office/powerpoint/2010/main" val="1716882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CE0AA1-5F2E-4048-A92A-ED9F8DD756FF}" type="datetimeFigureOut">
              <a:rPr lang="en-US" smtClean="0"/>
              <a:t>10/09/15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846453-BAC7-F54D-8FF3-05067613AC28}" type="slidenum">
              <a:rPr lang="en-US" smtClean="0"/>
              <a:t>‹#›</a:t>
            </a:fld>
            <a:endParaRPr lang="en-US"/>
          </a:p>
        </p:txBody>
      </p:sp>
    </p:spTree>
    <p:extLst>
      <p:ext uri="{BB962C8B-B14F-4D97-AF65-F5344CB8AC3E}">
        <p14:creationId xmlns:p14="http://schemas.microsoft.com/office/powerpoint/2010/main" val="2693089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
        <p:nvSpPr>
          <p:cNvPr id="5" name="Date Placeholder 4"/>
          <p:cNvSpPr>
            <a:spLocks noGrp="1"/>
          </p:cNvSpPr>
          <p:nvPr>
            <p:ph type="dt" sz="half" idx="10"/>
          </p:nvPr>
        </p:nvSpPr>
        <p:spPr/>
        <p:txBody>
          <a:bodyPr/>
          <a:lstStyle/>
          <a:p>
            <a:fld id="{E2CE0AA1-5F2E-4048-A92A-ED9F8DD756FF}" type="datetimeFigureOut">
              <a:rPr lang="en-US" smtClean="0"/>
              <a:t>10/09/15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846453-BAC7-F54D-8FF3-05067613AC28}" type="slidenum">
              <a:rPr lang="en-US" smtClean="0"/>
              <a:t>‹#›</a:t>
            </a:fld>
            <a:endParaRPr lang="en-US"/>
          </a:p>
        </p:txBody>
      </p:sp>
    </p:spTree>
    <p:extLst>
      <p:ext uri="{BB962C8B-B14F-4D97-AF65-F5344CB8AC3E}">
        <p14:creationId xmlns:p14="http://schemas.microsoft.com/office/powerpoint/2010/main" val="1555808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
        <p:nvSpPr>
          <p:cNvPr id="5" name="Date Placeholder 4"/>
          <p:cNvSpPr>
            <a:spLocks noGrp="1"/>
          </p:cNvSpPr>
          <p:nvPr>
            <p:ph type="dt" sz="half" idx="10"/>
          </p:nvPr>
        </p:nvSpPr>
        <p:spPr/>
        <p:txBody>
          <a:bodyPr/>
          <a:lstStyle/>
          <a:p>
            <a:fld id="{E2CE0AA1-5F2E-4048-A92A-ED9F8DD756FF}" type="datetimeFigureOut">
              <a:rPr lang="en-US" smtClean="0"/>
              <a:t>10/09/15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846453-BAC7-F54D-8FF3-05067613AC28}" type="slidenum">
              <a:rPr lang="en-US" smtClean="0"/>
              <a:t>‹#›</a:t>
            </a:fld>
            <a:endParaRPr lang="en-US"/>
          </a:p>
        </p:txBody>
      </p:sp>
    </p:spTree>
    <p:extLst>
      <p:ext uri="{BB962C8B-B14F-4D97-AF65-F5344CB8AC3E}">
        <p14:creationId xmlns:p14="http://schemas.microsoft.com/office/powerpoint/2010/main" val="15499202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E0AA1-5F2E-4048-A92A-ED9F8DD756FF}" type="datetimeFigureOut">
              <a:rPr lang="en-US" smtClean="0"/>
              <a:t>10/09/15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846453-BAC7-F54D-8FF3-05067613AC28}" type="slidenum">
              <a:rPr lang="en-US" smtClean="0"/>
              <a:t>‹#›</a:t>
            </a:fld>
            <a:endParaRPr lang="en-US"/>
          </a:p>
        </p:txBody>
      </p:sp>
    </p:spTree>
    <p:extLst>
      <p:ext uri="{BB962C8B-B14F-4D97-AF65-F5344CB8AC3E}">
        <p14:creationId xmlns:p14="http://schemas.microsoft.com/office/powerpoint/2010/main" val="2858595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10390"/>
            <a:ext cx="7772400" cy="1470025"/>
          </a:xfrm>
        </p:spPr>
        <p:txBody>
          <a:bodyPr/>
          <a:lstStyle/>
          <a:p>
            <a:r>
              <a:rPr lang="en-US" dirty="0" smtClean="0"/>
              <a:t>Marketing and Communications Committee</a:t>
            </a:r>
            <a:endParaRPr lang="en-US" dirty="0"/>
          </a:p>
        </p:txBody>
      </p:sp>
      <p:sp>
        <p:nvSpPr>
          <p:cNvPr id="3" name="Subtitle 2"/>
          <p:cNvSpPr>
            <a:spLocks noGrp="1"/>
          </p:cNvSpPr>
          <p:nvPr>
            <p:ph type="subTitle" idx="1"/>
          </p:nvPr>
        </p:nvSpPr>
        <p:spPr>
          <a:xfrm>
            <a:off x="1371600" y="5721544"/>
            <a:ext cx="6400800" cy="1752600"/>
          </a:xfrm>
        </p:spPr>
        <p:txBody>
          <a:bodyPr/>
          <a:lstStyle/>
          <a:p>
            <a:r>
              <a:rPr lang="en-US" dirty="0" smtClean="0"/>
              <a:t>Amsterdam, September 2015</a:t>
            </a:r>
          </a:p>
          <a:p>
            <a:endParaRPr lang="en-US" dirty="0"/>
          </a:p>
        </p:txBody>
      </p:sp>
      <p:pic>
        <p:nvPicPr>
          <p:cNvPr id="4" name="Picture 3" descr="team MCC.jpg"/>
          <p:cNvPicPr>
            <a:picLocks noChangeAspect="1"/>
          </p:cNvPicPr>
          <p:nvPr/>
        </p:nvPicPr>
        <p:blipFill rotWithShape="1">
          <a:blip r:embed="rId2">
            <a:extLst>
              <a:ext uri="{28A0092B-C50C-407E-A947-70E740481C1C}">
                <a14:useLocalDpi xmlns:a14="http://schemas.microsoft.com/office/drawing/2010/main" val="0"/>
              </a:ext>
            </a:extLst>
          </a:blip>
          <a:srcRect t="20578" b="37492"/>
          <a:stretch/>
        </p:blipFill>
        <p:spPr>
          <a:xfrm>
            <a:off x="0" y="1234881"/>
            <a:ext cx="9144000" cy="2875509"/>
          </a:xfrm>
          <a:prstGeom prst="rect">
            <a:avLst/>
          </a:prstGeom>
        </p:spPr>
      </p:pic>
      <p:sp>
        <p:nvSpPr>
          <p:cNvPr id="5" name="Rounded Rectangular Callout 4"/>
          <p:cNvSpPr/>
          <p:nvPr/>
        </p:nvSpPr>
        <p:spPr>
          <a:xfrm>
            <a:off x="5450680" y="123488"/>
            <a:ext cx="2734159" cy="811493"/>
          </a:xfrm>
          <a:prstGeom prst="wedgeRoundRectCallout">
            <a:avLst>
              <a:gd name="adj1" fmla="val -28575"/>
              <a:gd name="adj2" fmla="val 84239"/>
              <a:gd name="adj3" fmla="val 16667"/>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Communicate!</a:t>
            </a:r>
            <a:endParaRPr lang="en-US" sz="3200" dirty="0"/>
          </a:p>
        </p:txBody>
      </p:sp>
    </p:spTree>
    <p:extLst>
      <p:ext uri="{BB962C8B-B14F-4D97-AF65-F5344CB8AC3E}">
        <p14:creationId xmlns:p14="http://schemas.microsoft.com/office/powerpoint/2010/main" val="2119125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MORE TO DO’S</a:t>
            </a:r>
            <a:endParaRPr lang="en-US" dirty="0"/>
          </a:p>
        </p:txBody>
      </p:sp>
      <p:sp>
        <p:nvSpPr>
          <p:cNvPr id="3" name="Content Placeholder 2"/>
          <p:cNvSpPr>
            <a:spLocks noGrp="1"/>
          </p:cNvSpPr>
          <p:nvPr>
            <p:ph idx="1"/>
          </p:nvPr>
        </p:nvSpPr>
        <p:spPr>
          <a:xfrm>
            <a:off x="457200" y="1417638"/>
            <a:ext cx="8229600" cy="4525963"/>
          </a:xfrm>
        </p:spPr>
        <p:txBody>
          <a:bodyPr>
            <a:normAutofit fontScale="70000" lnSpcReduction="20000"/>
          </a:bodyPr>
          <a:lstStyle/>
          <a:p>
            <a:r>
              <a:rPr lang="en-US" sz="2000" dirty="0" smtClean="0"/>
              <a:t>Distribution list (</a:t>
            </a:r>
            <a:r>
              <a:rPr lang="en-US" sz="2000" dirty="0" err="1" smtClean="0"/>
              <a:t>dimitri</a:t>
            </a:r>
            <a:r>
              <a:rPr lang="en-US" sz="2000" dirty="0" smtClean="0"/>
              <a:t>)</a:t>
            </a:r>
          </a:p>
          <a:p>
            <a:r>
              <a:rPr lang="en-US" sz="2000" dirty="0" err="1" smtClean="0"/>
              <a:t>Dropbox</a:t>
            </a:r>
            <a:r>
              <a:rPr lang="en-US" sz="2000" dirty="0" smtClean="0"/>
              <a:t> for sharing (</a:t>
            </a:r>
            <a:r>
              <a:rPr lang="en-US" sz="2000" dirty="0" err="1" smtClean="0"/>
              <a:t>dimitri</a:t>
            </a:r>
            <a:r>
              <a:rPr lang="en-US" sz="2000" dirty="0" smtClean="0"/>
              <a:t>)</a:t>
            </a:r>
          </a:p>
          <a:p>
            <a:r>
              <a:rPr lang="en-US" sz="2000" dirty="0" err="1" smtClean="0"/>
              <a:t>Whatsapp</a:t>
            </a:r>
            <a:r>
              <a:rPr lang="en-US" sz="2000" dirty="0" smtClean="0"/>
              <a:t> group (barb)</a:t>
            </a:r>
          </a:p>
          <a:p>
            <a:r>
              <a:rPr lang="en-US" sz="2000" dirty="0" smtClean="0"/>
              <a:t>Barbara and </a:t>
            </a:r>
            <a:r>
              <a:rPr lang="en-US" sz="2000" dirty="0" err="1"/>
              <a:t>E</a:t>
            </a:r>
            <a:r>
              <a:rPr lang="en-US" sz="2000" dirty="0" err="1" smtClean="0"/>
              <a:t>ren</a:t>
            </a:r>
            <a:r>
              <a:rPr lang="en-US" sz="2000" dirty="0" smtClean="0"/>
              <a:t> on clean air follow up on </a:t>
            </a:r>
            <a:r>
              <a:rPr lang="en-US" sz="2000" dirty="0" err="1" smtClean="0"/>
              <a:t>Instanbul</a:t>
            </a:r>
            <a:r>
              <a:rPr lang="en-US" sz="2000" dirty="0" smtClean="0"/>
              <a:t> (barb)</a:t>
            </a:r>
          </a:p>
          <a:p>
            <a:r>
              <a:rPr lang="en-US" sz="2000" dirty="0" smtClean="0"/>
              <a:t>Speaker in Berlin DGDW / Barbara to arrange + innovation (P2G, transportation, innovation end user residential) (barb)</a:t>
            </a:r>
          </a:p>
          <a:p>
            <a:r>
              <a:rPr lang="en-US" sz="2000" dirty="0" smtClean="0"/>
              <a:t>IGU speakers database (</a:t>
            </a:r>
            <a:r>
              <a:rPr lang="en-US" sz="2000" dirty="0" err="1" smtClean="0"/>
              <a:t>Anja</a:t>
            </a:r>
            <a:r>
              <a:rPr lang="en-US" sz="2000" dirty="0" smtClean="0"/>
              <a:t>) draft by next meeting</a:t>
            </a:r>
          </a:p>
          <a:p>
            <a:r>
              <a:rPr lang="en-US" sz="2000" dirty="0" smtClean="0"/>
              <a:t>Policy documents inventory per three </a:t>
            </a:r>
            <a:r>
              <a:rPr lang="en-US" sz="2000" dirty="0" err="1" smtClean="0"/>
              <a:t>studygroups</a:t>
            </a:r>
            <a:r>
              <a:rPr lang="en-US" sz="2000" dirty="0" smtClean="0"/>
              <a:t> (clean air, PA, innovation) &gt; content and proof</a:t>
            </a:r>
          </a:p>
          <a:p>
            <a:r>
              <a:rPr lang="en-US" sz="2000" dirty="0" smtClean="0"/>
              <a:t>US examples of air campaign from other industries (</a:t>
            </a:r>
            <a:r>
              <a:rPr lang="en-US" sz="2000" dirty="0" err="1" smtClean="0"/>
              <a:t>tracy</a:t>
            </a:r>
            <a:r>
              <a:rPr lang="en-US" sz="2000" dirty="0" smtClean="0"/>
              <a:t>)</a:t>
            </a:r>
          </a:p>
          <a:p>
            <a:r>
              <a:rPr lang="en-US" sz="2000" dirty="0" smtClean="0"/>
              <a:t>Send around article and report PA to new MCC group (</a:t>
            </a:r>
            <a:r>
              <a:rPr lang="en-US" sz="2000" dirty="0" err="1" smtClean="0"/>
              <a:t>dimitri</a:t>
            </a:r>
            <a:r>
              <a:rPr lang="en-US" sz="2000" dirty="0" smtClean="0"/>
              <a:t>)</a:t>
            </a:r>
          </a:p>
          <a:p>
            <a:r>
              <a:rPr lang="en-US" sz="2000" dirty="0" smtClean="0"/>
              <a:t>Edelman Trust Barometer – presentation in Berlin (Tracy)</a:t>
            </a:r>
          </a:p>
          <a:p>
            <a:r>
              <a:rPr lang="en-US" sz="2000" dirty="0" smtClean="0"/>
              <a:t>Audi speaker next meeting (</a:t>
            </a:r>
            <a:r>
              <a:rPr lang="en-US" sz="2000" dirty="0" err="1" smtClean="0"/>
              <a:t>markus</a:t>
            </a:r>
            <a:r>
              <a:rPr lang="en-US" sz="2000" dirty="0" smtClean="0"/>
              <a:t>)</a:t>
            </a:r>
          </a:p>
          <a:p>
            <a:r>
              <a:rPr lang="en-US" sz="2000" dirty="0" smtClean="0"/>
              <a:t>Speaking slot IGRC Rio (</a:t>
            </a:r>
            <a:r>
              <a:rPr lang="en-US" sz="2000" dirty="0" err="1" smtClean="0"/>
              <a:t>hansch</a:t>
            </a:r>
            <a:r>
              <a:rPr lang="en-US" sz="2000" dirty="0" smtClean="0"/>
              <a:t>)</a:t>
            </a:r>
          </a:p>
          <a:p>
            <a:r>
              <a:rPr lang="en-US" sz="2000" dirty="0" smtClean="0"/>
              <a:t>Berlin site visit / marketing P2G (barb)</a:t>
            </a:r>
          </a:p>
          <a:p>
            <a:r>
              <a:rPr lang="en-US" sz="2000" dirty="0" smtClean="0"/>
              <a:t>Coal industry in Poland (air)speaker?  (</a:t>
            </a:r>
            <a:r>
              <a:rPr lang="en-US" sz="2000" dirty="0" err="1" smtClean="0"/>
              <a:t>margaret</a:t>
            </a:r>
            <a:r>
              <a:rPr lang="en-US" sz="2000" dirty="0" smtClean="0"/>
              <a:t>)</a:t>
            </a:r>
          </a:p>
          <a:p>
            <a:r>
              <a:rPr lang="en-US" sz="2000" dirty="0" smtClean="0"/>
              <a:t>Change name PA </a:t>
            </a:r>
            <a:r>
              <a:rPr lang="en-US" sz="2000" dirty="0" err="1" smtClean="0"/>
              <a:t>studygroup</a:t>
            </a:r>
            <a:r>
              <a:rPr lang="en-US" sz="2000" dirty="0" smtClean="0"/>
              <a:t> with IGU (</a:t>
            </a:r>
            <a:r>
              <a:rPr lang="en-US" sz="2000" dirty="0" err="1" smtClean="0"/>
              <a:t>dimitri</a:t>
            </a:r>
            <a:r>
              <a:rPr lang="en-US" sz="2000" dirty="0" smtClean="0"/>
              <a:t>)</a:t>
            </a:r>
          </a:p>
          <a:p>
            <a:r>
              <a:rPr lang="en-US" sz="2000" dirty="0" smtClean="0"/>
              <a:t>Global Compact (UN) (</a:t>
            </a:r>
            <a:r>
              <a:rPr lang="en-US" sz="2000" dirty="0" err="1" smtClean="0"/>
              <a:t>Matgorzata</a:t>
            </a:r>
            <a:r>
              <a:rPr lang="en-US" sz="2000" dirty="0" smtClean="0"/>
              <a:t>)</a:t>
            </a:r>
          </a:p>
          <a:p>
            <a:r>
              <a:rPr lang="en-US" sz="2000" dirty="0" smtClean="0"/>
              <a:t>World Bank &amp; clean air mega cities / + WHO (Tracy)</a:t>
            </a:r>
          </a:p>
          <a:p>
            <a:r>
              <a:rPr lang="en-US" sz="2000" dirty="0" smtClean="0"/>
              <a:t>Turn it on video on </a:t>
            </a:r>
            <a:r>
              <a:rPr lang="en-US" sz="2000" dirty="0" err="1" smtClean="0"/>
              <a:t>dropbox</a:t>
            </a:r>
            <a:endParaRPr lang="en-US" sz="2000" dirty="0" smtClean="0"/>
          </a:p>
          <a:p>
            <a:r>
              <a:rPr lang="en-US" sz="2000" dirty="0" smtClean="0"/>
              <a:t>Results from Turn it on campaign by Frazer + speaker from Japanese agency</a:t>
            </a:r>
          </a:p>
          <a:p>
            <a:endParaRPr lang="en-US" sz="2000" dirty="0" smtClean="0"/>
          </a:p>
          <a:p>
            <a:endParaRPr lang="en-US" sz="2000" dirty="0" smtClean="0"/>
          </a:p>
          <a:p>
            <a:endParaRPr lang="en-US" sz="2000" dirty="0" smtClean="0"/>
          </a:p>
          <a:p>
            <a:endParaRPr lang="en-US" sz="2000" dirty="0" smtClean="0"/>
          </a:p>
          <a:p>
            <a:pPr marL="0" indent="0">
              <a:buNone/>
            </a:pPr>
            <a:endParaRPr lang="en-US" sz="2000" dirty="0" smtClean="0"/>
          </a:p>
          <a:p>
            <a:endParaRPr lang="en-US" sz="2000" dirty="0" smtClean="0"/>
          </a:p>
          <a:p>
            <a:endParaRPr lang="en-US" sz="2000" dirty="0" smtClean="0"/>
          </a:p>
          <a:p>
            <a:endParaRPr lang="en-US" sz="2000" dirty="0" smtClean="0"/>
          </a:p>
          <a:p>
            <a:endParaRPr lang="en-US" sz="2800" dirty="0" smtClean="0"/>
          </a:p>
          <a:p>
            <a:endParaRPr lang="en-US" sz="2800" dirty="0" smtClean="0"/>
          </a:p>
          <a:p>
            <a:endParaRPr lang="en-US" dirty="0"/>
          </a:p>
        </p:txBody>
      </p:sp>
    </p:spTree>
    <p:extLst>
      <p:ext uri="{BB962C8B-B14F-4D97-AF65-F5344CB8AC3E}">
        <p14:creationId xmlns:p14="http://schemas.microsoft.com/office/powerpoint/2010/main" val="1723148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MCC members priorities</a:t>
            </a:r>
            <a:endParaRPr lang="en-US" dirty="0"/>
          </a:p>
        </p:txBody>
      </p:sp>
      <p:sp>
        <p:nvSpPr>
          <p:cNvPr id="3" name="Content Placeholder 2"/>
          <p:cNvSpPr>
            <a:spLocks noGrp="1"/>
          </p:cNvSpPr>
          <p:nvPr>
            <p:ph idx="1"/>
          </p:nvPr>
        </p:nvSpPr>
        <p:spPr>
          <a:xfrm>
            <a:off x="457200" y="1417638"/>
            <a:ext cx="8229600" cy="4525963"/>
          </a:xfrm>
        </p:spPr>
        <p:txBody>
          <a:bodyPr>
            <a:normAutofit fontScale="92500" lnSpcReduction="20000"/>
          </a:bodyPr>
          <a:lstStyle/>
          <a:p>
            <a:r>
              <a:rPr lang="en-US" sz="1600" dirty="0" smtClean="0"/>
              <a:t>Frazer: get more customers using more gas – interest is innovation in gas applications for customers, new uses of gas in summer and gas in transport. Success and failure in this area. </a:t>
            </a:r>
          </a:p>
          <a:p>
            <a:r>
              <a:rPr lang="en-US" sz="1600" dirty="0" smtClean="0"/>
              <a:t>Keith: defend market looking at clean air - and climate policy and how distribution companies deal with this? With transport as a big opportunity. Learn form the group. What worked well in marketing campaign, what did not work well. How do we push the switch for car owners. How does it improve your life style / quality of life. What if we drop clean, now what?</a:t>
            </a:r>
          </a:p>
          <a:p>
            <a:r>
              <a:rPr lang="en-US" sz="1600" dirty="0" smtClean="0"/>
              <a:t>Matgorzata: communication needed on advantages of natural gas to be used in our own market. How to advocate this in Poland. Mostly for public.</a:t>
            </a:r>
          </a:p>
          <a:p>
            <a:r>
              <a:rPr lang="en-US" sz="1600" dirty="0" smtClean="0"/>
              <a:t>Markus: how to position gas versus oil/coal. How to position it as a clean energy. How much renewables gas will we get in our pipelines. Can we build a </a:t>
            </a:r>
            <a:r>
              <a:rPr lang="en-US" sz="1600" i="1" dirty="0" smtClean="0"/>
              <a:t>brand</a:t>
            </a:r>
            <a:r>
              <a:rPr lang="en-US" sz="1600" dirty="0" smtClean="0"/>
              <a:t> of natural gas. Communications towards politicians and end consumers. </a:t>
            </a:r>
            <a:endParaRPr lang="en-US" sz="1600" dirty="0"/>
          </a:p>
          <a:p>
            <a:r>
              <a:rPr lang="en-US" sz="1600" dirty="0" smtClean="0"/>
              <a:t>Guy: natural gas will play key role in energy mix, oil is rapidly declining. Therefore how to promote gas – in combination in renewables. This is about the image of gas. Transportation is of particular importance. NG needed. Clean air makes sense.</a:t>
            </a:r>
          </a:p>
          <a:p>
            <a:r>
              <a:rPr lang="en-US" sz="1600" dirty="0" smtClean="0"/>
              <a:t>Tracy: learn about new markets and new technologies.</a:t>
            </a:r>
          </a:p>
          <a:p>
            <a:r>
              <a:rPr lang="en-US" sz="1600" dirty="0" smtClean="0"/>
              <a:t>Anja: what are the topic that are relevant for the young professional and EDI participants.</a:t>
            </a:r>
          </a:p>
          <a:p>
            <a:r>
              <a:rPr lang="en-US" sz="1600" dirty="0" smtClean="0"/>
              <a:t>Hansch: how to communicate to people at different stages (earthquakes, MH17 and Ukraine, energy policy where gas is marginalized). How do we define ‘together’ with our opposition the role of NG. Who do people still trust? What does this mean for our jobs? Conversation. IGU to step up its game to engage and have clear results. </a:t>
            </a:r>
          </a:p>
          <a:p>
            <a:r>
              <a:rPr lang="en-US" sz="1600" dirty="0" smtClean="0"/>
              <a:t>Barbara: be useful for the IGU. Shared learning. Have tangible deliverables. Therefore also link with Mel. </a:t>
            </a:r>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800" dirty="0" smtClean="0"/>
          </a:p>
          <a:p>
            <a:endParaRPr lang="en-US" sz="1800" dirty="0" smtClean="0"/>
          </a:p>
          <a:p>
            <a:endParaRPr lang="en-US" sz="1800" dirty="0" smtClean="0"/>
          </a:p>
          <a:p>
            <a:endParaRPr lang="en-US" sz="1800" dirty="0" smtClean="0"/>
          </a:p>
          <a:p>
            <a:endParaRPr lang="en-US" sz="1800" dirty="0"/>
          </a:p>
        </p:txBody>
      </p:sp>
    </p:spTree>
    <p:extLst>
      <p:ext uri="{BB962C8B-B14F-4D97-AF65-F5344CB8AC3E}">
        <p14:creationId xmlns:p14="http://schemas.microsoft.com/office/powerpoint/2010/main" val="904746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 Natural Partnership: Gas and Clean Air</a:t>
            </a:r>
          </a:p>
        </p:txBody>
      </p:sp>
      <p:sp>
        <p:nvSpPr>
          <p:cNvPr id="3" name="Content Placeholder 2"/>
          <p:cNvSpPr>
            <a:spLocks noGrp="1"/>
          </p:cNvSpPr>
          <p:nvPr>
            <p:ph idx="1"/>
          </p:nvPr>
        </p:nvSpPr>
        <p:spPr>
          <a:xfrm>
            <a:off x="457200" y="1417638"/>
            <a:ext cx="8229600" cy="4525963"/>
          </a:xfrm>
        </p:spPr>
        <p:txBody>
          <a:bodyPr/>
          <a:lstStyle/>
          <a:p>
            <a:r>
              <a:rPr lang="en-US" sz="2400" dirty="0" smtClean="0">
                <a:solidFill>
                  <a:schemeClr val="tx1"/>
                </a:solidFill>
              </a:rPr>
              <a:t>Twenty seven mega-cities in the world</a:t>
            </a:r>
          </a:p>
          <a:p>
            <a:r>
              <a:rPr lang="en-US" sz="2400" dirty="0" smtClean="0">
                <a:solidFill>
                  <a:schemeClr val="tx1"/>
                </a:solidFill>
              </a:rPr>
              <a:t>By 2030, the world is projected to have 41 mega-cities</a:t>
            </a:r>
          </a:p>
          <a:p>
            <a:endParaRPr lang="en-US" dirty="0" smtClean="0"/>
          </a:p>
          <a:p>
            <a:endParaRPr lang="en-US" dirty="0"/>
          </a:p>
        </p:txBody>
      </p:sp>
      <p:sp>
        <p:nvSpPr>
          <p:cNvPr id="4" name="Footer Placeholder 3"/>
          <p:cNvSpPr>
            <a:spLocks noGrp="1"/>
          </p:cNvSpPr>
          <p:nvPr>
            <p:ph type="ftr" sz="quarter" idx="11"/>
          </p:nvPr>
        </p:nvSpPr>
        <p:spPr>
          <a:xfrm>
            <a:off x="457200" y="6228558"/>
            <a:ext cx="1761344" cy="365125"/>
          </a:xfrm>
        </p:spPr>
        <p:txBody>
          <a:bodyPr/>
          <a:lstStyle/>
          <a:p>
            <a:r>
              <a:rPr lang="en-US" dirty="0" smtClean="0">
                <a:solidFill>
                  <a:srgbClr val="007BBC"/>
                </a:solidFill>
              </a:rPr>
              <a:t>FUELING THE FUTURE</a:t>
            </a:r>
            <a:endParaRPr lang="en-US" dirty="0">
              <a:solidFill>
                <a:srgbClr val="359F66"/>
              </a:solidFill>
            </a:endParaRPr>
          </a:p>
        </p:txBody>
      </p:sp>
      <p:sp>
        <p:nvSpPr>
          <p:cNvPr id="5" name="Slide Number Placeholder 4"/>
          <p:cNvSpPr>
            <a:spLocks noGrp="1"/>
          </p:cNvSpPr>
          <p:nvPr>
            <p:ph type="sldNum" sz="quarter" idx="12"/>
          </p:nvPr>
        </p:nvSpPr>
        <p:spPr/>
        <p:txBody>
          <a:bodyPr/>
          <a:lstStyle/>
          <a:p>
            <a:fld id="{272E7E90-9755-3E4A-B049-C951E85CD3B9}" type="slidenum">
              <a:rPr lang="en-US" smtClean="0"/>
              <a:t>12</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6281" y="2610891"/>
            <a:ext cx="6224913" cy="3617667"/>
          </a:xfrm>
          <a:prstGeom prst="rect">
            <a:avLst/>
          </a:prstGeom>
        </p:spPr>
      </p:pic>
    </p:spTree>
    <p:extLst>
      <p:ext uri="{BB962C8B-B14F-4D97-AF65-F5344CB8AC3E}">
        <p14:creationId xmlns:p14="http://schemas.microsoft.com/office/powerpoint/2010/main" val="59244181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groups </a:t>
            </a:r>
            <a:r>
              <a:rPr lang="en-US" dirty="0" smtClean="0"/>
              <a:t>themes</a:t>
            </a:r>
            <a:endParaRPr lang="en-US" dirty="0"/>
          </a:p>
        </p:txBody>
      </p:sp>
      <p:sp>
        <p:nvSpPr>
          <p:cNvPr id="3" name="Content Placeholder 2"/>
          <p:cNvSpPr>
            <a:spLocks noGrp="1"/>
          </p:cNvSpPr>
          <p:nvPr>
            <p:ph idx="1"/>
          </p:nvPr>
        </p:nvSpPr>
        <p:spPr>
          <a:xfrm>
            <a:off x="771520" y="1621665"/>
            <a:ext cx="8154377" cy="4525963"/>
          </a:xfrm>
        </p:spPr>
        <p:txBody>
          <a:bodyPr>
            <a:normAutofit/>
          </a:bodyPr>
          <a:lstStyle/>
          <a:p>
            <a:r>
              <a:rPr lang="en-US" sz="2800" dirty="0" smtClean="0"/>
              <a:t>Clean air &amp; public communications</a:t>
            </a:r>
            <a:br>
              <a:rPr lang="en-US" sz="2800" dirty="0" smtClean="0"/>
            </a:br>
            <a:r>
              <a:rPr lang="en-US" sz="2800" dirty="0" smtClean="0"/>
              <a:t>(Tracy)</a:t>
            </a:r>
            <a:br>
              <a:rPr lang="en-US" sz="2800" dirty="0" smtClean="0"/>
            </a:br>
            <a:endParaRPr lang="en-US" sz="2800" dirty="0" smtClean="0"/>
          </a:p>
          <a:p>
            <a:r>
              <a:rPr lang="en-US" sz="2800" dirty="0" smtClean="0"/>
              <a:t>Public acceptance &amp; communications</a:t>
            </a:r>
            <a:br>
              <a:rPr lang="en-US" sz="2800" dirty="0" smtClean="0"/>
            </a:br>
            <a:r>
              <a:rPr lang="en-US" sz="2800" dirty="0" smtClean="0"/>
              <a:t>(Marcel, Dimitri)</a:t>
            </a:r>
            <a:br>
              <a:rPr lang="en-US" sz="2800" dirty="0" smtClean="0"/>
            </a:br>
            <a:endParaRPr lang="en-US" sz="2800" dirty="0" smtClean="0"/>
          </a:p>
          <a:p>
            <a:r>
              <a:rPr lang="en-US" sz="2800" dirty="0" smtClean="0"/>
              <a:t>Gas innovation &amp; marketing campaigns</a:t>
            </a:r>
          </a:p>
          <a:p>
            <a:pPr marL="0" indent="0">
              <a:buNone/>
            </a:pPr>
            <a:r>
              <a:rPr lang="en-US" sz="2800" dirty="0"/>
              <a:t> </a:t>
            </a:r>
            <a:r>
              <a:rPr lang="en-US" sz="2800" dirty="0" smtClean="0"/>
              <a:t>   (</a:t>
            </a:r>
            <a:r>
              <a:rPr lang="en-US" sz="2800" dirty="0" err="1" smtClean="0"/>
              <a:t>Anja</a:t>
            </a:r>
            <a:r>
              <a:rPr lang="en-US" sz="2800" dirty="0" smtClean="0"/>
              <a:t>/Phil)</a:t>
            </a:r>
            <a:endParaRPr lang="en-US" sz="2800" dirty="0"/>
          </a:p>
        </p:txBody>
      </p:sp>
    </p:spTree>
    <p:extLst>
      <p:ext uri="{BB962C8B-B14F-4D97-AF65-F5344CB8AC3E}">
        <p14:creationId xmlns:p14="http://schemas.microsoft.com/office/powerpoint/2010/main" val="937874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MCC members</a:t>
            </a:r>
            <a:endParaRPr lang="en-US" dirty="0"/>
          </a:p>
        </p:txBody>
      </p:sp>
      <p:sp>
        <p:nvSpPr>
          <p:cNvPr id="3" name="Content Placeholder 2"/>
          <p:cNvSpPr>
            <a:spLocks noGrp="1"/>
          </p:cNvSpPr>
          <p:nvPr>
            <p:ph sz="half" idx="1"/>
          </p:nvPr>
        </p:nvSpPr>
        <p:spPr>
          <a:xfrm>
            <a:off x="457200" y="1600200"/>
            <a:ext cx="7519134" cy="4525963"/>
          </a:xfrm>
        </p:spPr>
        <p:txBody>
          <a:bodyPr>
            <a:normAutofit/>
          </a:bodyPr>
          <a:lstStyle/>
          <a:p>
            <a:r>
              <a:rPr lang="en-US" sz="2000" dirty="0" err="1" smtClean="0"/>
              <a:t>Hansch</a:t>
            </a:r>
            <a:r>
              <a:rPr lang="en-US" sz="2000" dirty="0" smtClean="0"/>
              <a:t> </a:t>
            </a:r>
            <a:r>
              <a:rPr lang="en-US" sz="2000" dirty="0"/>
              <a:t>v</a:t>
            </a:r>
            <a:r>
              <a:rPr lang="en-US" sz="2000" dirty="0" smtClean="0"/>
              <a:t>an der </a:t>
            </a:r>
            <a:r>
              <a:rPr lang="en-US" sz="2000" dirty="0" err="1" smtClean="0"/>
              <a:t>Velden</a:t>
            </a:r>
            <a:r>
              <a:rPr lang="en-US" sz="2000" dirty="0" smtClean="0"/>
              <a:t> - </a:t>
            </a:r>
            <a:r>
              <a:rPr lang="en-US" sz="2000" dirty="0" err="1" smtClean="0"/>
              <a:t>Gasunie</a:t>
            </a:r>
            <a:endParaRPr lang="en-US" sz="2000" dirty="0" smtClean="0"/>
          </a:p>
          <a:p>
            <a:r>
              <a:rPr lang="en-US" sz="2000" dirty="0" smtClean="0"/>
              <a:t>Barbara Jinx </a:t>
            </a:r>
            <a:r>
              <a:rPr lang="en-US" sz="2000" dirty="0" smtClean="0"/>
              <a:t>– LNG18</a:t>
            </a:r>
          </a:p>
          <a:p>
            <a:r>
              <a:rPr lang="en-US" sz="2000" dirty="0" err="1" smtClean="0"/>
              <a:t>Anja</a:t>
            </a:r>
            <a:r>
              <a:rPr lang="en-US" sz="2000" dirty="0" smtClean="0"/>
              <a:t> Hulshof </a:t>
            </a:r>
            <a:r>
              <a:rPr lang="en-US" sz="2000" dirty="0" smtClean="0"/>
              <a:t>– Energy Delta Institute</a:t>
            </a:r>
          </a:p>
          <a:p>
            <a:r>
              <a:rPr lang="en-US" sz="2000" dirty="0" smtClean="0"/>
              <a:t>Guy </a:t>
            </a:r>
            <a:r>
              <a:rPr lang="en-US" sz="2000" dirty="0" err="1" smtClean="0"/>
              <a:t>Broggi</a:t>
            </a:r>
            <a:r>
              <a:rPr lang="en-US" sz="2000" dirty="0" smtClean="0"/>
              <a:t> - Total</a:t>
            </a:r>
          </a:p>
          <a:p>
            <a:r>
              <a:rPr lang="en-US" sz="2000" dirty="0" smtClean="0"/>
              <a:t>Frazer Hill - </a:t>
            </a:r>
            <a:r>
              <a:rPr lang="en-US" sz="2000" dirty="0" err="1" smtClean="0"/>
              <a:t>Jemena</a:t>
            </a:r>
            <a:endParaRPr lang="en-US" sz="2000" dirty="0" smtClean="0"/>
          </a:p>
          <a:p>
            <a:r>
              <a:rPr lang="en-US" sz="2000" dirty="0" smtClean="0"/>
              <a:t>Markus </a:t>
            </a:r>
            <a:r>
              <a:rPr lang="en-US" sz="2000" dirty="0" err="1" smtClean="0"/>
              <a:t>Solinger</a:t>
            </a:r>
            <a:r>
              <a:rPr lang="en-US" sz="2000" dirty="0" smtClean="0"/>
              <a:t> – Swiss Gas Association</a:t>
            </a:r>
          </a:p>
          <a:p>
            <a:r>
              <a:rPr lang="en-US" sz="2000" dirty="0" smtClean="0"/>
              <a:t>Keith </a:t>
            </a:r>
            <a:r>
              <a:rPr lang="en-US" sz="2000" dirty="0" err="1" smtClean="0"/>
              <a:t>Boulton</a:t>
            </a:r>
            <a:r>
              <a:rPr lang="en-US" sz="2000" dirty="0" smtClean="0"/>
              <a:t> – Union Gas</a:t>
            </a:r>
          </a:p>
          <a:p>
            <a:r>
              <a:rPr lang="en-US" sz="2000" dirty="0" err="1" smtClean="0"/>
              <a:t>Malgorzata</a:t>
            </a:r>
            <a:r>
              <a:rPr lang="en-US" sz="2000" dirty="0" smtClean="0"/>
              <a:t> – </a:t>
            </a:r>
            <a:r>
              <a:rPr lang="en-US" sz="2000" dirty="0" err="1" smtClean="0"/>
              <a:t>Gaz</a:t>
            </a:r>
            <a:r>
              <a:rPr lang="en-US" sz="2000" dirty="0" smtClean="0"/>
              <a:t> System</a:t>
            </a:r>
          </a:p>
          <a:p>
            <a:r>
              <a:rPr lang="en-US" sz="2000" dirty="0" smtClean="0"/>
              <a:t>Tracy Burleson - AGA</a:t>
            </a:r>
          </a:p>
          <a:p>
            <a:r>
              <a:rPr lang="en-US" sz="2000" dirty="0" err="1" smtClean="0"/>
              <a:t>Akmal</a:t>
            </a:r>
            <a:r>
              <a:rPr lang="en-US" sz="2000" dirty="0" smtClean="0"/>
              <a:t> </a:t>
            </a:r>
            <a:r>
              <a:rPr lang="en-US" sz="2000" dirty="0" err="1" smtClean="0"/>
              <a:t>Zaghloul</a:t>
            </a:r>
            <a:r>
              <a:rPr lang="en-US" sz="2000" dirty="0" smtClean="0"/>
              <a:t> – </a:t>
            </a:r>
            <a:r>
              <a:rPr lang="en-US" sz="2000" dirty="0" smtClean="0"/>
              <a:t>TAQA </a:t>
            </a:r>
            <a:r>
              <a:rPr lang="en-US" sz="2000" dirty="0" smtClean="0"/>
              <a:t>Arabia</a:t>
            </a:r>
            <a:endParaRPr lang="en-US" sz="2000" dirty="0" smtClean="0"/>
          </a:p>
          <a:p>
            <a:r>
              <a:rPr lang="en-US" sz="2000" dirty="0" smtClean="0"/>
              <a:t>Marcel </a:t>
            </a:r>
            <a:r>
              <a:rPr lang="en-US" sz="2000" dirty="0" err="1" smtClean="0"/>
              <a:t>Hoenderdos</a:t>
            </a:r>
            <a:r>
              <a:rPr lang="en-US" sz="2000" dirty="0" smtClean="0"/>
              <a:t> </a:t>
            </a:r>
            <a:r>
              <a:rPr lang="en-US" sz="2000" dirty="0" smtClean="0"/>
              <a:t>- EBN</a:t>
            </a:r>
          </a:p>
          <a:p>
            <a:r>
              <a:rPr lang="en-US" sz="2000" dirty="0" err="1" smtClean="0"/>
              <a:t>Marieke</a:t>
            </a:r>
            <a:r>
              <a:rPr lang="en-US" sz="2000" dirty="0" smtClean="0"/>
              <a:t> </a:t>
            </a:r>
            <a:r>
              <a:rPr lang="en-US" sz="2000" dirty="0" err="1" smtClean="0"/>
              <a:t>Kanon</a:t>
            </a:r>
            <a:r>
              <a:rPr lang="en-US" sz="2000" dirty="0" smtClean="0"/>
              <a:t> - </a:t>
            </a:r>
            <a:r>
              <a:rPr lang="en-US" sz="2000" dirty="0" err="1" smtClean="0"/>
              <a:t>Gasterra</a:t>
            </a:r>
            <a:endParaRPr lang="en-US" sz="2000" dirty="0" smtClean="0"/>
          </a:p>
        </p:txBody>
      </p:sp>
    </p:spTree>
    <p:extLst>
      <p:ext uri="{BB962C8B-B14F-4D97-AF65-F5344CB8AC3E}">
        <p14:creationId xmlns:p14="http://schemas.microsoft.com/office/powerpoint/2010/main" val="3478449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Cooperation with IGU Presidency</a:t>
            </a:r>
            <a:endParaRPr lang="en-US" dirty="0"/>
          </a:p>
        </p:txBody>
      </p:sp>
      <p:sp>
        <p:nvSpPr>
          <p:cNvPr id="3" name="Content Placeholder 2"/>
          <p:cNvSpPr>
            <a:spLocks noGrp="1"/>
          </p:cNvSpPr>
          <p:nvPr>
            <p:ph idx="1"/>
          </p:nvPr>
        </p:nvSpPr>
        <p:spPr>
          <a:xfrm>
            <a:off x="560171" y="1458398"/>
            <a:ext cx="8229600" cy="4525963"/>
          </a:xfrm>
        </p:spPr>
        <p:txBody>
          <a:bodyPr>
            <a:normAutofit/>
          </a:bodyPr>
          <a:lstStyle/>
          <a:p>
            <a:r>
              <a:rPr lang="en-US" sz="2800" dirty="0" smtClean="0"/>
              <a:t>Support IGU clean air ‘campaign’ with focus on public messaging .</a:t>
            </a:r>
            <a:br>
              <a:rPr lang="en-US" sz="2800" dirty="0" smtClean="0"/>
            </a:br>
            <a:endParaRPr lang="en-US" sz="2800" dirty="0" smtClean="0"/>
          </a:p>
          <a:p>
            <a:r>
              <a:rPr lang="en-US" sz="2800" dirty="0" smtClean="0"/>
              <a:t>Provide ongoing assistance of the IGU Strategic Outreach &amp; Communications Group.</a:t>
            </a:r>
          </a:p>
          <a:p>
            <a:endParaRPr lang="en-US" sz="2800" dirty="0" smtClean="0"/>
          </a:p>
          <a:p>
            <a:r>
              <a:rPr lang="en-US" sz="2800" dirty="0" smtClean="0"/>
              <a:t>IGU to amplify committee topics via their portal, newsletter, LinkedIn, media launch, magazine, webcast, online surveys.</a:t>
            </a:r>
          </a:p>
          <a:p>
            <a:endParaRPr lang="en-US" sz="2000" dirty="0" smtClean="0"/>
          </a:p>
          <a:p>
            <a:pPr lvl="1"/>
            <a:endParaRPr lang="en-US" sz="2000" dirty="0" smtClean="0"/>
          </a:p>
          <a:p>
            <a:endParaRPr lang="en-US" sz="2400" dirty="0" smtClean="0"/>
          </a:p>
          <a:p>
            <a:endParaRPr lang="en-US" sz="2400" dirty="0" smtClean="0"/>
          </a:p>
          <a:p>
            <a:endParaRPr lang="en-US" sz="2400" dirty="0" smtClean="0"/>
          </a:p>
          <a:p>
            <a:endParaRPr lang="en-US" sz="2400" dirty="0" smtClean="0"/>
          </a:p>
          <a:p>
            <a:pPr lvl="1"/>
            <a:endParaRPr lang="en-US" sz="2000" dirty="0" smtClean="0"/>
          </a:p>
          <a:p>
            <a:endParaRPr lang="en-US" dirty="0" smtClean="0"/>
          </a:p>
          <a:p>
            <a:endParaRPr lang="en-US" dirty="0"/>
          </a:p>
        </p:txBody>
      </p:sp>
    </p:spTree>
    <p:extLst>
      <p:ext uri="{BB962C8B-B14F-4D97-AF65-F5344CB8AC3E}">
        <p14:creationId xmlns:p14="http://schemas.microsoft.com/office/powerpoint/2010/main" val="2919781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Cooperation with IGU </a:t>
            </a:r>
            <a:r>
              <a:rPr lang="en-US" sz="3200" dirty="0" smtClean="0"/>
              <a:t>Presidency details</a:t>
            </a:r>
            <a:endParaRPr lang="en-US" sz="3200" dirty="0"/>
          </a:p>
        </p:txBody>
      </p:sp>
      <p:sp>
        <p:nvSpPr>
          <p:cNvPr id="3" name="Content Placeholder 2"/>
          <p:cNvSpPr>
            <a:spLocks noGrp="1"/>
          </p:cNvSpPr>
          <p:nvPr>
            <p:ph idx="1"/>
          </p:nvPr>
        </p:nvSpPr>
        <p:spPr>
          <a:xfrm>
            <a:off x="560171" y="1346480"/>
            <a:ext cx="8229600" cy="4525963"/>
          </a:xfrm>
        </p:spPr>
        <p:txBody>
          <a:bodyPr>
            <a:normAutofit fontScale="92500" lnSpcReduction="20000"/>
          </a:bodyPr>
          <a:lstStyle/>
          <a:p>
            <a:r>
              <a:rPr lang="en-US" sz="2000" dirty="0" smtClean="0"/>
              <a:t>IGU clean air ‘campaign’ request to MCC</a:t>
            </a:r>
          </a:p>
          <a:p>
            <a:pPr lvl="1"/>
            <a:r>
              <a:rPr lang="en-US" sz="1800" dirty="0" smtClean="0"/>
              <a:t>Translate to messaging (Mega Cities) for public</a:t>
            </a:r>
          </a:p>
          <a:p>
            <a:pPr lvl="1"/>
            <a:r>
              <a:rPr lang="en-US" sz="1800" dirty="0" smtClean="0"/>
              <a:t>See how to raise public awareness of topic in Europe and elsewhere</a:t>
            </a:r>
          </a:p>
          <a:p>
            <a:pPr lvl="1"/>
            <a:r>
              <a:rPr lang="en-US" sz="1800" dirty="0" smtClean="0"/>
              <a:t>Provide input on the approach taken by IGU for opinion leaders</a:t>
            </a:r>
          </a:p>
          <a:p>
            <a:pPr lvl="1"/>
            <a:r>
              <a:rPr lang="en-US" sz="1800" dirty="0" smtClean="0"/>
              <a:t>Policy asks?</a:t>
            </a:r>
          </a:p>
          <a:p>
            <a:pPr lvl="1"/>
            <a:r>
              <a:rPr lang="en-US" sz="1800" dirty="0" smtClean="0"/>
              <a:t>Tracy coordinator (obtain reports), Keith provides 1</a:t>
            </a:r>
            <a:r>
              <a:rPr lang="en-US" sz="1800" baseline="30000" dirty="0" smtClean="0"/>
              <a:t>st</a:t>
            </a:r>
            <a:r>
              <a:rPr lang="en-US" sz="1800" dirty="0" smtClean="0"/>
              <a:t> draft of public messaging</a:t>
            </a:r>
          </a:p>
          <a:p>
            <a:r>
              <a:rPr lang="en-US" sz="2000" dirty="0" smtClean="0"/>
              <a:t>Ongoing assistance of the SOC in communications including</a:t>
            </a:r>
          </a:p>
          <a:p>
            <a:pPr lvl="1"/>
            <a:r>
              <a:rPr lang="en-US" sz="1800" dirty="0" smtClean="0"/>
              <a:t>Strategy and messaging</a:t>
            </a:r>
          </a:p>
          <a:p>
            <a:pPr lvl="1"/>
            <a:r>
              <a:rPr lang="en-US" sz="1800" dirty="0" smtClean="0"/>
              <a:t>Media &amp; speaking opportunities: help prepare answers or content</a:t>
            </a:r>
          </a:p>
          <a:p>
            <a:pPr lvl="1"/>
            <a:r>
              <a:rPr lang="en-US" sz="1800" dirty="0" smtClean="0"/>
              <a:t>Specifically: speakers academy (subject matter experts + advisors)</a:t>
            </a:r>
          </a:p>
          <a:p>
            <a:pPr lvl="1"/>
            <a:r>
              <a:rPr lang="en-US" sz="1800" dirty="0" smtClean="0"/>
              <a:t>What is on radar: policy experts, policy writers, published studies, proof xxx</a:t>
            </a:r>
          </a:p>
          <a:p>
            <a:pPr lvl="1"/>
            <a:r>
              <a:rPr lang="en-US" sz="1800" dirty="0" smtClean="0"/>
              <a:t>Input into editorial calendar</a:t>
            </a:r>
          </a:p>
          <a:p>
            <a:pPr lvl="1"/>
            <a:r>
              <a:rPr lang="en-US" sz="1800" dirty="0" smtClean="0"/>
              <a:t>MCC input into the current setup of the IGU Magazine (next meeting, with </a:t>
            </a:r>
            <a:r>
              <a:rPr lang="en-US" sz="1800" dirty="0" err="1" smtClean="0"/>
              <a:t>Anette</a:t>
            </a:r>
            <a:r>
              <a:rPr lang="en-US" sz="1800" dirty="0" smtClean="0"/>
              <a:t>)</a:t>
            </a:r>
          </a:p>
          <a:p>
            <a:pPr lvl="1"/>
            <a:r>
              <a:rPr lang="en-US" sz="1800" dirty="0" smtClean="0"/>
              <a:t>Input on social media approach by IGU</a:t>
            </a:r>
          </a:p>
          <a:p>
            <a:r>
              <a:rPr lang="en-US" sz="2000" dirty="0" smtClean="0"/>
              <a:t>IGU will amplify MCC topics (portal, newsletter, LinkedIn, media launch, magazine, webcast, online surveys…).</a:t>
            </a:r>
          </a:p>
          <a:p>
            <a:endParaRPr lang="en-US" sz="2000" dirty="0" smtClean="0"/>
          </a:p>
          <a:p>
            <a:pPr lvl="1"/>
            <a:endParaRPr lang="en-US" sz="2000" dirty="0" smtClean="0"/>
          </a:p>
          <a:p>
            <a:endParaRPr lang="en-US" sz="2400" dirty="0" smtClean="0"/>
          </a:p>
          <a:p>
            <a:endParaRPr lang="en-US" sz="2400" dirty="0" smtClean="0"/>
          </a:p>
          <a:p>
            <a:endParaRPr lang="en-US" sz="2400" dirty="0" smtClean="0"/>
          </a:p>
          <a:p>
            <a:endParaRPr lang="en-US" sz="2400" dirty="0" smtClean="0"/>
          </a:p>
          <a:p>
            <a:pPr lvl="1"/>
            <a:endParaRPr lang="en-US" sz="2000" dirty="0" smtClean="0"/>
          </a:p>
          <a:p>
            <a:endParaRPr lang="en-US" dirty="0" smtClean="0"/>
          </a:p>
          <a:p>
            <a:endParaRPr lang="en-US" dirty="0"/>
          </a:p>
        </p:txBody>
      </p:sp>
    </p:spTree>
    <p:extLst>
      <p:ext uri="{BB962C8B-B14F-4D97-AF65-F5344CB8AC3E}">
        <p14:creationId xmlns:p14="http://schemas.microsoft.com/office/powerpoint/2010/main" val="4750870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Calendar meeting</a:t>
            </a:r>
            <a:endParaRPr lang="en-US" dirty="0"/>
          </a:p>
        </p:txBody>
      </p:sp>
      <p:sp>
        <p:nvSpPr>
          <p:cNvPr id="3" name="Content Placeholder 2"/>
          <p:cNvSpPr>
            <a:spLocks noGrp="1"/>
          </p:cNvSpPr>
          <p:nvPr>
            <p:ph idx="1"/>
          </p:nvPr>
        </p:nvSpPr>
        <p:spPr>
          <a:xfrm>
            <a:off x="457200" y="1600200"/>
            <a:ext cx="8539914" cy="4525963"/>
          </a:xfrm>
        </p:spPr>
        <p:txBody>
          <a:bodyPr>
            <a:normAutofit/>
          </a:bodyPr>
          <a:lstStyle/>
          <a:p>
            <a:r>
              <a:rPr lang="en-US" sz="2000" dirty="0" smtClean="0"/>
              <a:t>Berlin</a:t>
            </a:r>
            <a:r>
              <a:rPr lang="en-US" sz="2000" dirty="0"/>
              <a:t> </a:t>
            </a:r>
            <a:r>
              <a:rPr lang="en-US" sz="2000" dirty="0" smtClean="0"/>
              <a:t>		</a:t>
            </a:r>
            <a:r>
              <a:rPr lang="en-US" sz="2000" dirty="0" smtClean="0"/>
              <a:t>23 – 25 Feb </a:t>
            </a:r>
            <a:r>
              <a:rPr lang="en-US" sz="2000" dirty="0" smtClean="0"/>
              <a:t>2016   (Host</a:t>
            </a:r>
            <a:r>
              <a:rPr lang="en-US" sz="2000" dirty="0"/>
              <a:t> </a:t>
            </a:r>
            <a:r>
              <a:rPr lang="en-US" sz="2000" dirty="0" smtClean="0"/>
              <a:t>is </a:t>
            </a:r>
            <a:r>
              <a:rPr lang="en-US" sz="2000" dirty="0" err="1" smtClean="0"/>
              <a:t>WinGas</a:t>
            </a:r>
            <a:r>
              <a:rPr lang="en-US" sz="2000" dirty="0" smtClean="0"/>
              <a:t>, </a:t>
            </a:r>
            <a:r>
              <a:rPr lang="en-US" sz="2000" dirty="0" smtClean="0"/>
              <a:t>joint strategy &amp; innovation 				SME)</a:t>
            </a:r>
          </a:p>
          <a:p>
            <a:r>
              <a:rPr lang="en-US" sz="2000" dirty="0" smtClean="0"/>
              <a:t>Asia  			3Q 2016  (China, HK?, Brisbane)</a:t>
            </a:r>
          </a:p>
          <a:p>
            <a:r>
              <a:rPr lang="en-US" sz="2000" dirty="0" smtClean="0"/>
              <a:t>Canada  		2Q 2017 </a:t>
            </a:r>
          </a:p>
          <a:p>
            <a:r>
              <a:rPr lang="en-US" sz="2000" dirty="0" smtClean="0"/>
              <a:t>Rio			Oct</a:t>
            </a:r>
            <a:r>
              <a:rPr lang="en-US" sz="2000" dirty="0"/>
              <a:t> </a:t>
            </a:r>
            <a:r>
              <a:rPr lang="en-US" sz="2000" dirty="0" smtClean="0"/>
              <a:t>2017 (with IGRC in Rio)</a:t>
            </a:r>
          </a:p>
          <a:p>
            <a:r>
              <a:rPr lang="en-US" sz="2000" dirty="0" smtClean="0"/>
              <a:t>Norway		Feb 2018 (joint with innovation)</a:t>
            </a:r>
          </a:p>
          <a:p>
            <a:r>
              <a:rPr lang="en-US" sz="2000" dirty="0" smtClean="0"/>
              <a:t>Washington	June 2018</a:t>
            </a:r>
          </a:p>
          <a:p>
            <a:endParaRPr lang="en-US" sz="1800" dirty="0" smtClean="0"/>
          </a:p>
          <a:p>
            <a:endParaRPr lang="en-US" sz="1800" dirty="0"/>
          </a:p>
          <a:p>
            <a:endParaRPr lang="en-US" sz="1800" dirty="0" smtClean="0"/>
          </a:p>
          <a:p>
            <a:pPr marL="0" indent="0">
              <a:buNone/>
            </a:pPr>
            <a:r>
              <a:rPr lang="en-US" sz="1800" i="1" dirty="0" smtClean="0"/>
              <a:t>X joint meeting sustainability </a:t>
            </a:r>
            <a:r>
              <a:rPr lang="en-US" sz="1800" i="1" dirty="0" smtClean="0"/>
              <a:t>committee TBC.</a:t>
            </a:r>
            <a:endParaRPr lang="en-US" sz="1800" i="1" dirty="0" smtClean="0"/>
          </a:p>
          <a:p>
            <a:endParaRPr lang="en-US" sz="2000" dirty="0" smtClean="0"/>
          </a:p>
          <a:p>
            <a:endParaRPr lang="en-US" sz="2800" dirty="0" smtClean="0"/>
          </a:p>
          <a:p>
            <a:endParaRPr lang="en-US" sz="2800" dirty="0"/>
          </a:p>
        </p:txBody>
      </p:sp>
    </p:spTree>
    <p:extLst>
      <p:ext uri="{BB962C8B-B14F-4D97-AF65-F5344CB8AC3E}">
        <p14:creationId xmlns:p14="http://schemas.microsoft.com/office/powerpoint/2010/main" val="1607656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meeting Berlin</a:t>
            </a:r>
            <a:endParaRPr lang="en-US" dirty="0"/>
          </a:p>
        </p:txBody>
      </p:sp>
      <p:sp>
        <p:nvSpPr>
          <p:cNvPr id="3" name="Content Placeholder 2"/>
          <p:cNvSpPr>
            <a:spLocks noGrp="1"/>
          </p:cNvSpPr>
          <p:nvPr>
            <p:ph idx="1"/>
          </p:nvPr>
        </p:nvSpPr>
        <p:spPr/>
        <p:txBody>
          <a:bodyPr>
            <a:normAutofit/>
          </a:bodyPr>
          <a:lstStyle/>
          <a:p>
            <a:r>
              <a:rPr lang="en-US" sz="2400" dirty="0"/>
              <a:t>A</a:t>
            </a:r>
            <a:r>
              <a:rPr lang="en-US" sz="2400" dirty="0" smtClean="0"/>
              <a:t>ir emissions campaign</a:t>
            </a:r>
          </a:p>
          <a:p>
            <a:pPr lvl="1"/>
            <a:r>
              <a:rPr lang="en-US" sz="2000" dirty="0"/>
              <a:t>Keith &amp; Tracy lead on Presentation </a:t>
            </a:r>
            <a:r>
              <a:rPr lang="en-US" sz="2000" dirty="0" smtClean="0"/>
              <a:t>clean air, request Jason B or other guest speaker</a:t>
            </a:r>
          </a:p>
          <a:p>
            <a:pPr lvl="1"/>
            <a:r>
              <a:rPr lang="en-US" sz="2000" dirty="0" smtClean="0"/>
              <a:t>Review policy documents this topic, also outside of industry</a:t>
            </a:r>
          </a:p>
          <a:p>
            <a:pPr lvl="1"/>
            <a:r>
              <a:rPr lang="en-US" sz="2000" dirty="0" smtClean="0"/>
              <a:t>Feedback on IGU messaging</a:t>
            </a:r>
          </a:p>
          <a:p>
            <a:r>
              <a:rPr lang="en-US" sz="2400" dirty="0" smtClean="0"/>
              <a:t>Innovation</a:t>
            </a:r>
          </a:p>
          <a:p>
            <a:pPr lvl="1"/>
            <a:r>
              <a:rPr lang="en-US" sz="2000" dirty="0" smtClean="0"/>
              <a:t>Guy on LNG status w. angle on clean air, public acceptance and innovation</a:t>
            </a:r>
          </a:p>
          <a:p>
            <a:pPr lvl="1"/>
            <a:r>
              <a:rPr lang="en-US" sz="2000" dirty="0" smtClean="0"/>
              <a:t>Markus presentation on campaign on heat conversion</a:t>
            </a:r>
            <a:endParaRPr lang="en-US" sz="2000" dirty="0"/>
          </a:p>
          <a:p>
            <a:r>
              <a:rPr lang="en-US" sz="2400" dirty="0"/>
              <a:t>Public acceptance</a:t>
            </a:r>
          </a:p>
          <a:p>
            <a:pPr lvl="1"/>
            <a:r>
              <a:rPr lang="en-US" sz="2000" dirty="0" err="1"/>
              <a:t>Hansch</a:t>
            </a:r>
            <a:r>
              <a:rPr lang="en-US" sz="2000" dirty="0"/>
              <a:t> &amp; </a:t>
            </a:r>
            <a:r>
              <a:rPr lang="en-US" sz="2000" dirty="0" err="1"/>
              <a:t>dimitri</a:t>
            </a:r>
            <a:r>
              <a:rPr lang="en-US" sz="2000" dirty="0"/>
              <a:t> </a:t>
            </a:r>
            <a:r>
              <a:rPr lang="en-US" sz="2000" dirty="0" smtClean="0"/>
              <a:t>presentation + thought leadership public acceptance</a:t>
            </a:r>
          </a:p>
          <a:p>
            <a:pPr lvl="1"/>
            <a:r>
              <a:rPr lang="en-US" sz="2000" dirty="0" smtClean="0"/>
              <a:t>Webcast on public acceptance &amp; topic (series kick off)</a:t>
            </a:r>
            <a:endParaRPr lang="en-US" sz="2000" dirty="0"/>
          </a:p>
          <a:p>
            <a:pPr lvl="1"/>
            <a:endParaRPr lang="en-US" sz="2000" dirty="0"/>
          </a:p>
        </p:txBody>
      </p:sp>
    </p:spTree>
    <p:extLst>
      <p:ext uri="{BB962C8B-B14F-4D97-AF65-F5344CB8AC3E}">
        <p14:creationId xmlns:p14="http://schemas.microsoft.com/office/powerpoint/2010/main" val="2443874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future presentations</a:t>
            </a:r>
            <a:endParaRPr lang="en-US" dirty="0"/>
          </a:p>
        </p:txBody>
      </p:sp>
      <p:sp>
        <p:nvSpPr>
          <p:cNvPr id="3" name="Content Placeholder 2"/>
          <p:cNvSpPr>
            <a:spLocks noGrp="1"/>
          </p:cNvSpPr>
          <p:nvPr>
            <p:ph idx="1"/>
          </p:nvPr>
        </p:nvSpPr>
        <p:spPr>
          <a:xfrm>
            <a:off x="457200" y="1439103"/>
            <a:ext cx="8229600" cy="4525963"/>
          </a:xfrm>
        </p:spPr>
        <p:txBody>
          <a:bodyPr>
            <a:normAutofit fontScale="92500" lnSpcReduction="20000"/>
          </a:bodyPr>
          <a:lstStyle/>
          <a:p>
            <a:r>
              <a:rPr lang="en-US" sz="2000" dirty="0" smtClean="0"/>
              <a:t>Guy: geopolitics + the wave of LNG and what is will bring us </a:t>
            </a:r>
          </a:p>
          <a:p>
            <a:r>
              <a:rPr lang="en-US" sz="2000" dirty="0" smtClean="0"/>
              <a:t>Frazer: consumer marketing, NSW</a:t>
            </a:r>
          </a:p>
          <a:p>
            <a:r>
              <a:rPr lang="en-US" sz="2000" dirty="0" smtClean="0"/>
              <a:t>Markus: transition to gas heaters</a:t>
            </a:r>
          </a:p>
          <a:p>
            <a:r>
              <a:rPr lang="en-US" sz="2000" dirty="0" smtClean="0"/>
              <a:t>Keith: energy efficiency &amp; commercial</a:t>
            </a:r>
          </a:p>
          <a:p>
            <a:r>
              <a:rPr lang="en-US" sz="2000" dirty="0" smtClean="0"/>
              <a:t>Malgorzata: public acceptance for IS projects</a:t>
            </a:r>
          </a:p>
          <a:p>
            <a:r>
              <a:rPr lang="en-US" sz="2000" dirty="0" smtClean="0"/>
              <a:t>Tracy: boost gas usage in summer, research of new app for gas usage</a:t>
            </a:r>
          </a:p>
          <a:p>
            <a:r>
              <a:rPr lang="en-US" sz="2000" dirty="0" smtClean="0"/>
              <a:t>Gerard </a:t>
            </a:r>
            <a:r>
              <a:rPr lang="en-US" sz="2000" dirty="0" err="1" smtClean="0"/>
              <a:t>Linke</a:t>
            </a:r>
            <a:r>
              <a:rPr lang="en-US" sz="2000" dirty="0" smtClean="0"/>
              <a:t>: chair of innovation committee on gas innovations especially power to gas</a:t>
            </a:r>
          </a:p>
          <a:p>
            <a:r>
              <a:rPr lang="en-US" sz="2000" dirty="0" smtClean="0"/>
              <a:t>Anja: earthquakes NL </a:t>
            </a:r>
            <a:r>
              <a:rPr lang="en-US" sz="2000" dirty="0" err="1" smtClean="0"/>
              <a:t>learnings</a:t>
            </a:r>
            <a:r>
              <a:rPr lang="en-US" sz="2000" dirty="0" smtClean="0"/>
              <a:t> + access to SME / Russians + intercultural differences + ENECO and innovations in gas (mini MBA)</a:t>
            </a:r>
          </a:p>
          <a:p>
            <a:r>
              <a:rPr lang="en-US" sz="2000" dirty="0" smtClean="0"/>
              <a:t>Dimitri: public acceptance</a:t>
            </a:r>
          </a:p>
          <a:p>
            <a:r>
              <a:rPr lang="en-US" sz="2000" dirty="0" smtClean="0"/>
              <a:t>Hansch: the Dutch case and how we manage this. Define jointly a gas proposition. What is KVGN doing. Value driven communications.</a:t>
            </a:r>
          </a:p>
          <a:p>
            <a:r>
              <a:rPr lang="en-US" sz="2000" dirty="0" smtClean="0"/>
              <a:t>Barbara: lost fight against the greenies</a:t>
            </a:r>
          </a:p>
          <a:p>
            <a:r>
              <a:rPr lang="en-US" sz="2000" dirty="0" smtClean="0"/>
              <a:t>Outside speakers: Edelman, </a:t>
            </a:r>
            <a:r>
              <a:rPr lang="en-US" sz="2000" dirty="0" err="1" smtClean="0"/>
              <a:t>Goda</a:t>
            </a:r>
            <a:r>
              <a:rPr lang="en-US" sz="2000" dirty="0"/>
              <a:t> </a:t>
            </a:r>
            <a:r>
              <a:rPr lang="en-US" sz="2000" dirty="0" smtClean="0"/>
              <a:t>/ Linda, CSIRO (Frazer),  </a:t>
            </a:r>
          </a:p>
          <a:p>
            <a:endParaRPr lang="en-US" sz="2000" dirty="0" smtClean="0"/>
          </a:p>
          <a:p>
            <a:endParaRPr lang="en-US" sz="2000" dirty="0" smtClean="0"/>
          </a:p>
          <a:p>
            <a:endParaRPr lang="en-US" sz="2000" dirty="0" smtClean="0"/>
          </a:p>
          <a:p>
            <a:endParaRPr lang="en-US" sz="2000" dirty="0" smtClean="0"/>
          </a:p>
          <a:p>
            <a:endParaRPr lang="en-US" sz="2400" dirty="0" smtClean="0"/>
          </a:p>
          <a:p>
            <a:endParaRPr lang="en-US" sz="2400" dirty="0" smtClean="0"/>
          </a:p>
          <a:p>
            <a:endParaRPr lang="en-US" sz="2800" dirty="0" smtClean="0"/>
          </a:p>
          <a:p>
            <a:endParaRPr lang="en-US" sz="2800" dirty="0" smtClean="0"/>
          </a:p>
          <a:p>
            <a:endParaRPr lang="en-US" dirty="0"/>
          </a:p>
        </p:txBody>
      </p:sp>
    </p:spTree>
    <p:extLst>
      <p:ext uri="{BB962C8B-B14F-4D97-AF65-F5344CB8AC3E}">
        <p14:creationId xmlns:p14="http://schemas.microsoft.com/office/powerpoint/2010/main" val="2529948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MCC participant wish list</a:t>
            </a:r>
            <a:endParaRPr lang="en-US" dirty="0"/>
          </a:p>
        </p:txBody>
      </p:sp>
      <p:sp>
        <p:nvSpPr>
          <p:cNvPr id="3" name="Content Placeholder 2"/>
          <p:cNvSpPr>
            <a:spLocks noGrp="1"/>
          </p:cNvSpPr>
          <p:nvPr>
            <p:ph sz="half" idx="1"/>
          </p:nvPr>
        </p:nvSpPr>
        <p:spPr>
          <a:xfrm>
            <a:off x="457200" y="1600200"/>
            <a:ext cx="3637793" cy="4525963"/>
          </a:xfrm>
        </p:spPr>
        <p:txBody>
          <a:bodyPr>
            <a:normAutofit/>
          </a:bodyPr>
          <a:lstStyle/>
          <a:p>
            <a:r>
              <a:rPr lang="en-US" sz="1800" dirty="0" smtClean="0"/>
              <a:t>China  – clean air (barb)</a:t>
            </a:r>
          </a:p>
          <a:p>
            <a:r>
              <a:rPr lang="en-US" sz="1800" dirty="0" smtClean="0"/>
              <a:t>Korea (</a:t>
            </a:r>
            <a:r>
              <a:rPr lang="en-US" sz="1800" dirty="0" err="1" smtClean="0"/>
              <a:t>Kogas</a:t>
            </a:r>
            <a:r>
              <a:rPr lang="en-US" sz="1800" dirty="0" smtClean="0"/>
              <a:t>)  (barb)</a:t>
            </a:r>
          </a:p>
          <a:p>
            <a:r>
              <a:rPr lang="en-US" sz="1800" dirty="0" smtClean="0"/>
              <a:t>Japan innovation (Guy)</a:t>
            </a:r>
          </a:p>
          <a:p>
            <a:r>
              <a:rPr lang="en-US" sz="1800" dirty="0" smtClean="0"/>
              <a:t>David K – REW (</a:t>
            </a:r>
            <a:r>
              <a:rPr lang="en-US" sz="1800" dirty="0" err="1" smtClean="0"/>
              <a:t>tbc</a:t>
            </a:r>
            <a:r>
              <a:rPr lang="en-US" sz="1800" dirty="0" smtClean="0"/>
              <a:t>)</a:t>
            </a:r>
          </a:p>
          <a:p>
            <a:r>
              <a:rPr lang="en-US" sz="1800" dirty="0" err="1" smtClean="0"/>
              <a:t>Towngas</a:t>
            </a:r>
            <a:r>
              <a:rPr lang="en-US" sz="1800" dirty="0" smtClean="0"/>
              <a:t> HK (Guy)</a:t>
            </a:r>
          </a:p>
          <a:p>
            <a:r>
              <a:rPr lang="en-US" sz="1800" dirty="0" err="1" smtClean="0"/>
              <a:t>Gascco</a:t>
            </a:r>
            <a:r>
              <a:rPr lang="en-US" sz="1800" dirty="0" smtClean="0"/>
              <a:t>, </a:t>
            </a:r>
            <a:r>
              <a:rPr lang="en-US" sz="1800" dirty="0" err="1" smtClean="0"/>
              <a:t>Kjell</a:t>
            </a:r>
            <a:r>
              <a:rPr lang="en-US" sz="1800" dirty="0" smtClean="0"/>
              <a:t> (</a:t>
            </a:r>
            <a:r>
              <a:rPr lang="en-US" sz="1800" dirty="0" err="1" smtClean="0"/>
              <a:t>dimitri</a:t>
            </a:r>
            <a:r>
              <a:rPr lang="en-US" sz="1800" dirty="0" smtClean="0"/>
              <a:t>)</a:t>
            </a:r>
          </a:p>
          <a:p>
            <a:r>
              <a:rPr lang="en-US" sz="1800" dirty="0" smtClean="0"/>
              <a:t>Yemen LNG (</a:t>
            </a:r>
            <a:r>
              <a:rPr lang="en-US" sz="1800" dirty="0" err="1" smtClean="0"/>
              <a:t>dimitri</a:t>
            </a:r>
            <a:r>
              <a:rPr lang="en-US" sz="1800" dirty="0" smtClean="0"/>
              <a:t>)</a:t>
            </a:r>
          </a:p>
          <a:p>
            <a:r>
              <a:rPr lang="en-US" sz="1800" dirty="0" smtClean="0"/>
              <a:t>Shell – Alex (</a:t>
            </a:r>
            <a:r>
              <a:rPr lang="en-US" sz="1800" dirty="0" err="1" smtClean="0"/>
              <a:t>dimitri</a:t>
            </a:r>
            <a:r>
              <a:rPr lang="en-US" sz="1800" dirty="0" smtClean="0"/>
              <a:t>)</a:t>
            </a:r>
          </a:p>
          <a:p>
            <a:r>
              <a:rPr lang="en-US" sz="1800" dirty="0" smtClean="0"/>
              <a:t>Patrick </a:t>
            </a:r>
            <a:r>
              <a:rPr lang="en-US" sz="1800" dirty="0" err="1" smtClean="0"/>
              <a:t>Pelle</a:t>
            </a:r>
            <a:r>
              <a:rPr lang="en-US" sz="1800" dirty="0" smtClean="0"/>
              <a:t> (</a:t>
            </a:r>
            <a:r>
              <a:rPr lang="en-US" sz="1800" dirty="0" err="1" smtClean="0"/>
              <a:t>dimitri</a:t>
            </a:r>
            <a:r>
              <a:rPr lang="en-US" sz="1800" dirty="0" smtClean="0"/>
              <a:t>)</a:t>
            </a:r>
          </a:p>
          <a:p>
            <a:r>
              <a:rPr lang="en-US" sz="1800" dirty="0" smtClean="0"/>
              <a:t>Chevron (barb)</a:t>
            </a:r>
          </a:p>
          <a:p>
            <a:r>
              <a:rPr lang="en-US" sz="1800" dirty="0" err="1" smtClean="0"/>
              <a:t>Omv</a:t>
            </a:r>
            <a:r>
              <a:rPr lang="en-US" sz="1800" dirty="0" smtClean="0"/>
              <a:t> (</a:t>
            </a:r>
            <a:r>
              <a:rPr lang="en-US" sz="1800" dirty="0" err="1" smtClean="0"/>
              <a:t>dimitri</a:t>
            </a:r>
            <a:r>
              <a:rPr lang="en-US" sz="1800" dirty="0" smtClean="0"/>
              <a:t>)</a:t>
            </a:r>
          </a:p>
          <a:p>
            <a:r>
              <a:rPr lang="en-US" sz="1800" dirty="0" err="1" smtClean="0"/>
              <a:t>Sedigas</a:t>
            </a:r>
            <a:r>
              <a:rPr lang="en-US" sz="1800" dirty="0" smtClean="0"/>
              <a:t> / GNF (barb)</a:t>
            </a:r>
          </a:p>
          <a:p>
            <a:r>
              <a:rPr lang="en-US" sz="1800" dirty="0" smtClean="0"/>
              <a:t>Eon – Caroline (barb)</a:t>
            </a:r>
          </a:p>
          <a:p>
            <a:endParaRPr lang="en-US" sz="1800" dirty="0" smtClean="0"/>
          </a:p>
          <a:p>
            <a:endParaRPr lang="en-US" sz="1800" dirty="0" smtClean="0"/>
          </a:p>
          <a:p>
            <a:endParaRPr lang="en-US" sz="1800" dirty="0" smtClean="0"/>
          </a:p>
          <a:p>
            <a:pPr marL="0" indent="0">
              <a:buNone/>
            </a:pPr>
            <a:endParaRPr lang="en-US" sz="1800" dirty="0"/>
          </a:p>
          <a:p>
            <a:pPr marL="0" indent="0">
              <a:buNone/>
            </a:pPr>
            <a:endParaRPr lang="en-US" sz="1800" dirty="0" smtClean="0"/>
          </a:p>
          <a:p>
            <a:endParaRPr lang="en-US" sz="1800" dirty="0" smtClean="0"/>
          </a:p>
          <a:p>
            <a:endParaRPr lang="en-US" sz="1800" dirty="0" smtClean="0"/>
          </a:p>
          <a:p>
            <a:endParaRPr lang="en-US" sz="1800" dirty="0"/>
          </a:p>
        </p:txBody>
      </p:sp>
      <p:sp>
        <p:nvSpPr>
          <p:cNvPr id="5" name="Content Placeholder 4"/>
          <p:cNvSpPr>
            <a:spLocks noGrp="1"/>
          </p:cNvSpPr>
          <p:nvPr>
            <p:ph sz="half" idx="2"/>
          </p:nvPr>
        </p:nvSpPr>
        <p:spPr>
          <a:xfrm>
            <a:off x="4094993" y="1633535"/>
            <a:ext cx="4591807" cy="4525963"/>
          </a:xfrm>
        </p:spPr>
        <p:txBody>
          <a:bodyPr>
            <a:normAutofit/>
          </a:bodyPr>
          <a:lstStyle/>
          <a:p>
            <a:r>
              <a:rPr lang="en-US" sz="1800" dirty="0" err="1" smtClean="0"/>
              <a:t>Petrobras</a:t>
            </a:r>
            <a:r>
              <a:rPr lang="en-US" sz="1800" dirty="0" smtClean="0"/>
              <a:t> (</a:t>
            </a:r>
            <a:r>
              <a:rPr lang="en-US" sz="1800" dirty="0" err="1" smtClean="0"/>
              <a:t>dimitri</a:t>
            </a:r>
            <a:r>
              <a:rPr lang="en-US" sz="1800" dirty="0" smtClean="0"/>
              <a:t>)</a:t>
            </a:r>
          </a:p>
          <a:p>
            <a:r>
              <a:rPr lang="en-US" sz="1800" dirty="0" err="1" smtClean="0"/>
              <a:t>Engie</a:t>
            </a:r>
            <a:r>
              <a:rPr lang="en-US" sz="1800" dirty="0" smtClean="0"/>
              <a:t> (</a:t>
            </a:r>
            <a:r>
              <a:rPr lang="en-US" sz="1800" dirty="0" err="1" smtClean="0"/>
              <a:t>michel</a:t>
            </a:r>
            <a:r>
              <a:rPr lang="en-US" sz="1800" dirty="0" smtClean="0"/>
              <a:t> </a:t>
            </a:r>
            <a:r>
              <a:rPr lang="en-US" sz="1800" dirty="0" err="1" smtClean="0"/>
              <a:t>lemen</a:t>
            </a:r>
            <a:r>
              <a:rPr lang="en-US" sz="1800" dirty="0" smtClean="0"/>
              <a:t>/who else: </a:t>
            </a:r>
            <a:r>
              <a:rPr lang="en-US" sz="1800" dirty="0" err="1" smtClean="0"/>
              <a:t>dimitri</a:t>
            </a:r>
            <a:r>
              <a:rPr lang="en-US" sz="1800" dirty="0" smtClean="0"/>
              <a:t>)</a:t>
            </a:r>
          </a:p>
          <a:p>
            <a:r>
              <a:rPr lang="en-US" sz="1800" dirty="0" smtClean="0"/>
              <a:t>Tracey (</a:t>
            </a:r>
            <a:r>
              <a:rPr lang="en-US" sz="1800" dirty="0" err="1" smtClean="0"/>
              <a:t>eurogas</a:t>
            </a:r>
            <a:r>
              <a:rPr lang="en-US" sz="1800" dirty="0" smtClean="0"/>
              <a:t> &gt; barb)</a:t>
            </a:r>
          </a:p>
          <a:p>
            <a:endParaRPr lang="en-US" sz="1800" dirty="0" smtClean="0"/>
          </a:p>
          <a:p>
            <a:endParaRPr lang="en-US" sz="1800" dirty="0" smtClean="0"/>
          </a:p>
          <a:p>
            <a:endParaRPr lang="en-US" sz="1800" dirty="0"/>
          </a:p>
        </p:txBody>
      </p:sp>
    </p:spTree>
    <p:extLst>
      <p:ext uri="{BB962C8B-B14F-4D97-AF65-F5344CB8AC3E}">
        <p14:creationId xmlns:p14="http://schemas.microsoft.com/office/powerpoint/2010/main" val="8380274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370</TotalTime>
  <Words>1213</Words>
  <Application>Microsoft Macintosh PowerPoint</Application>
  <PresentationFormat>On-screen Show (4:3)</PresentationFormat>
  <Paragraphs>189</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Marketing and Communications Committee</vt:lpstr>
      <vt:lpstr>Study groups themes</vt:lpstr>
      <vt:lpstr>MCC members</vt:lpstr>
      <vt:lpstr>Cooperation with IGU Presidency</vt:lpstr>
      <vt:lpstr>Cooperation with IGU Presidency details</vt:lpstr>
      <vt:lpstr>Calendar meeting</vt:lpstr>
      <vt:lpstr>Next meeting Berlin</vt:lpstr>
      <vt:lpstr>Other future presentations</vt:lpstr>
      <vt:lpstr>MCC participant wish list</vt:lpstr>
      <vt:lpstr>MORE TO DO’S</vt:lpstr>
      <vt:lpstr>MCC members priorities</vt:lpstr>
      <vt:lpstr>A Natural Partnership: Gas and Clean Air</vt:lpstr>
    </vt:vector>
  </TitlesOfParts>
  <Company>WPNT/ AudienceOne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and Communications Committee</dc:title>
  <dc:creator>Dimitri Schildmeijer</dc:creator>
  <cp:lastModifiedBy>Dimitri Schildmeijer</cp:lastModifiedBy>
  <cp:revision>35</cp:revision>
  <dcterms:created xsi:type="dcterms:W3CDTF">2015-09-08T12:04:34Z</dcterms:created>
  <dcterms:modified xsi:type="dcterms:W3CDTF">2015-09-10T15:06:02Z</dcterms:modified>
</cp:coreProperties>
</file>