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75" r:id="rId2"/>
    <p:sldMasterId id="2147483696" r:id="rId3"/>
  </p:sldMasterIdLst>
  <p:notesMasterIdLst>
    <p:notesMasterId r:id="rId8"/>
  </p:notesMasterIdLst>
  <p:handoutMasterIdLst>
    <p:handoutMasterId r:id="rId9"/>
  </p:handoutMasterIdLst>
  <p:sldIdLst>
    <p:sldId id="256" r:id="rId4"/>
    <p:sldId id="324" r:id="rId5"/>
    <p:sldId id="274" r:id="rId6"/>
    <p:sldId id="323"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230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9DCA"/>
    <a:srgbClr val="2675A9"/>
    <a:srgbClr val="54646E"/>
    <a:srgbClr val="A9D9E9"/>
    <a:srgbClr val="DCE6EA"/>
    <a:srgbClr val="359F66"/>
    <a:srgbClr val="007BBC"/>
    <a:srgbClr val="006DAF"/>
    <a:srgbClr val="3AA359"/>
    <a:srgbClr val="1472A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5" autoAdjust="0"/>
    <p:restoredTop sz="74327" autoAdjust="0"/>
  </p:normalViewPr>
  <p:slideViewPr>
    <p:cSldViewPr snapToGrid="0">
      <p:cViewPr varScale="1">
        <p:scale>
          <a:sx n="55" d="100"/>
          <a:sy n="55" d="100"/>
        </p:scale>
        <p:origin x="1194" y="72"/>
      </p:cViewPr>
      <p:guideLst>
        <p:guide orient="horz" pos="2160"/>
        <p:guide pos="2880"/>
        <p:guide orient="horz" pos="2305"/>
      </p:guideLst>
    </p:cSldViewPr>
  </p:slideViewPr>
  <p:outlineViewPr>
    <p:cViewPr>
      <p:scale>
        <a:sx n="33" d="100"/>
        <a:sy n="33" d="100"/>
      </p:scale>
      <p:origin x="0" y="6320"/>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B4E252A-25D5-7A47-AA6A-3CA6E5A856E9}" type="datetimeFigureOut">
              <a:rPr lang="en-US" smtClean="0"/>
              <a:t>9/9/2015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4C26B6-20F2-FF4B-AA8B-1DC96C7279F3}" type="slidenum">
              <a:rPr lang="en-US" smtClean="0"/>
              <a:t>‹#›</a:t>
            </a:fld>
            <a:endParaRPr lang="en-US"/>
          </a:p>
        </p:txBody>
      </p:sp>
    </p:spTree>
    <p:extLst>
      <p:ext uri="{BB962C8B-B14F-4D97-AF65-F5344CB8AC3E}">
        <p14:creationId xmlns:p14="http://schemas.microsoft.com/office/powerpoint/2010/main" val="24359775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01ED84-CA03-3C40-9134-78DA107F774C}" type="datetimeFigureOut">
              <a:rPr lang="en-US" smtClean="0"/>
              <a:t>9/9/2015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922D7A-A9C6-884A-95BF-0C21FD558440}" type="slidenum">
              <a:rPr lang="en-US" smtClean="0"/>
              <a:t>‹#›</a:t>
            </a:fld>
            <a:endParaRPr lang="en-US"/>
          </a:p>
        </p:txBody>
      </p:sp>
    </p:spTree>
    <p:extLst>
      <p:ext uri="{BB962C8B-B14F-4D97-AF65-F5344CB8AC3E}">
        <p14:creationId xmlns:p14="http://schemas.microsoft.com/office/powerpoint/2010/main" val="139477373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922D7A-A9C6-884A-95BF-0C21FD558440}" type="slidenum">
              <a:rPr lang="en-US" smtClean="0"/>
              <a:t>1</a:t>
            </a:fld>
            <a:endParaRPr lang="en-US"/>
          </a:p>
        </p:txBody>
      </p:sp>
    </p:spTree>
    <p:extLst>
      <p:ext uri="{BB962C8B-B14F-4D97-AF65-F5344CB8AC3E}">
        <p14:creationId xmlns:p14="http://schemas.microsoft.com/office/powerpoint/2010/main" val="2204686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the</a:t>
            </a:r>
            <a:r>
              <a:rPr lang="en-US" baseline="0" dirty="0" smtClean="0"/>
              <a:t> first task of the study group, we will answer the following three questions..</a:t>
            </a:r>
            <a:endParaRPr lang="en-US" dirty="0"/>
          </a:p>
        </p:txBody>
      </p:sp>
      <p:sp>
        <p:nvSpPr>
          <p:cNvPr id="4" name="Slide Number Placeholder 3"/>
          <p:cNvSpPr>
            <a:spLocks noGrp="1"/>
          </p:cNvSpPr>
          <p:nvPr>
            <p:ph type="sldNum" sz="quarter" idx="10"/>
          </p:nvPr>
        </p:nvSpPr>
        <p:spPr/>
        <p:txBody>
          <a:bodyPr/>
          <a:lstStyle/>
          <a:p>
            <a:fld id="{5E922D7A-A9C6-884A-95BF-0C21FD558440}" type="slidenum">
              <a:rPr lang="en-US" smtClean="0"/>
              <a:t>3</a:t>
            </a:fld>
            <a:endParaRPr lang="en-US"/>
          </a:p>
        </p:txBody>
      </p:sp>
    </p:spTree>
    <p:extLst>
      <p:ext uri="{BB962C8B-B14F-4D97-AF65-F5344CB8AC3E}">
        <p14:creationId xmlns:p14="http://schemas.microsoft.com/office/powerpoint/2010/main" val="6278212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Today there are 27 mega cities in the world.</a:t>
            </a:r>
            <a:r>
              <a:rPr lang="en-US" baseline="0" dirty="0" smtClean="0"/>
              <a:t> A mega city is defined as more than 10 million inhabitants. </a:t>
            </a:r>
          </a:p>
          <a:p>
            <a:r>
              <a:rPr lang="en-US" baseline="0" dirty="0" smtClean="0"/>
              <a:t>By 2030, the world is projected to have more than 41 mega-cities.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5E922D7A-A9C6-884A-95BF-0C21FD558440}" type="slidenum">
              <a:rPr lang="en-US" smtClean="0"/>
              <a:t>4</a:t>
            </a:fld>
            <a:endParaRPr lang="en-US"/>
          </a:p>
        </p:txBody>
      </p:sp>
    </p:spTree>
    <p:extLst>
      <p:ext uri="{BB962C8B-B14F-4D97-AF65-F5344CB8AC3E}">
        <p14:creationId xmlns:p14="http://schemas.microsoft.com/office/powerpoint/2010/main" val="32271716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WGC-cover-background.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2939499" y="2194324"/>
            <a:ext cx="5974853" cy="1470025"/>
          </a:xfrm>
        </p:spPr>
        <p:txBody>
          <a:bodyPr anchor="b">
            <a:normAutofit/>
          </a:bodyPr>
          <a:lstStyle>
            <a:lvl1pPr algn="l">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947486" y="3702499"/>
            <a:ext cx="5831073" cy="774648"/>
          </a:xfrm>
        </p:spPr>
        <p:txBody>
          <a:bodyPr>
            <a:normAutofit/>
          </a:bodyPr>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3051328" y="4499657"/>
            <a:ext cx="1292072" cy="300943"/>
          </a:xfrm>
          <a:prstGeom prst="rect">
            <a:avLst/>
          </a:prstGeom>
          <a:solidFill>
            <a:srgbClr val="FFFFFF"/>
          </a:solidFill>
        </p:spPr>
        <p:txBody>
          <a:bodyPr/>
          <a:lstStyle>
            <a:lvl1pPr algn="ctr">
              <a:defRPr sz="1200" b="1" spc="100">
                <a:solidFill>
                  <a:srgbClr val="007BBC"/>
                </a:solidFill>
              </a:defRPr>
            </a:lvl1pPr>
          </a:lstStyle>
          <a:p>
            <a:fld id="{E13F901A-F43E-E543-AA6F-B28089D63311}" type="datetime4">
              <a:rPr lang="en-US" smtClean="0"/>
              <a:pPr/>
              <a:t>September 9, 2015</a:t>
            </a:fld>
            <a:endParaRPr lang="en-US" dirty="0"/>
          </a:p>
        </p:txBody>
      </p:sp>
      <p:sp>
        <p:nvSpPr>
          <p:cNvPr id="7" name="Rectangle 6"/>
          <p:cNvSpPr/>
          <p:nvPr userDrawn="1"/>
        </p:nvSpPr>
        <p:spPr>
          <a:xfrm>
            <a:off x="-1" y="0"/>
            <a:ext cx="2362201"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1" name="Straight Connector 10"/>
          <p:cNvCxnSpPr/>
          <p:nvPr userDrawn="1"/>
        </p:nvCxnSpPr>
        <p:spPr>
          <a:xfrm>
            <a:off x="3051328" y="3712271"/>
            <a:ext cx="6092672" cy="0"/>
          </a:xfrm>
          <a:prstGeom prst="line">
            <a:avLst/>
          </a:prstGeom>
          <a:ln w="9525" cmpd="sng">
            <a:solidFill>
              <a:srgbClr val="FFFFFF"/>
            </a:solidFill>
          </a:ln>
          <a:effectLst/>
        </p:spPr>
        <p:style>
          <a:lnRef idx="2">
            <a:schemeClr val="accent1"/>
          </a:lnRef>
          <a:fillRef idx="0">
            <a:schemeClr val="accent1"/>
          </a:fillRef>
          <a:effectRef idx="1">
            <a:schemeClr val="accent1"/>
          </a:effectRef>
          <a:fontRef idx="minor">
            <a:schemeClr val="tx1"/>
          </a:fontRef>
        </p:style>
      </p:cxnSp>
      <p:pic>
        <p:nvPicPr>
          <p:cNvPr id="5" name="Picture 4" descr="vert-logo.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8235" y="1071563"/>
            <a:ext cx="1952080" cy="4603748"/>
          </a:xfrm>
          <a:prstGeom prst="rect">
            <a:avLst/>
          </a:prstGeom>
        </p:spPr>
      </p:pic>
    </p:spTree>
    <p:extLst>
      <p:ext uri="{BB962C8B-B14F-4D97-AF65-F5344CB8AC3E}">
        <p14:creationId xmlns:p14="http://schemas.microsoft.com/office/powerpoint/2010/main" val="239356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en-US" dirty="0" smtClean="0">
                <a:solidFill>
                  <a:srgbClr val="007BBC"/>
                </a:solidFill>
              </a:rPr>
              <a:t>FUELING THE FUTURE </a:t>
            </a:r>
            <a:r>
              <a:rPr lang="en-US" dirty="0" smtClean="0">
                <a:solidFill>
                  <a:srgbClr val="359F66"/>
                </a:solidFill>
              </a:rPr>
              <a:t>WITH GAS</a:t>
            </a:r>
            <a:endParaRPr lang="en-US" dirty="0">
              <a:solidFill>
                <a:srgbClr val="359F66"/>
              </a:solidFill>
            </a:endParaRPr>
          </a:p>
        </p:txBody>
      </p:sp>
      <p:sp>
        <p:nvSpPr>
          <p:cNvPr id="6" name="Slide Number Placeholder 5"/>
          <p:cNvSpPr>
            <a:spLocks noGrp="1"/>
          </p:cNvSpPr>
          <p:nvPr>
            <p:ph type="sldNum" sz="quarter" idx="12"/>
          </p:nvPr>
        </p:nvSpPr>
        <p:spPr/>
        <p:txBody>
          <a:bodyPr/>
          <a:lstStyle/>
          <a:p>
            <a:fld id="{272E7E90-9755-3E4A-B049-C951E85CD3B9}" type="slidenum">
              <a:rPr lang="en-US" smtClean="0"/>
              <a:t>‹#›</a:t>
            </a:fld>
            <a:endParaRPr lang="en-US"/>
          </a:p>
        </p:txBody>
      </p:sp>
    </p:spTree>
    <p:extLst>
      <p:ext uri="{BB962C8B-B14F-4D97-AF65-F5344CB8AC3E}">
        <p14:creationId xmlns:p14="http://schemas.microsoft.com/office/powerpoint/2010/main" val="3655275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WGC-cover-background.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hasCustomPrompt="1"/>
          </p:nvPr>
        </p:nvSpPr>
        <p:spPr>
          <a:xfrm>
            <a:off x="457200" y="2304046"/>
            <a:ext cx="8037513" cy="1362075"/>
          </a:xfrm>
        </p:spPr>
        <p:txBody>
          <a:bodyPr anchor="b">
            <a:normAutofit/>
          </a:bodyPr>
          <a:lstStyle>
            <a:lvl1pPr algn="l">
              <a:defRPr sz="3600" b="0" cap="none">
                <a:solidFill>
                  <a:srgbClr val="FFFFFF"/>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3738004"/>
            <a:ext cx="8037513" cy="668896"/>
          </a:xfrm>
        </p:spPr>
        <p:txBody>
          <a:bodyPr anchor="t"/>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272E7E90-9755-3E4A-B049-C951E85CD3B9}" type="slidenum">
              <a:rPr lang="en-US" smtClean="0"/>
              <a:pPr/>
              <a:t>‹#›</a:t>
            </a:fld>
            <a:endParaRPr lang="en-US" dirty="0"/>
          </a:p>
        </p:txBody>
      </p:sp>
      <p:cxnSp>
        <p:nvCxnSpPr>
          <p:cNvPr id="8" name="Straight Connector 7"/>
          <p:cNvCxnSpPr/>
          <p:nvPr userDrawn="1"/>
        </p:nvCxnSpPr>
        <p:spPr>
          <a:xfrm>
            <a:off x="543168" y="3712271"/>
            <a:ext cx="8600832" cy="0"/>
          </a:xfrm>
          <a:prstGeom prst="line">
            <a:avLst/>
          </a:prstGeom>
          <a:ln w="9525" cmpd="sng">
            <a:solidFill>
              <a:srgbClr val="FFFFFF"/>
            </a:solidFill>
          </a:ln>
          <a:effectLst/>
        </p:spPr>
        <p:style>
          <a:lnRef idx="2">
            <a:schemeClr val="accent1"/>
          </a:lnRef>
          <a:fillRef idx="0">
            <a:schemeClr val="accent1"/>
          </a:fillRef>
          <a:effectRef idx="1">
            <a:schemeClr val="accent1"/>
          </a:effectRef>
          <a:fontRef idx="minor">
            <a:schemeClr val="tx1"/>
          </a:fontRef>
        </p:style>
      </p:cxnSp>
      <p:sp>
        <p:nvSpPr>
          <p:cNvPr id="11" name="Footer Placeholder 4"/>
          <p:cNvSpPr>
            <a:spLocks noGrp="1"/>
          </p:cNvSpPr>
          <p:nvPr>
            <p:ph type="ftr" sz="quarter" idx="11"/>
          </p:nvPr>
        </p:nvSpPr>
        <p:spPr>
          <a:xfrm>
            <a:off x="457200" y="6228558"/>
            <a:ext cx="2573394" cy="365125"/>
          </a:xfrm>
        </p:spPr>
        <p:txBody>
          <a:bodyPr/>
          <a:lstStyle>
            <a:lvl1pPr>
              <a:defRPr>
                <a:solidFill>
                  <a:schemeClr val="bg1"/>
                </a:solidFill>
              </a:defRPr>
            </a:lvl1pPr>
          </a:lstStyle>
          <a:p>
            <a:r>
              <a:rPr lang="en-US" dirty="0" smtClean="0"/>
              <a:t>FUELING THE FUTURE </a:t>
            </a:r>
            <a:r>
              <a:rPr lang="en-US" dirty="0" smtClean="0">
                <a:solidFill>
                  <a:srgbClr val="A9D9E9"/>
                </a:solidFill>
              </a:rPr>
              <a:t>WITH GAS</a:t>
            </a:r>
            <a:endParaRPr lang="en-US" dirty="0">
              <a:solidFill>
                <a:srgbClr val="A9D9E9"/>
              </a:solidFill>
            </a:endParaRPr>
          </a:p>
        </p:txBody>
      </p:sp>
    </p:spTree>
    <p:extLst>
      <p:ext uri="{BB962C8B-B14F-4D97-AF65-F5344CB8AC3E}">
        <p14:creationId xmlns:p14="http://schemas.microsoft.com/office/powerpoint/2010/main" val="3777757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4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11"/>
          </p:nvPr>
        </p:nvSpPr>
        <p:spPr/>
        <p:txBody>
          <a:bodyPr/>
          <a:lstStyle/>
          <a:p>
            <a:r>
              <a:rPr lang="en-US" dirty="0" smtClean="0">
                <a:solidFill>
                  <a:srgbClr val="007BBC"/>
                </a:solidFill>
              </a:rPr>
              <a:t>FUELING THE FUTURE </a:t>
            </a:r>
            <a:r>
              <a:rPr lang="en-US" dirty="0" smtClean="0">
                <a:solidFill>
                  <a:srgbClr val="359F66"/>
                </a:solidFill>
              </a:rPr>
              <a:t>WITH GAS</a:t>
            </a:r>
            <a:endParaRPr lang="en-US" dirty="0">
              <a:solidFill>
                <a:srgbClr val="359F66"/>
              </a:solidFill>
            </a:endParaRPr>
          </a:p>
        </p:txBody>
      </p:sp>
      <p:sp>
        <p:nvSpPr>
          <p:cNvPr id="7" name="Slide Number Placeholder 6"/>
          <p:cNvSpPr>
            <a:spLocks noGrp="1"/>
          </p:cNvSpPr>
          <p:nvPr>
            <p:ph type="sldNum" sz="quarter" idx="12"/>
          </p:nvPr>
        </p:nvSpPr>
        <p:spPr/>
        <p:txBody>
          <a:bodyPr/>
          <a:lstStyle/>
          <a:p>
            <a:fld id="{272E7E90-9755-3E4A-B049-C951E85CD3B9}" type="slidenum">
              <a:rPr lang="en-US" smtClean="0"/>
              <a:t>‹#›</a:t>
            </a:fld>
            <a:endParaRPr lang="en-US"/>
          </a:p>
        </p:txBody>
      </p:sp>
    </p:spTree>
    <p:extLst>
      <p:ext uri="{BB962C8B-B14F-4D97-AF65-F5344CB8AC3E}">
        <p14:creationId xmlns:p14="http://schemas.microsoft.com/office/powerpoint/2010/main" val="3168276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Footer Placeholder 7"/>
          <p:cNvSpPr>
            <a:spLocks noGrp="1"/>
          </p:cNvSpPr>
          <p:nvPr>
            <p:ph type="ftr" sz="quarter" idx="11"/>
          </p:nvPr>
        </p:nvSpPr>
        <p:spPr/>
        <p:txBody>
          <a:bodyPr/>
          <a:lstStyle/>
          <a:p>
            <a:r>
              <a:rPr lang="en-US" dirty="0" smtClean="0">
                <a:solidFill>
                  <a:srgbClr val="007BBC"/>
                </a:solidFill>
              </a:rPr>
              <a:t>FUELING THE FUTURE </a:t>
            </a:r>
            <a:r>
              <a:rPr lang="en-US" dirty="0" smtClean="0">
                <a:solidFill>
                  <a:srgbClr val="359F66"/>
                </a:solidFill>
              </a:rPr>
              <a:t>WITH GAS</a:t>
            </a:r>
            <a:endParaRPr lang="en-US" dirty="0">
              <a:solidFill>
                <a:srgbClr val="359F66"/>
              </a:solidFill>
            </a:endParaRPr>
          </a:p>
        </p:txBody>
      </p:sp>
      <p:sp>
        <p:nvSpPr>
          <p:cNvPr id="9" name="Slide Number Placeholder 8"/>
          <p:cNvSpPr>
            <a:spLocks noGrp="1"/>
          </p:cNvSpPr>
          <p:nvPr>
            <p:ph type="sldNum" sz="quarter" idx="12"/>
          </p:nvPr>
        </p:nvSpPr>
        <p:spPr/>
        <p:txBody>
          <a:bodyPr/>
          <a:lstStyle/>
          <a:p>
            <a:fld id="{272E7E90-9755-3E4A-B049-C951E85CD3B9}" type="slidenum">
              <a:rPr lang="en-US" smtClean="0"/>
              <a:t>‹#›</a:t>
            </a:fld>
            <a:endParaRPr lang="en-US"/>
          </a:p>
        </p:txBody>
      </p:sp>
    </p:spTree>
    <p:extLst>
      <p:ext uri="{BB962C8B-B14F-4D97-AF65-F5344CB8AC3E}">
        <p14:creationId xmlns:p14="http://schemas.microsoft.com/office/powerpoint/2010/main" val="1713203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r>
              <a:rPr lang="en-US" dirty="0" smtClean="0">
                <a:solidFill>
                  <a:srgbClr val="007BBC"/>
                </a:solidFill>
              </a:rPr>
              <a:t>FUELING THE FUTURE </a:t>
            </a:r>
            <a:r>
              <a:rPr lang="en-US" dirty="0" smtClean="0">
                <a:solidFill>
                  <a:srgbClr val="359F66"/>
                </a:solidFill>
              </a:rPr>
              <a:t>WITH GAS</a:t>
            </a:r>
            <a:endParaRPr lang="en-US" dirty="0">
              <a:solidFill>
                <a:srgbClr val="359F66"/>
              </a:solidFill>
            </a:endParaRPr>
          </a:p>
        </p:txBody>
      </p:sp>
      <p:sp>
        <p:nvSpPr>
          <p:cNvPr id="5" name="Slide Number Placeholder 4"/>
          <p:cNvSpPr>
            <a:spLocks noGrp="1"/>
          </p:cNvSpPr>
          <p:nvPr>
            <p:ph type="sldNum" sz="quarter" idx="12"/>
          </p:nvPr>
        </p:nvSpPr>
        <p:spPr/>
        <p:txBody>
          <a:bodyPr/>
          <a:lstStyle/>
          <a:p>
            <a:fld id="{272E7E90-9755-3E4A-B049-C951E85CD3B9}" type="slidenum">
              <a:rPr lang="en-US" smtClean="0"/>
              <a:t>‹#›</a:t>
            </a:fld>
            <a:endParaRPr lang="en-US"/>
          </a:p>
        </p:txBody>
      </p:sp>
    </p:spTree>
    <p:extLst>
      <p:ext uri="{BB962C8B-B14F-4D97-AF65-F5344CB8AC3E}">
        <p14:creationId xmlns:p14="http://schemas.microsoft.com/office/powerpoint/2010/main" val="1208157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7" name="Picture 6" descr="WGC-cover-background.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Slide Number Placeholder 5"/>
          <p:cNvSpPr>
            <a:spLocks noGrp="1"/>
          </p:cNvSpPr>
          <p:nvPr>
            <p:ph type="sldNum" sz="quarter" idx="12"/>
          </p:nvPr>
        </p:nvSpPr>
        <p:spPr>
          <a:xfrm>
            <a:off x="3030594" y="6228558"/>
            <a:ext cx="731646" cy="365125"/>
          </a:xfrm>
        </p:spPr>
        <p:txBody>
          <a:bodyPr/>
          <a:lstStyle>
            <a:lvl1pPr>
              <a:defRPr>
                <a:solidFill>
                  <a:schemeClr val="bg1"/>
                </a:solidFill>
              </a:defRPr>
            </a:lvl1pPr>
          </a:lstStyle>
          <a:p>
            <a:fld id="{272E7E90-9755-3E4A-B049-C951E85CD3B9}" type="slidenum">
              <a:rPr lang="en-US" smtClean="0"/>
              <a:pPr/>
              <a:t>‹#›</a:t>
            </a:fld>
            <a:endParaRPr lang="en-US" dirty="0"/>
          </a:p>
        </p:txBody>
      </p:sp>
      <p:sp>
        <p:nvSpPr>
          <p:cNvPr id="10" name="Footer Placeholder 4"/>
          <p:cNvSpPr>
            <a:spLocks noGrp="1"/>
          </p:cNvSpPr>
          <p:nvPr>
            <p:ph type="ftr" sz="quarter" idx="11"/>
          </p:nvPr>
        </p:nvSpPr>
        <p:spPr>
          <a:xfrm>
            <a:off x="457200" y="6228558"/>
            <a:ext cx="2573394" cy="365125"/>
          </a:xfrm>
        </p:spPr>
        <p:txBody>
          <a:bodyPr/>
          <a:lstStyle>
            <a:lvl1pPr>
              <a:defRPr>
                <a:solidFill>
                  <a:schemeClr val="bg1"/>
                </a:solidFill>
              </a:defRPr>
            </a:lvl1pPr>
          </a:lstStyle>
          <a:p>
            <a:r>
              <a:rPr lang="en-US" dirty="0" smtClean="0"/>
              <a:t>FUELING THE FUTURE </a:t>
            </a:r>
            <a:r>
              <a:rPr lang="en-US" dirty="0" smtClean="0">
                <a:solidFill>
                  <a:srgbClr val="A9D9E9"/>
                </a:solidFill>
              </a:rPr>
              <a:t>WITH GAS</a:t>
            </a:r>
            <a:endParaRPr lang="en-US" dirty="0">
              <a:solidFill>
                <a:srgbClr val="A9D9E9"/>
              </a:solidFill>
            </a:endParaRPr>
          </a:p>
        </p:txBody>
      </p:sp>
    </p:spTree>
    <p:extLst>
      <p:ext uri="{BB962C8B-B14F-4D97-AF65-F5344CB8AC3E}">
        <p14:creationId xmlns:p14="http://schemas.microsoft.com/office/powerpoint/2010/main" val="2692939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userDrawn="1"/>
        </p:nvSpPr>
        <p:spPr>
          <a:xfrm>
            <a:off x="0" y="0"/>
            <a:ext cx="9144000" cy="130191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Footer Placeholder 2"/>
          <p:cNvSpPr>
            <a:spLocks noGrp="1"/>
          </p:cNvSpPr>
          <p:nvPr>
            <p:ph type="ftr" sz="quarter" idx="11"/>
          </p:nvPr>
        </p:nvSpPr>
        <p:spPr/>
        <p:txBody>
          <a:bodyPr/>
          <a:lstStyle/>
          <a:p>
            <a:r>
              <a:rPr lang="en-US" dirty="0" smtClean="0">
                <a:solidFill>
                  <a:srgbClr val="007BBC"/>
                </a:solidFill>
              </a:rPr>
              <a:t>FUELING THE FUTURE </a:t>
            </a:r>
            <a:r>
              <a:rPr lang="en-US" dirty="0" smtClean="0">
                <a:solidFill>
                  <a:srgbClr val="359F66"/>
                </a:solidFill>
              </a:rPr>
              <a:t>WITH GAS</a:t>
            </a:r>
            <a:endParaRPr lang="en-US" dirty="0">
              <a:solidFill>
                <a:srgbClr val="359F66"/>
              </a:solidFill>
            </a:endParaRPr>
          </a:p>
        </p:txBody>
      </p:sp>
      <p:sp>
        <p:nvSpPr>
          <p:cNvPr id="4" name="Slide Number Placeholder 3"/>
          <p:cNvSpPr>
            <a:spLocks noGrp="1"/>
          </p:cNvSpPr>
          <p:nvPr>
            <p:ph type="sldNum" sz="quarter" idx="12"/>
          </p:nvPr>
        </p:nvSpPr>
        <p:spPr/>
        <p:txBody>
          <a:bodyPr/>
          <a:lstStyle/>
          <a:p>
            <a:fld id="{272E7E90-9755-3E4A-B049-C951E85CD3B9}" type="slidenum">
              <a:rPr lang="en-US" smtClean="0"/>
              <a:t>‹#›</a:t>
            </a:fld>
            <a:endParaRPr lang="en-US"/>
          </a:p>
        </p:txBody>
      </p:sp>
    </p:spTree>
    <p:extLst>
      <p:ext uri="{BB962C8B-B14F-4D97-AF65-F5344CB8AC3E}">
        <p14:creationId xmlns:p14="http://schemas.microsoft.com/office/powerpoint/2010/main" val="748742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6126163"/>
            <a:ext cx="7069177" cy="564110"/>
          </a:xfrm>
          <a:prstGeom prst="rect">
            <a:avLst/>
          </a:prstGeom>
          <a:gradFill flip="none" rotWithShape="1">
            <a:gsLst>
              <a:gs pos="98000">
                <a:schemeClr val="bg1"/>
              </a:gs>
              <a:gs pos="0">
                <a:srgbClr val="DCE6EA"/>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11067"/>
            <a:ext cx="8229600" cy="1143000"/>
          </a:xfrm>
          <a:prstGeom prst="rect">
            <a:avLst/>
          </a:prstGeom>
        </p:spPr>
        <p:txBody>
          <a:bodyPr vert="horz" lIns="91440" tIns="45720" rIns="91440" bIns="45720" rtlCol="0" anchor="b">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36629"/>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457200" y="6228558"/>
            <a:ext cx="2573394" cy="365125"/>
          </a:xfrm>
          <a:prstGeom prst="rect">
            <a:avLst/>
          </a:prstGeom>
        </p:spPr>
        <p:txBody>
          <a:bodyPr vert="horz" lIns="0" tIns="45720" rIns="91440" bIns="45720" rtlCol="0" anchor="ctr"/>
          <a:lstStyle>
            <a:lvl1pPr algn="l">
              <a:defRPr sz="1200" b="1" spc="110">
                <a:solidFill>
                  <a:srgbClr val="1169AF"/>
                </a:solidFill>
              </a:defRPr>
            </a:lvl1pPr>
          </a:lstStyle>
          <a:p>
            <a:r>
              <a:rPr lang="en-US" smtClean="0">
                <a:solidFill>
                  <a:srgbClr val="007BBC"/>
                </a:solidFill>
              </a:rPr>
              <a:t>FUELING THE FUTURE </a:t>
            </a:r>
            <a:r>
              <a:rPr lang="en-US" smtClean="0">
                <a:solidFill>
                  <a:srgbClr val="359F66"/>
                </a:solidFill>
              </a:rPr>
              <a:t>WITH GAS</a:t>
            </a:r>
            <a:endParaRPr lang="en-US" dirty="0">
              <a:solidFill>
                <a:srgbClr val="359F66"/>
              </a:solidFill>
            </a:endParaRPr>
          </a:p>
        </p:txBody>
      </p:sp>
      <p:sp>
        <p:nvSpPr>
          <p:cNvPr id="6" name="Slide Number Placeholder 5"/>
          <p:cNvSpPr>
            <a:spLocks noGrp="1"/>
          </p:cNvSpPr>
          <p:nvPr>
            <p:ph type="sldNum" sz="quarter" idx="4"/>
          </p:nvPr>
        </p:nvSpPr>
        <p:spPr>
          <a:xfrm>
            <a:off x="3030594" y="6228558"/>
            <a:ext cx="731646" cy="365125"/>
          </a:xfrm>
          <a:prstGeom prst="rect">
            <a:avLst/>
          </a:prstGeom>
        </p:spPr>
        <p:txBody>
          <a:bodyPr vert="horz" lIns="91440" tIns="45720" rIns="91440" bIns="45720" rtlCol="0" anchor="ctr"/>
          <a:lstStyle>
            <a:lvl1pPr algn="l">
              <a:defRPr sz="1200">
                <a:solidFill>
                  <a:srgbClr val="007BBC"/>
                </a:solidFill>
              </a:defRPr>
            </a:lvl1pPr>
          </a:lstStyle>
          <a:p>
            <a:fld id="{272E7E90-9755-3E4A-B049-C951E85CD3B9}" type="slidenum">
              <a:rPr lang="en-US" smtClean="0"/>
              <a:pPr/>
              <a:t>‹#›</a:t>
            </a:fld>
            <a:endParaRPr lang="en-US" dirty="0"/>
          </a:p>
        </p:txBody>
      </p:sp>
      <p:pic>
        <p:nvPicPr>
          <p:cNvPr id="8" name="Picture 7" descr="WGC-cover-background.jpg"/>
          <p:cNvPicPr>
            <a:picLocks noChangeAspect="1"/>
          </p:cNvPicPr>
          <p:nvPr userDrawn="1"/>
        </p:nvPicPr>
        <p:blipFill rotWithShape="1">
          <a:blip r:embed="rId10">
            <a:extLst>
              <a:ext uri="{28A0092B-C50C-407E-A947-70E740481C1C}">
                <a14:useLocalDpi xmlns:a14="http://schemas.microsoft.com/office/drawing/2010/main" val="0"/>
              </a:ext>
            </a:extLst>
          </a:blip>
          <a:srcRect t="31095" b="66226"/>
          <a:stretch/>
        </p:blipFill>
        <p:spPr>
          <a:xfrm>
            <a:off x="0" y="6674293"/>
            <a:ext cx="9144000" cy="183707"/>
          </a:xfrm>
          <a:prstGeom prst="rect">
            <a:avLst/>
          </a:prstGeom>
        </p:spPr>
      </p:pic>
      <p:sp>
        <p:nvSpPr>
          <p:cNvPr id="11" name="Rectangle 10"/>
          <p:cNvSpPr/>
          <p:nvPr userDrawn="1"/>
        </p:nvSpPr>
        <p:spPr>
          <a:xfrm>
            <a:off x="0" y="1202608"/>
            <a:ext cx="8686800" cy="45719"/>
          </a:xfrm>
          <a:prstGeom prst="rect">
            <a:avLst/>
          </a:prstGeom>
          <a:gradFill flip="none" rotWithShape="1">
            <a:gsLst>
              <a:gs pos="89000">
                <a:schemeClr val="bg1"/>
              </a:gs>
              <a:gs pos="0">
                <a:srgbClr val="DCE6EA"/>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hor-logo.png"/>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5667376" y="5782643"/>
            <a:ext cx="3179762" cy="940420"/>
          </a:xfrm>
          <a:prstGeom prst="rect">
            <a:avLst/>
          </a:prstGeom>
        </p:spPr>
      </p:pic>
    </p:spTree>
    <p:extLst>
      <p:ext uri="{BB962C8B-B14F-4D97-AF65-F5344CB8AC3E}">
        <p14:creationId xmlns:p14="http://schemas.microsoft.com/office/powerpoint/2010/main" val="11360867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6" r:id="rId7"/>
    <p:sldLayoutId id="2147483655" r:id="rId8"/>
  </p:sldLayoutIdLst>
  <p:hf hdr="0" dt="0"/>
  <p:txStyles>
    <p:titleStyle>
      <a:lvl1pPr algn="l" defTabSz="457200" rtl="0" eaLnBrk="1" latinLnBrk="0" hangingPunct="1">
        <a:spcBef>
          <a:spcPct val="0"/>
        </a:spcBef>
        <a:buNone/>
        <a:defRPr sz="3600" kern="1200">
          <a:solidFill>
            <a:srgbClr val="007BBC"/>
          </a:solidFill>
          <a:latin typeface="+mj-lt"/>
          <a:ea typeface="+mj-ea"/>
          <a:cs typeface="+mj-cs"/>
        </a:defRPr>
      </a:lvl1pPr>
    </p:titleStyle>
    <p:bodyStyle>
      <a:lvl1pPr marL="231775" indent="-231775" algn="l" defTabSz="457200" rtl="0" eaLnBrk="1" latinLnBrk="0" hangingPunct="1">
        <a:spcBef>
          <a:spcPct val="20000"/>
        </a:spcBef>
        <a:buFont typeface="Arial"/>
        <a:buChar char="•"/>
        <a:defRPr sz="2400" kern="1200">
          <a:solidFill>
            <a:srgbClr val="54646E"/>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rgbClr val="5464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54646E"/>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54646E"/>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5464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6835775"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000">
                <a:solidFill>
                  <a:prstClr val="black"/>
                </a:solidFill>
                <a:latin typeface="+mn-lt"/>
                <a:cs typeface="+mn-cs"/>
              </a:defRPr>
            </a:lvl1pPr>
          </a:lstStyle>
          <a:p>
            <a:pPr defTabSz="914400">
              <a:defRPr/>
            </a:pPr>
            <a:r>
              <a:rPr lang="en-US" smtClean="0"/>
              <a:t>IGU General presentation- December 2014</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000">
                <a:solidFill>
                  <a:prstClr val="black"/>
                </a:solidFill>
                <a:latin typeface="+mn-lt"/>
                <a:cs typeface="+mn-cs"/>
              </a:defRPr>
            </a:lvl1pPr>
          </a:lstStyle>
          <a:p>
            <a:pPr defTabSz="914400">
              <a:defRPr/>
            </a:pPr>
            <a:fld id="{8CF87C83-C2B0-400F-88A0-E6A03E377343}" type="slidenum">
              <a:rPr lang="en-US"/>
              <a:pPr defTabSz="914400">
                <a:defRPr/>
              </a:pPr>
              <a:t>‹#›</a:t>
            </a:fld>
            <a:endParaRPr lang="en-US" dirty="0"/>
          </a:p>
        </p:txBody>
      </p:sp>
      <p:sp>
        <p:nvSpPr>
          <p:cNvPr id="2054" name="Line 1400"/>
          <p:cNvSpPr>
            <a:spLocks noChangeShapeType="1"/>
          </p:cNvSpPr>
          <p:nvPr/>
        </p:nvSpPr>
        <p:spPr bwMode="auto">
          <a:xfrm>
            <a:off x="9525" y="1206500"/>
            <a:ext cx="7283450" cy="0"/>
          </a:xfrm>
          <a:prstGeom prst="line">
            <a:avLst/>
          </a:prstGeom>
          <a:noFill/>
          <a:ln w="25400">
            <a:solidFill>
              <a:srgbClr val="005EA8"/>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en-US">
              <a:solidFill>
                <a:prstClr val="black"/>
              </a:solidFill>
            </a:endParaRPr>
          </a:p>
        </p:txBody>
      </p:sp>
      <p:pic>
        <p:nvPicPr>
          <p:cNvPr id="2055" name="Picture 13"/>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96188" y="288925"/>
            <a:ext cx="1270000" cy="917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000">
                <a:solidFill>
                  <a:prstClr val="black"/>
                </a:solidFill>
                <a:latin typeface="+mn-lt"/>
                <a:cs typeface="+mn-cs"/>
              </a:defRPr>
            </a:lvl1pPr>
          </a:lstStyle>
          <a:p>
            <a:pPr defTabSz="914400">
              <a:defRPr/>
            </a:pPr>
            <a:endParaRPr lang="en-US" dirty="0"/>
          </a:p>
        </p:txBody>
      </p:sp>
    </p:spTree>
    <p:extLst>
      <p:ext uri="{BB962C8B-B14F-4D97-AF65-F5344CB8AC3E}">
        <p14:creationId xmlns:p14="http://schemas.microsoft.com/office/powerpoint/2010/main" val="162341704"/>
      </p:ext>
    </p:extLst>
  </p:cSld>
  <p:clrMap bg1="lt1" tx1="dk1" bg2="lt2" tx2="dk2" accent1="accent1" accent2="accent2" accent3="accent3" accent4="accent4" accent5="accent5" accent6="accent6" hlink="hlink" folHlink="folHlink"/>
  <p:hf hdr="0" dt="0"/>
  <p:txStyles>
    <p:titleStyle>
      <a:lvl1pPr algn="ctr" rtl="0" eaLnBrk="0" fontAlgn="base" hangingPunct="0">
        <a:spcBef>
          <a:spcPct val="0"/>
        </a:spcBef>
        <a:spcAft>
          <a:spcPct val="0"/>
        </a:spcAft>
        <a:defRPr sz="3200" kern="1200">
          <a:solidFill>
            <a:schemeClr val="accent1"/>
          </a:solidFill>
          <a:latin typeface="+mj-lt"/>
          <a:ea typeface="+mj-ea"/>
          <a:cs typeface="+mj-cs"/>
        </a:defRPr>
      </a:lvl1pPr>
      <a:lvl2pPr algn="ctr" rtl="0" eaLnBrk="0" fontAlgn="base" hangingPunct="0">
        <a:spcBef>
          <a:spcPct val="0"/>
        </a:spcBef>
        <a:spcAft>
          <a:spcPct val="0"/>
        </a:spcAft>
        <a:defRPr sz="3200">
          <a:solidFill>
            <a:schemeClr val="accent1"/>
          </a:solidFill>
          <a:latin typeface="Arial" charset="0"/>
          <a:cs typeface="Arial" charset="0"/>
        </a:defRPr>
      </a:lvl2pPr>
      <a:lvl3pPr algn="ctr" rtl="0" eaLnBrk="0" fontAlgn="base" hangingPunct="0">
        <a:spcBef>
          <a:spcPct val="0"/>
        </a:spcBef>
        <a:spcAft>
          <a:spcPct val="0"/>
        </a:spcAft>
        <a:defRPr sz="3200">
          <a:solidFill>
            <a:schemeClr val="accent1"/>
          </a:solidFill>
          <a:latin typeface="Arial" charset="0"/>
          <a:cs typeface="Arial" charset="0"/>
        </a:defRPr>
      </a:lvl3pPr>
      <a:lvl4pPr algn="ctr" rtl="0" eaLnBrk="0" fontAlgn="base" hangingPunct="0">
        <a:spcBef>
          <a:spcPct val="0"/>
        </a:spcBef>
        <a:spcAft>
          <a:spcPct val="0"/>
        </a:spcAft>
        <a:defRPr sz="3200">
          <a:solidFill>
            <a:schemeClr val="accent1"/>
          </a:solidFill>
          <a:latin typeface="Arial" charset="0"/>
          <a:cs typeface="Arial" charset="0"/>
        </a:defRPr>
      </a:lvl4pPr>
      <a:lvl5pPr algn="ctr" rtl="0" eaLnBrk="0" fontAlgn="base" hangingPunct="0">
        <a:spcBef>
          <a:spcPct val="0"/>
        </a:spcBef>
        <a:spcAft>
          <a:spcPct val="0"/>
        </a:spcAft>
        <a:defRPr sz="3200">
          <a:solidFill>
            <a:schemeClr val="accent1"/>
          </a:solidFill>
          <a:latin typeface="Arial" charset="0"/>
          <a:cs typeface="Arial" charset="0"/>
        </a:defRPr>
      </a:lvl5pPr>
      <a:lvl6pPr marL="457200" algn="l" rtl="0" eaLnBrk="1" fontAlgn="base" hangingPunct="1">
        <a:spcBef>
          <a:spcPct val="0"/>
        </a:spcBef>
        <a:spcAft>
          <a:spcPct val="0"/>
        </a:spcAft>
        <a:defRPr sz="3200">
          <a:solidFill>
            <a:schemeClr val="tx1"/>
          </a:solidFill>
          <a:latin typeface="Arial" charset="0"/>
          <a:cs typeface="Arial" charset="0"/>
        </a:defRPr>
      </a:lvl6pPr>
      <a:lvl7pPr marL="914400" algn="l" rtl="0" eaLnBrk="1" fontAlgn="base" hangingPunct="1">
        <a:spcBef>
          <a:spcPct val="0"/>
        </a:spcBef>
        <a:spcAft>
          <a:spcPct val="0"/>
        </a:spcAft>
        <a:defRPr sz="3200">
          <a:solidFill>
            <a:schemeClr val="tx1"/>
          </a:solidFill>
          <a:latin typeface="Arial" charset="0"/>
          <a:cs typeface="Arial" charset="0"/>
        </a:defRPr>
      </a:lvl7pPr>
      <a:lvl8pPr marL="1371600" algn="l" rtl="0" eaLnBrk="1" fontAlgn="base" hangingPunct="1">
        <a:spcBef>
          <a:spcPct val="0"/>
        </a:spcBef>
        <a:spcAft>
          <a:spcPct val="0"/>
        </a:spcAft>
        <a:defRPr sz="3200">
          <a:solidFill>
            <a:schemeClr val="tx1"/>
          </a:solidFill>
          <a:latin typeface="Arial" charset="0"/>
          <a:cs typeface="Arial" charset="0"/>
        </a:defRPr>
      </a:lvl8pPr>
      <a:lvl9pPr marL="1828800" algn="l" rtl="0" eaLnBrk="1" fontAlgn="base" hangingPunct="1">
        <a:spcBef>
          <a:spcPct val="0"/>
        </a:spcBef>
        <a:spcAft>
          <a:spcPct val="0"/>
        </a:spcAft>
        <a:defRPr sz="3200">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Clr>
          <a:srgbClr val="C1E7E7"/>
        </a:buClr>
        <a:buFont typeface="Arial" pitchFamily="34" charset="0"/>
        <a:buBlip>
          <a:blip r:embed="rId3"/>
        </a:buBlip>
        <a:defRPr lang="en-US" sz="2400" b="1" kern="1200" dirty="0">
          <a:solidFill>
            <a:schemeClr val="tx1"/>
          </a:solidFill>
          <a:latin typeface="+mn-lt"/>
          <a:ea typeface="+mn-ea"/>
          <a:cs typeface="+mn-cs"/>
        </a:defRPr>
      </a:lvl1pPr>
      <a:lvl2pPr marL="742950" indent="-285750" algn="l" rtl="0" eaLnBrk="0" fontAlgn="base" hangingPunct="0">
        <a:spcBef>
          <a:spcPct val="20000"/>
        </a:spcBef>
        <a:spcAft>
          <a:spcPct val="0"/>
        </a:spcAft>
        <a:buClr>
          <a:srgbClr val="C1E7E7"/>
        </a:buClr>
        <a:buFont typeface="Arial" pitchFamily="34" charset="0"/>
        <a:buBlip>
          <a:blip r:embed="rId3"/>
        </a:buBlip>
        <a:defRPr lang="en-US" sz="2400" kern="1200" dirty="0">
          <a:solidFill>
            <a:schemeClr val="tx1"/>
          </a:solidFill>
          <a:latin typeface="+mn-lt"/>
          <a:ea typeface="+mn-ea"/>
          <a:cs typeface="+mn-cs"/>
        </a:defRPr>
      </a:lvl2pPr>
      <a:lvl3pPr marL="1143000" indent="-228600" algn="l" rtl="0" eaLnBrk="0" fontAlgn="base" hangingPunct="0">
        <a:spcBef>
          <a:spcPct val="20000"/>
        </a:spcBef>
        <a:spcAft>
          <a:spcPct val="0"/>
        </a:spcAft>
        <a:buClr>
          <a:srgbClr val="C1E7E7"/>
        </a:buClr>
        <a:buFont typeface="Arial" pitchFamily="34" charset="0"/>
        <a:buBlip>
          <a:blip r:embed="rId3"/>
        </a:buBlip>
        <a:defRPr lang="en-US" b="1" kern="1200" dirty="0">
          <a:solidFill>
            <a:schemeClr val="tx1"/>
          </a:solidFill>
          <a:latin typeface="+mn-lt"/>
          <a:ea typeface="+mn-ea"/>
          <a:cs typeface="+mn-cs"/>
        </a:defRPr>
      </a:lvl3pPr>
      <a:lvl4pPr marL="1600200" indent="-228600" algn="l" rtl="0" eaLnBrk="0" fontAlgn="base" hangingPunct="0">
        <a:spcBef>
          <a:spcPct val="20000"/>
        </a:spcBef>
        <a:spcAft>
          <a:spcPct val="0"/>
        </a:spcAft>
        <a:buClr>
          <a:srgbClr val="C1E7E7"/>
        </a:buClr>
        <a:buFont typeface="Arial" pitchFamily="34" charset="0"/>
        <a:buBlip>
          <a:blip r:embed="rId3"/>
        </a:buBlip>
        <a:defRPr lang="en-US" kern="1200" dirty="0">
          <a:solidFill>
            <a:schemeClr val="tx1"/>
          </a:solidFill>
          <a:latin typeface="+mn-lt"/>
          <a:ea typeface="+mn-ea"/>
          <a:cs typeface="+mn-cs"/>
        </a:defRPr>
      </a:lvl4pPr>
      <a:lvl5pPr marL="2057400" indent="-228600" algn="l" rtl="0" eaLnBrk="0" fontAlgn="base" hangingPunct="0">
        <a:spcBef>
          <a:spcPct val="20000"/>
        </a:spcBef>
        <a:spcAft>
          <a:spcPct val="0"/>
        </a:spcAft>
        <a:buClr>
          <a:srgbClr val="C1E7E7"/>
        </a:buClr>
        <a:buFont typeface="Arial" pitchFamily="34" charset="0"/>
        <a:buBlip>
          <a:blip r:embed="rId3"/>
        </a:buBlip>
        <a:defRPr lang="en-GB" sz="1600" b="1" kern="120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6126163"/>
            <a:ext cx="7069177" cy="564110"/>
          </a:xfrm>
          <a:prstGeom prst="rect">
            <a:avLst/>
          </a:prstGeom>
          <a:gradFill flip="none" rotWithShape="1">
            <a:gsLst>
              <a:gs pos="98000">
                <a:schemeClr val="bg1"/>
              </a:gs>
              <a:gs pos="0">
                <a:srgbClr val="DCE6EA"/>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914400"/>
            <a:endParaRPr lang="en-US">
              <a:solidFill>
                <a:prstClr val="white"/>
              </a:solidFill>
            </a:endParaRPr>
          </a:p>
        </p:txBody>
      </p:sp>
      <p:sp>
        <p:nvSpPr>
          <p:cNvPr id="2" name="Title Placeholder 1"/>
          <p:cNvSpPr>
            <a:spLocks noGrp="1"/>
          </p:cNvSpPr>
          <p:nvPr>
            <p:ph type="title"/>
          </p:nvPr>
        </p:nvSpPr>
        <p:spPr>
          <a:xfrm>
            <a:off x="457200" y="11067"/>
            <a:ext cx="8229600" cy="1143000"/>
          </a:xfrm>
          <a:prstGeom prst="rect">
            <a:avLst/>
          </a:prstGeom>
        </p:spPr>
        <p:txBody>
          <a:bodyPr vert="horz" lIns="91440" tIns="45720" rIns="91440" bIns="45720" rtlCol="0" anchor="b">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36629"/>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457200" y="6228558"/>
            <a:ext cx="2573394" cy="365125"/>
          </a:xfrm>
          <a:prstGeom prst="rect">
            <a:avLst/>
          </a:prstGeom>
        </p:spPr>
        <p:txBody>
          <a:bodyPr vert="horz" lIns="0" tIns="45720" rIns="91440" bIns="45720" rtlCol="0" anchor="ctr"/>
          <a:lstStyle>
            <a:lvl1pPr algn="l">
              <a:defRPr sz="1200" b="1" spc="110">
                <a:solidFill>
                  <a:srgbClr val="1169AF"/>
                </a:solidFill>
              </a:defRPr>
            </a:lvl1pPr>
          </a:lstStyle>
          <a:p>
            <a:pPr defTabSz="914400"/>
            <a:r>
              <a:rPr lang="en-US" smtClean="0">
                <a:solidFill>
                  <a:srgbClr val="007BBC"/>
                </a:solidFill>
              </a:rPr>
              <a:t>FUELING THE FUTURE </a:t>
            </a:r>
            <a:r>
              <a:rPr lang="en-US" smtClean="0">
                <a:solidFill>
                  <a:srgbClr val="359F66"/>
                </a:solidFill>
              </a:rPr>
              <a:t>WITH GAS</a:t>
            </a:r>
            <a:endParaRPr lang="en-US" dirty="0">
              <a:solidFill>
                <a:srgbClr val="359F66"/>
              </a:solidFill>
            </a:endParaRPr>
          </a:p>
        </p:txBody>
      </p:sp>
      <p:sp>
        <p:nvSpPr>
          <p:cNvPr id="6" name="Slide Number Placeholder 5"/>
          <p:cNvSpPr>
            <a:spLocks noGrp="1"/>
          </p:cNvSpPr>
          <p:nvPr>
            <p:ph type="sldNum" sz="quarter" idx="4"/>
          </p:nvPr>
        </p:nvSpPr>
        <p:spPr>
          <a:xfrm>
            <a:off x="3030594" y="6228558"/>
            <a:ext cx="731646" cy="365125"/>
          </a:xfrm>
          <a:prstGeom prst="rect">
            <a:avLst/>
          </a:prstGeom>
        </p:spPr>
        <p:txBody>
          <a:bodyPr vert="horz" lIns="91440" tIns="45720" rIns="91440" bIns="45720" rtlCol="0" anchor="ctr"/>
          <a:lstStyle>
            <a:lvl1pPr algn="l">
              <a:defRPr sz="1200">
                <a:solidFill>
                  <a:srgbClr val="007BBC"/>
                </a:solidFill>
              </a:defRPr>
            </a:lvl1pPr>
          </a:lstStyle>
          <a:p>
            <a:pPr defTabSz="914400"/>
            <a:fld id="{272E7E90-9755-3E4A-B049-C951E85CD3B9}" type="slidenum">
              <a:rPr lang="en-US" smtClean="0"/>
              <a:pPr defTabSz="914400"/>
              <a:t>‹#›</a:t>
            </a:fld>
            <a:endParaRPr lang="en-US" dirty="0"/>
          </a:p>
        </p:txBody>
      </p:sp>
      <p:pic>
        <p:nvPicPr>
          <p:cNvPr id="8" name="Picture 7" descr="WGC-cover-background.jpg"/>
          <p:cNvPicPr>
            <a:picLocks noChangeAspect="1"/>
          </p:cNvPicPr>
          <p:nvPr userDrawn="1"/>
        </p:nvPicPr>
        <p:blipFill rotWithShape="1">
          <a:blip r:embed="rId2">
            <a:extLst>
              <a:ext uri="{28A0092B-C50C-407E-A947-70E740481C1C}">
                <a14:useLocalDpi xmlns:a14="http://schemas.microsoft.com/office/drawing/2010/main" val="0"/>
              </a:ext>
            </a:extLst>
          </a:blip>
          <a:srcRect t="31095" b="66226"/>
          <a:stretch/>
        </p:blipFill>
        <p:spPr>
          <a:xfrm>
            <a:off x="0" y="6674293"/>
            <a:ext cx="9144000" cy="183707"/>
          </a:xfrm>
          <a:prstGeom prst="rect">
            <a:avLst/>
          </a:prstGeom>
        </p:spPr>
      </p:pic>
      <p:sp>
        <p:nvSpPr>
          <p:cNvPr id="11" name="Rectangle 10"/>
          <p:cNvSpPr/>
          <p:nvPr userDrawn="1"/>
        </p:nvSpPr>
        <p:spPr>
          <a:xfrm>
            <a:off x="0" y="1202608"/>
            <a:ext cx="8686800" cy="45719"/>
          </a:xfrm>
          <a:prstGeom prst="rect">
            <a:avLst/>
          </a:prstGeom>
          <a:gradFill flip="none" rotWithShape="1">
            <a:gsLst>
              <a:gs pos="89000">
                <a:schemeClr val="bg1"/>
              </a:gs>
              <a:gs pos="0">
                <a:srgbClr val="DCE6EA"/>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914400"/>
            <a:endParaRPr lang="en-US">
              <a:solidFill>
                <a:prstClr val="white"/>
              </a:solidFill>
            </a:endParaRPr>
          </a:p>
        </p:txBody>
      </p:sp>
      <p:pic>
        <p:nvPicPr>
          <p:cNvPr id="12" name="Picture 11" descr="2018_WGC_Logo_HORIZ final-01.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660183" y="5862592"/>
            <a:ext cx="2133472" cy="845123"/>
          </a:xfrm>
          <a:prstGeom prst="rect">
            <a:avLst/>
          </a:prstGeom>
        </p:spPr>
      </p:pic>
    </p:spTree>
    <p:extLst>
      <p:ext uri="{BB962C8B-B14F-4D97-AF65-F5344CB8AC3E}">
        <p14:creationId xmlns:p14="http://schemas.microsoft.com/office/powerpoint/2010/main" val="2314368367"/>
      </p:ext>
    </p:extLst>
  </p:cSld>
  <p:clrMap bg1="lt1" tx1="dk1" bg2="lt2" tx2="dk2" accent1="accent1" accent2="accent2" accent3="accent3" accent4="accent4" accent5="accent5" accent6="accent6" hlink="hlink" folHlink="folHlink"/>
  <p:hf hdr="0" dt="0"/>
  <p:txStyles>
    <p:titleStyle>
      <a:lvl1pPr algn="l" defTabSz="457200" rtl="0" eaLnBrk="1" latinLnBrk="0" hangingPunct="1">
        <a:spcBef>
          <a:spcPct val="0"/>
        </a:spcBef>
        <a:buNone/>
        <a:defRPr sz="3600" kern="1200">
          <a:solidFill>
            <a:srgbClr val="007BBC"/>
          </a:solidFill>
          <a:latin typeface="+mj-lt"/>
          <a:ea typeface="+mj-ea"/>
          <a:cs typeface="+mj-cs"/>
        </a:defRPr>
      </a:lvl1pPr>
    </p:titleStyle>
    <p:bodyStyle>
      <a:lvl1pPr marL="231775" indent="-231775" algn="l" defTabSz="457200" rtl="0" eaLnBrk="1" latinLnBrk="0" hangingPunct="1">
        <a:spcBef>
          <a:spcPct val="20000"/>
        </a:spcBef>
        <a:buFont typeface="Arial"/>
        <a:buChar char="•"/>
        <a:defRPr sz="2400" kern="1200">
          <a:solidFill>
            <a:srgbClr val="54646E"/>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rgbClr val="54646E"/>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54646E"/>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54646E"/>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54646E"/>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dirty="0" smtClean="0"/>
              <a:t>Marketing and Communication Committee</a:t>
            </a:r>
            <a:endParaRPr lang="en-US" dirty="0"/>
          </a:p>
        </p:txBody>
      </p:sp>
      <p:sp>
        <p:nvSpPr>
          <p:cNvPr id="3" name="Subtitle 2"/>
          <p:cNvSpPr>
            <a:spLocks noGrp="1"/>
          </p:cNvSpPr>
          <p:nvPr>
            <p:ph type="subTitle" idx="1"/>
          </p:nvPr>
        </p:nvSpPr>
        <p:spPr/>
        <p:txBody>
          <a:bodyPr/>
          <a:lstStyle/>
          <a:p>
            <a:pPr algn="ctr"/>
            <a:r>
              <a:rPr lang="en-US" dirty="0" smtClean="0"/>
              <a:t>Amsterdam, The Netherlands</a:t>
            </a:r>
          </a:p>
          <a:p>
            <a:pPr algn="ctr"/>
            <a:r>
              <a:rPr lang="en-US" dirty="0" smtClean="0"/>
              <a:t>September 7 – 9, 2015</a:t>
            </a:r>
            <a:endParaRPr lang="en-US" dirty="0"/>
          </a:p>
        </p:txBody>
      </p:sp>
      <p:sp>
        <p:nvSpPr>
          <p:cNvPr id="5" name="Date Placeholder 4"/>
          <p:cNvSpPr>
            <a:spLocks noGrp="1"/>
          </p:cNvSpPr>
          <p:nvPr>
            <p:ph type="dt" sz="half" idx="10"/>
          </p:nvPr>
        </p:nvSpPr>
        <p:spPr>
          <a:xfrm>
            <a:off x="10921699" y="5414057"/>
            <a:ext cx="1486823" cy="300943"/>
          </a:xfrm>
        </p:spPr>
        <p:txBody>
          <a:bodyPr/>
          <a:lstStyle/>
          <a:p>
            <a:r>
              <a:rPr lang="en-US" dirty="0" smtClean="0"/>
              <a:t>October 2014</a:t>
            </a:r>
            <a:endParaRPr lang="en-US" dirty="0"/>
          </a:p>
        </p:txBody>
      </p:sp>
    </p:spTree>
    <p:extLst>
      <p:ext uri="{BB962C8B-B14F-4D97-AF65-F5344CB8AC3E}">
        <p14:creationId xmlns:p14="http://schemas.microsoft.com/office/powerpoint/2010/main" val="23539287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Natural Partnership: Gas and Clean Air</a:t>
            </a:r>
          </a:p>
        </p:txBody>
      </p:sp>
      <p:sp>
        <p:nvSpPr>
          <p:cNvPr id="3" name="Content Placeholder 2"/>
          <p:cNvSpPr>
            <a:spLocks noGrp="1"/>
          </p:cNvSpPr>
          <p:nvPr>
            <p:ph idx="1"/>
          </p:nvPr>
        </p:nvSpPr>
        <p:spPr/>
        <p:txBody>
          <a:bodyPr/>
          <a:lstStyle/>
          <a:p>
            <a:pPr marL="0" indent="0">
              <a:buNone/>
            </a:pPr>
            <a:r>
              <a:rPr lang="en-US" sz="3200" dirty="0" smtClean="0">
                <a:solidFill>
                  <a:schemeClr val="tx1"/>
                </a:solidFill>
              </a:rPr>
              <a:t>This group will look at examples of where gas has improved quality of life through reducing air pollution in mega-cities and campaigns that successfully communicate the contribution of gas to cleaner air. We will explore potential affiliations with organizations that are involved in improving the quality of live through cleaner and facilitate IGU making those connections. </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solidFill>
                  <a:srgbClr val="007BBC"/>
                </a:solidFill>
              </a:rPr>
              <a:t>FUELING THE FUTURE </a:t>
            </a:r>
            <a:r>
              <a:rPr lang="en-US" smtClean="0">
                <a:solidFill>
                  <a:srgbClr val="359F66"/>
                </a:solidFill>
              </a:rPr>
              <a:t>WITH GAS</a:t>
            </a:r>
            <a:endParaRPr lang="en-US" dirty="0">
              <a:solidFill>
                <a:srgbClr val="359F66"/>
              </a:solidFill>
            </a:endParaRPr>
          </a:p>
        </p:txBody>
      </p:sp>
      <p:sp>
        <p:nvSpPr>
          <p:cNvPr id="5" name="Slide Number Placeholder 4"/>
          <p:cNvSpPr>
            <a:spLocks noGrp="1"/>
          </p:cNvSpPr>
          <p:nvPr>
            <p:ph type="sldNum" sz="quarter" idx="12"/>
          </p:nvPr>
        </p:nvSpPr>
        <p:spPr/>
        <p:txBody>
          <a:bodyPr/>
          <a:lstStyle/>
          <a:p>
            <a:fld id="{272E7E90-9755-3E4A-B049-C951E85CD3B9}" type="slidenum">
              <a:rPr lang="en-US" smtClean="0"/>
              <a:t>2</a:t>
            </a:fld>
            <a:endParaRPr lang="en-US"/>
          </a:p>
        </p:txBody>
      </p:sp>
    </p:spTree>
    <p:extLst>
      <p:ext uri="{BB962C8B-B14F-4D97-AF65-F5344CB8AC3E}">
        <p14:creationId xmlns:p14="http://schemas.microsoft.com/office/powerpoint/2010/main" val="13394912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Natural Partnership: Gas and Clean Air	</a:t>
            </a:r>
            <a:endParaRPr lang="en-US" dirty="0"/>
          </a:p>
        </p:txBody>
      </p:sp>
      <p:sp>
        <p:nvSpPr>
          <p:cNvPr id="3" name="Content Placeholder 2"/>
          <p:cNvSpPr>
            <a:spLocks noGrp="1"/>
          </p:cNvSpPr>
          <p:nvPr>
            <p:ph idx="1"/>
          </p:nvPr>
        </p:nvSpPr>
        <p:spPr>
          <a:xfrm>
            <a:off x="457200" y="1663483"/>
            <a:ext cx="8229600" cy="4891929"/>
          </a:xfrm>
        </p:spPr>
        <p:txBody>
          <a:bodyPr>
            <a:normAutofit/>
          </a:bodyPr>
          <a:lstStyle/>
          <a:p>
            <a:pPr marL="0" indent="0">
              <a:buNone/>
            </a:pPr>
            <a:endParaRPr lang="en-US" dirty="0" smtClean="0"/>
          </a:p>
          <a:p>
            <a:r>
              <a:rPr lang="en-US" dirty="0" smtClean="0">
                <a:solidFill>
                  <a:schemeClr val="tx1"/>
                </a:solidFill>
              </a:rPr>
              <a:t>Where has gas improved quality of life through the reduction of air pollution in mega-cities?</a:t>
            </a:r>
          </a:p>
          <a:p>
            <a:r>
              <a:rPr lang="en-US" dirty="0" smtClean="0">
                <a:solidFill>
                  <a:schemeClr val="tx1"/>
                </a:solidFill>
              </a:rPr>
              <a:t>Are there campaigns that successfully communicate the contribution of gas to cleaner air?</a:t>
            </a:r>
          </a:p>
          <a:p>
            <a:r>
              <a:rPr lang="en-US" dirty="0" smtClean="0">
                <a:solidFill>
                  <a:schemeClr val="tx1"/>
                </a:solidFill>
              </a:rPr>
              <a:t>Are there organizations that are involved in improving life through cleaner air and can we facilitate IGU making connections? </a:t>
            </a:r>
            <a:endParaRPr lang="en-US" dirty="0">
              <a:solidFill>
                <a:schemeClr val="tx1"/>
              </a:solidFill>
            </a:endParaRPr>
          </a:p>
        </p:txBody>
      </p:sp>
      <p:sp>
        <p:nvSpPr>
          <p:cNvPr id="4" name="Footer Placeholder 3"/>
          <p:cNvSpPr>
            <a:spLocks noGrp="1"/>
          </p:cNvSpPr>
          <p:nvPr>
            <p:ph type="ftr" sz="quarter" idx="11"/>
          </p:nvPr>
        </p:nvSpPr>
        <p:spPr/>
        <p:txBody>
          <a:bodyPr/>
          <a:lstStyle/>
          <a:p>
            <a:r>
              <a:rPr lang="en-US" dirty="0" smtClean="0"/>
              <a:t>FUELING THE FUTURE</a:t>
            </a:r>
            <a:endParaRPr lang="en-US" dirty="0">
              <a:solidFill>
                <a:srgbClr val="359F66"/>
              </a:solidFill>
            </a:endParaRPr>
          </a:p>
        </p:txBody>
      </p:sp>
      <p:sp>
        <p:nvSpPr>
          <p:cNvPr id="5" name="Slide Number Placeholder 4"/>
          <p:cNvSpPr>
            <a:spLocks noGrp="1"/>
          </p:cNvSpPr>
          <p:nvPr>
            <p:ph type="sldNum" sz="quarter" idx="12"/>
          </p:nvPr>
        </p:nvSpPr>
        <p:spPr/>
        <p:txBody>
          <a:bodyPr/>
          <a:lstStyle/>
          <a:p>
            <a:fld id="{272E7E90-9755-3E4A-B049-C951E85CD3B9}" type="slidenum">
              <a:rPr lang="en-US" smtClean="0"/>
              <a:t>3</a:t>
            </a:fld>
            <a:endParaRPr lang="en-US"/>
          </a:p>
        </p:txBody>
      </p:sp>
    </p:spTree>
    <p:extLst>
      <p:ext uri="{BB962C8B-B14F-4D97-AF65-F5344CB8AC3E}">
        <p14:creationId xmlns:p14="http://schemas.microsoft.com/office/powerpoint/2010/main" val="14502980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Natural Partnership: Gas and Clean Air</a:t>
            </a:r>
          </a:p>
        </p:txBody>
      </p:sp>
      <p:sp>
        <p:nvSpPr>
          <p:cNvPr id="3" name="Content Placeholder 2"/>
          <p:cNvSpPr>
            <a:spLocks noGrp="1"/>
          </p:cNvSpPr>
          <p:nvPr>
            <p:ph idx="1"/>
          </p:nvPr>
        </p:nvSpPr>
        <p:spPr/>
        <p:txBody>
          <a:bodyPr/>
          <a:lstStyle/>
          <a:p>
            <a:r>
              <a:rPr lang="en-US" dirty="0" smtClean="0">
                <a:solidFill>
                  <a:schemeClr val="tx1"/>
                </a:solidFill>
              </a:rPr>
              <a:t>Twenty seven mega-cities in the world</a:t>
            </a:r>
          </a:p>
          <a:p>
            <a:r>
              <a:rPr lang="en-US" dirty="0" smtClean="0">
                <a:solidFill>
                  <a:schemeClr val="tx1"/>
                </a:solidFill>
              </a:rPr>
              <a:t>By 2030, the world is projected to have 41 mega-cities</a:t>
            </a:r>
          </a:p>
          <a:p>
            <a:endParaRPr lang="en-US" dirty="0" smtClean="0"/>
          </a:p>
          <a:p>
            <a:endParaRPr lang="en-US" dirty="0"/>
          </a:p>
        </p:txBody>
      </p:sp>
      <p:sp>
        <p:nvSpPr>
          <p:cNvPr id="4" name="Footer Placeholder 3"/>
          <p:cNvSpPr>
            <a:spLocks noGrp="1"/>
          </p:cNvSpPr>
          <p:nvPr>
            <p:ph type="ftr" sz="quarter" idx="11"/>
          </p:nvPr>
        </p:nvSpPr>
        <p:spPr>
          <a:xfrm>
            <a:off x="457200" y="6228558"/>
            <a:ext cx="1761344" cy="365125"/>
          </a:xfrm>
        </p:spPr>
        <p:txBody>
          <a:bodyPr/>
          <a:lstStyle/>
          <a:p>
            <a:r>
              <a:rPr lang="en-US" dirty="0" smtClean="0">
                <a:solidFill>
                  <a:srgbClr val="007BBC"/>
                </a:solidFill>
              </a:rPr>
              <a:t>FUELING THE FUTURE</a:t>
            </a:r>
            <a:endParaRPr lang="en-US" dirty="0">
              <a:solidFill>
                <a:srgbClr val="359F66"/>
              </a:solidFill>
            </a:endParaRPr>
          </a:p>
        </p:txBody>
      </p:sp>
      <p:sp>
        <p:nvSpPr>
          <p:cNvPr id="5" name="Slide Number Placeholder 4"/>
          <p:cNvSpPr>
            <a:spLocks noGrp="1"/>
          </p:cNvSpPr>
          <p:nvPr>
            <p:ph type="sldNum" sz="quarter" idx="12"/>
          </p:nvPr>
        </p:nvSpPr>
        <p:spPr/>
        <p:txBody>
          <a:bodyPr/>
          <a:lstStyle/>
          <a:p>
            <a:fld id="{272E7E90-9755-3E4A-B049-C951E85CD3B9}" type="slidenum">
              <a:rPr lang="en-US" smtClean="0"/>
              <a:t>4</a:t>
            </a:fld>
            <a:endParaRPr 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54046" y="2297866"/>
            <a:ext cx="5861154" cy="3406265"/>
          </a:xfrm>
          <a:prstGeom prst="rect">
            <a:avLst/>
          </a:prstGeom>
        </p:spPr>
      </p:pic>
    </p:spTree>
    <p:extLst>
      <p:ext uri="{BB962C8B-B14F-4D97-AF65-F5344CB8AC3E}">
        <p14:creationId xmlns:p14="http://schemas.microsoft.com/office/powerpoint/2010/main" val="3060261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IGU - powerpoint_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atoi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5415</TotalTime>
  <Words>235</Words>
  <Application>Microsoft Office PowerPoint</Application>
  <PresentationFormat>On-screen Show (4:3)</PresentationFormat>
  <Paragraphs>26</Paragraphs>
  <Slides>4</Slides>
  <Notes>3</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4</vt:i4>
      </vt:variant>
    </vt:vector>
  </HeadingPairs>
  <TitlesOfParts>
    <vt:vector size="9" baseType="lpstr">
      <vt:lpstr>Arial</vt:lpstr>
      <vt:lpstr>Calibri</vt:lpstr>
      <vt:lpstr>Office Theme</vt:lpstr>
      <vt:lpstr>1_IGU - powerpoint_master</vt:lpstr>
      <vt:lpstr>2_Office Theme</vt:lpstr>
      <vt:lpstr>Marketing and Communication Committee</vt:lpstr>
      <vt:lpstr>A Natural Partnership: Gas and Clean Air</vt:lpstr>
      <vt:lpstr>A Natural Partnership: Gas and Clean Air </vt:lpstr>
      <vt:lpstr>A Natural Partnership: Gas and Clean Air</vt:lpstr>
    </vt:vector>
  </TitlesOfParts>
  <Company>Actual Size Creative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Joe Shumbat</dc:creator>
  <cp:lastModifiedBy>Burleson, Tracy</cp:lastModifiedBy>
  <cp:revision>223</cp:revision>
  <dcterms:created xsi:type="dcterms:W3CDTF">2014-04-09T17:47:13Z</dcterms:created>
  <dcterms:modified xsi:type="dcterms:W3CDTF">2015-09-09T08:09:22Z</dcterms:modified>
</cp:coreProperties>
</file>